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762"/>
  </p:notesMasterIdLst>
  <p:handoutMasterIdLst>
    <p:handoutMasterId r:id="rId763"/>
  </p:handoutMasterIdLst>
  <p:sldIdLst>
    <p:sldId id="256" r:id="rId2"/>
    <p:sldId id="440" r:id="rId3"/>
    <p:sldId id="1467" r:id="rId4"/>
    <p:sldId id="1468" r:id="rId5"/>
    <p:sldId id="417" r:id="rId6"/>
    <p:sldId id="423" r:id="rId7"/>
    <p:sldId id="424" r:id="rId8"/>
    <p:sldId id="1470" r:id="rId9"/>
    <p:sldId id="418" r:id="rId10"/>
    <p:sldId id="419" r:id="rId11"/>
    <p:sldId id="420" r:id="rId12"/>
    <p:sldId id="421" r:id="rId13"/>
    <p:sldId id="422" r:id="rId14"/>
    <p:sldId id="374" r:id="rId15"/>
    <p:sldId id="375" r:id="rId16"/>
    <p:sldId id="403" r:id="rId17"/>
    <p:sldId id="432" r:id="rId18"/>
    <p:sldId id="433" r:id="rId19"/>
    <p:sldId id="434" r:id="rId20"/>
    <p:sldId id="435" r:id="rId21"/>
    <p:sldId id="436" r:id="rId22"/>
    <p:sldId id="1504" r:id="rId23"/>
    <p:sldId id="1505" r:id="rId24"/>
    <p:sldId id="437" r:id="rId25"/>
    <p:sldId id="438" r:id="rId26"/>
    <p:sldId id="439" r:id="rId27"/>
    <p:sldId id="441" r:id="rId28"/>
    <p:sldId id="442" r:id="rId29"/>
    <p:sldId id="444" r:id="rId30"/>
    <p:sldId id="443" r:id="rId31"/>
    <p:sldId id="1503" r:id="rId32"/>
    <p:sldId id="1447" r:id="rId33"/>
    <p:sldId id="1235" r:id="rId34"/>
    <p:sldId id="1236" r:id="rId35"/>
    <p:sldId id="1237" r:id="rId36"/>
    <p:sldId id="1238" r:id="rId37"/>
    <p:sldId id="1239" r:id="rId38"/>
    <p:sldId id="1240" r:id="rId39"/>
    <p:sldId id="1367" r:id="rId40"/>
    <p:sldId id="445" r:id="rId41"/>
    <p:sldId id="446" r:id="rId42"/>
    <p:sldId id="447" r:id="rId43"/>
    <p:sldId id="448" r:id="rId44"/>
    <p:sldId id="449" r:id="rId45"/>
    <p:sldId id="426" r:id="rId46"/>
    <p:sldId id="1484" r:id="rId47"/>
    <p:sldId id="1485" r:id="rId48"/>
    <p:sldId id="1196" r:id="rId49"/>
    <p:sldId id="1197" r:id="rId50"/>
    <p:sldId id="1198" r:id="rId51"/>
    <p:sldId id="1199" r:id="rId52"/>
    <p:sldId id="1201" r:id="rId53"/>
    <p:sldId id="1202" r:id="rId54"/>
    <p:sldId id="1448" r:id="rId55"/>
    <p:sldId id="1156" r:id="rId56"/>
    <p:sldId id="1157" r:id="rId57"/>
    <p:sldId id="1158" r:id="rId58"/>
    <p:sldId id="1159" r:id="rId59"/>
    <p:sldId id="1160" r:id="rId60"/>
    <p:sldId id="1161" r:id="rId61"/>
    <p:sldId id="1162" r:id="rId62"/>
    <p:sldId id="1163" r:id="rId63"/>
    <p:sldId id="1164" r:id="rId64"/>
    <p:sldId id="1203" r:id="rId65"/>
    <p:sldId id="1368" r:id="rId66"/>
    <p:sldId id="450" r:id="rId67"/>
    <p:sldId id="451" r:id="rId68"/>
    <p:sldId id="452" r:id="rId69"/>
    <p:sldId id="453" r:id="rId70"/>
    <p:sldId id="454" r:id="rId71"/>
    <p:sldId id="455" r:id="rId72"/>
    <p:sldId id="456" r:id="rId73"/>
    <p:sldId id="457" r:id="rId74"/>
    <p:sldId id="458" r:id="rId75"/>
    <p:sldId id="459" r:id="rId76"/>
    <p:sldId id="1582" r:id="rId77"/>
    <p:sldId id="1585" r:id="rId78"/>
    <p:sldId id="1586" r:id="rId79"/>
    <p:sldId id="1171" r:id="rId80"/>
    <p:sldId id="1172" r:id="rId81"/>
    <p:sldId id="1587" r:id="rId82"/>
    <p:sldId id="1588" r:id="rId83"/>
    <p:sldId id="1341" r:id="rId84"/>
    <p:sldId id="1342" r:id="rId85"/>
    <p:sldId id="1343" r:id="rId86"/>
    <p:sldId id="1344" r:id="rId87"/>
    <p:sldId id="1487" r:id="rId88"/>
    <p:sldId id="1486" r:id="rId89"/>
    <p:sldId id="1583" r:id="rId90"/>
    <p:sldId id="1488" r:id="rId91"/>
    <p:sldId id="1489" r:id="rId92"/>
    <p:sldId id="1490" r:id="rId93"/>
    <p:sldId id="1584" r:id="rId94"/>
    <p:sldId id="1491" r:id="rId95"/>
    <p:sldId id="1449" r:id="rId96"/>
    <p:sldId id="1167" r:id="rId97"/>
    <p:sldId id="1165" r:id="rId98"/>
    <p:sldId id="1166" r:id="rId99"/>
    <p:sldId id="1168" r:id="rId100"/>
    <p:sldId id="1169" r:id="rId101"/>
    <p:sldId id="1170" r:id="rId102"/>
    <p:sldId id="1173" r:id="rId103"/>
    <p:sldId id="1174" r:id="rId104"/>
    <p:sldId id="1175" r:id="rId105"/>
    <p:sldId id="1176" r:id="rId106"/>
    <p:sldId id="1177" r:id="rId107"/>
    <p:sldId id="1178" r:id="rId108"/>
    <p:sldId id="1300" r:id="rId109"/>
    <p:sldId id="460" r:id="rId110"/>
    <p:sldId id="461" r:id="rId111"/>
    <p:sldId id="462" r:id="rId112"/>
    <p:sldId id="463" r:id="rId113"/>
    <p:sldId id="464" r:id="rId114"/>
    <p:sldId id="465" r:id="rId115"/>
    <p:sldId id="466" r:id="rId116"/>
    <p:sldId id="467" r:id="rId117"/>
    <p:sldId id="468" r:id="rId118"/>
    <p:sldId id="469" r:id="rId119"/>
    <p:sldId id="470" r:id="rId120"/>
    <p:sldId id="471" r:id="rId121"/>
    <p:sldId id="472" r:id="rId122"/>
    <p:sldId id="473" r:id="rId123"/>
    <p:sldId id="475" r:id="rId124"/>
    <p:sldId id="474" r:id="rId125"/>
    <p:sldId id="476" r:id="rId126"/>
    <p:sldId id="1492" r:id="rId127"/>
    <p:sldId id="1443" r:id="rId128"/>
    <p:sldId id="1444" r:id="rId129"/>
    <p:sldId id="1494" r:id="rId130"/>
    <p:sldId id="1493" r:id="rId131"/>
    <p:sldId id="1495" r:id="rId132"/>
    <p:sldId id="1496" r:id="rId133"/>
    <p:sldId id="1497" r:id="rId134"/>
    <p:sldId id="1498" r:id="rId135"/>
    <p:sldId id="1589" r:id="rId136"/>
    <p:sldId id="1590" r:id="rId137"/>
    <p:sldId id="1591" r:id="rId138"/>
    <p:sldId id="1450" r:id="rId139"/>
    <p:sldId id="1179" r:id="rId140"/>
    <p:sldId id="1180" r:id="rId141"/>
    <p:sldId id="1181" r:id="rId142"/>
    <p:sldId id="1182" r:id="rId143"/>
    <p:sldId id="1183" r:id="rId144"/>
    <p:sldId id="1184" r:id="rId145"/>
    <p:sldId id="1185" r:id="rId146"/>
    <p:sldId id="1186" r:id="rId147"/>
    <p:sldId id="1187" r:id="rId148"/>
    <p:sldId id="1188" r:id="rId149"/>
    <p:sldId id="1512" r:id="rId150"/>
    <p:sldId id="478" r:id="rId151"/>
    <p:sldId id="477" r:id="rId152"/>
    <p:sldId id="1499" r:id="rId153"/>
    <p:sldId id="1500" r:id="rId154"/>
    <p:sldId id="1501" r:id="rId155"/>
    <p:sldId id="1502" r:id="rId156"/>
    <p:sldId id="479" r:id="rId157"/>
    <p:sldId id="1514" r:id="rId158"/>
    <p:sldId id="1515" r:id="rId159"/>
    <p:sldId id="1513" r:id="rId160"/>
    <p:sldId id="480" r:id="rId161"/>
    <p:sldId id="481" r:id="rId162"/>
    <p:sldId id="482" r:id="rId163"/>
    <p:sldId id="483" r:id="rId164"/>
    <p:sldId id="1516" r:id="rId165"/>
    <p:sldId id="1517" r:id="rId166"/>
    <p:sldId id="513" r:id="rId167"/>
    <p:sldId id="516" r:id="rId168"/>
    <p:sldId id="514" r:id="rId169"/>
    <p:sldId id="515" r:id="rId170"/>
    <p:sldId id="518" r:id="rId171"/>
    <p:sldId id="519" r:id="rId172"/>
    <p:sldId id="520" r:id="rId173"/>
    <p:sldId id="521" r:id="rId174"/>
    <p:sldId id="522" r:id="rId175"/>
    <p:sldId id="523" r:id="rId176"/>
    <p:sldId id="525" r:id="rId177"/>
    <p:sldId id="524" r:id="rId178"/>
    <p:sldId id="527" r:id="rId179"/>
    <p:sldId id="528" r:id="rId180"/>
    <p:sldId id="529" r:id="rId181"/>
    <p:sldId id="530" r:id="rId182"/>
    <p:sldId id="531" r:id="rId183"/>
    <p:sldId id="532" r:id="rId184"/>
    <p:sldId id="533" r:id="rId185"/>
    <p:sldId id="534" r:id="rId186"/>
    <p:sldId id="535" r:id="rId187"/>
    <p:sldId id="536" r:id="rId188"/>
    <p:sldId id="537" r:id="rId189"/>
    <p:sldId id="538" r:id="rId190"/>
    <p:sldId id="539" r:id="rId191"/>
    <p:sldId id="540" r:id="rId192"/>
    <p:sldId id="1345" r:id="rId193"/>
    <p:sldId id="1346" r:id="rId194"/>
    <p:sldId id="1348" r:id="rId195"/>
    <p:sldId id="1451" r:id="rId196"/>
    <p:sldId id="1207" r:id="rId197"/>
    <p:sldId id="1204" r:id="rId198"/>
    <p:sldId id="1205" r:id="rId199"/>
    <p:sldId id="1206" r:id="rId200"/>
    <p:sldId id="1208" r:id="rId201"/>
    <p:sldId id="1210" r:id="rId202"/>
    <p:sldId id="1209" r:id="rId203"/>
    <p:sldId id="1211" r:id="rId204"/>
    <p:sldId id="1212" r:id="rId205"/>
    <p:sldId id="1213" r:id="rId206"/>
    <p:sldId id="1214" r:id="rId207"/>
    <p:sldId id="1215" r:id="rId208"/>
    <p:sldId id="1216" r:id="rId209"/>
    <p:sldId id="1268" r:id="rId210"/>
    <p:sldId id="1269" r:id="rId211"/>
    <p:sldId id="1270" r:id="rId212"/>
    <p:sldId id="1271" r:id="rId213"/>
    <p:sldId id="1272" r:id="rId214"/>
    <p:sldId id="1273" r:id="rId215"/>
    <p:sldId id="1274" r:id="rId216"/>
    <p:sldId id="1275" r:id="rId217"/>
    <p:sldId id="1276" r:id="rId218"/>
    <p:sldId id="1277" r:id="rId219"/>
    <p:sldId id="1278" r:id="rId220"/>
    <p:sldId id="1452" r:id="rId221"/>
    <p:sldId id="1288" r:id="rId222"/>
    <p:sldId id="1289" r:id="rId223"/>
    <p:sldId id="1290" r:id="rId224"/>
    <p:sldId id="1291" r:id="rId225"/>
    <p:sldId id="1292" r:id="rId226"/>
    <p:sldId id="1293" r:id="rId227"/>
    <p:sldId id="1294" r:id="rId228"/>
    <p:sldId id="1295" r:id="rId229"/>
    <p:sldId id="1296" r:id="rId230"/>
    <p:sldId id="1297" r:id="rId231"/>
    <p:sldId id="1253" r:id="rId232"/>
    <p:sldId id="1254" r:id="rId233"/>
    <p:sldId id="1255" r:id="rId234"/>
    <p:sldId id="1256" r:id="rId235"/>
    <p:sldId id="1257" r:id="rId236"/>
    <p:sldId id="1258" r:id="rId237"/>
    <p:sldId id="1259" r:id="rId238"/>
    <p:sldId id="1260" r:id="rId239"/>
    <p:sldId id="1261" r:id="rId240"/>
    <p:sldId id="1262" r:id="rId241"/>
    <p:sldId id="1263" r:id="rId242"/>
    <p:sldId id="1264" r:id="rId243"/>
    <p:sldId id="1265" r:id="rId244"/>
    <p:sldId id="1266" r:id="rId245"/>
    <p:sldId id="1522" r:id="rId246"/>
    <p:sldId id="1523" r:id="rId247"/>
    <p:sldId id="1453" r:id="rId248"/>
    <p:sldId id="1267" r:id="rId249"/>
    <p:sldId id="1279" r:id="rId250"/>
    <p:sldId id="1280" r:id="rId251"/>
    <p:sldId id="1281" r:id="rId252"/>
    <p:sldId id="1282" r:id="rId253"/>
    <p:sldId id="1283" r:id="rId254"/>
    <p:sldId id="1284" r:id="rId255"/>
    <p:sldId id="1286" r:id="rId256"/>
    <p:sldId id="1285" r:id="rId257"/>
    <p:sldId id="1287" r:id="rId258"/>
    <p:sldId id="541" r:id="rId259"/>
    <p:sldId id="542" r:id="rId260"/>
    <p:sldId id="543" r:id="rId261"/>
    <p:sldId id="544" r:id="rId262"/>
    <p:sldId id="545" r:id="rId263"/>
    <p:sldId id="546" r:id="rId264"/>
    <p:sldId id="547" r:id="rId265"/>
    <p:sldId id="548" r:id="rId266"/>
    <p:sldId id="549" r:id="rId267"/>
    <p:sldId id="550" r:id="rId268"/>
    <p:sldId id="552" r:id="rId269"/>
    <p:sldId id="551" r:id="rId270"/>
    <p:sldId id="553" r:id="rId271"/>
    <p:sldId id="554" r:id="rId272"/>
    <p:sldId id="555" r:id="rId273"/>
    <p:sldId id="556" r:id="rId274"/>
    <p:sldId id="1454" r:id="rId275"/>
    <p:sldId id="1217" r:id="rId276"/>
    <p:sldId id="1218" r:id="rId277"/>
    <p:sldId id="1219" r:id="rId278"/>
    <p:sldId id="1189" r:id="rId279"/>
    <p:sldId id="1190" r:id="rId280"/>
    <p:sldId id="1192" r:id="rId281"/>
    <p:sldId id="1191" r:id="rId282"/>
    <p:sldId id="1193" r:id="rId283"/>
    <p:sldId id="1194" r:id="rId284"/>
    <p:sldId id="1195" r:id="rId285"/>
    <p:sldId id="557" r:id="rId286"/>
    <p:sldId id="558" r:id="rId287"/>
    <p:sldId id="559" r:id="rId288"/>
    <p:sldId id="560" r:id="rId289"/>
    <p:sldId id="561" r:id="rId290"/>
    <p:sldId id="562" r:id="rId291"/>
    <p:sldId id="563" r:id="rId292"/>
    <p:sldId id="564" r:id="rId293"/>
    <p:sldId id="565" r:id="rId294"/>
    <p:sldId id="566" r:id="rId295"/>
    <p:sldId id="567" r:id="rId296"/>
    <p:sldId id="568" r:id="rId297"/>
    <p:sldId id="569" r:id="rId298"/>
    <p:sldId id="570" r:id="rId299"/>
    <p:sldId id="571" r:id="rId300"/>
    <p:sldId id="572" r:id="rId301"/>
    <p:sldId id="573" r:id="rId302"/>
    <p:sldId id="574" r:id="rId303"/>
    <p:sldId id="575" r:id="rId304"/>
    <p:sldId id="1455" r:id="rId305"/>
    <p:sldId id="1145" r:id="rId306"/>
    <p:sldId id="1146" r:id="rId307"/>
    <p:sldId id="1147" r:id="rId308"/>
    <p:sldId id="1148" r:id="rId309"/>
    <p:sldId id="1150" r:id="rId310"/>
    <p:sldId id="1220" r:id="rId311"/>
    <p:sldId id="1221" r:id="rId312"/>
    <p:sldId id="1222" r:id="rId313"/>
    <p:sldId id="1223" r:id="rId314"/>
    <p:sldId id="1224" r:id="rId315"/>
    <p:sldId id="579" r:id="rId316"/>
    <p:sldId id="576" r:id="rId317"/>
    <p:sldId id="577" r:id="rId318"/>
    <p:sldId id="578" r:id="rId319"/>
    <p:sldId id="580" r:id="rId320"/>
    <p:sldId id="581" r:id="rId321"/>
    <p:sldId id="582" r:id="rId322"/>
    <p:sldId id="583" r:id="rId323"/>
    <p:sldId id="584" r:id="rId324"/>
    <p:sldId id="585" r:id="rId325"/>
    <p:sldId id="586" r:id="rId326"/>
    <p:sldId id="587" r:id="rId327"/>
    <p:sldId id="588" r:id="rId328"/>
    <p:sldId id="589" r:id="rId329"/>
    <p:sldId id="590" r:id="rId330"/>
    <p:sldId id="591" r:id="rId331"/>
    <p:sldId id="592" r:id="rId332"/>
    <p:sldId id="593" r:id="rId333"/>
    <p:sldId id="594" r:id="rId334"/>
    <p:sldId id="595" r:id="rId335"/>
    <p:sldId id="596" r:id="rId336"/>
    <p:sldId id="597" r:id="rId337"/>
    <p:sldId id="598" r:id="rId338"/>
    <p:sldId id="599" r:id="rId339"/>
    <p:sldId id="600" r:id="rId340"/>
    <p:sldId id="1135" r:id="rId341"/>
    <p:sldId id="601" r:id="rId342"/>
    <p:sldId id="602" r:id="rId343"/>
    <p:sldId id="603" r:id="rId344"/>
    <p:sldId id="604" r:id="rId345"/>
    <p:sldId id="605" r:id="rId346"/>
    <p:sldId id="606" r:id="rId347"/>
    <p:sldId id="1136" r:id="rId348"/>
    <p:sldId id="1137" r:id="rId349"/>
    <p:sldId id="1138" r:id="rId350"/>
    <p:sldId id="1139" r:id="rId351"/>
    <p:sldId id="1456" r:id="rId352"/>
    <p:sldId id="1125" r:id="rId353"/>
    <p:sldId id="1126" r:id="rId354"/>
    <p:sldId id="1127" r:id="rId355"/>
    <p:sldId id="1128" r:id="rId356"/>
    <p:sldId id="1129" r:id="rId357"/>
    <p:sldId id="1130" r:id="rId358"/>
    <p:sldId id="1131" r:id="rId359"/>
    <p:sldId id="1132" r:id="rId360"/>
    <p:sldId id="1154" r:id="rId361"/>
    <p:sldId id="1322" r:id="rId362"/>
    <p:sldId id="1323" r:id="rId363"/>
    <p:sldId id="1324" r:id="rId364"/>
    <p:sldId id="1325" r:id="rId365"/>
    <p:sldId id="1326" r:id="rId366"/>
    <p:sldId id="1329" r:id="rId367"/>
    <p:sldId id="1327" r:id="rId368"/>
    <p:sldId id="1510" r:id="rId369"/>
    <p:sldId id="1507" r:id="rId370"/>
    <p:sldId id="1508" r:id="rId371"/>
    <p:sldId id="1509" r:id="rId372"/>
    <p:sldId id="1511" r:id="rId373"/>
    <p:sldId id="1328" r:id="rId374"/>
    <p:sldId id="1330" r:id="rId375"/>
    <p:sldId id="1331" r:id="rId376"/>
    <p:sldId id="1506" r:id="rId377"/>
    <p:sldId id="1473" r:id="rId378"/>
    <p:sldId id="1474" r:id="rId379"/>
    <p:sldId id="1533" r:id="rId380"/>
    <p:sldId id="1534" r:id="rId381"/>
    <p:sldId id="1535" r:id="rId382"/>
    <p:sldId id="1536" r:id="rId383"/>
    <p:sldId id="1537" r:id="rId384"/>
    <p:sldId id="1538" r:id="rId385"/>
    <p:sldId id="1539" r:id="rId386"/>
    <p:sldId id="1519" r:id="rId387"/>
    <p:sldId id="1518" r:id="rId388"/>
    <p:sldId id="1520" r:id="rId389"/>
    <p:sldId id="1521" r:id="rId390"/>
    <p:sldId id="1524" r:id="rId391"/>
    <p:sldId id="1525" r:id="rId392"/>
    <p:sldId id="1457" r:id="rId393"/>
    <p:sldId id="1332" r:id="rId394"/>
    <p:sldId id="1333" r:id="rId395"/>
    <p:sldId id="1334" r:id="rId396"/>
    <p:sldId id="1335" r:id="rId397"/>
    <p:sldId id="1336" r:id="rId398"/>
    <p:sldId id="1337" r:id="rId399"/>
    <p:sldId id="1338" r:id="rId400"/>
    <p:sldId id="1339" r:id="rId401"/>
    <p:sldId id="1340" r:id="rId402"/>
    <p:sldId id="1477" r:id="rId403"/>
    <p:sldId id="1478" r:id="rId404"/>
    <p:sldId id="1479" r:id="rId405"/>
    <p:sldId id="1480" r:id="rId406"/>
    <p:sldId id="1481" r:id="rId407"/>
    <p:sldId id="607" r:id="rId408"/>
    <p:sldId id="608" r:id="rId409"/>
    <p:sldId id="609" r:id="rId410"/>
    <p:sldId id="1540" r:id="rId411"/>
    <p:sldId id="610" r:id="rId412"/>
    <p:sldId id="611" r:id="rId413"/>
    <p:sldId id="612" r:id="rId414"/>
    <p:sldId id="1155" r:id="rId415"/>
    <p:sldId id="613" r:id="rId416"/>
    <p:sldId id="614" r:id="rId417"/>
    <p:sldId id="1299" r:id="rId418"/>
    <p:sldId id="615" r:id="rId419"/>
    <p:sldId id="616" r:id="rId420"/>
    <p:sldId id="617" r:id="rId421"/>
    <p:sldId id="618" r:id="rId422"/>
    <p:sldId id="619" r:id="rId423"/>
    <p:sldId id="1527" r:id="rId424"/>
    <p:sldId id="620" r:id="rId425"/>
    <p:sldId id="1528" r:id="rId426"/>
    <p:sldId id="1123" r:id="rId427"/>
    <p:sldId id="621" r:id="rId428"/>
    <p:sldId id="1529" r:id="rId429"/>
    <p:sldId id="1530" r:id="rId430"/>
    <p:sldId id="1531" r:id="rId431"/>
    <p:sldId id="622" r:id="rId432"/>
    <p:sldId id="623" r:id="rId433"/>
    <p:sldId id="624" r:id="rId434"/>
    <p:sldId id="625" r:id="rId435"/>
    <p:sldId id="626" r:id="rId436"/>
    <p:sldId id="627" r:id="rId437"/>
    <p:sldId id="1458" r:id="rId438"/>
    <p:sldId id="628" r:id="rId439"/>
    <p:sldId id="629" r:id="rId440"/>
    <p:sldId id="1140" r:id="rId441"/>
    <p:sldId id="1141" r:id="rId442"/>
    <p:sldId id="1142" r:id="rId443"/>
    <p:sldId id="1143" r:id="rId444"/>
    <p:sldId id="1144" r:id="rId445"/>
    <p:sldId id="633" r:id="rId446"/>
    <p:sldId id="1298" r:id="rId447"/>
    <p:sldId id="630" r:id="rId448"/>
    <p:sldId id="634" r:id="rId449"/>
    <p:sldId id="635" r:id="rId450"/>
    <p:sldId id="636" r:id="rId451"/>
    <p:sldId id="637" r:id="rId452"/>
    <p:sldId id="638" r:id="rId453"/>
    <p:sldId id="639" r:id="rId454"/>
    <p:sldId id="640" r:id="rId455"/>
    <p:sldId id="641" r:id="rId456"/>
    <p:sldId id="642" r:id="rId457"/>
    <p:sldId id="647" r:id="rId458"/>
    <p:sldId id="644" r:id="rId459"/>
    <p:sldId id="646" r:id="rId460"/>
    <p:sldId id="645" r:id="rId461"/>
    <p:sldId id="648" r:id="rId462"/>
    <p:sldId id="649" r:id="rId463"/>
    <p:sldId id="650" r:id="rId464"/>
    <p:sldId id="651" r:id="rId465"/>
    <p:sldId id="652" r:id="rId466"/>
    <p:sldId id="653" r:id="rId467"/>
    <p:sldId id="1124" r:id="rId468"/>
    <p:sldId id="654" r:id="rId469"/>
    <p:sldId id="655" r:id="rId470"/>
    <p:sldId id="656" r:id="rId471"/>
    <p:sldId id="657" r:id="rId472"/>
    <p:sldId id="658" r:id="rId473"/>
    <p:sldId id="659" r:id="rId474"/>
    <p:sldId id="661" r:id="rId475"/>
    <p:sldId id="660" r:id="rId476"/>
    <p:sldId id="662" r:id="rId477"/>
    <p:sldId id="663" r:id="rId478"/>
    <p:sldId id="664" r:id="rId479"/>
    <p:sldId id="665" r:id="rId480"/>
    <p:sldId id="666" r:id="rId481"/>
    <p:sldId id="667" r:id="rId482"/>
    <p:sldId id="668" r:id="rId483"/>
    <p:sldId id="1459" r:id="rId484"/>
    <p:sldId id="1225" r:id="rId485"/>
    <p:sldId id="1226" r:id="rId486"/>
    <p:sldId id="1227" r:id="rId487"/>
    <p:sldId id="1228" r:id="rId488"/>
    <p:sldId id="1229" r:id="rId489"/>
    <p:sldId id="1230" r:id="rId490"/>
    <p:sldId id="1231" r:id="rId491"/>
    <p:sldId id="1232" r:id="rId492"/>
    <p:sldId id="1233" r:id="rId493"/>
    <p:sldId id="1234" r:id="rId494"/>
    <p:sldId id="669" r:id="rId495"/>
    <p:sldId id="670" r:id="rId496"/>
    <p:sldId id="671" r:id="rId497"/>
    <p:sldId id="672" r:id="rId498"/>
    <p:sldId id="673" r:id="rId499"/>
    <p:sldId id="674" r:id="rId500"/>
    <p:sldId id="675" r:id="rId501"/>
    <p:sldId id="676" r:id="rId502"/>
    <p:sldId id="677" r:id="rId503"/>
    <p:sldId id="678" r:id="rId504"/>
    <p:sldId id="679" r:id="rId505"/>
    <p:sldId id="680" r:id="rId506"/>
    <p:sldId id="681" r:id="rId507"/>
    <p:sldId id="682" r:id="rId508"/>
    <p:sldId id="1460" r:id="rId509"/>
    <p:sldId id="1241" r:id="rId510"/>
    <p:sldId id="1242" r:id="rId511"/>
    <p:sldId id="1244" r:id="rId512"/>
    <p:sldId id="1245" r:id="rId513"/>
    <p:sldId id="1246" r:id="rId514"/>
    <p:sldId id="1247" r:id="rId515"/>
    <p:sldId id="1369" r:id="rId516"/>
    <p:sldId id="1370" r:id="rId517"/>
    <p:sldId id="1371" r:id="rId518"/>
    <p:sldId id="1372" r:id="rId519"/>
    <p:sldId id="1373" r:id="rId520"/>
    <p:sldId id="1374" r:id="rId521"/>
    <p:sldId id="1375" r:id="rId522"/>
    <p:sldId id="1376" r:id="rId523"/>
    <p:sldId id="1377" r:id="rId524"/>
    <p:sldId id="1378" r:id="rId525"/>
    <p:sldId id="1379" r:id="rId526"/>
    <p:sldId id="1380" r:id="rId527"/>
    <p:sldId id="1381" r:id="rId528"/>
    <p:sldId id="1382" r:id="rId529"/>
    <p:sldId id="1383" r:id="rId530"/>
    <p:sldId id="1384" r:id="rId531"/>
    <p:sldId id="1385" r:id="rId532"/>
    <p:sldId id="1386" r:id="rId533"/>
    <p:sldId id="1387" r:id="rId534"/>
    <p:sldId id="1388" r:id="rId535"/>
    <p:sldId id="1389" r:id="rId536"/>
    <p:sldId id="1390" r:id="rId537"/>
    <p:sldId id="1391" r:id="rId538"/>
    <p:sldId id="1392" r:id="rId539"/>
    <p:sldId id="1393" r:id="rId540"/>
    <p:sldId id="1438" r:id="rId541"/>
    <p:sldId id="1439" r:id="rId542"/>
    <p:sldId id="1440" r:id="rId543"/>
    <p:sldId id="1441" r:id="rId544"/>
    <p:sldId id="1442" r:id="rId545"/>
    <p:sldId id="1394" r:id="rId546"/>
    <p:sldId id="1395" r:id="rId547"/>
    <p:sldId id="1569" r:id="rId548"/>
    <p:sldId id="1570" r:id="rId549"/>
    <p:sldId id="1571" r:id="rId550"/>
    <p:sldId id="1461" r:id="rId551"/>
    <p:sldId id="1396" r:id="rId552"/>
    <p:sldId id="1397" r:id="rId553"/>
    <p:sldId id="1398" r:id="rId554"/>
    <p:sldId id="1399" r:id="rId555"/>
    <p:sldId id="1400" r:id="rId556"/>
    <p:sldId id="1401" r:id="rId557"/>
    <p:sldId id="1402" r:id="rId558"/>
    <p:sldId id="1403" r:id="rId559"/>
    <p:sldId id="1404" r:id="rId560"/>
    <p:sldId id="1405" r:id="rId561"/>
    <p:sldId id="1541" r:id="rId562"/>
    <p:sldId id="1542" r:id="rId563"/>
    <p:sldId id="1543" r:id="rId564"/>
    <p:sldId id="1544" r:id="rId565"/>
    <p:sldId id="1546" r:id="rId566"/>
    <p:sldId id="1545" r:id="rId567"/>
    <p:sldId id="1547" r:id="rId568"/>
    <p:sldId id="1560" r:id="rId569"/>
    <p:sldId id="1548" r:id="rId570"/>
    <p:sldId id="1549" r:id="rId571"/>
    <p:sldId id="1550" r:id="rId572"/>
    <p:sldId id="1551" r:id="rId573"/>
    <p:sldId id="1552" r:id="rId574"/>
    <p:sldId id="1553" r:id="rId575"/>
    <p:sldId id="1554" r:id="rId576"/>
    <p:sldId id="1572" r:id="rId577"/>
    <p:sldId id="1555" r:id="rId578"/>
    <p:sldId id="1556" r:id="rId579"/>
    <p:sldId id="1558" r:id="rId580"/>
    <p:sldId id="1563" r:id="rId581"/>
    <p:sldId id="1564" r:id="rId582"/>
    <p:sldId id="1565" r:id="rId583"/>
    <p:sldId id="1559" r:id="rId584"/>
    <p:sldId id="1562" r:id="rId585"/>
    <p:sldId id="1566" r:id="rId586"/>
    <p:sldId id="1567" r:id="rId587"/>
    <p:sldId id="684" r:id="rId588"/>
    <p:sldId id="683" r:id="rId589"/>
    <p:sldId id="686" r:id="rId590"/>
    <p:sldId id="685" r:id="rId591"/>
    <p:sldId id="688" r:id="rId592"/>
    <p:sldId id="687" r:id="rId593"/>
    <p:sldId id="689" r:id="rId594"/>
    <p:sldId id="690" r:id="rId595"/>
    <p:sldId id="691" r:id="rId596"/>
    <p:sldId id="692" r:id="rId597"/>
    <p:sldId id="693" r:id="rId598"/>
    <p:sldId id="694" r:id="rId599"/>
    <p:sldId id="695" r:id="rId600"/>
    <p:sldId id="696" r:id="rId601"/>
    <p:sldId id="1573" r:id="rId602"/>
    <p:sldId id="697" r:id="rId603"/>
    <p:sldId id="1462" r:id="rId604"/>
    <p:sldId id="1423" r:id="rId605"/>
    <p:sldId id="1424" r:id="rId606"/>
    <p:sldId id="1425" r:id="rId607"/>
    <p:sldId id="1426" r:id="rId608"/>
    <p:sldId id="698" r:id="rId609"/>
    <p:sldId id="699" r:id="rId610"/>
    <p:sldId id="700" r:id="rId611"/>
    <p:sldId id="701" r:id="rId612"/>
    <p:sldId id="702" r:id="rId613"/>
    <p:sldId id="703" r:id="rId614"/>
    <p:sldId id="704" r:id="rId615"/>
    <p:sldId id="705" r:id="rId616"/>
    <p:sldId id="706" r:id="rId617"/>
    <p:sldId id="707" r:id="rId618"/>
    <p:sldId id="708" r:id="rId619"/>
    <p:sldId id="710" r:id="rId620"/>
    <p:sldId id="1469" r:id="rId621"/>
    <p:sldId id="709" r:id="rId622"/>
    <p:sldId id="711" r:id="rId623"/>
    <p:sldId id="712" r:id="rId624"/>
    <p:sldId id="714" r:id="rId625"/>
    <p:sldId id="713" r:id="rId626"/>
    <p:sldId id="715" r:id="rId627"/>
    <p:sldId id="716" r:id="rId628"/>
    <p:sldId id="1463" r:id="rId629"/>
    <p:sldId id="1248" r:id="rId630"/>
    <p:sldId id="1249" r:id="rId631"/>
    <p:sldId id="1250" r:id="rId632"/>
    <p:sldId id="1251" r:id="rId633"/>
    <p:sldId id="1252" r:id="rId634"/>
    <p:sldId id="717" r:id="rId635"/>
    <p:sldId id="718" r:id="rId636"/>
    <p:sldId id="1574" r:id="rId637"/>
    <p:sldId id="719" r:id="rId638"/>
    <p:sldId id="720" r:id="rId639"/>
    <p:sldId id="721" r:id="rId640"/>
    <p:sldId id="722" r:id="rId641"/>
    <p:sldId id="723" r:id="rId642"/>
    <p:sldId id="724" r:id="rId643"/>
    <p:sldId id="725" r:id="rId644"/>
    <p:sldId id="726" r:id="rId645"/>
    <p:sldId id="727" r:id="rId646"/>
    <p:sldId id="728" r:id="rId647"/>
    <p:sldId id="1471" r:id="rId648"/>
    <p:sldId id="729" r:id="rId649"/>
    <p:sldId id="730" r:id="rId650"/>
    <p:sldId id="731" r:id="rId651"/>
    <p:sldId id="734" r:id="rId652"/>
    <p:sldId id="732" r:id="rId653"/>
    <p:sldId id="733" r:id="rId654"/>
    <p:sldId id="735" r:id="rId655"/>
    <p:sldId id="736" r:id="rId656"/>
    <p:sldId id="737" r:id="rId657"/>
    <p:sldId id="738" r:id="rId658"/>
    <p:sldId id="739" r:id="rId659"/>
    <p:sldId id="740" r:id="rId660"/>
    <p:sldId id="741" r:id="rId661"/>
    <p:sldId id="742" r:id="rId662"/>
    <p:sldId id="743" r:id="rId663"/>
    <p:sldId id="744" r:id="rId664"/>
    <p:sldId id="747" r:id="rId665"/>
    <p:sldId id="745" r:id="rId666"/>
    <p:sldId id="746" r:id="rId667"/>
    <p:sldId id="748" r:id="rId668"/>
    <p:sldId id="1464" r:id="rId669"/>
    <p:sldId id="1301" r:id="rId670"/>
    <p:sldId id="1302" r:id="rId671"/>
    <p:sldId id="1303" r:id="rId672"/>
    <p:sldId id="1304" r:id="rId673"/>
    <p:sldId id="1305" r:id="rId674"/>
    <p:sldId id="1306" r:id="rId675"/>
    <p:sldId id="1307" r:id="rId676"/>
    <p:sldId id="1308" r:id="rId677"/>
    <p:sldId id="1309" r:id="rId678"/>
    <p:sldId id="1310" r:id="rId679"/>
    <p:sldId id="1311" r:id="rId680"/>
    <p:sldId id="1313" r:id="rId681"/>
    <p:sldId id="1312" r:id="rId682"/>
    <p:sldId id="1314" r:id="rId683"/>
    <p:sldId id="749" r:id="rId684"/>
    <p:sldId id="753" r:id="rId685"/>
    <p:sldId id="750" r:id="rId686"/>
    <p:sldId id="751" r:id="rId687"/>
    <p:sldId id="752" r:id="rId688"/>
    <p:sldId id="754" r:id="rId689"/>
    <p:sldId id="755" r:id="rId690"/>
    <p:sldId id="757" r:id="rId691"/>
    <p:sldId id="1482" r:id="rId692"/>
    <p:sldId id="758" r:id="rId693"/>
    <p:sldId id="759" r:id="rId694"/>
    <p:sldId id="760" r:id="rId695"/>
    <p:sldId id="1483" r:id="rId696"/>
    <p:sldId id="761" r:id="rId697"/>
    <p:sldId id="762" r:id="rId698"/>
    <p:sldId id="763" r:id="rId699"/>
    <p:sldId id="764" r:id="rId700"/>
    <p:sldId id="1575" r:id="rId701"/>
    <p:sldId id="1465" r:id="rId702"/>
    <p:sldId id="1317" r:id="rId703"/>
    <p:sldId id="1318" r:id="rId704"/>
    <p:sldId id="1319" r:id="rId705"/>
    <p:sldId id="1320" r:id="rId706"/>
    <p:sldId id="1321" r:id="rId707"/>
    <p:sldId id="1466" r:id="rId708"/>
    <p:sldId id="1436" r:id="rId709"/>
    <p:sldId id="1427" r:id="rId710"/>
    <p:sldId id="1428" r:id="rId711"/>
    <p:sldId id="1429" r:id="rId712"/>
    <p:sldId id="1430" r:id="rId713"/>
    <p:sldId id="1431" r:id="rId714"/>
    <p:sldId id="1432" r:id="rId715"/>
    <p:sldId id="1433" r:id="rId716"/>
    <p:sldId id="1434" r:id="rId717"/>
    <p:sldId id="1435" r:id="rId718"/>
    <p:sldId id="1437" r:id="rId719"/>
    <p:sldId id="1576" r:id="rId720"/>
    <p:sldId id="1577" r:id="rId721"/>
    <p:sldId id="1578" r:id="rId722"/>
    <p:sldId id="1579" r:id="rId723"/>
    <p:sldId id="1580" r:id="rId724"/>
    <p:sldId id="1581" r:id="rId725"/>
    <p:sldId id="1349" r:id="rId726"/>
    <p:sldId id="1353" r:id="rId727"/>
    <p:sldId id="1350" r:id="rId728"/>
    <p:sldId id="1351" r:id="rId729"/>
    <p:sldId id="1352" r:id="rId730"/>
    <p:sldId id="1354" r:id="rId731"/>
    <p:sldId id="1355" r:id="rId732"/>
    <p:sldId id="1356" r:id="rId733"/>
    <p:sldId id="1357" r:id="rId734"/>
    <p:sldId id="1358" r:id="rId735"/>
    <p:sldId id="1359" r:id="rId736"/>
    <p:sldId id="1360" r:id="rId737"/>
    <p:sldId id="1361" r:id="rId738"/>
    <p:sldId id="1362" r:id="rId739"/>
    <p:sldId id="1363" r:id="rId740"/>
    <p:sldId id="1364" r:id="rId741"/>
    <p:sldId id="1365" r:id="rId742"/>
    <p:sldId id="1366" r:id="rId743"/>
    <p:sldId id="1406" r:id="rId744"/>
    <p:sldId id="1407" r:id="rId745"/>
    <p:sldId id="1408" r:id="rId746"/>
    <p:sldId id="1409" r:id="rId747"/>
    <p:sldId id="1411" r:id="rId748"/>
    <p:sldId id="1410" r:id="rId749"/>
    <p:sldId id="1412" r:id="rId750"/>
    <p:sldId id="1413" r:id="rId751"/>
    <p:sldId id="1414" r:id="rId752"/>
    <p:sldId id="1415" r:id="rId753"/>
    <p:sldId id="1416" r:id="rId754"/>
    <p:sldId id="1417" r:id="rId755"/>
    <p:sldId id="1418" r:id="rId756"/>
    <p:sldId id="1419" r:id="rId757"/>
    <p:sldId id="1420" r:id="rId758"/>
    <p:sldId id="1421" r:id="rId759"/>
    <p:sldId id="1422" r:id="rId760"/>
    <p:sldId id="1445" r:id="rId761"/>
  </p:sldIdLst>
  <p:sldSz cx="9144000" cy="6858000" type="screen4x3"/>
  <p:notesSz cx="6858000" cy="9144000"/>
  <p:defaultTextStyle>
    <a:defPPr>
      <a:defRPr lang="en-US"/>
    </a:defPPr>
    <a:lvl1pPr algn="l" rtl="0" eaLnBrk="0" fontAlgn="base" hangingPunct="0">
      <a:spcBef>
        <a:spcPct val="0"/>
      </a:spcBef>
      <a:spcAft>
        <a:spcPct val="0"/>
      </a:spcAft>
      <a:defRPr sz="2000" kern="1200">
        <a:solidFill>
          <a:schemeClr val="tx1"/>
        </a:solidFill>
        <a:latin typeface="Verdana" panose="020B0604030504040204" pitchFamily="34" charset="0"/>
        <a:ea typeface="+mn-ea"/>
        <a:cs typeface="Times New Roman" panose="02020603050405020304" pitchFamily="18" charset="0"/>
      </a:defRPr>
    </a:lvl1pPr>
    <a:lvl2pPr marL="457200" algn="l" rtl="0" eaLnBrk="0" fontAlgn="base" hangingPunct="0">
      <a:spcBef>
        <a:spcPct val="0"/>
      </a:spcBef>
      <a:spcAft>
        <a:spcPct val="0"/>
      </a:spcAft>
      <a:defRPr sz="2000" kern="1200">
        <a:solidFill>
          <a:schemeClr val="tx1"/>
        </a:solidFill>
        <a:latin typeface="Verdana" panose="020B0604030504040204" pitchFamily="34" charset="0"/>
        <a:ea typeface="+mn-ea"/>
        <a:cs typeface="Times New Roman" panose="02020603050405020304" pitchFamily="18" charset="0"/>
      </a:defRPr>
    </a:lvl2pPr>
    <a:lvl3pPr marL="914400" algn="l" rtl="0" eaLnBrk="0" fontAlgn="base" hangingPunct="0">
      <a:spcBef>
        <a:spcPct val="0"/>
      </a:spcBef>
      <a:spcAft>
        <a:spcPct val="0"/>
      </a:spcAft>
      <a:defRPr sz="2000" kern="1200">
        <a:solidFill>
          <a:schemeClr val="tx1"/>
        </a:solidFill>
        <a:latin typeface="Verdana" panose="020B0604030504040204" pitchFamily="34" charset="0"/>
        <a:ea typeface="+mn-ea"/>
        <a:cs typeface="Times New Roman" panose="02020603050405020304" pitchFamily="18" charset="0"/>
      </a:defRPr>
    </a:lvl3pPr>
    <a:lvl4pPr marL="1371600" algn="l" rtl="0" eaLnBrk="0" fontAlgn="base" hangingPunct="0">
      <a:spcBef>
        <a:spcPct val="0"/>
      </a:spcBef>
      <a:spcAft>
        <a:spcPct val="0"/>
      </a:spcAft>
      <a:defRPr sz="2000" kern="1200">
        <a:solidFill>
          <a:schemeClr val="tx1"/>
        </a:solidFill>
        <a:latin typeface="Verdana" panose="020B0604030504040204" pitchFamily="34" charset="0"/>
        <a:ea typeface="+mn-ea"/>
        <a:cs typeface="Times New Roman" panose="02020603050405020304" pitchFamily="18" charset="0"/>
      </a:defRPr>
    </a:lvl4pPr>
    <a:lvl5pPr marL="1828800" algn="l" rtl="0" eaLnBrk="0" fontAlgn="base" hangingPunct="0">
      <a:spcBef>
        <a:spcPct val="0"/>
      </a:spcBef>
      <a:spcAft>
        <a:spcPct val="0"/>
      </a:spcAft>
      <a:defRPr sz="2000" kern="1200">
        <a:solidFill>
          <a:schemeClr val="tx1"/>
        </a:solidFill>
        <a:latin typeface="Verdana" panose="020B0604030504040204" pitchFamily="34" charset="0"/>
        <a:ea typeface="+mn-ea"/>
        <a:cs typeface="Times New Roman" panose="02020603050405020304" pitchFamily="18" charset="0"/>
      </a:defRPr>
    </a:lvl5pPr>
    <a:lvl6pPr marL="2286000" algn="l" defTabSz="914400" rtl="0" eaLnBrk="1" latinLnBrk="0" hangingPunct="1">
      <a:defRPr sz="2000" kern="1200">
        <a:solidFill>
          <a:schemeClr val="tx1"/>
        </a:solidFill>
        <a:latin typeface="Verdana" panose="020B0604030504040204" pitchFamily="34" charset="0"/>
        <a:ea typeface="+mn-ea"/>
        <a:cs typeface="Times New Roman" panose="02020603050405020304" pitchFamily="18" charset="0"/>
      </a:defRPr>
    </a:lvl6pPr>
    <a:lvl7pPr marL="2743200" algn="l" defTabSz="914400" rtl="0" eaLnBrk="1" latinLnBrk="0" hangingPunct="1">
      <a:defRPr sz="2000" kern="1200">
        <a:solidFill>
          <a:schemeClr val="tx1"/>
        </a:solidFill>
        <a:latin typeface="Verdana" panose="020B0604030504040204" pitchFamily="34" charset="0"/>
        <a:ea typeface="+mn-ea"/>
        <a:cs typeface="Times New Roman" panose="02020603050405020304" pitchFamily="18" charset="0"/>
      </a:defRPr>
    </a:lvl7pPr>
    <a:lvl8pPr marL="3200400" algn="l" defTabSz="914400" rtl="0" eaLnBrk="1" latinLnBrk="0" hangingPunct="1">
      <a:defRPr sz="2000" kern="1200">
        <a:solidFill>
          <a:schemeClr val="tx1"/>
        </a:solidFill>
        <a:latin typeface="Verdana" panose="020B0604030504040204" pitchFamily="34" charset="0"/>
        <a:ea typeface="+mn-ea"/>
        <a:cs typeface="Times New Roman" panose="02020603050405020304" pitchFamily="18" charset="0"/>
      </a:defRPr>
    </a:lvl8pPr>
    <a:lvl9pPr marL="3657600" algn="l" defTabSz="914400" rtl="0" eaLnBrk="1" latinLnBrk="0" hangingPunct="1">
      <a:defRPr sz="2000" kern="1200">
        <a:solidFill>
          <a:schemeClr val="tx1"/>
        </a:solidFill>
        <a:latin typeface="Verdana" panose="020B0604030504040204" pitchFamily="34" charset="0"/>
        <a:ea typeface="+mn-ea"/>
        <a:cs typeface="Times New Roman" panose="02020603050405020304" pitchFamily="18"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lo lisi" initials="cl" lastIdx="1" clrIdx="0">
    <p:extLst>
      <p:ext uri="{19B8F6BF-5375-455C-9EA6-DF929625EA0E}">
        <p15:presenceInfo xmlns:p15="http://schemas.microsoft.com/office/powerpoint/2012/main" userId="df39b3ea024da4a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3399"/>
    <a:srgbClr val="800080"/>
    <a:srgbClr val="FFCCFF"/>
    <a:srgbClr val="800000"/>
    <a:srgbClr val="808080"/>
    <a:srgbClr val="404040"/>
    <a:srgbClr val="336699"/>
    <a:srgbClr val="008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2597" autoAdjust="0"/>
  </p:normalViewPr>
  <p:slideViewPr>
    <p:cSldViewPr>
      <p:cViewPr varScale="1">
        <p:scale>
          <a:sx n="79" d="100"/>
          <a:sy n="79" d="100"/>
        </p:scale>
        <p:origin x="1507"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960"/>
    </p:cViewPr>
  </p:sorterViewPr>
  <p:notesViewPr>
    <p:cSldViewPr>
      <p:cViewPr varScale="1">
        <p:scale>
          <a:sx n="63" d="100"/>
          <a:sy n="63" d="100"/>
        </p:scale>
        <p:origin x="-1915" y="-7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commentAuthors" Target="commentAuthors.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tableStyles" Target="tableStyles.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handoutMaster" Target="handoutMasters/handoutMaster1.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presProps" Target="presProps.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theme" Target="theme/theme1.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notesMaster" Target="notesMasters/notesMaster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viewProps" Target="viewProps.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spcBef>
                <a:spcPct val="0"/>
              </a:spcBef>
              <a:buClrTx/>
              <a:buSzTx/>
              <a:buFontTx/>
              <a:buNone/>
              <a:defRPr sz="1200">
                <a:latin typeface="Times New Roman" panose="02020603050405020304" pitchFamily="18" charset="0"/>
              </a:defRPr>
            </a:lvl1pPr>
          </a:lstStyle>
          <a:p>
            <a:pPr>
              <a:defRPr/>
            </a:pPr>
            <a:r>
              <a:rPr lang="en-US" altLang="en-US"/>
              <a:t>hi</a:t>
            </a:r>
          </a:p>
        </p:txBody>
      </p:sp>
      <p:sp>
        <p:nvSpPr>
          <p:cNvPr id="17411"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spcBef>
                <a:spcPct val="0"/>
              </a:spcBef>
              <a:buClrTx/>
              <a:buSzTx/>
              <a:buFontTx/>
              <a:buNone/>
              <a:defRPr sz="1200">
                <a:latin typeface="Times New Roman" panose="02020603050405020304" pitchFamily="18" charset="0"/>
              </a:defRPr>
            </a:lvl1pPr>
          </a:lstStyle>
          <a:p>
            <a:pPr>
              <a:defRPr/>
            </a:pPr>
            <a:endParaRPr lang="en-US" altLang="en-US"/>
          </a:p>
        </p:txBody>
      </p:sp>
      <p:sp>
        <p:nvSpPr>
          <p:cNvPr id="17412"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spcBef>
                <a:spcPct val="0"/>
              </a:spcBef>
              <a:buClrTx/>
              <a:buSzTx/>
              <a:buFontTx/>
              <a:buNone/>
              <a:defRPr sz="1200">
                <a:latin typeface="Times New Roman" panose="02020603050405020304" pitchFamily="18" charset="0"/>
              </a:defRPr>
            </a:lvl1pPr>
          </a:lstStyle>
          <a:p>
            <a:pPr>
              <a:defRPr/>
            </a:pPr>
            <a:r>
              <a:rPr lang="en-US" altLang="en-US"/>
              <a:t>bye</a:t>
            </a:r>
          </a:p>
        </p:txBody>
      </p:sp>
      <p:sp>
        <p:nvSpPr>
          <p:cNvPr id="17413"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spcBef>
                <a:spcPct val="0"/>
              </a:spcBef>
              <a:buClrTx/>
              <a:buSzTx/>
              <a:buFontTx/>
              <a:buNone/>
              <a:defRPr sz="1200" smtClean="0">
                <a:latin typeface="Times New Roman" panose="02020603050405020304" pitchFamily="18" charset="0"/>
              </a:defRPr>
            </a:lvl1pPr>
          </a:lstStyle>
          <a:p>
            <a:pPr>
              <a:defRPr/>
            </a:pPr>
            <a:fld id="{7AE39F77-9061-451D-A0D4-6C4DB68B13F8}" type="slidenum">
              <a:rPr lang="en-US" altLang="en-US"/>
              <a:pPr>
                <a:defRPr/>
              </a:pPr>
              <a:t>‹#›</a:t>
            </a:fld>
            <a:endParaRPr lang="en-US" altLang="en-US"/>
          </a:p>
        </p:txBody>
      </p:sp>
    </p:spTree>
    <p:extLst>
      <p:ext uri="{BB962C8B-B14F-4D97-AF65-F5344CB8AC3E}">
        <p14:creationId xmlns:p14="http://schemas.microsoft.com/office/powerpoint/2010/main" val="39372020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spcBef>
                <a:spcPct val="0"/>
              </a:spcBef>
              <a:buClrTx/>
              <a:buSzTx/>
              <a:buFontTx/>
              <a:buNone/>
              <a:defRPr sz="1200">
                <a:latin typeface="Times New Roman" panose="02020603050405020304" pitchFamily="18" charset="0"/>
              </a:defRPr>
            </a:lvl1pPr>
          </a:lstStyle>
          <a:p>
            <a:pPr>
              <a:defRPr/>
            </a:pPr>
            <a:r>
              <a:rPr lang="en-US" altLang="en-US"/>
              <a:t>hi</a:t>
            </a:r>
          </a:p>
        </p:txBody>
      </p:sp>
      <p:sp>
        <p:nvSpPr>
          <p:cNvPr id="15363"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spcBef>
                <a:spcPct val="0"/>
              </a:spcBef>
              <a:buClrTx/>
              <a:buSzTx/>
              <a:buFontTx/>
              <a:buNone/>
              <a:defRPr sz="1200">
                <a:latin typeface="Times New Roman" panose="02020603050405020304" pitchFamily="18" charset="0"/>
              </a:defRPr>
            </a:lvl1pPr>
          </a:lstStyle>
          <a:p>
            <a:pPr>
              <a:defRPr/>
            </a:pPr>
            <a:endParaRPr lang="en-US" altLang="en-US"/>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5365"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15366"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spcBef>
                <a:spcPct val="0"/>
              </a:spcBef>
              <a:buClrTx/>
              <a:buSzTx/>
              <a:buFontTx/>
              <a:buNone/>
              <a:defRPr sz="1200">
                <a:latin typeface="Times New Roman" panose="02020603050405020304" pitchFamily="18" charset="0"/>
              </a:defRPr>
            </a:lvl1pPr>
          </a:lstStyle>
          <a:p>
            <a:pPr>
              <a:defRPr/>
            </a:pPr>
            <a:r>
              <a:rPr lang="en-US" altLang="en-US"/>
              <a:t>bye</a:t>
            </a:r>
          </a:p>
        </p:txBody>
      </p:sp>
      <p:sp>
        <p:nvSpPr>
          <p:cNvPr id="15367"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spcBef>
                <a:spcPct val="0"/>
              </a:spcBef>
              <a:buClrTx/>
              <a:buSzTx/>
              <a:buFontTx/>
              <a:buNone/>
              <a:defRPr sz="1200" smtClean="0">
                <a:latin typeface="Times New Roman" panose="02020603050405020304" pitchFamily="18" charset="0"/>
              </a:defRPr>
            </a:lvl1pPr>
          </a:lstStyle>
          <a:p>
            <a:pPr>
              <a:defRPr/>
            </a:pPr>
            <a:fld id="{B4D9518B-E815-484A-98B7-830BC86A3E9A}" type="slidenum">
              <a:rPr lang="en-US" altLang="en-US"/>
              <a:pPr>
                <a:defRPr/>
              </a:pPr>
              <a:t>‹#›</a:t>
            </a:fld>
            <a:endParaRPr lang="en-US" altLang="en-US"/>
          </a:p>
        </p:txBody>
      </p:sp>
    </p:spTree>
    <p:extLst>
      <p:ext uri="{BB962C8B-B14F-4D97-AF65-F5344CB8AC3E}">
        <p14:creationId xmlns:p14="http://schemas.microsoft.com/office/powerpoint/2010/main" val="235054059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kumimoji="1"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kumimoji="1"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3" Type="http://schemas.openxmlformats.org/officeDocument/2006/relationships/hyperlink" Target="https://docs.python.org/3/tutorial/errors.html#handling-exceptions" TargetMode="External"/><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3" Type="http://schemas.openxmlformats.org/officeDocument/2006/relationships/hyperlink" Target="https://intellipaat.com/blog/tutorial/python-tutorial/python-built-in-functions/" TargetMode="External"/><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55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58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601.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629.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630.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631.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632.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633.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644.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66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67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67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67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67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67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67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67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67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67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67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6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68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68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7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7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7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7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7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709.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710.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71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712.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713.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714.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715.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716.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71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71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719.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720.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7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722.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723.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726.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727.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728.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729.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730.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731.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732.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7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734.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735.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736.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737.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738.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739.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740.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741.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742.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7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744.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745.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746.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747.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748.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749.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750.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751.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752.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7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754.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755.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756.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757.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758.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7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lvl1pPr>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1pPr>
            <a:lvl2pPr marL="742950" indent="-28575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2pPr>
            <a:lvl3pPr marL="11430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3pPr>
            <a:lvl4pPr marL="16002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4pPr>
            <a:lvl5pPr marL="20574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a:spcBef>
                <a:spcPct val="0"/>
              </a:spcBef>
              <a:buClrTx/>
              <a:buSzTx/>
              <a:buFontTx/>
              <a:buNone/>
            </a:pPr>
            <a:fld id="{6C876F41-3F70-4E70-A8D6-F40C53DCD91B}" type="slidenum">
              <a:rPr lang="en-US" altLang="en-US" sz="1200">
                <a:latin typeface="Times New Roman" panose="02020603050405020304" pitchFamily="18" charset="0"/>
              </a:rPr>
              <a:pPr>
                <a:spcBef>
                  <a:spcPct val="0"/>
                </a:spcBef>
                <a:buClrTx/>
                <a:buSzTx/>
                <a:buFontTx/>
                <a:buNone/>
              </a:pPr>
              <a:t>1</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22179114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 A and B</a:t>
            </a:r>
          </a:p>
          <a:p>
            <a:r>
              <a:rPr lang="en-US" dirty="0"/>
              <a:t>9. A  int(FALSE) is converted to zero</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37</a:t>
            </a:fld>
            <a:endParaRPr lang="en-US" altLang="en-US"/>
          </a:p>
        </p:txBody>
      </p:sp>
    </p:spTree>
    <p:extLst>
      <p:ext uri="{BB962C8B-B14F-4D97-AF65-F5344CB8AC3E}">
        <p14:creationId xmlns:p14="http://schemas.microsoft.com/office/powerpoint/2010/main" val="307613413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D</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308</a:t>
            </a:fld>
            <a:endParaRPr lang="en-US" altLang="en-US"/>
          </a:p>
        </p:txBody>
      </p:sp>
    </p:spTree>
    <p:extLst>
      <p:ext uri="{BB962C8B-B14F-4D97-AF65-F5344CB8AC3E}">
        <p14:creationId xmlns:p14="http://schemas.microsoft.com/office/powerpoint/2010/main" val="209395599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C</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309</a:t>
            </a:fld>
            <a:endParaRPr lang="en-US" altLang="en-US"/>
          </a:p>
        </p:txBody>
      </p:sp>
    </p:spTree>
    <p:extLst>
      <p:ext uri="{BB962C8B-B14F-4D97-AF65-F5344CB8AC3E}">
        <p14:creationId xmlns:p14="http://schemas.microsoft.com/office/powerpoint/2010/main" val="318431156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B</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310</a:t>
            </a:fld>
            <a:endParaRPr lang="en-US" altLang="en-US"/>
          </a:p>
        </p:txBody>
      </p:sp>
    </p:spTree>
    <p:extLst>
      <p:ext uri="{BB962C8B-B14F-4D97-AF65-F5344CB8AC3E}">
        <p14:creationId xmlns:p14="http://schemas.microsoft.com/office/powerpoint/2010/main" val="71029414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C</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311</a:t>
            </a:fld>
            <a:endParaRPr lang="en-US" altLang="en-US"/>
          </a:p>
        </p:txBody>
      </p:sp>
    </p:spTree>
    <p:extLst>
      <p:ext uri="{BB962C8B-B14F-4D97-AF65-F5344CB8AC3E}">
        <p14:creationId xmlns:p14="http://schemas.microsoft.com/office/powerpoint/2010/main" val="22348081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E</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312</a:t>
            </a:fld>
            <a:endParaRPr lang="en-US" altLang="en-US"/>
          </a:p>
        </p:txBody>
      </p:sp>
    </p:spTree>
    <p:extLst>
      <p:ext uri="{BB962C8B-B14F-4D97-AF65-F5344CB8AC3E}">
        <p14:creationId xmlns:p14="http://schemas.microsoft.com/office/powerpoint/2010/main" val="313404656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A</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313</a:t>
            </a:fld>
            <a:endParaRPr lang="en-US" altLang="en-US"/>
          </a:p>
        </p:txBody>
      </p:sp>
    </p:spTree>
    <p:extLst>
      <p:ext uri="{BB962C8B-B14F-4D97-AF65-F5344CB8AC3E}">
        <p14:creationId xmlns:p14="http://schemas.microsoft.com/office/powerpoint/2010/main" val="100528478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D  (this is a tricky one)</a:t>
            </a:r>
          </a:p>
          <a:p>
            <a:r>
              <a:rPr lang="en-US" dirty="0"/>
              <a:t>Although </a:t>
            </a:r>
            <a:r>
              <a:rPr lang="en-US" dirty="0" err="1"/>
              <a:t>myfile</a:t>
            </a:r>
            <a:r>
              <a:rPr lang="en-US" dirty="0"/>
              <a:t>[1]  is ‘How are  you \n’ , when you print it, the \n prints a new line</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314</a:t>
            </a:fld>
            <a:endParaRPr lang="en-US" altLang="en-US"/>
          </a:p>
        </p:txBody>
      </p:sp>
    </p:spTree>
    <p:extLst>
      <p:ext uri="{BB962C8B-B14F-4D97-AF65-F5344CB8AC3E}">
        <p14:creationId xmlns:p14="http://schemas.microsoft.com/office/powerpoint/2010/main" val="383523273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will just print Hello World</a:t>
            </a:r>
            <a:endParaRPr lang="en-CA"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335</a:t>
            </a:fld>
            <a:endParaRPr lang="en-US" altLang="en-US"/>
          </a:p>
        </p:txBody>
      </p:sp>
    </p:spTree>
    <p:extLst>
      <p:ext uri="{BB962C8B-B14F-4D97-AF65-F5344CB8AC3E}">
        <p14:creationId xmlns:p14="http://schemas.microsoft.com/office/powerpoint/2010/main" val="328571835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example will print out an exception because an error occurs, but the program continues</a:t>
            </a:r>
            <a:endParaRPr lang="en-CA"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336</a:t>
            </a:fld>
            <a:endParaRPr lang="en-US" altLang="en-US"/>
          </a:p>
        </p:txBody>
      </p:sp>
    </p:spTree>
    <p:extLst>
      <p:ext uri="{BB962C8B-B14F-4D97-AF65-F5344CB8AC3E}">
        <p14:creationId xmlns:p14="http://schemas.microsoft.com/office/powerpoint/2010/main" val="295834549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this exception handles all exceptions the same way</a:t>
            </a:r>
            <a:endParaRPr lang="en-CA"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337</a:t>
            </a:fld>
            <a:endParaRPr lang="en-US" altLang="en-US"/>
          </a:p>
        </p:txBody>
      </p:sp>
    </p:spTree>
    <p:extLst>
      <p:ext uri="{BB962C8B-B14F-4D97-AF65-F5344CB8AC3E}">
        <p14:creationId xmlns:p14="http://schemas.microsoft.com/office/powerpoint/2010/main" val="4071700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C</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38</a:t>
            </a:fld>
            <a:endParaRPr lang="en-US" altLang="en-US"/>
          </a:p>
        </p:txBody>
      </p:sp>
    </p:spTree>
    <p:extLst>
      <p:ext uri="{BB962C8B-B14F-4D97-AF65-F5344CB8AC3E}">
        <p14:creationId xmlns:p14="http://schemas.microsoft.com/office/powerpoint/2010/main" val="426139270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Else clause only activates if no exception error occurs</a:t>
            </a:r>
            <a:endParaRPr lang="en-CA"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340</a:t>
            </a:fld>
            <a:endParaRPr lang="en-US" altLang="en-US"/>
          </a:p>
        </p:txBody>
      </p:sp>
    </p:spTree>
    <p:extLst>
      <p:ext uri="{BB962C8B-B14F-4D97-AF65-F5344CB8AC3E}">
        <p14:creationId xmlns:p14="http://schemas.microsoft.com/office/powerpoint/2010/main" val="328263465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D</a:t>
            </a:r>
          </a:p>
          <a:p>
            <a:pPr marL="228600" indent="-228600">
              <a:buAutoNum type="arabicPeriod"/>
            </a:pPr>
            <a:r>
              <a:rPr lang="en-US" dirty="0"/>
              <a:t>C  (else is executed when no exception occurs)</a:t>
            </a:r>
          </a:p>
          <a:p>
            <a:endParaRPr lang="en-US" dirty="0"/>
          </a:p>
          <a:p>
            <a:r>
              <a:rPr kumimoji="1" lang="en-US" sz="1200" b="0" i="0" kern="1200" dirty="0">
                <a:solidFill>
                  <a:schemeClr val="tx1"/>
                </a:solidFill>
                <a:effectLst/>
                <a:latin typeface="Arial" panose="020B0604020202020204" pitchFamily="34" charset="0"/>
                <a:ea typeface="+mn-ea"/>
                <a:cs typeface="+mn-cs"/>
              </a:rPr>
              <a:t>A single try statement can have </a:t>
            </a:r>
            <a:r>
              <a:rPr kumimoji="1" lang="en-US" sz="1200" b="1" i="0" kern="1200" dirty="0">
                <a:solidFill>
                  <a:schemeClr val="tx1"/>
                </a:solidFill>
                <a:effectLst/>
                <a:latin typeface="Arial" panose="020B0604020202020204" pitchFamily="34" charset="0"/>
                <a:ea typeface="+mn-ea"/>
                <a:cs typeface="+mn-cs"/>
              </a:rPr>
              <a:t>multiple</a:t>
            </a:r>
            <a:r>
              <a:rPr kumimoji="1" lang="en-US" sz="1200" b="0" i="0" kern="1200" dirty="0">
                <a:solidFill>
                  <a:schemeClr val="tx1"/>
                </a:solidFill>
                <a:effectLst/>
                <a:latin typeface="Arial" panose="020B0604020202020204" pitchFamily="34" charset="0"/>
                <a:ea typeface="+mn-ea"/>
                <a:cs typeface="+mn-cs"/>
              </a:rPr>
              <a:t> except statements. This is useful when the try block contains statements that may throw different types of exceptions. You can also provide a generic except clause, which handles any exception. After the except clause (s), you can include an else-clause.</a:t>
            </a:r>
          </a:p>
          <a:p>
            <a:endParaRPr kumimoji="1" lang="en-US" sz="1200" b="0" i="0" kern="1200" dirty="0">
              <a:solidFill>
                <a:schemeClr val="tx1"/>
              </a:solidFill>
              <a:effectLst/>
              <a:latin typeface="Arial" panose="020B0604020202020204"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352</a:t>
            </a:fld>
            <a:endParaRPr lang="en-US" altLang="en-US"/>
          </a:p>
        </p:txBody>
      </p:sp>
    </p:spTree>
    <p:extLst>
      <p:ext uri="{BB962C8B-B14F-4D97-AF65-F5344CB8AC3E}">
        <p14:creationId xmlns:p14="http://schemas.microsoft.com/office/powerpoint/2010/main" val="169067805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D</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353</a:t>
            </a:fld>
            <a:endParaRPr lang="en-US" altLang="en-US"/>
          </a:p>
        </p:txBody>
      </p:sp>
    </p:spTree>
    <p:extLst>
      <p:ext uri="{BB962C8B-B14F-4D97-AF65-F5344CB8AC3E}">
        <p14:creationId xmlns:p14="http://schemas.microsoft.com/office/powerpoint/2010/main" val="145142040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E</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354</a:t>
            </a:fld>
            <a:endParaRPr lang="en-US" altLang="en-US"/>
          </a:p>
        </p:txBody>
      </p:sp>
    </p:spTree>
    <p:extLst>
      <p:ext uri="{BB962C8B-B14F-4D97-AF65-F5344CB8AC3E}">
        <p14:creationId xmlns:p14="http://schemas.microsoft.com/office/powerpoint/2010/main" val="140395647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B  </a:t>
            </a:r>
            <a:r>
              <a:rPr kumimoji="1" lang="en-US" sz="1200" b="1" i="0" kern="1200" dirty="0">
                <a:solidFill>
                  <a:schemeClr val="tx1"/>
                </a:solidFill>
                <a:effectLst/>
                <a:latin typeface="Arial" panose="020B0604020202020204" pitchFamily="34" charset="0"/>
                <a:ea typeface="+mn-ea"/>
                <a:cs typeface="+mn-cs"/>
              </a:rPr>
              <a:t>Yes</a:t>
            </a:r>
            <a:r>
              <a:rPr kumimoji="1" lang="en-US" sz="1200" b="0" i="0" kern="1200" dirty="0">
                <a:solidFill>
                  <a:schemeClr val="tx1"/>
                </a:solidFill>
                <a:effectLst/>
                <a:latin typeface="Arial" panose="020B0604020202020204" pitchFamily="34" charset="0"/>
                <a:ea typeface="+mn-ea"/>
                <a:cs typeface="+mn-cs"/>
              </a:rPr>
              <a:t>, its possible to mention multiple exception handlers in one block. But make sure, 'exception' keyword occurs only one time for a block.</a:t>
            </a:r>
          </a:p>
          <a:p>
            <a:pPr fontAlgn="base"/>
            <a:r>
              <a:rPr kumimoji="1" lang="en-US" sz="1200" b="0" i="0" kern="1200" dirty="0">
                <a:solidFill>
                  <a:schemeClr val="tx1"/>
                </a:solidFill>
                <a:effectLst/>
                <a:latin typeface="Arial" panose="020B0604020202020204" pitchFamily="34" charset="0"/>
                <a:ea typeface="+mn-ea"/>
                <a:cs typeface="+mn-cs"/>
              </a:rPr>
              <a:t>From </a:t>
            </a:r>
            <a:r>
              <a:rPr kumimoji="1" lang="en-US" sz="1200" b="0" i="0" u="sng" kern="1200" dirty="0">
                <a:solidFill>
                  <a:schemeClr val="tx1"/>
                </a:solidFill>
                <a:effectLst/>
                <a:latin typeface="Arial" panose="020B0604020202020204" pitchFamily="34" charset="0"/>
                <a:ea typeface="+mn-ea"/>
                <a:cs typeface="+mn-cs"/>
                <a:hlinkClick r:id="rId3"/>
              </a:rPr>
              <a:t>Python Documentation</a:t>
            </a:r>
            <a:r>
              <a:rPr kumimoji="1" lang="en-US" sz="1200" b="0" i="0" kern="1200" dirty="0">
                <a:solidFill>
                  <a:schemeClr val="tx1"/>
                </a:solidFill>
                <a:effectLst/>
                <a:latin typeface="Arial" panose="020B0604020202020204" pitchFamily="34" charset="0"/>
                <a:ea typeface="+mn-ea"/>
                <a:cs typeface="+mn-cs"/>
              </a:rPr>
              <a:t>:</a:t>
            </a:r>
          </a:p>
          <a:p>
            <a:pPr fontAlgn="base"/>
            <a:r>
              <a:rPr kumimoji="1" lang="en-US" sz="1200" kern="1200" dirty="0">
                <a:solidFill>
                  <a:schemeClr val="tx1"/>
                </a:solidFill>
                <a:effectLst/>
                <a:latin typeface="Arial" panose="020B0604020202020204" pitchFamily="34" charset="0"/>
                <a:ea typeface="+mn-ea"/>
                <a:cs typeface="+mn-cs"/>
              </a:rPr>
              <a:t>An except clause may name multiple exceptions as a </a:t>
            </a:r>
            <a:r>
              <a:rPr kumimoji="1" lang="en-US" sz="1200" b="1" kern="1200" dirty="0">
                <a:solidFill>
                  <a:srgbClr val="C00000"/>
                </a:solidFill>
                <a:effectLst/>
                <a:latin typeface="Arial" panose="020B0604020202020204" pitchFamily="34" charset="0"/>
                <a:ea typeface="+mn-ea"/>
                <a:cs typeface="+mn-cs"/>
              </a:rPr>
              <a:t>parenthesized tuple</a:t>
            </a:r>
            <a:r>
              <a:rPr kumimoji="1" lang="en-US" sz="1200" kern="1200" dirty="0">
                <a:solidFill>
                  <a:schemeClr val="tx1"/>
                </a:solidFill>
                <a:effectLst/>
                <a:latin typeface="Arial" panose="020B0604020202020204" pitchFamily="34" charset="0"/>
                <a:ea typeface="+mn-ea"/>
                <a:cs typeface="+mn-cs"/>
              </a:rPr>
              <a:t>, for example</a:t>
            </a:r>
          </a:p>
          <a:p>
            <a:r>
              <a:rPr kumimoji="1" lang="en-US" sz="1200" kern="1200" dirty="0">
                <a:solidFill>
                  <a:schemeClr val="tx1"/>
                </a:solidFill>
                <a:effectLst/>
                <a:latin typeface="Arial" panose="020B0604020202020204" pitchFamily="34" charset="0"/>
                <a:ea typeface="+mn-ea"/>
                <a:cs typeface="+mn-cs"/>
              </a:rPr>
              <a:t>except (</a:t>
            </a:r>
            <a:r>
              <a:rPr kumimoji="1" lang="en-US" sz="1200" kern="1200" dirty="0" err="1">
                <a:solidFill>
                  <a:schemeClr val="tx1"/>
                </a:solidFill>
                <a:effectLst/>
                <a:latin typeface="Arial" panose="020B0604020202020204" pitchFamily="34" charset="0"/>
                <a:ea typeface="+mn-ea"/>
                <a:cs typeface="+mn-cs"/>
              </a:rPr>
              <a:t>IDontLikeYouException</a:t>
            </a:r>
            <a:r>
              <a:rPr kumimoji="1" lang="en-US" sz="1200" kern="1200" dirty="0">
                <a:solidFill>
                  <a:schemeClr val="tx1"/>
                </a:solidFill>
                <a:effectLst/>
                <a:latin typeface="Arial" panose="020B0604020202020204" pitchFamily="34" charset="0"/>
                <a:ea typeface="+mn-ea"/>
                <a:cs typeface="+mn-cs"/>
              </a:rPr>
              <a:t>, </a:t>
            </a:r>
            <a:r>
              <a:rPr kumimoji="1" lang="en-US" sz="1200" kern="1200" dirty="0" err="1">
                <a:solidFill>
                  <a:schemeClr val="tx1"/>
                </a:solidFill>
                <a:effectLst/>
                <a:latin typeface="Arial" panose="020B0604020202020204" pitchFamily="34" charset="0"/>
                <a:ea typeface="+mn-ea"/>
                <a:cs typeface="+mn-cs"/>
              </a:rPr>
              <a:t>YouAreBeingMeanException</a:t>
            </a:r>
            <a:r>
              <a:rPr kumimoji="1" lang="en-US" sz="1200" kern="1200" dirty="0">
                <a:solidFill>
                  <a:schemeClr val="tx1"/>
                </a:solidFill>
                <a:effectLst/>
                <a:latin typeface="Arial" panose="020B0604020202020204" pitchFamily="34" charset="0"/>
                <a:ea typeface="+mn-ea"/>
                <a:cs typeface="+mn-cs"/>
              </a:rPr>
              <a:t>) as e: pass</a:t>
            </a:r>
            <a:endParaRPr lang="en-US" dirty="0"/>
          </a:p>
          <a:p>
            <a:r>
              <a:rPr lang="en-US" dirty="0"/>
              <a:t>6. D </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355</a:t>
            </a:fld>
            <a:endParaRPr lang="en-US" altLang="en-US"/>
          </a:p>
        </p:txBody>
      </p:sp>
    </p:spTree>
    <p:extLst>
      <p:ext uri="{BB962C8B-B14F-4D97-AF65-F5344CB8AC3E}">
        <p14:creationId xmlns:p14="http://schemas.microsoft.com/office/powerpoint/2010/main" val="232825742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B</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356</a:t>
            </a:fld>
            <a:endParaRPr lang="en-US" altLang="en-US"/>
          </a:p>
        </p:txBody>
      </p:sp>
    </p:spTree>
    <p:extLst>
      <p:ext uri="{BB962C8B-B14F-4D97-AF65-F5344CB8AC3E}">
        <p14:creationId xmlns:p14="http://schemas.microsoft.com/office/powerpoint/2010/main" val="282913440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A</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357</a:t>
            </a:fld>
            <a:endParaRPr lang="en-US" altLang="en-US"/>
          </a:p>
        </p:txBody>
      </p:sp>
    </p:spTree>
    <p:extLst>
      <p:ext uri="{BB962C8B-B14F-4D97-AF65-F5344CB8AC3E}">
        <p14:creationId xmlns:p14="http://schemas.microsoft.com/office/powerpoint/2010/main" val="225562148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C</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358</a:t>
            </a:fld>
            <a:endParaRPr lang="en-US" altLang="en-US"/>
          </a:p>
        </p:txBody>
      </p:sp>
    </p:spTree>
    <p:extLst>
      <p:ext uri="{BB962C8B-B14F-4D97-AF65-F5344CB8AC3E}">
        <p14:creationId xmlns:p14="http://schemas.microsoft.com/office/powerpoint/2010/main" val="206647430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B</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359</a:t>
            </a:fld>
            <a:endParaRPr lang="en-US" altLang="en-US"/>
          </a:p>
        </p:txBody>
      </p:sp>
    </p:spTree>
    <p:extLst>
      <p:ext uri="{BB962C8B-B14F-4D97-AF65-F5344CB8AC3E}">
        <p14:creationId xmlns:p14="http://schemas.microsoft.com/office/powerpoint/2010/main" val="419889665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C</a:t>
            </a:r>
            <a:endParaRPr lang="en-CA"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360</a:t>
            </a:fld>
            <a:endParaRPr lang="en-US" altLang="en-US"/>
          </a:p>
        </p:txBody>
      </p:sp>
    </p:spTree>
    <p:extLst>
      <p:ext uri="{BB962C8B-B14F-4D97-AF65-F5344CB8AC3E}">
        <p14:creationId xmlns:p14="http://schemas.microsoft.com/office/powerpoint/2010/main" val="16311554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lvl1pPr>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1pPr>
            <a:lvl2pPr marL="742950" indent="-28575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2pPr>
            <a:lvl3pPr marL="11430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3pPr>
            <a:lvl4pPr marL="16002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4pPr>
            <a:lvl5pPr marL="20574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a:spcBef>
                <a:spcPct val="0"/>
              </a:spcBef>
              <a:buClrTx/>
              <a:buSzTx/>
              <a:buFontTx/>
              <a:buNone/>
            </a:pPr>
            <a:fld id="{42FEA921-B353-4E61-BCB8-971C762C9744}" type="slidenum">
              <a:rPr lang="en-US" altLang="en-US" sz="1200">
                <a:latin typeface="Times New Roman" panose="02020603050405020304" pitchFamily="18" charset="0"/>
              </a:rPr>
              <a:pPr>
                <a:spcBef>
                  <a:spcPct val="0"/>
                </a:spcBef>
                <a:buClrTx/>
                <a:buSzTx/>
                <a:buFontTx/>
                <a:buNone/>
              </a:pPr>
              <a:t>39</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105936658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.Answer: A and C</a:t>
            </a:r>
            <a:br>
              <a:rPr lang="en-US" dirty="0"/>
            </a:br>
            <a:r>
              <a:rPr lang="en-US" dirty="0"/>
              <a:t>Explanation: Functions are reusable pieces of programs. They allow you to give a name to a block of statements, allowing you to run that block using the specified name anywhere in your program and any number of times.  Lambda functions are functions without a name</a:t>
            </a:r>
          </a:p>
          <a:p>
            <a:r>
              <a:rPr lang="en-US" dirty="0"/>
              <a:t>2. C</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393</a:t>
            </a:fld>
            <a:endParaRPr lang="en-US" altLang="en-US"/>
          </a:p>
        </p:txBody>
      </p:sp>
    </p:spTree>
    <p:extLst>
      <p:ext uri="{BB962C8B-B14F-4D97-AF65-F5344CB8AC3E}">
        <p14:creationId xmlns:p14="http://schemas.microsoft.com/office/powerpoint/2010/main" val="135895566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Answer: A</a:t>
            </a:r>
            <a:br>
              <a:rPr lang="en-US" dirty="0"/>
            </a:br>
            <a:r>
              <a:rPr lang="en-US" dirty="0"/>
              <a:t>Explanation: Functions are defined using the def keyword. After this keyword comes an identifier name for the function, followed by a pair of parentheses which may enclose some names of variables, and by the final colon that ends the line. Next follows the block of statements that are part of this function.</a:t>
            </a:r>
          </a:p>
          <a:p>
            <a:r>
              <a:rPr lang="en-US" dirty="0"/>
              <a:t>def </a:t>
            </a:r>
            <a:r>
              <a:rPr lang="en-US" dirty="0" err="1"/>
              <a:t>sayHello</a:t>
            </a:r>
            <a:r>
              <a:rPr lang="en-US" dirty="0"/>
              <a:t>():</a:t>
            </a:r>
          </a:p>
          <a:p>
            <a:r>
              <a:rPr lang="en-US" dirty="0"/>
              <a:t>print('Hello World!') # block belonging to the function</a:t>
            </a:r>
          </a:p>
          <a:p>
            <a:r>
              <a:rPr lang="en-US" dirty="0"/>
              <a:t># End of function #</a:t>
            </a:r>
          </a:p>
          <a:p>
            <a:r>
              <a:rPr lang="en-US" dirty="0"/>
              <a:t> </a:t>
            </a:r>
          </a:p>
          <a:p>
            <a:r>
              <a:rPr lang="en-US" dirty="0" err="1"/>
              <a:t>sayHello</a:t>
            </a:r>
            <a:r>
              <a:rPr lang="en-US" dirty="0"/>
              <a:t>() # call the function</a:t>
            </a:r>
          </a:p>
          <a:p>
            <a:r>
              <a:rPr lang="en-US" dirty="0" err="1"/>
              <a:t>sayHello</a:t>
            </a:r>
            <a:r>
              <a:rPr lang="en-US" dirty="0"/>
              <a:t>() # call the function again</a:t>
            </a:r>
          </a:p>
          <a:p>
            <a:endParaRPr lang="en-US"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394</a:t>
            </a:fld>
            <a:endParaRPr lang="en-US" altLang="en-US"/>
          </a:p>
        </p:txBody>
      </p:sp>
    </p:spTree>
    <p:extLst>
      <p:ext uri="{BB962C8B-B14F-4D97-AF65-F5344CB8AC3E}">
        <p14:creationId xmlns:p14="http://schemas.microsoft.com/office/powerpoint/2010/main" val="225133844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Answer: C</a:t>
            </a:r>
            <a:br>
              <a:rPr lang="en-US" dirty="0"/>
            </a:br>
            <a:r>
              <a:rPr lang="en-US" dirty="0"/>
              <a:t>Explanation: Here, we define a function called printMax that uses two parameters called a and b. We find out the greater number using a simple </a:t>
            </a:r>
            <a:r>
              <a:rPr lang="en-US" dirty="0" err="1"/>
              <a:t>if..else</a:t>
            </a:r>
            <a:r>
              <a:rPr lang="en-US" dirty="0"/>
              <a:t> statement and then print the bigger number. </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395</a:t>
            </a:fld>
            <a:endParaRPr lang="en-US" altLang="en-US"/>
          </a:p>
        </p:txBody>
      </p:sp>
    </p:spTree>
    <p:extLst>
      <p:ext uri="{BB962C8B-B14F-4D97-AF65-F5344CB8AC3E}">
        <p14:creationId xmlns:p14="http://schemas.microsoft.com/office/powerpoint/2010/main" val="363066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Answer: B (this was a trick question – we’ll cover this more when we get to the section on Namespaces)</a:t>
            </a:r>
            <a:br>
              <a:rPr lang="en-US" dirty="0"/>
            </a:br>
            <a:r>
              <a:rPr lang="en-US" dirty="0"/>
              <a:t>Explanation: The first time that we print the value of the name x with the first line in the function’s body, Python uses the value of the parameter declared in the main block, above the function definition.</a:t>
            </a:r>
            <a:br>
              <a:rPr lang="en-US" dirty="0"/>
            </a:br>
            <a:r>
              <a:rPr lang="en-US" dirty="0"/>
              <a:t>Next, we assign the value 2 to x. The name x is local to our function. So, when we change the value of x in the function, the x defined in the main block remains unaffected.</a:t>
            </a:r>
            <a:br>
              <a:rPr lang="en-US" dirty="0"/>
            </a:br>
            <a:r>
              <a:rPr lang="en-US" dirty="0"/>
              <a:t>With the last print function call, we display the value of x as defined in the main block, thereby confirming that it is actually unaffected by the local assignment within the previously called function. </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396</a:t>
            </a:fld>
            <a:endParaRPr lang="en-US" altLang="en-US"/>
          </a:p>
        </p:txBody>
      </p:sp>
    </p:spTree>
    <p:extLst>
      <p:ext uri="{BB962C8B-B14F-4D97-AF65-F5344CB8AC3E}">
        <p14:creationId xmlns:p14="http://schemas.microsoft.com/office/powerpoint/2010/main" val="44143589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D</a:t>
            </a:r>
            <a:br>
              <a:rPr lang="en-US" dirty="0"/>
            </a:br>
            <a:r>
              <a:rPr lang="en-US" dirty="0"/>
              <a:t>Explanation: For some functions, you may want to make some parameters optional and use default values in case the user does not want to provide values for them. This is done with the help of default argument values. You can specify default argument values for parameters by appending to the parameter name in the function definition the assignment operator (=) followed by the default value.</a:t>
            </a:r>
            <a:br>
              <a:rPr lang="en-US" dirty="0"/>
            </a:br>
            <a:r>
              <a:rPr lang="en-US" dirty="0"/>
              <a:t>The function named say is used to print a string as many times as specified. If we don’t supply a value, then by default, the string is printed just once. We achieve this by specifying a default argument value of 1 to the parameter times.</a:t>
            </a:r>
            <a:br>
              <a:rPr lang="en-US" dirty="0"/>
            </a:br>
            <a:r>
              <a:rPr lang="en-US" dirty="0"/>
              <a:t>In the first usage of say, we supply only the string and it prints the string once. In the second usage of say, we supply both the string and an argument 5 stating that we want to say the string message 5 times. </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397</a:t>
            </a:fld>
            <a:endParaRPr lang="en-US" altLang="en-US"/>
          </a:p>
        </p:txBody>
      </p:sp>
    </p:spTree>
    <p:extLst>
      <p:ext uri="{BB962C8B-B14F-4D97-AF65-F5344CB8AC3E}">
        <p14:creationId xmlns:p14="http://schemas.microsoft.com/office/powerpoint/2010/main" val="276006799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Answer: C</a:t>
            </a:r>
            <a:br>
              <a:rPr lang="en-US" dirty="0"/>
            </a:br>
            <a:r>
              <a:rPr lang="en-US" dirty="0"/>
              <a:t>Explanation: If you have some functions with many parameters and you want to specify only some of them, then you can give values for such parameters by naming them – this is called keyword arguments – we use the name (keyword) instead of the position (which we have been using all along) to specify the arguments to the function.</a:t>
            </a:r>
            <a:br>
              <a:rPr lang="en-US" dirty="0"/>
            </a:br>
            <a:r>
              <a:rPr lang="en-US" dirty="0"/>
              <a:t>The function named </a:t>
            </a:r>
            <a:r>
              <a:rPr lang="en-US" dirty="0" err="1"/>
              <a:t>func</a:t>
            </a:r>
            <a:r>
              <a:rPr lang="en-US" dirty="0"/>
              <a:t> has one parameter without a default argument value, followed by two parameters with default argument values.</a:t>
            </a:r>
          </a:p>
          <a:p>
            <a:r>
              <a:rPr lang="en-US" dirty="0"/>
              <a:t>In the first usage, </a:t>
            </a:r>
            <a:r>
              <a:rPr lang="en-US" dirty="0" err="1"/>
              <a:t>func</a:t>
            </a:r>
            <a:r>
              <a:rPr lang="en-US" dirty="0"/>
              <a:t>(3, 7), the parameter a gets the value 3, the parameter b gets the value 7 and c gets the default value of 10.</a:t>
            </a:r>
          </a:p>
          <a:p>
            <a:r>
              <a:rPr lang="en-US" dirty="0"/>
              <a:t>In the second usage </a:t>
            </a:r>
            <a:r>
              <a:rPr lang="en-US" dirty="0" err="1"/>
              <a:t>func</a:t>
            </a:r>
            <a:r>
              <a:rPr lang="en-US" dirty="0"/>
              <a:t>(25, c=24), the variable a gets the value of 25 due to the position of the argument. Then, the parameter c gets the value of 24 due to naming i.e. keyword arguments. The variable b gets the default value of 5.</a:t>
            </a:r>
          </a:p>
          <a:p>
            <a:r>
              <a:rPr lang="en-US" dirty="0"/>
              <a:t>In the third usage </a:t>
            </a:r>
            <a:r>
              <a:rPr lang="en-US" dirty="0" err="1"/>
              <a:t>func</a:t>
            </a:r>
            <a:r>
              <a:rPr lang="en-US" dirty="0"/>
              <a:t>(c=50, a=100), we use keyword arguments for all specified values. Notice that we are specifying the value for parameter c before that for a even though a is defined before c in the function definition. </a:t>
            </a:r>
          </a:p>
          <a:p>
            <a:endParaRPr lang="en-US"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398</a:t>
            </a:fld>
            <a:endParaRPr lang="en-US" altLang="en-US"/>
          </a:p>
        </p:txBody>
      </p:sp>
    </p:spTree>
    <p:extLst>
      <p:ext uri="{BB962C8B-B14F-4D97-AF65-F5344CB8AC3E}">
        <p14:creationId xmlns:p14="http://schemas.microsoft.com/office/powerpoint/2010/main" val="60247642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Answer: B</a:t>
            </a:r>
            <a:br>
              <a:rPr lang="en-US" dirty="0"/>
            </a:br>
            <a:r>
              <a:rPr lang="en-US" dirty="0"/>
              <a:t>Explanation: The maximum function returns the maximum of the parameters, in this case the numbers supplied to the function. It uses a simple </a:t>
            </a:r>
            <a:r>
              <a:rPr lang="en-US" dirty="0" err="1"/>
              <a:t>if..else</a:t>
            </a:r>
            <a:r>
              <a:rPr lang="en-US" dirty="0"/>
              <a:t> statement to find the greater value and then returns that value. </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399</a:t>
            </a:fld>
            <a:endParaRPr lang="en-US" altLang="en-US"/>
          </a:p>
        </p:txBody>
      </p:sp>
    </p:spTree>
    <p:extLst>
      <p:ext uri="{BB962C8B-B14F-4D97-AF65-F5344CB8AC3E}">
        <p14:creationId xmlns:p14="http://schemas.microsoft.com/office/powerpoint/2010/main" val="21753297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E </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400</a:t>
            </a:fld>
            <a:endParaRPr lang="en-US" altLang="en-US"/>
          </a:p>
        </p:txBody>
      </p:sp>
    </p:spTree>
    <p:extLst>
      <p:ext uri="{BB962C8B-B14F-4D97-AF65-F5344CB8AC3E}">
        <p14:creationId xmlns:p14="http://schemas.microsoft.com/office/powerpoint/2010/main" val="237593842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Answer: B</a:t>
            </a:r>
            <a:br>
              <a:rPr lang="en-US" dirty="0"/>
            </a:br>
            <a:r>
              <a:rPr lang="en-US" dirty="0"/>
              <a:t>Explanation: The arguments in Python functions may have implicit values. An implicit value is used, if no value is provided. Here we created a power function. The function has one argument with an implicit value. We can call the function with one or two arguments. </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401</a:t>
            </a:fld>
            <a:endParaRPr lang="en-US" altLang="en-US"/>
          </a:p>
        </p:txBody>
      </p:sp>
    </p:spTree>
    <p:extLst>
      <p:ext uri="{BB962C8B-B14F-4D97-AF65-F5344CB8AC3E}">
        <p14:creationId xmlns:p14="http://schemas.microsoft.com/office/powerpoint/2010/main" val="218815492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D  </a:t>
            </a:r>
          </a:p>
          <a:p>
            <a:r>
              <a:rPr lang="en-US" dirty="0"/>
              <a:t>lambda</a:t>
            </a:r>
            <a:r>
              <a:rPr kumimoji="1" lang="en-US" sz="1200" b="0" i="0" kern="1200" dirty="0">
                <a:solidFill>
                  <a:schemeClr val="tx1"/>
                </a:solidFill>
                <a:effectLst/>
                <a:latin typeface="Arial" panose="020B0604020202020204" pitchFamily="34" charset="0"/>
                <a:ea typeface="+mn-ea"/>
                <a:cs typeface="+mn-cs"/>
              </a:rPr>
              <a:t> functions automatically return an expression. They cannot contain the return statement. </a:t>
            </a:r>
            <a:endParaRPr lang="en-US"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402</a:t>
            </a:fld>
            <a:endParaRPr lang="en-US" altLang="en-US"/>
          </a:p>
        </p:txBody>
      </p:sp>
    </p:spTree>
    <p:extLst>
      <p:ext uri="{BB962C8B-B14F-4D97-AF65-F5344CB8AC3E}">
        <p14:creationId xmlns:p14="http://schemas.microsoft.com/office/powerpoint/2010/main" val="641112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B </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55</a:t>
            </a:fld>
            <a:endParaRPr lang="en-US" altLang="en-US"/>
          </a:p>
        </p:txBody>
      </p:sp>
    </p:spTree>
    <p:extLst>
      <p:ext uri="{BB962C8B-B14F-4D97-AF65-F5344CB8AC3E}">
        <p14:creationId xmlns:p14="http://schemas.microsoft.com/office/powerpoint/2010/main" val="157860504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D</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403</a:t>
            </a:fld>
            <a:endParaRPr lang="en-US" altLang="en-US"/>
          </a:p>
        </p:txBody>
      </p:sp>
    </p:spTree>
    <p:extLst>
      <p:ext uri="{BB962C8B-B14F-4D97-AF65-F5344CB8AC3E}">
        <p14:creationId xmlns:p14="http://schemas.microsoft.com/office/powerpoint/2010/main" val="49200160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A and B</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404</a:t>
            </a:fld>
            <a:endParaRPr lang="en-US" altLang="en-US"/>
          </a:p>
        </p:txBody>
      </p:sp>
    </p:spTree>
    <p:extLst>
      <p:ext uri="{BB962C8B-B14F-4D97-AF65-F5344CB8AC3E}">
        <p14:creationId xmlns:p14="http://schemas.microsoft.com/office/powerpoint/2010/main" val="144286349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A , B and D</a:t>
            </a:r>
          </a:p>
          <a:p>
            <a:endParaRPr lang="en-US" dirty="0"/>
          </a:p>
          <a:p>
            <a:r>
              <a:rPr kumimoji="1" lang="en-US" sz="1200" b="1" i="0" kern="1200" dirty="0">
                <a:solidFill>
                  <a:schemeClr val="tx1"/>
                </a:solidFill>
                <a:effectLst/>
                <a:latin typeface="Arial" panose="020B0604020202020204" pitchFamily="34" charset="0"/>
                <a:ea typeface="+mn-ea"/>
                <a:cs typeface="+mn-cs"/>
              </a:rPr>
              <a:t>Properties of Python Lambda Functions</a:t>
            </a:r>
          </a:p>
          <a:p>
            <a:r>
              <a:rPr kumimoji="1" lang="en-US" sz="1200" b="0" i="0" kern="1200" dirty="0">
                <a:solidFill>
                  <a:schemeClr val="tx1"/>
                </a:solidFill>
                <a:effectLst/>
                <a:latin typeface="Arial" panose="020B0604020202020204" pitchFamily="34" charset="0"/>
                <a:ea typeface="+mn-ea"/>
                <a:cs typeface="+mn-cs"/>
              </a:rPr>
              <a:t>Anonymous functions created using the lambda keyword can have any number of arguments, but they are syntactically restricted to just one expression, that is, they can have only one expression.</a:t>
            </a:r>
          </a:p>
          <a:p>
            <a:r>
              <a:rPr kumimoji="1" lang="en-US" sz="1200" b="0" i="0" kern="1200" dirty="0">
                <a:solidFill>
                  <a:schemeClr val="tx1"/>
                </a:solidFill>
                <a:effectLst/>
                <a:latin typeface="Arial" panose="020B0604020202020204" pitchFamily="34" charset="0"/>
                <a:ea typeface="+mn-ea"/>
                <a:cs typeface="+mn-cs"/>
              </a:rPr>
              <a:t>Lambda function in Python can be used wherever a function object is required.</a:t>
            </a:r>
          </a:p>
          <a:p>
            <a:r>
              <a:rPr kumimoji="1" lang="en-US" sz="1200" b="0" i="0" kern="1200" dirty="0">
                <a:solidFill>
                  <a:schemeClr val="tx1"/>
                </a:solidFill>
                <a:effectLst/>
                <a:latin typeface="Arial" panose="020B0604020202020204" pitchFamily="34" charset="0"/>
                <a:ea typeface="+mn-ea"/>
                <a:cs typeface="+mn-cs"/>
              </a:rPr>
              <a:t>Lambda functions do not require any return statement; they always return a value obtained by evaluating the lambda expression in Python.</a:t>
            </a:r>
          </a:p>
          <a:p>
            <a:r>
              <a:rPr kumimoji="1" lang="en-US" sz="1200" b="0" i="0" kern="1200" dirty="0">
                <a:solidFill>
                  <a:schemeClr val="tx1"/>
                </a:solidFill>
                <a:effectLst/>
                <a:latin typeface="Arial" panose="020B0604020202020204" pitchFamily="34" charset="0"/>
                <a:ea typeface="+mn-ea"/>
                <a:cs typeface="+mn-cs"/>
              </a:rPr>
              <a:t>Python Lambda functions are widely used with some </a:t>
            </a:r>
            <a:r>
              <a:rPr kumimoji="1" lang="en-US" sz="1200" b="0" i="0" u="none" strike="noStrike" kern="1200" dirty="0">
                <a:solidFill>
                  <a:schemeClr val="tx1"/>
                </a:solidFill>
                <a:effectLst/>
                <a:latin typeface="Arial" panose="020B0604020202020204" pitchFamily="34" charset="0"/>
                <a:ea typeface="+mn-ea"/>
                <a:cs typeface="+mn-cs"/>
                <a:hlinkClick r:id="rId3"/>
              </a:rPr>
              <a:t>Python built-in functions</a:t>
            </a:r>
            <a:r>
              <a:rPr kumimoji="1" lang="en-US" sz="1200" b="0" i="0" kern="1200" dirty="0">
                <a:solidFill>
                  <a:schemeClr val="tx1"/>
                </a:solidFill>
                <a:effectLst/>
                <a:latin typeface="Arial" panose="020B0604020202020204" pitchFamily="34" charset="0"/>
                <a:ea typeface="+mn-ea"/>
                <a:cs typeface="+mn-cs"/>
              </a:rPr>
              <a:t> such as map(), reduce(), etc.</a:t>
            </a:r>
          </a:p>
          <a:p>
            <a:endParaRPr lang="en-US"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405</a:t>
            </a:fld>
            <a:endParaRPr lang="en-US" altLang="en-US"/>
          </a:p>
        </p:txBody>
      </p:sp>
    </p:spTree>
    <p:extLst>
      <p:ext uri="{BB962C8B-B14F-4D97-AF65-F5344CB8AC3E}">
        <p14:creationId xmlns:p14="http://schemas.microsoft.com/office/powerpoint/2010/main" val="63763835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is E</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406</a:t>
            </a:fld>
            <a:endParaRPr lang="en-US" altLang="en-US"/>
          </a:p>
        </p:txBody>
      </p:sp>
    </p:spTree>
    <p:extLst>
      <p:ext uri="{BB962C8B-B14F-4D97-AF65-F5344CB8AC3E}">
        <p14:creationId xmlns:p14="http://schemas.microsoft.com/office/powerpoint/2010/main" val="18660661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a:t>
            </a:r>
            <a:endParaRPr lang="en-CA" b="1"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414</a:t>
            </a:fld>
            <a:endParaRPr lang="en-US" altLang="en-US"/>
          </a:p>
        </p:txBody>
      </p:sp>
    </p:spTree>
    <p:extLst>
      <p:ext uri="{BB962C8B-B14F-4D97-AF65-F5344CB8AC3E}">
        <p14:creationId xmlns:p14="http://schemas.microsoft.com/office/powerpoint/2010/main" val="74165863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50</a:t>
            </a:r>
          </a:p>
          <a:p>
            <a:pPr marL="228600" indent="-228600">
              <a:buAutoNum type="arabicPeriod"/>
            </a:pPr>
            <a:r>
              <a:rPr lang="en-US" dirty="0"/>
              <a:t>500</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438</a:t>
            </a:fld>
            <a:endParaRPr lang="en-US" altLang="en-US"/>
          </a:p>
        </p:txBody>
      </p:sp>
    </p:spTree>
    <p:extLst>
      <p:ext uri="{BB962C8B-B14F-4D97-AF65-F5344CB8AC3E}">
        <p14:creationId xmlns:p14="http://schemas.microsoft.com/office/powerpoint/2010/main" val="112234254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3. 150</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439</a:t>
            </a:fld>
            <a:endParaRPr lang="en-US" altLang="en-US"/>
          </a:p>
        </p:txBody>
      </p:sp>
    </p:spTree>
    <p:extLst>
      <p:ext uri="{BB962C8B-B14F-4D97-AF65-F5344CB8AC3E}">
        <p14:creationId xmlns:p14="http://schemas.microsoft.com/office/powerpoint/2010/main" val="256120270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4. 55</a:t>
            </a:r>
          </a:p>
          <a:p>
            <a:r>
              <a:rPr lang="en-US" dirty="0"/>
              <a:t>5. 77</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440</a:t>
            </a:fld>
            <a:endParaRPr lang="en-US" altLang="en-US"/>
          </a:p>
        </p:txBody>
      </p:sp>
    </p:spTree>
    <p:extLst>
      <p:ext uri="{BB962C8B-B14F-4D97-AF65-F5344CB8AC3E}">
        <p14:creationId xmlns:p14="http://schemas.microsoft.com/office/powerpoint/2010/main" val="339099381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6. 100</a:t>
            </a:r>
          </a:p>
          <a:p>
            <a:r>
              <a:rPr lang="en-US" dirty="0"/>
              <a:t>7. 16</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441</a:t>
            </a:fld>
            <a:endParaRPr lang="en-US" altLang="en-US"/>
          </a:p>
        </p:txBody>
      </p:sp>
    </p:spTree>
    <p:extLst>
      <p:ext uri="{BB962C8B-B14F-4D97-AF65-F5344CB8AC3E}">
        <p14:creationId xmlns:p14="http://schemas.microsoft.com/office/powerpoint/2010/main" val="264186010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8. 40</a:t>
            </a:r>
          </a:p>
          <a:p>
            <a:r>
              <a:rPr lang="en-US" dirty="0"/>
              <a:t>    2</a:t>
            </a:r>
          </a:p>
          <a:p>
            <a:endParaRPr lang="en-US"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442</a:t>
            </a:fld>
            <a:endParaRPr lang="en-US" altLang="en-US"/>
          </a:p>
        </p:txBody>
      </p:sp>
    </p:spTree>
    <p:extLst>
      <p:ext uri="{BB962C8B-B14F-4D97-AF65-F5344CB8AC3E}">
        <p14:creationId xmlns:p14="http://schemas.microsoft.com/office/powerpoint/2010/main" val="1414903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B</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56</a:t>
            </a:fld>
            <a:endParaRPr lang="en-US" altLang="en-US"/>
          </a:p>
        </p:txBody>
      </p:sp>
    </p:spTree>
    <p:extLst>
      <p:ext uri="{BB962C8B-B14F-4D97-AF65-F5344CB8AC3E}">
        <p14:creationId xmlns:p14="http://schemas.microsoft.com/office/powerpoint/2010/main" val="381562754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9. 3</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443</a:t>
            </a:fld>
            <a:endParaRPr lang="en-US" altLang="en-US"/>
          </a:p>
        </p:txBody>
      </p:sp>
    </p:spTree>
    <p:extLst>
      <p:ext uri="{BB962C8B-B14F-4D97-AF65-F5344CB8AC3E}">
        <p14:creationId xmlns:p14="http://schemas.microsoft.com/office/powerpoint/2010/main" val="142898602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startAt="10"/>
            </a:pPr>
            <a:r>
              <a:rPr lang="en-US" dirty="0"/>
              <a:t>1</a:t>
            </a:r>
          </a:p>
          <a:p>
            <a:pPr marL="0" indent="0">
              <a:buNone/>
            </a:pPr>
            <a:r>
              <a:rPr lang="en-US" dirty="0"/>
              <a:t>      2</a:t>
            </a:r>
          </a:p>
          <a:p>
            <a:pPr marL="0" indent="0">
              <a:buNone/>
            </a:pPr>
            <a:r>
              <a:rPr lang="en-US" dirty="0"/>
              <a:t>      0</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444</a:t>
            </a:fld>
            <a:endParaRPr lang="en-US" altLang="en-US"/>
          </a:p>
        </p:txBody>
      </p:sp>
    </p:spTree>
    <p:extLst>
      <p:ext uri="{BB962C8B-B14F-4D97-AF65-F5344CB8AC3E}">
        <p14:creationId xmlns:p14="http://schemas.microsoft.com/office/powerpoint/2010/main" val="424925284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447</a:t>
            </a:fld>
            <a:endParaRPr lang="en-US" altLang="en-US"/>
          </a:p>
        </p:txBody>
      </p:sp>
    </p:spTree>
    <p:extLst>
      <p:ext uri="{BB962C8B-B14F-4D97-AF65-F5344CB8AC3E}">
        <p14:creationId xmlns:p14="http://schemas.microsoft.com/office/powerpoint/2010/main" val="280565521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D</a:t>
            </a:r>
            <a:endParaRPr lang="en-CA"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484</a:t>
            </a:fld>
            <a:endParaRPr lang="en-US" altLang="en-US"/>
          </a:p>
        </p:txBody>
      </p:sp>
    </p:spTree>
    <p:extLst>
      <p:ext uri="{BB962C8B-B14F-4D97-AF65-F5344CB8AC3E}">
        <p14:creationId xmlns:p14="http://schemas.microsoft.com/office/powerpoint/2010/main" val="200630429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C</a:t>
            </a:r>
            <a:endParaRPr lang="en-CA"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485</a:t>
            </a:fld>
            <a:endParaRPr lang="en-US" altLang="en-US"/>
          </a:p>
        </p:txBody>
      </p:sp>
    </p:spTree>
    <p:extLst>
      <p:ext uri="{BB962C8B-B14F-4D97-AF65-F5344CB8AC3E}">
        <p14:creationId xmlns:p14="http://schemas.microsoft.com/office/powerpoint/2010/main" val="341855621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C</a:t>
            </a:r>
            <a:endParaRPr lang="en-CA"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486</a:t>
            </a:fld>
            <a:endParaRPr lang="en-US" altLang="en-US"/>
          </a:p>
        </p:txBody>
      </p:sp>
    </p:spTree>
    <p:extLst>
      <p:ext uri="{BB962C8B-B14F-4D97-AF65-F5344CB8AC3E}">
        <p14:creationId xmlns:p14="http://schemas.microsoft.com/office/powerpoint/2010/main" val="72987407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True</a:t>
            </a:r>
            <a:endParaRPr lang="en-CA"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487</a:t>
            </a:fld>
            <a:endParaRPr lang="en-US" altLang="en-US"/>
          </a:p>
        </p:txBody>
      </p:sp>
    </p:spTree>
    <p:extLst>
      <p:ext uri="{BB962C8B-B14F-4D97-AF65-F5344CB8AC3E}">
        <p14:creationId xmlns:p14="http://schemas.microsoft.com/office/powerpoint/2010/main" val="253247578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D</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488</a:t>
            </a:fld>
            <a:endParaRPr lang="en-US" altLang="en-US"/>
          </a:p>
        </p:txBody>
      </p:sp>
    </p:spTree>
    <p:extLst>
      <p:ext uri="{BB962C8B-B14F-4D97-AF65-F5344CB8AC3E}">
        <p14:creationId xmlns:p14="http://schemas.microsoft.com/office/powerpoint/2010/main" val="321010373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6. B</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489</a:t>
            </a:fld>
            <a:endParaRPr lang="en-US" altLang="en-US"/>
          </a:p>
        </p:txBody>
      </p:sp>
    </p:spTree>
    <p:extLst>
      <p:ext uri="{BB962C8B-B14F-4D97-AF65-F5344CB8AC3E}">
        <p14:creationId xmlns:p14="http://schemas.microsoft.com/office/powerpoint/2010/main" val="354273870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B</a:t>
            </a:r>
            <a:endParaRPr lang="en-CA"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490</a:t>
            </a:fld>
            <a:endParaRPr lang="en-US" altLang="en-US"/>
          </a:p>
        </p:txBody>
      </p:sp>
    </p:spTree>
    <p:extLst>
      <p:ext uri="{BB962C8B-B14F-4D97-AF65-F5344CB8AC3E}">
        <p14:creationId xmlns:p14="http://schemas.microsoft.com/office/powerpoint/2010/main" val="32063845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A</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57</a:t>
            </a:fld>
            <a:endParaRPr lang="en-US" altLang="en-US"/>
          </a:p>
        </p:txBody>
      </p:sp>
    </p:spTree>
    <p:extLst>
      <p:ext uri="{BB962C8B-B14F-4D97-AF65-F5344CB8AC3E}">
        <p14:creationId xmlns:p14="http://schemas.microsoft.com/office/powerpoint/2010/main" val="172560040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C   Variable x in class Test is not inherited by B</a:t>
            </a:r>
            <a:endParaRPr lang="en-CA"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491</a:t>
            </a:fld>
            <a:endParaRPr lang="en-US" altLang="en-US"/>
          </a:p>
        </p:txBody>
      </p:sp>
    </p:spTree>
    <p:extLst>
      <p:ext uri="{BB962C8B-B14F-4D97-AF65-F5344CB8AC3E}">
        <p14:creationId xmlns:p14="http://schemas.microsoft.com/office/powerpoint/2010/main" val="250851621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D</a:t>
            </a:r>
            <a:endParaRPr lang="en-CA"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492</a:t>
            </a:fld>
            <a:endParaRPr lang="en-US" altLang="en-US"/>
          </a:p>
        </p:txBody>
      </p:sp>
    </p:spTree>
    <p:extLst>
      <p:ext uri="{BB962C8B-B14F-4D97-AF65-F5344CB8AC3E}">
        <p14:creationId xmlns:p14="http://schemas.microsoft.com/office/powerpoint/2010/main" val="388074568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Answer: A</a:t>
            </a:r>
          </a:p>
          <a:p>
            <a:r>
              <a:rPr lang="en-US" dirty="0"/>
              <a:t>Explanation: To invoke the __init__ method in A from B, either of the following should be written: </a:t>
            </a:r>
            <a:r>
              <a:rPr lang="en-US" dirty="0" err="1"/>
              <a:t>A.__init</a:t>
            </a:r>
            <a:r>
              <a:rPr lang="en-US" dirty="0"/>
              <a:t>__(self) or super().__init__(self).</a:t>
            </a:r>
            <a:endParaRPr lang="en-CA"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493</a:t>
            </a:fld>
            <a:endParaRPr lang="en-US" altLang="en-US"/>
          </a:p>
        </p:txBody>
      </p:sp>
    </p:spTree>
    <p:extLst>
      <p:ext uri="{BB962C8B-B14F-4D97-AF65-F5344CB8AC3E}">
        <p14:creationId xmlns:p14="http://schemas.microsoft.com/office/powerpoint/2010/main" val="426800798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dirty="0">
                <a:solidFill>
                  <a:schemeClr val="tx1"/>
                </a:solidFill>
                <a:effectLst/>
                <a:latin typeface="Arial" panose="020B0604020202020204" pitchFamily="34" charset="0"/>
                <a:ea typeface="+mn-ea"/>
                <a:cs typeface="+mn-cs"/>
              </a:rPr>
              <a:t>Answer: D</a:t>
            </a:r>
            <a:br>
              <a:rPr lang="en-US" dirty="0"/>
            </a:br>
            <a:endParaRPr lang="en-CA"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509</a:t>
            </a:fld>
            <a:endParaRPr lang="en-US" altLang="en-US"/>
          </a:p>
        </p:txBody>
      </p:sp>
    </p:spTree>
    <p:extLst>
      <p:ext uri="{BB962C8B-B14F-4D97-AF65-F5344CB8AC3E}">
        <p14:creationId xmlns:p14="http://schemas.microsoft.com/office/powerpoint/2010/main" val="89916114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510</a:t>
            </a:fld>
            <a:endParaRPr lang="en-US" altLang="en-US"/>
          </a:p>
        </p:txBody>
      </p:sp>
    </p:spTree>
    <p:extLst>
      <p:ext uri="{BB962C8B-B14F-4D97-AF65-F5344CB8AC3E}">
        <p14:creationId xmlns:p14="http://schemas.microsoft.com/office/powerpoint/2010/main" val="101098822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A</a:t>
            </a:r>
          </a:p>
          <a:p>
            <a:r>
              <a:rPr lang="en-US" dirty="0"/>
              <a:t>4 B</a:t>
            </a:r>
            <a:endParaRPr lang="en-CA"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511</a:t>
            </a:fld>
            <a:endParaRPr lang="en-US" altLang="en-US"/>
          </a:p>
        </p:txBody>
      </p:sp>
    </p:spTree>
    <p:extLst>
      <p:ext uri="{BB962C8B-B14F-4D97-AF65-F5344CB8AC3E}">
        <p14:creationId xmlns:p14="http://schemas.microsoft.com/office/powerpoint/2010/main" val="220511826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A</a:t>
            </a:r>
          </a:p>
          <a:p>
            <a:r>
              <a:rPr lang="en-US" dirty="0"/>
              <a:t>6. D. </a:t>
            </a:r>
            <a:r>
              <a:rPr kumimoji="1" lang="en-CA" sz="1200" b="0" i="0" u="none" strike="noStrike" kern="1200" dirty="0">
                <a:solidFill>
                  <a:schemeClr val="tx1"/>
                </a:solidFill>
                <a:effectLst/>
                <a:latin typeface="Arial" panose="020B0604020202020204" pitchFamily="34" charset="0"/>
                <a:ea typeface="+mn-ea"/>
                <a:cs typeface="+mn-cs"/>
              </a:rPr>
              <a:t>Explanation: __lg__() is invalid.</a:t>
            </a:r>
            <a:endParaRPr lang="en-CA"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512</a:t>
            </a:fld>
            <a:endParaRPr lang="en-US" altLang="en-US"/>
          </a:p>
        </p:txBody>
      </p:sp>
    </p:spTree>
    <p:extLst>
      <p:ext uri="{BB962C8B-B14F-4D97-AF65-F5344CB8AC3E}">
        <p14:creationId xmlns:p14="http://schemas.microsoft.com/office/powerpoint/2010/main" val="64933423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A</a:t>
            </a:r>
          </a:p>
          <a:p>
            <a:r>
              <a:rPr lang="en-US" dirty="0"/>
              <a:t>8. B</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513</a:t>
            </a:fld>
            <a:endParaRPr lang="en-US" altLang="en-US"/>
          </a:p>
        </p:txBody>
      </p:sp>
    </p:spTree>
    <p:extLst>
      <p:ext uri="{BB962C8B-B14F-4D97-AF65-F5344CB8AC3E}">
        <p14:creationId xmlns:p14="http://schemas.microsoft.com/office/powerpoint/2010/main" val="291571176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C</a:t>
            </a:r>
          </a:p>
          <a:p>
            <a:r>
              <a:rPr lang="en-US" dirty="0"/>
              <a:t>10 A </a:t>
            </a:r>
            <a:endParaRPr lang="en-CA"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514</a:t>
            </a:fld>
            <a:endParaRPr lang="en-US" altLang="en-US"/>
          </a:p>
        </p:txBody>
      </p:sp>
    </p:spTree>
    <p:extLst>
      <p:ext uri="{BB962C8B-B14F-4D97-AF65-F5344CB8AC3E}">
        <p14:creationId xmlns:p14="http://schemas.microsoft.com/office/powerpoint/2010/main" val="354531572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lvl1pPr>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1pPr>
            <a:lvl2pPr marL="742950" indent="-28575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2pPr>
            <a:lvl3pPr marL="11430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3pPr>
            <a:lvl4pPr marL="16002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4pPr>
            <a:lvl5pPr marL="20574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42FEA921-B353-4E61-BCB8-971C762C9744}"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0" fontAlgn="base" latinLnBrk="0" hangingPunct="0">
                <a:lnSpc>
                  <a:spcPct val="100000"/>
                </a:lnSpc>
                <a:spcBef>
                  <a:spcPct val="0"/>
                </a:spcBef>
                <a:spcAft>
                  <a:spcPct val="0"/>
                </a:spcAft>
                <a:buClrTx/>
                <a:buSzTx/>
                <a:buFontTx/>
                <a:buNone/>
                <a:tabLst/>
                <a:defRPr/>
              </a:pPr>
              <a:t>515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629848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D  m and n are two objects referencing 300</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58</a:t>
            </a:fld>
            <a:endParaRPr lang="en-US" altLang="en-US"/>
          </a:p>
        </p:txBody>
      </p:sp>
    </p:spTree>
    <p:extLst>
      <p:ext uri="{BB962C8B-B14F-4D97-AF65-F5344CB8AC3E}">
        <p14:creationId xmlns:p14="http://schemas.microsoft.com/office/powerpoint/2010/main" val="169211454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530</a:t>
            </a:fld>
            <a:endParaRPr lang="en-US" altLang="en-US"/>
          </a:p>
        </p:txBody>
      </p:sp>
    </p:spTree>
    <p:extLst>
      <p:ext uri="{BB962C8B-B14F-4D97-AF65-F5344CB8AC3E}">
        <p14:creationId xmlns:p14="http://schemas.microsoft.com/office/powerpoint/2010/main" val="2369963673"/>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B</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551</a:t>
            </a:fld>
            <a:endParaRPr lang="en-US" altLang="en-US"/>
          </a:p>
        </p:txBody>
      </p:sp>
    </p:spTree>
    <p:extLst>
      <p:ext uri="{BB962C8B-B14F-4D97-AF65-F5344CB8AC3E}">
        <p14:creationId xmlns:p14="http://schemas.microsoft.com/office/powerpoint/2010/main" val="46906887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552</a:t>
            </a:fld>
            <a:endParaRPr lang="en-US" altLang="en-US"/>
          </a:p>
        </p:txBody>
      </p:sp>
    </p:spTree>
    <p:extLst>
      <p:ext uri="{BB962C8B-B14F-4D97-AF65-F5344CB8AC3E}">
        <p14:creationId xmlns:p14="http://schemas.microsoft.com/office/powerpoint/2010/main" val="306408023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D</a:t>
            </a:r>
          </a:p>
          <a:p>
            <a:endParaRPr lang="en-US"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553</a:t>
            </a:fld>
            <a:endParaRPr lang="en-US" altLang="en-US"/>
          </a:p>
        </p:txBody>
      </p:sp>
    </p:spTree>
    <p:extLst>
      <p:ext uri="{BB962C8B-B14F-4D97-AF65-F5344CB8AC3E}">
        <p14:creationId xmlns:p14="http://schemas.microsoft.com/office/powerpoint/2010/main" val="148118917"/>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C</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554</a:t>
            </a:fld>
            <a:endParaRPr lang="en-US" altLang="en-US"/>
          </a:p>
        </p:txBody>
      </p:sp>
    </p:spTree>
    <p:extLst>
      <p:ext uri="{BB962C8B-B14F-4D97-AF65-F5344CB8AC3E}">
        <p14:creationId xmlns:p14="http://schemas.microsoft.com/office/powerpoint/2010/main" val="103441781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A</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555</a:t>
            </a:fld>
            <a:endParaRPr lang="en-US" altLang="en-US"/>
          </a:p>
        </p:txBody>
      </p:sp>
    </p:spTree>
    <p:extLst>
      <p:ext uri="{BB962C8B-B14F-4D97-AF65-F5344CB8AC3E}">
        <p14:creationId xmlns:p14="http://schemas.microsoft.com/office/powerpoint/2010/main" val="36791201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E</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556</a:t>
            </a:fld>
            <a:endParaRPr lang="en-US" altLang="en-US"/>
          </a:p>
        </p:txBody>
      </p:sp>
    </p:spTree>
    <p:extLst>
      <p:ext uri="{BB962C8B-B14F-4D97-AF65-F5344CB8AC3E}">
        <p14:creationId xmlns:p14="http://schemas.microsoft.com/office/powerpoint/2010/main" val="839383283"/>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D</a:t>
            </a:r>
          </a:p>
          <a:p>
            <a:r>
              <a:rPr lang="en-US" dirty="0" err="1"/>
              <a:t>tday</a:t>
            </a:r>
            <a:r>
              <a:rPr lang="en-US" dirty="0"/>
              <a:t>=</a:t>
            </a:r>
            <a:r>
              <a:rPr lang="en-US" dirty="0" err="1"/>
              <a:t>datetime.date</a:t>
            </a:r>
            <a:r>
              <a:rPr lang="en-US" dirty="0"/>
              <a:t>(2018,6,18)</a:t>
            </a:r>
          </a:p>
          <a:p>
            <a:r>
              <a:rPr lang="en-US" dirty="0" err="1"/>
              <a:t>bday</a:t>
            </a:r>
            <a:r>
              <a:rPr lang="en-US" dirty="0"/>
              <a:t>=</a:t>
            </a:r>
            <a:r>
              <a:rPr lang="en-US" dirty="0" err="1"/>
              <a:t>datetime.date</a:t>
            </a:r>
            <a:r>
              <a:rPr lang="en-US" dirty="0"/>
              <a:t>(2018,9,18)</a:t>
            </a:r>
          </a:p>
          <a:p>
            <a:r>
              <a:rPr lang="en-US" dirty="0" err="1"/>
              <a:t>till_bday</a:t>
            </a:r>
            <a:r>
              <a:rPr lang="en-US" dirty="0"/>
              <a:t>=</a:t>
            </a:r>
            <a:r>
              <a:rPr lang="en-US" dirty="0" err="1"/>
              <a:t>bday-tday</a:t>
            </a:r>
            <a:endParaRPr lang="en-US" dirty="0"/>
          </a:p>
          <a:p>
            <a:r>
              <a:rPr lang="en-US" dirty="0"/>
              <a:t>print(</a:t>
            </a:r>
            <a:r>
              <a:rPr lang="en-US" dirty="0" err="1"/>
              <a:t>till_bday</a:t>
            </a:r>
            <a:r>
              <a:rPr lang="en-US" dirty="0"/>
              <a:t>)</a:t>
            </a:r>
          </a:p>
          <a:p>
            <a:r>
              <a:rPr lang="en-US" dirty="0"/>
              <a:t>92 days, 0:00:00</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557</a:t>
            </a:fld>
            <a:endParaRPr lang="en-US" altLang="en-US"/>
          </a:p>
        </p:txBody>
      </p:sp>
    </p:spTree>
    <p:extLst>
      <p:ext uri="{BB962C8B-B14F-4D97-AF65-F5344CB8AC3E}">
        <p14:creationId xmlns:p14="http://schemas.microsoft.com/office/powerpoint/2010/main" val="382630675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8. B  (this one is tricky)</a:t>
            </a:r>
          </a:p>
          <a:p>
            <a:r>
              <a:rPr lang="en-CA" dirty="0" err="1"/>
              <a:t>datetime.timedelta</a:t>
            </a:r>
            <a:r>
              <a:rPr lang="en-CA" dirty="0"/>
              <a:t>' object has no attribute 'months'</a:t>
            </a:r>
            <a:endParaRPr lang="en-US"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558</a:t>
            </a:fld>
            <a:endParaRPr lang="en-US" altLang="en-US"/>
          </a:p>
        </p:txBody>
      </p:sp>
    </p:spTree>
    <p:extLst>
      <p:ext uri="{BB962C8B-B14F-4D97-AF65-F5344CB8AC3E}">
        <p14:creationId xmlns:p14="http://schemas.microsoft.com/office/powerpoint/2010/main" val="380603092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C</a:t>
            </a:r>
          </a:p>
          <a:p>
            <a:r>
              <a:rPr lang="en-US" dirty="0" err="1"/>
              <a:t>tday</a:t>
            </a:r>
            <a:r>
              <a:rPr lang="en-US" dirty="0"/>
              <a:t>=</a:t>
            </a:r>
            <a:r>
              <a:rPr lang="en-US" dirty="0" err="1"/>
              <a:t>datetime.date</a:t>
            </a:r>
            <a:r>
              <a:rPr lang="en-US" dirty="0"/>
              <a:t>(2018,6,19)</a:t>
            </a:r>
          </a:p>
          <a:p>
            <a:r>
              <a:rPr lang="en-US" dirty="0" err="1"/>
              <a:t>tdelta</a:t>
            </a:r>
            <a:r>
              <a:rPr lang="en-US" dirty="0"/>
              <a:t>=</a:t>
            </a:r>
            <a:r>
              <a:rPr lang="en-US" dirty="0" err="1"/>
              <a:t>datetime.timedelta</a:t>
            </a:r>
            <a:r>
              <a:rPr lang="en-US" dirty="0"/>
              <a:t>(days=10)</a:t>
            </a:r>
          </a:p>
          <a:p>
            <a:r>
              <a:rPr lang="en-US" dirty="0"/>
              <a:t>print(</a:t>
            </a:r>
            <a:r>
              <a:rPr lang="en-US" dirty="0" err="1"/>
              <a:t>tday+tdelta</a:t>
            </a:r>
            <a:r>
              <a:rPr lang="en-US" dirty="0"/>
              <a:t>)</a:t>
            </a:r>
          </a:p>
          <a:p>
            <a:r>
              <a:rPr lang="en-US" dirty="0"/>
              <a:t>2018-06-29</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559</a:t>
            </a:fld>
            <a:endParaRPr lang="en-US" altLang="en-US"/>
          </a:p>
        </p:txBody>
      </p:sp>
    </p:spTree>
    <p:extLst>
      <p:ext uri="{BB962C8B-B14F-4D97-AF65-F5344CB8AC3E}">
        <p14:creationId xmlns:p14="http://schemas.microsoft.com/office/powerpoint/2010/main" val="21339657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B</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59</a:t>
            </a:fld>
            <a:endParaRPr lang="en-US" altLang="en-US"/>
          </a:p>
        </p:txBody>
      </p:sp>
    </p:spTree>
    <p:extLst>
      <p:ext uri="{BB962C8B-B14F-4D97-AF65-F5344CB8AC3E}">
        <p14:creationId xmlns:p14="http://schemas.microsoft.com/office/powerpoint/2010/main" val="44091766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D</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560</a:t>
            </a:fld>
            <a:endParaRPr lang="en-US" altLang="en-US"/>
          </a:p>
        </p:txBody>
      </p:sp>
    </p:spTree>
    <p:extLst>
      <p:ext uri="{BB962C8B-B14F-4D97-AF65-F5344CB8AC3E}">
        <p14:creationId xmlns:p14="http://schemas.microsoft.com/office/powerpoint/2010/main" val="299422548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i="0" dirty="0" err="1">
                <a:solidFill>
                  <a:srgbClr val="222222"/>
                </a:solidFill>
                <a:effectLst/>
                <a:latin typeface="Source Sans Pro" panose="020B0503030403020204" pitchFamily="34" charset="0"/>
              </a:rPr>
              <a:t>re.search</a:t>
            </a:r>
            <a:r>
              <a:rPr lang="en-CA" b="1" i="0" dirty="0">
                <a:solidFill>
                  <a:srgbClr val="222222"/>
                </a:solidFill>
                <a:effectLst/>
                <a:latin typeface="Source Sans Pro" panose="020B0503030403020204" pitchFamily="34" charset="0"/>
              </a:rPr>
              <a:t>() </a:t>
            </a:r>
            <a:r>
              <a:rPr lang="en-CA" b="0" i="0" dirty="0">
                <a:solidFill>
                  <a:srgbClr val="222222"/>
                </a:solidFill>
                <a:effectLst/>
                <a:latin typeface="Source Sans Pro" panose="020B0503030403020204" pitchFamily="34" charset="0"/>
              </a:rPr>
              <a:t>function will search the regular expression pattern and return the first occurrence. Unlike </a:t>
            </a:r>
            <a:r>
              <a:rPr lang="en-CA" b="0" i="0" dirty="0" err="1">
                <a:solidFill>
                  <a:srgbClr val="222222"/>
                </a:solidFill>
                <a:effectLst/>
                <a:latin typeface="Source Sans Pro" panose="020B0503030403020204" pitchFamily="34" charset="0"/>
              </a:rPr>
              <a:t>re.match</a:t>
            </a:r>
            <a:r>
              <a:rPr lang="en-CA" b="0" i="0" dirty="0">
                <a:solidFill>
                  <a:srgbClr val="222222"/>
                </a:solidFill>
                <a:effectLst/>
                <a:latin typeface="Source Sans Pro" panose="020B0503030403020204" pitchFamily="34" charset="0"/>
              </a:rPr>
              <a:t>, it will check all lines of the input string. It returns a match object when the pattern is found and “null” if the pattern is not found</a:t>
            </a:r>
            <a:endParaRPr lang="en-US"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570</a:t>
            </a:fld>
            <a:endParaRPr lang="en-US" altLang="en-US"/>
          </a:p>
        </p:txBody>
      </p:sp>
    </p:spTree>
    <p:extLst>
      <p:ext uri="{BB962C8B-B14F-4D97-AF65-F5344CB8AC3E}">
        <p14:creationId xmlns:p14="http://schemas.microsoft.com/office/powerpoint/2010/main" val="169234765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578</a:t>
            </a:fld>
            <a:endParaRPr lang="en-US" altLang="en-US"/>
          </a:p>
        </p:txBody>
      </p:sp>
    </p:spTree>
    <p:extLst>
      <p:ext uri="{BB962C8B-B14F-4D97-AF65-F5344CB8AC3E}">
        <p14:creationId xmlns:p14="http://schemas.microsoft.com/office/powerpoint/2010/main" val="206640526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C</a:t>
            </a:r>
          </a:p>
          <a:p>
            <a:pPr marL="0" indent="0">
              <a:buNone/>
            </a:pPr>
            <a:r>
              <a:rPr lang="en-US" dirty="0"/>
              <a:t>2.   A</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583</a:t>
            </a:fld>
            <a:endParaRPr lang="en-US" altLang="en-US"/>
          </a:p>
        </p:txBody>
      </p:sp>
    </p:spTree>
    <p:extLst>
      <p:ext uri="{BB962C8B-B14F-4D97-AF65-F5344CB8AC3E}">
        <p14:creationId xmlns:p14="http://schemas.microsoft.com/office/powerpoint/2010/main" val="345663665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B</a:t>
            </a:r>
          </a:p>
          <a:p>
            <a:r>
              <a:rPr lang="en-US" dirty="0"/>
              <a:t>4. A</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584</a:t>
            </a:fld>
            <a:endParaRPr lang="en-US" altLang="en-US"/>
          </a:p>
        </p:txBody>
      </p:sp>
    </p:spTree>
    <p:extLst>
      <p:ext uri="{BB962C8B-B14F-4D97-AF65-F5344CB8AC3E}">
        <p14:creationId xmlns:p14="http://schemas.microsoft.com/office/powerpoint/2010/main" val="373646641"/>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D</a:t>
            </a:r>
          </a:p>
          <a:p>
            <a:endParaRPr lang="en-US"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585</a:t>
            </a:fld>
            <a:endParaRPr lang="en-US" altLang="en-US"/>
          </a:p>
        </p:txBody>
      </p:sp>
    </p:spTree>
    <p:extLst>
      <p:ext uri="{BB962C8B-B14F-4D97-AF65-F5344CB8AC3E}">
        <p14:creationId xmlns:p14="http://schemas.microsoft.com/office/powerpoint/2010/main" val="290488742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A</a:t>
            </a:r>
          </a:p>
          <a:p>
            <a:r>
              <a:rPr lang="en-US" dirty="0"/>
              <a:t>7  B</a:t>
            </a:r>
          </a:p>
          <a:p>
            <a:endParaRPr lang="en-US"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586</a:t>
            </a:fld>
            <a:endParaRPr lang="en-US" altLang="en-US"/>
          </a:p>
        </p:txBody>
      </p:sp>
    </p:spTree>
    <p:extLst>
      <p:ext uri="{BB962C8B-B14F-4D97-AF65-F5344CB8AC3E}">
        <p14:creationId xmlns:p14="http://schemas.microsoft.com/office/powerpoint/2010/main" val="399183496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a:t>
            </a:r>
            <a:r>
              <a:rPr lang="en-US" dirty="0" err="1"/>
              <a:t>InfIter</a:t>
            </a:r>
            <a:r>
              <a:rPr lang="en-US" dirty="0"/>
              <a:t>:</a:t>
            </a:r>
          </a:p>
          <a:p>
            <a:r>
              <a:rPr lang="en-US" dirty="0"/>
              <a:t>    """Infinite iterator to return all</a:t>
            </a:r>
          </a:p>
          <a:p>
            <a:r>
              <a:rPr lang="en-US" dirty="0"/>
              <a:t>        odd numbers"""</a:t>
            </a:r>
          </a:p>
          <a:p>
            <a:endParaRPr lang="en-US" dirty="0"/>
          </a:p>
          <a:p>
            <a:r>
              <a:rPr lang="en-US" dirty="0"/>
              <a:t>    def __</a:t>
            </a:r>
            <a:r>
              <a:rPr lang="en-US" dirty="0" err="1"/>
              <a:t>iter</a:t>
            </a:r>
            <a:r>
              <a:rPr lang="en-US" dirty="0"/>
              <a:t>__(self):</a:t>
            </a:r>
          </a:p>
          <a:p>
            <a:r>
              <a:rPr lang="en-US" dirty="0"/>
              <a:t>        </a:t>
            </a:r>
            <a:r>
              <a:rPr lang="en-US" dirty="0" err="1"/>
              <a:t>self.num</a:t>
            </a:r>
            <a:r>
              <a:rPr lang="en-US" dirty="0"/>
              <a:t> = 0</a:t>
            </a:r>
          </a:p>
          <a:p>
            <a:r>
              <a:rPr lang="en-US" dirty="0"/>
              <a:t>        return self</a:t>
            </a:r>
          </a:p>
          <a:p>
            <a:endParaRPr lang="en-US" dirty="0"/>
          </a:p>
          <a:p>
            <a:r>
              <a:rPr lang="en-US" dirty="0"/>
              <a:t>    def __next__(self):</a:t>
            </a:r>
          </a:p>
          <a:p>
            <a:r>
              <a:rPr lang="en-US" dirty="0"/>
              <a:t>        num = </a:t>
            </a:r>
            <a:r>
              <a:rPr lang="en-US" dirty="0" err="1"/>
              <a:t>self.num</a:t>
            </a:r>
            <a:endParaRPr lang="en-US" dirty="0"/>
          </a:p>
          <a:p>
            <a:r>
              <a:rPr lang="en-US" dirty="0"/>
              <a:t>        </a:t>
            </a:r>
            <a:r>
              <a:rPr lang="en-US" dirty="0" err="1"/>
              <a:t>self.num</a:t>
            </a:r>
            <a:r>
              <a:rPr lang="en-US" dirty="0"/>
              <a:t> += 2</a:t>
            </a:r>
          </a:p>
          <a:p>
            <a:r>
              <a:rPr lang="en-US" dirty="0"/>
              <a:t>        return num</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601</a:t>
            </a:fld>
            <a:endParaRPr lang="en-US" altLang="en-US"/>
          </a:p>
        </p:txBody>
      </p:sp>
    </p:spTree>
    <p:extLst>
      <p:ext uri="{BB962C8B-B14F-4D97-AF65-F5344CB8AC3E}">
        <p14:creationId xmlns:p14="http://schemas.microsoft.com/office/powerpoint/2010/main" val="63664738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A</a:t>
            </a:r>
          </a:p>
          <a:p>
            <a:pPr marL="228600" indent="-228600">
              <a:buAutoNum type="arabicPeriod"/>
            </a:pPr>
            <a:r>
              <a:rPr lang="en-US" dirty="0"/>
              <a:t>D</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604</a:t>
            </a:fld>
            <a:endParaRPr lang="en-US" altLang="en-US"/>
          </a:p>
        </p:txBody>
      </p:sp>
    </p:spTree>
    <p:extLst>
      <p:ext uri="{BB962C8B-B14F-4D97-AF65-F5344CB8AC3E}">
        <p14:creationId xmlns:p14="http://schemas.microsoft.com/office/powerpoint/2010/main" val="1283860330"/>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D</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605</a:t>
            </a:fld>
            <a:endParaRPr lang="en-US" altLang="en-US"/>
          </a:p>
        </p:txBody>
      </p:sp>
    </p:spTree>
    <p:extLst>
      <p:ext uri="{BB962C8B-B14F-4D97-AF65-F5344CB8AC3E}">
        <p14:creationId xmlns:p14="http://schemas.microsoft.com/office/powerpoint/2010/main" val="3137694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B, E, F</a:t>
            </a:r>
          </a:p>
          <a:p>
            <a:r>
              <a:rPr lang="en-US" dirty="0"/>
              <a:t>A – can’t start with a number</a:t>
            </a:r>
          </a:p>
          <a:p>
            <a:r>
              <a:rPr lang="en-US" dirty="0"/>
              <a:t>B  -- return is a reserved keyword</a:t>
            </a:r>
          </a:p>
          <a:p>
            <a:r>
              <a:rPr lang="en-US" dirty="0"/>
              <a:t>D. can’t have a “.” in the name</a:t>
            </a:r>
          </a:p>
          <a:p>
            <a:r>
              <a:rPr lang="en-US" dirty="0"/>
              <a:t> </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60</a:t>
            </a:fld>
            <a:endParaRPr lang="en-US" altLang="en-US"/>
          </a:p>
        </p:txBody>
      </p:sp>
    </p:spTree>
    <p:extLst>
      <p:ext uri="{BB962C8B-B14F-4D97-AF65-F5344CB8AC3E}">
        <p14:creationId xmlns:p14="http://schemas.microsoft.com/office/powerpoint/2010/main" val="1695749750"/>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B</a:t>
            </a:r>
          </a:p>
          <a:p>
            <a:endParaRPr lang="en-US"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606</a:t>
            </a:fld>
            <a:endParaRPr lang="en-US" altLang="en-US"/>
          </a:p>
        </p:txBody>
      </p:sp>
    </p:spTree>
    <p:extLst>
      <p:ext uri="{BB962C8B-B14F-4D97-AF65-F5344CB8AC3E}">
        <p14:creationId xmlns:p14="http://schemas.microsoft.com/office/powerpoint/2010/main" val="193771115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C</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607</a:t>
            </a:fld>
            <a:endParaRPr lang="en-US" altLang="en-US"/>
          </a:p>
        </p:txBody>
      </p:sp>
    </p:spTree>
    <p:extLst>
      <p:ext uri="{BB962C8B-B14F-4D97-AF65-F5344CB8AC3E}">
        <p14:creationId xmlns:p14="http://schemas.microsoft.com/office/powerpoint/2010/main" val="420773554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B</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629</a:t>
            </a:fld>
            <a:endParaRPr lang="en-US" altLang="en-US"/>
          </a:p>
        </p:txBody>
      </p:sp>
    </p:spTree>
    <p:extLst>
      <p:ext uri="{BB962C8B-B14F-4D97-AF65-F5344CB8AC3E}">
        <p14:creationId xmlns:p14="http://schemas.microsoft.com/office/powerpoint/2010/main" val="1666252744"/>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 No output   (I know  -- trick question)</a:t>
            </a:r>
          </a:p>
          <a:p>
            <a:endParaRPr lang="en-US" dirty="0"/>
          </a:p>
          <a:p>
            <a:r>
              <a:rPr lang="en-US" dirty="0"/>
              <a:t>If you had print(f(9))</a:t>
            </a:r>
          </a:p>
          <a:p>
            <a:r>
              <a:rPr lang="en-US" dirty="0"/>
              <a:t>You would have got 10</a:t>
            </a:r>
          </a:p>
          <a:p>
            <a:endParaRPr lang="en-US"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630</a:t>
            </a:fld>
            <a:endParaRPr lang="en-US" altLang="en-US"/>
          </a:p>
        </p:txBody>
      </p:sp>
    </p:spTree>
    <p:extLst>
      <p:ext uri="{BB962C8B-B14F-4D97-AF65-F5344CB8AC3E}">
        <p14:creationId xmlns:p14="http://schemas.microsoft.com/office/powerpoint/2010/main" val="3626730448"/>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  f(10) – gives 11 stops at first yield</a:t>
            </a:r>
          </a:p>
          <a:p>
            <a:r>
              <a:rPr lang="en-US" dirty="0"/>
              <a:t>Now this is remembered,</a:t>
            </a:r>
          </a:p>
          <a:p>
            <a:r>
              <a:rPr lang="en-US" dirty="0"/>
              <a:t>next(g) – will proceed from the first yield, that’s why you get test, 12</a:t>
            </a:r>
          </a:p>
          <a:p>
            <a:r>
              <a:rPr lang="en-US" dirty="0"/>
              <a:t>A tricky question</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631</a:t>
            </a:fld>
            <a:endParaRPr lang="en-US" altLang="en-US"/>
          </a:p>
        </p:txBody>
      </p:sp>
    </p:spTree>
    <p:extLst>
      <p:ext uri="{BB962C8B-B14F-4D97-AF65-F5344CB8AC3E}">
        <p14:creationId xmlns:p14="http://schemas.microsoft.com/office/powerpoint/2010/main" val="3031487034"/>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D</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632</a:t>
            </a:fld>
            <a:endParaRPr lang="en-US" altLang="en-US"/>
          </a:p>
        </p:txBody>
      </p:sp>
    </p:spTree>
    <p:extLst>
      <p:ext uri="{BB962C8B-B14F-4D97-AF65-F5344CB8AC3E}">
        <p14:creationId xmlns:p14="http://schemas.microsoft.com/office/powerpoint/2010/main" val="341079557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D</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633</a:t>
            </a:fld>
            <a:endParaRPr lang="en-US" altLang="en-US"/>
          </a:p>
        </p:txBody>
      </p:sp>
    </p:spTree>
    <p:extLst>
      <p:ext uri="{BB962C8B-B14F-4D97-AF65-F5344CB8AC3E}">
        <p14:creationId xmlns:p14="http://schemas.microsoft.com/office/powerpoint/2010/main" val="765289926"/>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4D9518B-E815-484A-98B7-830BC86A3E9A}" type="slidenum">
              <a:rPr lang="en-US" altLang="en-US" smtClean="0"/>
              <a:pPr>
                <a:defRPr/>
              </a:pPr>
              <a:t>644</a:t>
            </a:fld>
            <a:endParaRPr lang="en-US" altLang="en-US"/>
          </a:p>
        </p:txBody>
      </p:sp>
    </p:spTree>
    <p:extLst>
      <p:ext uri="{BB962C8B-B14F-4D97-AF65-F5344CB8AC3E}">
        <p14:creationId xmlns:p14="http://schemas.microsoft.com/office/powerpoint/2010/main" val="244684541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669</a:t>
            </a:fld>
            <a:endParaRPr lang="en-US" altLang="en-US"/>
          </a:p>
        </p:txBody>
      </p:sp>
    </p:spTree>
    <p:extLst>
      <p:ext uri="{BB962C8B-B14F-4D97-AF65-F5344CB8AC3E}">
        <p14:creationId xmlns:p14="http://schemas.microsoft.com/office/powerpoint/2010/main" val="313413580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dirty="0">
                <a:solidFill>
                  <a:schemeClr val="tx1"/>
                </a:solidFill>
                <a:effectLst/>
                <a:latin typeface="Arial" panose="020B0604020202020204" pitchFamily="34" charset="0"/>
                <a:ea typeface="+mn-ea"/>
                <a:cs typeface="+mn-cs"/>
              </a:rPr>
              <a:t>Answer: B</a:t>
            </a:r>
            <a:br>
              <a:rPr lang="en-US" dirty="0"/>
            </a:br>
            <a:r>
              <a:rPr kumimoji="1" lang="en-US" sz="1200" b="0" i="0" u="none" strike="noStrike" kern="1200" dirty="0">
                <a:solidFill>
                  <a:schemeClr val="tx1"/>
                </a:solidFill>
                <a:effectLst/>
                <a:latin typeface="Arial" panose="020B0604020202020204" pitchFamily="34" charset="0"/>
                <a:ea typeface="+mn-ea"/>
                <a:cs typeface="+mn-cs"/>
              </a:rPr>
              <a:t>Explanation: In the code shown above, the function </a:t>
            </a:r>
            <a:r>
              <a:rPr kumimoji="1" lang="en-US" sz="1200" b="0" i="0" u="none" strike="noStrike" kern="1200" dirty="0" err="1">
                <a:solidFill>
                  <a:schemeClr val="tx1"/>
                </a:solidFill>
                <a:effectLst/>
                <a:latin typeface="Arial" panose="020B0604020202020204" pitchFamily="34" charset="0"/>
                <a:ea typeface="+mn-ea"/>
                <a:cs typeface="+mn-cs"/>
              </a:rPr>
              <a:t>mk</a:t>
            </a:r>
            <a:r>
              <a:rPr kumimoji="1" lang="en-US" sz="1200" b="0" i="0" u="none" strike="noStrike" kern="1200" dirty="0">
                <a:solidFill>
                  <a:schemeClr val="tx1"/>
                </a:solidFill>
                <a:effectLst/>
                <a:latin typeface="Arial" panose="020B0604020202020204" pitchFamily="34" charset="0"/>
                <a:ea typeface="+mn-ea"/>
                <a:cs typeface="+mn-cs"/>
              </a:rPr>
              <a:t>() is the decorator. The function which is getting decorated is mk2(). The return function is given the name p().</a:t>
            </a:r>
            <a:endParaRPr lang="en-US"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670</a:t>
            </a:fld>
            <a:endParaRPr lang="en-US" altLang="en-US"/>
          </a:p>
        </p:txBody>
      </p:sp>
    </p:spTree>
    <p:extLst>
      <p:ext uri="{BB962C8B-B14F-4D97-AF65-F5344CB8AC3E}">
        <p14:creationId xmlns:p14="http://schemas.microsoft.com/office/powerpoint/2010/main" val="36014533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A  Python is case-sensitive</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61</a:t>
            </a:fld>
            <a:endParaRPr lang="en-US" altLang="en-US"/>
          </a:p>
        </p:txBody>
      </p:sp>
    </p:spTree>
    <p:extLst>
      <p:ext uri="{BB962C8B-B14F-4D97-AF65-F5344CB8AC3E}">
        <p14:creationId xmlns:p14="http://schemas.microsoft.com/office/powerpoint/2010/main" val="1823720964"/>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671</a:t>
            </a:fld>
            <a:endParaRPr lang="en-US" altLang="en-US"/>
          </a:p>
        </p:txBody>
      </p:sp>
    </p:spTree>
    <p:extLst>
      <p:ext uri="{BB962C8B-B14F-4D97-AF65-F5344CB8AC3E}">
        <p14:creationId xmlns:p14="http://schemas.microsoft.com/office/powerpoint/2010/main" val="97974810"/>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672</a:t>
            </a:fld>
            <a:endParaRPr lang="en-US" altLang="en-US"/>
          </a:p>
        </p:txBody>
      </p:sp>
    </p:spTree>
    <p:extLst>
      <p:ext uri="{BB962C8B-B14F-4D97-AF65-F5344CB8AC3E}">
        <p14:creationId xmlns:p14="http://schemas.microsoft.com/office/powerpoint/2010/main" val="218213244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dirty="0">
                <a:solidFill>
                  <a:schemeClr val="tx1"/>
                </a:solidFill>
                <a:effectLst/>
                <a:latin typeface="Arial" panose="020B0604020202020204" pitchFamily="34" charset="0"/>
                <a:ea typeface="+mn-ea"/>
                <a:cs typeface="+mn-cs"/>
              </a:rPr>
              <a:t>Answer: A</a:t>
            </a:r>
            <a:br>
              <a:rPr lang="en-US" dirty="0"/>
            </a:br>
            <a:r>
              <a:rPr kumimoji="1" lang="en-US" sz="1200" b="0" i="0" u="none" strike="noStrike" kern="1200" dirty="0">
                <a:solidFill>
                  <a:schemeClr val="tx1"/>
                </a:solidFill>
                <a:effectLst/>
                <a:latin typeface="Arial" panose="020B0604020202020204" pitchFamily="34" charset="0"/>
                <a:ea typeface="+mn-ea"/>
                <a:cs typeface="+mn-cs"/>
              </a:rPr>
              <a:t>Explanation: The @ symbol can be used as an alternate way to specify a function that needs to be decorated. The output of the codes shown above is the same. Hence they are equivalent. Therefore this statement is true.</a:t>
            </a:r>
            <a:endParaRPr lang="en-US"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673</a:t>
            </a:fld>
            <a:endParaRPr lang="en-US" altLang="en-US"/>
          </a:p>
        </p:txBody>
      </p:sp>
    </p:spTree>
    <p:extLst>
      <p:ext uri="{BB962C8B-B14F-4D97-AF65-F5344CB8AC3E}">
        <p14:creationId xmlns:p14="http://schemas.microsoft.com/office/powerpoint/2010/main" val="1532150575"/>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dirty="0">
                <a:solidFill>
                  <a:schemeClr val="tx1"/>
                </a:solidFill>
                <a:effectLst/>
                <a:latin typeface="Arial" panose="020B0604020202020204" pitchFamily="34" charset="0"/>
                <a:ea typeface="+mn-ea"/>
                <a:cs typeface="+mn-cs"/>
              </a:rPr>
              <a:t>Answer: C</a:t>
            </a:r>
            <a:br>
              <a:rPr lang="en-US" dirty="0"/>
            </a:br>
            <a:r>
              <a:rPr kumimoji="1" lang="en-US" sz="1200" b="0" i="0" u="none" strike="noStrike" kern="1200" dirty="0">
                <a:solidFill>
                  <a:schemeClr val="tx1"/>
                </a:solidFill>
                <a:effectLst/>
                <a:latin typeface="Arial" panose="020B0604020202020204" pitchFamily="34" charset="0"/>
                <a:ea typeface="+mn-ea"/>
                <a:cs typeface="+mn-cs"/>
              </a:rPr>
              <a:t>Explanation: The output of f(0, 2) is 0, since o%2 is equal to 0. The output of the f(2, 0) is a Zero Division Error. We can make use of decorators in order to avoid this error.</a:t>
            </a:r>
            <a:endParaRPr lang="en-US"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674</a:t>
            </a:fld>
            <a:endParaRPr lang="en-US" altLang="en-US"/>
          </a:p>
        </p:txBody>
      </p:sp>
    </p:spTree>
    <p:extLst>
      <p:ext uri="{BB962C8B-B14F-4D97-AF65-F5344CB8AC3E}">
        <p14:creationId xmlns:p14="http://schemas.microsoft.com/office/powerpoint/2010/main" val="517610460"/>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dirty="0">
                <a:solidFill>
                  <a:schemeClr val="tx1"/>
                </a:solidFill>
                <a:effectLst/>
                <a:latin typeface="Arial" panose="020B0604020202020204" pitchFamily="34" charset="0"/>
                <a:ea typeface="+mn-ea"/>
                <a:cs typeface="+mn-cs"/>
              </a:rPr>
              <a:t>View Answer</a:t>
            </a:r>
          </a:p>
          <a:p>
            <a:r>
              <a:rPr kumimoji="1" lang="en-US" sz="1200" b="0" i="0" u="none" strike="noStrike" kern="1200" dirty="0">
                <a:solidFill>
                  <a:schemeClr val="tx1"/>
                </a:solidFill>
                <a:effectLst/>
                <a:latin typeface="Arial" panose="020B0604020202020204" pitchFamily="34" charset="0"/>
                <a:ea typeface="+mn-ea"/>
                <a:cs typeface="+mn-cs"/>
              </a:rPr>
              <a:t>Answer: A</a:t>
            </a:r>
            <a:br>
              <a:rPr kumimoji="1" lang="en-US" sz="1200" b="0" i="0" u="none" strike="noStrike" kern="1200" dirty="0">
                <a:solidFill>
                  <a:schemeClr val="tx1"/>
                </a:solidFill>
                <a:effectLst/>
                <a:latin typeface="Arial" panose="020B0604020202020204" pitchFamily="34" charset="0"/>
                <a:ea typeface="+mn-ea"/>
                <a:cs typeface="+mn-cs"/>
              </a:rPr>
            </a:br>
            <a:r>
              <a:rPr kumimoji="1" lang="en-US" sz="1200" b="0" i="0" u="none" strike="noStrike" kern="1200" dirty="0">
                <a:solidFill>
                  <a:schemeClr val="tx1"/>
                </a:solidFill>
                <a:effectLst/>
                <a:latin typeface="Arial" panose="020B0604020202020204" pitchFamily="34" charset="0"/>
                <a:ea typeface="+mn-ea"/>
                <a:cs typeface="+mn-cs"/>
              </a:rPr>
              <a:t>Explanation: In the code shown above, we have used a decorator in order to avoid the Zero Division Error. Hence the output of this code is:</a:t>
            </a:r>
            <a:br>
              <a:rPr kumimoji="1" lang="en-US" sz="1200" b="0" i="0" u="none" strike="noStrike" kern="1200" dirty="0">
                <a:solidFill>
                  <a:schemeClr val="tx1"/>
                </a:solidFill>
                <a:effectLst/>
                <a:latin typeface="Arial" panose="020B0604020202020204" pitchFamily="34" charset="0"/>
                <a:ea typeface="+mn-ea"/>
                <a:cs typeface="+mn-cs"/>
              </a:rPr>
            </a:br>
            <a:r>
              <a:rPr kumimoji="1" lang="en-US" sz="1200" b="0" i="0" u="none" strike="noStrike" kern="1200" dirty="0">
                <a:solidFill>
                  <a:schemeClr val="tx1"/>
                </a:solidFill>
                <a:effectLst/>
                <a:latin typeface="Arial" panose="020B0604020202020204" pitchFamily="34" charset="0"/>
                <a:ea typeface="+mn-ea"/>
                <a:cs typeface="+mn-cs"/>
              </a:rPr>
              <a:t>hello</a:t>
            </a:r>
            <a:br>
              <a:rPr kumimoji="1" lang="en-US" sz="1200" b="0" i="0" u="none" strike="noStrike" kern="1200" dirty="0">
                <a:solidFill>
                  <a:schemeClr val="tx1"/>
                </a:solidFill>
                <a:effectLst/>
                <a:latin typeface="Arial" panose="020B0604020202020204" pitchFamily="34" charset="0"/>
                <a:ea typeface="+mn-ea"/>
                <a:cs typeface="+mn-cs"/>
              </a:rPr>
            </a:br>
            <a:r>
              <a:rPr kumimoji="1" lang="en-US" sz="1200" b="0" i="0" u="none" strike="noStrike" kern="1200" dirty="0">
                <a:solidFill>
                  <a:schemeClr val="tx1"/>
                </a:solidFill>
                <a:effectLst/>
                <a:latin typeface="Arial" panose="020B0604020202020204" pitchFamily="34" charset="0"/>
                <a:ea typeface="+mn-ea"/>
                <a:cs typeface="+mn-cs"/>
              </a:rPr>
              <a:t>NO.</a:t>
            </a:r>
          </a:p>
          <a:p>
            <a:endParaRPr lang="en-US"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675</a:t>
            </a:fld>
            <a:endParaRPr lang="en-US" altLang="en-US"/>
          </a:p>
        </p:txBody>
      </p:sp>
    </p:spTree>
    <p:extLst>
      <p:ext uri="{BB962C8B-B14F-4D97-AF65-F5344CB8AC3E}">
        <p14:creationId xmlns:p14="http://schemas.microsoft.com/office/powerpoint/2010/main" val="52898839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dirty="0">
                <a:solidFill>
                  <a:schemeClr val="tx1"/>
                </a:solidFill>
                <a:effectLst/>
                <a:latin typeface="Arial" panose="020B0604020202020204" pitchFamily="34" charset="0"/>
                <a:ea typeface="+mn-ea"/>
                <a:cs typeface="+mn-cs"/>
              </a:rPr>
              <a:t>This one is tricky, looks like C is correct</a:t>
            </a:r>
          </a:p>
          <a:p>
            <a:r>
              <a:rPr kumimoji="1" lang="en-US" sz="1200" b="0" i="0" u="none" strike="noStrike" kern="1200" dirty="0">
                <a:solidFill>
                  <a:schemeClr val="tx1"/>
                </a:solidFill>
                <a:effectLst/>
                <a:latin typeface="Arial" panose="020B0604020202020204" pitchFamily="34" charset="0"/>
                <a:ea typeface="+mn-ea"/>
                <a:cs typeface="+mn-cs"/>
              </a:rPr>
              <a:t>Answer: A</a:t>
            </a:r>
            <a:br>
              <a:rPr lang="en-US" dirty="0"/>
            </a:br>
            <a:r>
              <a:rPr kumimoji="1" lang="en-US" sz="1200" b="0" i="0" u="none" strike="noStrike" kern="1200" dirty="0">
                <a:solidFill>
                  <a:schemeClr val="tx1"/>
                </a:solidFill>
                <a:effectLst/>
                <a:latin typeface="Arial" panose="020B0604020202020204" pitchFamily="34" charset="0"/>
                <a:ea typeface="+mn-ea"/>
                <a:cs typeface="+mn-cs"/>
              </a:rPr>
              <a:t>Explanation: The code shown above uses multiple decorators. The output of this code is:</a:t>
            </a:r>
            <a:br>
              <a:rPr lang="en-US" dirty="0"/>
            </a:br>
            <a:r>
              <a:rPr kumimoji="1" lang="en-US" sz="1200" b="0" i="0" u="none" strike="noStrike" kern="1200" dirty="0">
                <a:solidFill>
                  <a:schemeClr val="tx1"/>
                </a:solidFill>
                <a:effectLst/>
                <a:latin typeface="Arial" panose="020B0604020202020204" pitchFamily="34" charset="0"/>
                <a:ea typeface="+mn-ea"/>
                <a:cs typeface="+mn-cs"/>
              </a:rPr>
              <a:t>*****</a:t>
            </a:r>
            <a:br>
              <a:rPr lang="en-US" dirty="0"/>
            </a:br>
            <a:r>
              <a:rPr kumimoji="1" lang="en-US" sz="1200" b="0" i="0" u="none" strike="noStrike" kern="1200" dirty="0">
                <a:solidFill>
                  <a:schemeClr val="tx1"/>
                </a:solidFill>
                <a:effectLst/>
                <a:latin typeface="Arial" panose="020B0604020202020204" pitchFamily="34" charset="0"/>
                <a:ea typeface="+mn-ea"/>
                <a:cs typeface="+mn-cs"/>
              </a:rPr>
              <a:t>%%%%%</a:t>
            </a:r>
            <a:br>
              <a:rPr lang="en-US" dirty="0"/>
            </a:br>
            <a:r>
              <a:rPr kumimoji="1" lang="en-US" sz="1200" b="0" i="0" u="none" strike="noStrike" kern="1200" dirty="0">
                <a:solidFill>
                  <a:schemeClr val="tx1"/>
                </a:solidFill>
                <a:effectLst/>
                <a:latin typeface="Arial" panose="020B0604020202020204" pitchFamily="34" charset="0"/>
                <a:ea typeface="+mn-ea"/>
                <a:cs typeface="+mn-cs"/>
              </a:rPr>
              <a:t>hello</a:t>
            </a:r>
            <a:br>
              <a:rPr lang="en-US" dirty="0"/>
            </a:br>
            <a:r>
              <a:rPr kumimoji="1" lang="en-US" sz="1200" b="0" i="0" u="none" strike="noStrike" kern="1200" dirty="0">
                <a:solidFill>
                  <a:schemeClr val="tx1"/>
                </a:solidFill>
                <a:effectLst/>
                <a:latin typeface="Arial" panose="020B0604020202020204" pitchFamily="34" charset="0"/>
                <a:ea typeface="+mn-ea"/>
                <a:cs typeface="+mn-cs"/>
              </a:rPr>
              <a:t>%%%%%</a:t>
            </a:r>
            <a:br>
              <a:rPr lang="en-US" dirty="0"/>
            </a:br>
            <a:r>
              <a:rPr kumimoji="1" lang="en-US" sz="1200" b="0" i="0" u="none" strike="noStrike" kern="1200" dirty="0">
                <a:solidFill>
                  <a:schemeClr val="tx1"/>
                </a:solidFill>
                <a:effectLst/>
                <a:latin typeface="Arial" panose="020B0604020202020204" pitchFamily="34" charset="0"/>
                <a:ea typeface="+mn-ea"/>
                <a:cs typeface="+mn-cs"/>
              </a:rPr>
              <a:t>*****</a:t>
            </a:r>
            <a:endParaRPr lang="en-US"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676</a:t>
            </a:fld>
            <a:endParaRPr lang="en-US" altLang="en-US"/>
          </a:p>
        </p:txBody>
      </p:sp>
    </p:spTree>
    <p:extLst>
      <p:ext uri="{BB962C8B-B14F-4D97-AF65-F5344CB8AC3E}">
        <p14:creationId xmlns:p14="http://schemas.microsoft.com/office/powerpoint/2010/main" val="1073303001"/>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dirty="0">
                <a:solidFill>
                  <a:schemeClr val="tx1"/>
                </a:solidFill>
                <a:effectLst/>
                <a:latin typeface="Arial" panose="020B0604020202020204" pitchFamily="34" charset="0"/>
                <a:ea typeface="+mn-ea"/>
                <a:cs typeface="+mn-cs"/>
              </a:rPr>
              <a:t>Answer: C</a:t>
            </a:r>
            <a:br>
              <a:rPr lang="en-US" dirty="0"/>
            </a:br>
            <a:r>
              <a:rPr kumimoji="1" lang="en-US" sz="1200" b="0" i="0" u="none" strike="noStrike" kern="1200" dirty="0">
                <a:solidFill>
                  <a:schemeClr val="tx1"/>
                </a:solidFill>
                <a:effectLst/>
                <a:latin typeface="Arial" panose="020B0604020202020204" pitchFamily="34" charset="0"/>
                <a:ea typeface="+mn-ea"/>
                <a:cs typeface="+mn-cs"/>
              </a:rPr>
              <a:t>Explanation: The code shown above shows a general decorator which can work with any number of arguments.</a:t>
            </a:r>
            <a:endParaRPr lang="en-US"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677</a:t>
            </a:fld>
            <a:endParaRPr lang="en-US" altLang="en-US"/>
          </a:p>
        </p:txBody>
      </p:sp>
    </p:spTree>
    <p:extLst>
      <p:ext uri="{BB962C8B-B14F-4D97-AF65-F5344CB8AC3E}">
        <p14:creationId xmlns:p14="http://schemas.microsoft.com/office/powerpoint/2010/main" val="3818893572"/>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dirty="0">
                <a:solidFill>
                  <a:schemeClr val="tx1"/>
                </a:solidFill>
                <a:effectLst/>
                <a:latin typeface="Arial" panose="020B0604020202020204" pitchFamily="34" charset="0"/>
                <a:ea typeface="+mn-ea"/>
                <a:cs typeface="+mn-cs"/>
              </a:rPr>
              <a:t>Answer: D</a:t>
            </a:r>
            <a:br>
              <a:rPr lang="en-US" dirty="0"/>
            </a:br>
            <a:r>
              <a:rPr kumimoji="1" lang="en-US" sz="1200" b="0" i="0" u="none" strike="noStrike" kern="1200" dirty="0">
                <a:solidFill>
                  <a:schemeClr val="tx1"/>
                </a:solidFill>
                <a:effectLst/>
                <a:latin typeface="Arial" panose="020B0604020202020204" pitchFamily="34" charset="0"/>
                <a:ea typeface="+mn-ea"/>
                <a:cs typeface="+mn-cs"/>
              </a:rPr>
              <a:t>Explanation: In the code shown above, we have not passed any parameter to the function p. Hence the output of this code is: hello.</a:t>
            </a:r>
            <a:endParaRPr lang="en-US"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678</a:t>
            </a:fld>
            <a:endParaRPr lang="en-US" altLang="en-US"/>
          </a:p>
        </p:txBody>
      </p:sp>
    </p:spTree>
    <p:extLst>
      <p:ext uri="{BB962C8B-B14F-4D97-AF65-F5344CB8AC3E}">
        <p14:creationId xmlns:p14="http://schemas.microsoft.com/office/powerpoint/2010/main" val="251998837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a:t>
            </a:r>
            <a:r>
              <a:rPr kumimoji="1" lang="en-US" sz="1200" b="0" i="0" u="none" strike="noStrike" kern="1200" dirty="0">
                <a:solidFill>
                  <a:schemeClr val="tx1"/>
                </a:solidFill>
                <a:effectLst/>
                <a:latin typeface="Arial" panose="020B0604020202020204" pitchFamily="34" charset="0"/>
                <a:ea typeface="+mn-ea"/>
                <a:cs typeface="+mn-cs"/>
              </a:rPr>
              <a:t>Explanation: Any function, irrespective of whether or not it has parameters can be decorated. Hence the statement is false</a:t>
            </a:r>
          </a:p>
          <a:p>
            <a:r>
              <a:rPr kumimoji="1" lang="en-US" sz="1200" b="0" i="0" u="none" strike="noStrike" kern="1200" dirty="0">
                <a:solidFill>
                  <a:schemeClr val="tx1"/>
                </a:solidFill>
                <a:effectLst/>
                <a:latin typeface="Arial" panose="020B0604020202020204" pitchFamily="34" charset="0"/>
                <a:ea typeface="+mn-ea"/>
                <a:cs typeface="+mn-cs"/>
              </a:rPr>
              <a:t>12. Explanation: In the code shown above, @sf is not a decorator but only a decorator line. The ‘@’ symbol represents the application of a decorator. The decorator here is the function mk.</a:t>
            </a:r>
          </a:p>
          <a:p>
            <a:endParaRPr kumimoji="1" lang="en-US" sz="1200" b="0" i="0" u="none" strike="noStrike" kern="1200" dirty="0">
              <a:solidFill>
                <a:schemeClr val="tx1"/>
              </a:solidFill>
              <a:effectLst/>
              <a:latin typeface="Arial" panose="020B0604020202020204"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679</a:t>
            </a:fld>
            <a:endParaRPr lang="en-US" altLang="en-US"/>
          </a:p>
        </p:txBody>
      </p:sp>
    </p:spTree>
    <p:extLst>
      <p:ext uri="{BB962C8B-B14F-4D97-AF65-F5344CB8AC3E}">
        <p14:creationId xmlns:p14="http://schemas.microsoft.com/office/powerpoint/2010/main" val="183147160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dirty="0">
                <a:solidFill>
                  <a:schemeClr val="tx1"/>
                </a:solidFill>
                <a:effectLst/>
                <a:latin typeface="Arial" panose="020B0604020202020204" pitchFamily="34" charset="0"/>
                <a:ea typeface="+mn-ea"/>
                <a:cs typeface="+mn-cs"/>
              </a:rPr>
              <a:t>Answer: C</a:t>
            </a:r>
            <a:br>
              <a:rPr lang="en-US" dirty="0"/>
            </a:br>
            <a:r>
              <a:rPr kumimoji="1" lang="en-US" sz="1200" b="0" i="0" u="none" strike="noStrike" kern="1200" dirty="0">
                <a:solidFill>
                  <a:schemeClr val="tx1"/>
                </a:solidFill>
                <a:effectLst/>
                <a:latin typeface="Arial" panose="020B0604020202020204" pitchFamily="34" charset="0"/>
                <a:ea typeface="+mn-ea"/>
                <a:cs typeface="+mn-cs"/>
              </a:rPr>
              <a:t>Explanation: The code shown above demonstrates rebinding using a static method. This can be done with or without a decorator. The output of this code will be 100.</a:t>
            </a:r>
            <a:endParaRPr lang="en-US"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680</a:t>
            </a:fld>
            <a:endParaRPr lang="en-US" altLang="en-US"/>
          </a:p>
        </p:txBody>
      </p:sp>
    </p:spTree>
    <p:extLst>
      <p:ext uri="{BB962C8B-B14F-4D97-AF65-F5344CB8AC3E}">
        <p14:creationId xmlns:p14="http://schemas.microsoft.com/office/powerpoint/2010/main" val="2886852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lvl1pPr>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1pPr>
            <a:lvl2pPr marL="742950" indent="-28575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2pPr>
            <a:lvl3pPr marL="11430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3pPr>
            <a:lvl4pPr marL="16002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4pPr>
            <a:lvl5pPr marL="20574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a:spcBef>
                <a:spcPct val="0"/>
              </a:spcBef>
              <a:buClrTx/>
              <a:buSzTx/>
              <a:buFontTx/>
              <a:buNone/>
            </a:pPr>
            <a:fld id="{42FEA921-B353-4E61-BCB8-971C762C9744}" type="slidenum">
              <a:rPr lang="en-US" altLang="en-US" sz="1200">
                <a:latin typeface="Times New Roman" panose="02020603050405020304" pitchFamily="18" charset="0"/>
              </a:rPr>
              <a:pPr>
                <a:spcBef>
                  <a:spcPct val="0"/>
                </a:spcBef>
                <a:buClrTx/>
                <a:buSzTx/>
                <a:buFontTx/>
                <a:buNone/>
              </a:pPr>
              <a:t>2</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4400214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a:t>
            </a:r>
          </a:p>
          <a:p>
            <a:r>
              <a:rPr lang="en-US" dirty="0"/>
              <a:t>C—you can use underscores if it improves readability</a:t>
            </a:r>
          </a:p>
          <a:p>
            <a:r>
              <a:rPr lang="en-US" dirty="0"/>
              <a:t>D – this is discouraged</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62</a:t>
            </a:fld>
            <a:endParaRPr lang="en-US" altLang="en-US"/>
          </a:p>
        </p:txBody>
      </p:sp>
    </p:spTree>
    <p:extLst>
      <p:ext uri="{BB962C8B-B14F-4D97-AF65-F5344CB8AC3E}">
        <p14:creationId xmlns:p14="http://schemas.microsoft.com/office/powerpoint/2010/main" val="3586465730"/>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dirty="0">
                <a:solidFill>
                  <a:schemeClr val="tx1"/>
                </a:solidFill>
                <a:effectLst/>
                <a:latin typeface="Arial" panose="020B0604020202020204" pitchFamily="34" charset="0"/>
                <a:ea typeface="+mn-ea"/>
                <a:cs typeface="+mn-cs"/>
              </a:rPr>
              <a:t>Answer: B</a:t>
            </a:r>
            <a:br>
              <a:rPr lang="en-US" dirty="0"/>
            </a:br>
            <a:r>
              <a:rPr kumimoji="1" lang="en-US" sz="1200" b="0" i="0" u="none" strike="noStrike" kern="1200" dirty="0">
                <a:solidFill>
                  <a:schemeClr val="tx1"/>
                </a:solidFill>
                <a:effectLst/>
                <a:latin typeface="Arial" panose="020B0604020202020204" pitchFamily="34" charset="0"/>
                <a:ea typeface="+mn-ea"/>
                <a:cs typeface="+mn-cs"/>
              </a:rPr>
              <a:t>Explanation: In the code shown above, the decorator helps us to prefix the dollar sign along with the value. Since the second argument is zero, the output of the code is: $100.</a:t>
            </a:r>
            <a:endParaRPr lang="en-US"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681</a:t>
            </a:fld>
            <a:endParaRPr lang="en-US" altLang="en-US"/>
          </a:p>
        </p:txBody>
      </p:sp>
    </p:spTree>
    <p:extLst>
      <p:ext uri="{BB962C8B-B14F-4D97-AF65-F5344CB8AC3E}">
        <p14:creationId xmlns:p14="http://schemas.microsoft.com/office/powerpoint/2010/main" val="3971697074"/>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 </a:t>
            </a:r>
            <a:r>
              <a:rPr kumimoji="1" lang="en-US" sz="1200" b="0" i="0" u="none" strike="noStrike" kern="1200" dirty="0">
                <a:solidFill>
                  <a:schemeClr val="tx1"/>
                </a:solidFill>
                <a:effectLst/>
                <a:latin typeface="Arial" panose="020B0604020202020204" pitchFamily="34" charset="0"/>
                <a:ea typeface="+mn-ea"/>
                <a:cs typeface="+mn-cs"/>
              </a:rPr>
              <a:t>Answer: B</a:t>
            </a:r>
            <a:br>
              <a:rPr lang="en-US" dirty="0"/>
            </a:br>
            <a:r>
              <a:rPr kumimoji="1" lang="en-US" sz="1200" b="0" i="0" u="none" strike="noStrike" kern="1200" dirty="0">
                <a:solidFill>
                  <a:schemeClr val="tx1"/>
                </a:solidFill>
                <a:effectLst/>
                <a:latin typeface="Arial" panose="020B0604020202020204" pitchFamily="34" charset="0"/>
                <a:ea typeface="+mn-ea"/>
                <a:cs typeface="+mn-cs"/>
              </a:rPr>
              <a:t>Explanation: The code shown above returns the number of times a given function has been called. Hence the output of this code is: 3</a:t>
            </a:r>
            <a:endParaRPr lang="en-US"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682</a:t>
            </a:fld>
            <a:endParaRPr lang="en-US" altLang="en-US"/>
          </a:p>
        </p:txBody>
      </p:sp>
    </p:spTree>
    <p:extLst>
      <p:ext uri="{BB962C8B-B14F-4D97-AF65-F5344CB8AC3E}">
        <p14:creationId xmlns:p14="http://schemas.microsoft.com/office/powerpoint/2010/main" val="2338723765"/>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702</a:t>
            </a:fld>
            <a:endParaRPr lang="en-US" altLang="en-US"/>
          </a:p>
        </p:txBody>
      </p:sp>
    </p:spTree>
    <p:extLst>
      <p:ext uri="{BB962C8B-B14F-4D97-AF65-F5344CB8AC3E}">
        <p14:creationId xmlns:p14="http://schemas.microsoft.com/office/powerpoint/2010/main" val="990066912"/>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dirty="0">
                <a:solidFill>
                  <a:schemeClr val="tx1"/>
                </a:solidFill>
                <a:effectLst/>
                <a:latin typeface="Arial" panose="020B0604020202020204" pitchFamily="34" charset="0"/>
                <a:ea typeface="+mn-ea"/>
                <a:cs typeface="+mn-cs"/>
              </a:rPr>
              <a:t>Answer: B</a:t>
            </a:r>
            <a:br>
              <a:rPr lang="en-US" dirty="0"/>
            </a:br>
            <a:r>
              <a:rPr kumimoji="1" lang="en-US" sz="1200" b="0" i="0" u="none" strike="noStrike" kern="1200" dirty="0">
                <a:solidFill>
                  <a:schemeClr val="tx1"/>
                </a:solidFill>
                <a:effectLst/>
                <a:latin typeface="Arial" panose="020B0604020202020204" pitchFamily="34" charset="0"/>
                <a:ea typeface="+mn-ea"/>
                <a:cs typeface="+mn-cs"/>
              </a:rPr>
              <a:t>Explanation: Variables such as </a:t>
            </a:r>
            <a:r>
              <a:rPr kumimoji="1" lang="en-US" sz="1200" b="0" i="0" u="none" strike="noStrike" kern="1200" dirty="0" err="1">
                <a:solidFill>
                  <a:schemeClr val="tx1"/>
                </a:solidFill>
                <a:effectLst/>
                <a:latin typeface="Arial" panose="020B0604020202020204" pitchFamily="34" charset="0"/>
                <a:ea typeface="+mn-ea"/>
                <a:cs typeface="+mn-cs"/>
              </a:rPr>
              <a:t>self.__b</a:t>
            </a:r>
            <a:r>
              <a:rPr kumimoji="1" lang="en-US" sz="1200" b="0" i="0" u="none" strike="noStrike" kern="1200" dirty="0">
                <a:solidFill>
                  <a:schemeClr val="tx1"/>
                </a:solidFill>
                <a:effectLst/>
                <a:latin typeface="Arial" panose="020B0604020202020204" pitchFamily="34" charset="0"/>
                <a:ea typeface="+mn-ea"/>
                <a:cs typeface="+mn-cs"/>
              </a:rPr>
              <a:t> are private members of the class.</a:t>
            </a:r>
            <a:endParaRPr lang="en-US"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703</a:t>
            </a:fld>
            <a:endParaRPr lang="en-US" altLang="en-US"/>
          </a:p>
        </p:txBody>
      </p:sp>
    </p:spTree>
    <p:extLst>
      <p:ext uri="{BB962C8B-B14F-4D97-AF65-F5344CB8AC3E}">
        <p14:creationId xmlns:p14="http://schemas.microsoft.com/office/powerpoint/2010/main" val="3011717578"/>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dirty="0">
                <a:solidFill>
                  <a:schemeClr val="tx1"/>
                </a:solidFill>
                <a:effectLst/>
                <a:latin typeface="Arial" panose="020B0604020202020204" pitchFamily="34" charset="0"/>
                <a:ea typeface="+mn-ea"/>
                <a:cs typeface="+mn-cs"/>
              </a:rPr>
              <a:t>Answer: D</a:t>
            </a:r>
            <a:br>
              <a:rPr lang="en-US" dirty="0"/>
            </a:br>
            <a:r>
              <a:rPr kumimoji="1" lang="en-US" sz="1200" b="0" i="0" u="none" strike="noStrike" kern="1200" dirty="0">
                <a:solidFill>
                  <a:schemeClr val="tx1"/>
                </a:solidFill>
                <a:effectLst/>
                <a:latin typeface="Arial" panose="020B0604020202020204" pitchFamily="34" charset="0"/>
                <a:ea typeface="+mn-ea"/>
                <a:cs typeface="+mn-cs"/>
              </a:rPr>
              <a:t>Explanation: Here, get(self) is a member of the class. Hence, it can even return a private member of the class. Because of this reason, the program runs fine and 1 is printed</a:t>
            </a:r>
            <a:endParaRPr lang="en-US"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704</a:t>
            </a:fld>
            <a:endParaRPr lang="en-US" altLang="en-US"/>
          </a:p>
        </p:txBody>
      </p:sp>
    </p:spTree>
    <p:extLst>
      <p:ext uri="{BB962C8B-B14F-4D97-AF65-F5344CB8AC3E}">
        <p14:creationId xmlns:p14="http://schemas.microsoft.com/office/powerpoint/2010/main" val="3433184516"/>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dirty="0">
                <a:solidFill>
                  <a:schemeClr val="tx1"/>
                </a:solidFill>
                <a:effectLst/>
                <a:latin typeface="Arial" panose="020B0604020202020204" pitchFamily="34" charset="0"/>
                <a:ea typeface="+mn-ea"/>
                <a:cs typeface="+mn-cs"/>
              </a:rPr>
              <a:t>A. Explanation: It is possible to change the values of public class members using the object of the class.</a:t>
            </a:r>
            <a:endParaRPr lang="en-US"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705</a:t>
            </a:fld>
            <a:endParaRPr lang="en-US" altLang="en-US"/>
          </a:p>
        </p:txBody>
      </p:sp>
    </p:spTree>
    <p:extLst>
      <p:ext uri="{BB962C8B-B14F-4D97-AF65-F5344CB8AC3E}">
        <p14:creationId xmlns:p14="http://schemas.microsoft.com/office/powerpoint/2010/main" val="2435289785"/>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dirty="0">
                <a:solidFill>
                  <a:schemeClr val="tx1"/>
                </a:solidFill>
                <a:effectLst/>
                <a:latin typeface="Arial" panose="020B0604020202020204" pitchFamily="34" charset="0"/>
                <a:ea typeface="+mn-ea"/>
                <a:cs typeface="+mn-cs"/>
              </a:rPr>
              <a:t>5. Answer: B</a:t>
            </a:r>
            <a:br>
              <a:rPr lang="en-US" dirty="0"/>
            </a:br>
            <a:r>
              <a:rPr kumimoji="1" lang="en-US" sz="1200" b="0" i="0" u="none" strike="noStrike" kern="1200" dirty="0">
                <a:solidFill>
                  <a:schemeClr val="tx1"/>
                </a:solidFill>
                <a:effectLst/>
                <a:latin typeface="Arial" panose="020B0604020202020204" pitchFamily="34" charset="0"/>
                <a:ea typeface="+mn-ea"/>
                <a:cs typeface="+mn-cs"/>
              </a:rPr>
              <a:t>Explanation: Private members of a class are accessible if written as follows: obj._</a:t>
            </a:r>
            <a:r>
              <a:rPr kumimoji="1" lang="en-US" sz="1200" b="0" i="0" u="none" strike="noStrike" kern="1200" dirty="0" err="1">
                <a:solidFill>
                  <a:schemeClr val="tx1"/>
                </a:solidFill>
                <a:effectLst/>
                <a:latin typeface="Arial" panose="020B0604020202020204" pitchFamily="34" charset="0"/>
                <a:ea typeface="+mn-ea"/>
                <a:cs typeface="+mn-cs"/>
              </a:rPr>
              <a:t>Classname</a:t>
            </a:r>
            <a:r>
              <a:rPr kumimoji="1" lang="en-US" sz="1200" b="0" i="0" u="none" strike="noStrike" kern="1200" dirty="0">
                <a:solidFill>
                  <a:schemeClr val="tx1"/>
                </a:solidFill>
                <a:effectLst/>
                <a:latin typeface="Arial" panose="020B0604020202020204" pitchFamily="34" charset="0"/>
                <a:ea typeface="+mn-ea"/>
                <a:cs typeface="+mn-cs"/>
              </a:rPr>
              <a:t>__</a:t>
            </a:r>
            <a:r>
              <a:rPr kumimoji="1" lang="en-US" sz="1200" b="0" i="0" u="none" strike="noStrike" kern="1200" dirty="0" err="1">
                <a:solidFill>
                  <a:schemeClr val="tx1"/>
                </a:solidFill>
                <a:effectLst/>
                <a:latin typeface="Arial" panose="020B0604020202020204" pitchFamily="34" charset="0"/>
                <a:ea typeface="+mn-ea"/>
                <a:cs typeface="+mn-cs"/>
              </a:rPr>
              <a:t>privatemember</a:t>
            </a:r>
            <a:r>
              <a:rPr kumimoji="1" lang="en-US" sz="1200" b="0" i="0" u="none" strike="noStrike" kern="1200" dirty="0">
                <a:solidFill>
                  <a:schemeClr val="tx1"/>
                </a:solidFill>
                <a:effectLst/>
                <a:latin typeface="Arial" panose="020B0604020202020204" pitchFamily="34" charset="0"/>
                <a:ea typeface="+mn-ea"/>
                <a:cs typeface="+mn-cs"/>
              </a:rPr>
              <a:t>. Such renaming of identifiers is called as name mangling</a:t>
            </a:r>
          </a:p>
          <a:p>
            <a:endParaRPr kumimoji="1" lang="en-US" sz="1200" b="0" i="0" u="none" strike="noStrike" kern="1200" dirty="0">
              <a:solidFill>
                <a:schemeClr val="tx1"/>
              </a:solidFill>
              <a:effectLst/>
              <a:latin typeface="Arial" panose="020B0604020202020204" pitchFamily="34" charset="0"/>
              <a:ea typeface="+mn-ea"/>
              <a:cs typeface="+mn-cs"/>
            </a:endParaRP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706</a:t>
            </a:fld>
            <a:endParaRPr lang="en-US" altLang="en-US"/>
          </a:p>
        </p:txBody>
      </p:sp>
    </p:spTree>
    <p:extLst>
      <p:ext uri="{BB962C8B-B14F-4D97-AF65-F5344CB8AC3E}">
        <p14:creationId xmlns:p14="http://schemas.microsoft.com/office/powerpoint/2010/main" val="558319706"/>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D</a:t>
            </a:r>
          </a:p>
          <a:p>
            <a:pPr marL="0" indent="0">
              <a:buNone/>
            </a:pPr>
            <a:r>
              <a:rPr lang="en-US" dirty="0"/>
              <a:t>2.   A</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709</a:t>
            </a:fld>
            <a:endParaRPr lang="en-US" altLang="en-US"/>
          </a:p>
        </p:txBody>
      </p:sp>
    </p:spTree>
    <p:extLst>
      <p:ext uri="{BB962C8B-B14F-4D97-AF65-F5344CB8AC3E}">
        <p14:creationId xmlns:p14="http://schemas.microsoft.com/office/powerpoint/2010/main" val="2314308194"/>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E</a:t>
            </a:r>
          </a:p>
          <a:p>
            <a:r>
              <a:rPr lang="en-US" dirty="0"/>
              <a:t>4. B</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710</a:t>
            </a:fld>
            <a:endParaRPr lang="en-US" altLang="en-US"/>
          </a:p>
        </p:txBody>
      </p:sp>
    </p:spTree>
    <p:extLst>
      <p:ext uri="{BB962C8B-B14F-4D97-AF65-F5344CB8AC3E}">
        <p14:creationId xmlns:p14="http://schemas.microsoft.com/office/powerpoint/2010/main" val="206635736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C</a:t>
            </a:r>
          </a:p>
          <a:p>
            <a:r>
              <a:rPr lang="en-US" dirty="0"/>
              <a:t>6. D</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711</a:t>
            </a:fld>
            <a:endParaRPr lang="en-US" altLang="en-US"/>
          </a:p>
        </p:txBody>
      </p:sp>
    </p:spTree>
    <p:extLst>
      <p:ext uri="{BB962C8B-B14F-4D97-AF65-F5344CB8AC3E}">
        <p14:creationId xmlns:p14="http://schemas.microsoft.com/office/powerpoint/2010/main" val="40402995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A, B, E</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63</a:t>
            </a:fld>
            <a:endParaRPr lang="en-US" altLang="en-US"/>
          </a:p>
        </p:txBody>
      </p:sp>
    </p:spTree>
    <p:extLst>
      <p:ext uri="{BB962C8B-B14F-4D97-AF65-F5344CB8AC3E}">
        <p14:creationId xmlns:p14="http://schemas.microsoft.com/office/powerpoint/2010/main" val="654096204"/>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D</a:t>
            </a:r>
          </a:p>
          <a:p>
            <a:r>
              <a:rPr lang="en-US" dirty="0"/>
              <a:t>8. B</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712</a:t>
            </a:fld>
            <a:endParaRPr lang="en-US" altLang="en-US"/>
          </a:p>
        </p:txBody>
      </p:sp>
    </p:spTree>
    <p:extLst>
      <p:ext uri="{BB962C8B-B14F-4D97-AF65-F5344CB8AC3E}">
        <p14:creationId xmlns:p14="http://schemas.microsoft.com/office/powerpoint/2010/main" val="1259029326"/>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C</a:t>
            </a:r>
          </a:p>
          <a:p>
            <a:r>
              <a:rPr lang="en-US" dirty="0"/>
              <a:t>10. B</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713</a:t>
            </a:fld>
            <a:endParaRPr lang="en-US" altLang="en-US"/>
          </a:p>
        </p:txBody>
      </p:sp>
    </p:spTree>
    <p:extLst>
      <p:ext uri="{BB962C8B-B14F-4D97-AF65-F5344CB8AC3E}">
        <p14:creationId xmlns:p14="http://schemas.microsoft.com/office/powerpoint/2010/main" val="2658581541"/>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C</a:t>
            </a:r>
          </a:p>
          <a:p>
            <a:r>
              <a:rPr lang="en-US" dirty="0"/>
              <a:t>12. B</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714</a:t>
            </a:fld>
            <a:endParaRPr lang="en-US" altLang="en-US"/>
          </a:p>
        </p:txBody>
      </p:sp>
    </p:spTree>
    <p:extLst>
      <p:ext uri="{BB962C8B-B14F-4D97-AF65-F5344CB8AC3E}">
        <p14:creationId xmlns:p14="http://schemas.microsoft.com/office/powerpoint/2010/main" val="3857734229"/>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D</a:t>
            </a:r>
          </a:p>
          <a:p>
            <a:r>
              <a:rPr lang="en-US" dirty="0"/>
              <a:t>14. E</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715</a:t>
            </a:fld>
            <a:endParaRPr lang="en-US" altLang="en-US"/>
          </a:p>
        </p:txBody>
      </p:sp>
    </p:spTree>
    <p:extLst>
      <p:ext uri="{BB962C8B-B14F-4D97-AF65-F5344CB8AC3E}">
        <p14:creationId xmlns:p14="http://schemas.microsoft.com/office/powerpoint/2010/main" val="275468749"/>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 C</a:t>
            </a:r>
          </a:p>
          <a:p>
            <a:r>
              <a:rPr lang="en-US" dirty="0"/>
              <a:t>16. E</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716</a:t>
            </a:fld>
            <a:endParaRPr lang="en-US" altLang="en-US"/>
          </a:p>
        </p:txBody>
      </p:sp>
    </p:spTree>
    <p:extLst>
      <p:ext uri="{BB962C8B-B14F-4D97-AF65-F5344CB8AC3E}">
        <p14:creationId xmlns:p14="http://schemas.microsoft.com/office/powerpoint/2010/main" val="3571897923"/>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D</a:t>
            </a:r>
          </a:p>
          <a:p>
            <a:r>
              <a:rPr lang="en-US" dirty="0"/>
              <a:t>18. E</a:t>
            </a:r>
          </a:p>
          <a:p>
            <a:endParaRPr lang="en-US" dirty="0"/>
          </a:p>
          <a:p>
            <a:pPr algn="l"/>
            <a:r>
              <a:rPr lang="en-US" b="0" i="0" dirty="0">
                <a:solidFill>
                  <a:srgbClr val="000000"/>
                </a:solidFill>
                <a:effectLst/>
                <a:latin typeface="Segoe UI" panose="020B0502040204020203" pitchFamily="34" charset="0"/>
              </a:rPr>
              <a:t>Built-in Data Types</a:t>
            </a:r>
          </a:p>
          <a:p>
            <a:pPr algn="l"/>
            <a:r>
              <a:rPr lang="en-US" b="0" i="0" dirty="0">
                <a:solidFill>
                  <a:srgbClr val="000000"/>
                </a:solidFill>
                <a:effectLst/>
                <a:latin typeface="Verdana" panose="020B0604030504040204" pitchFamily="34" charset="0"/>
              </a:rPr>
              <a:t>In programming, data type is an important concept.</a:t>
            </a:r>
          </a:p>
          <a:p>
            <a:pPr algn="l"/>
            <a:r>
              <a:rPr lang="en-US" b="0" i="0" dirty="0">
                <a:solidFill>
                  <a:srgbClr val="000000"/>
                </a:solidFill>
                <a:effectLst/>
                <a:latin typeface="Verdana" panose="020B0604030504040204" pitchFamily="34" charset="0"/>
              </a:rPr>
              <a:t>Variables can store data of different types, and different types can do different things.</a:t>
            </a:r>
          </a:p>
          <a:p>
            <a:pPr algn="l"/>
            <a:r>
              <a:rPr lang="en-US" b="0" i="0" dirty="0">
                <a:solidFill>
                  <a:srgbClr val="000000"/>
                </a:solidFill>
                <a:effectLst/>
                <a:latin typeface="Verdana" panose="020B0604030504040204" pitchFamily="34" charset="0"/>
              </a:rPr>
              <a:t>Python has the following data types built-in by default, in these categories:</a:t>
            </a:r>
          </a:p>
          <a:p>
            <a:r>
              <a:rPr lang="en-US" dirty="0">
                <a:effectLst/>
              </a:rPr>
              <a:t>Text </a:t>
            </a:r>
            <a:r>
              <a:rPr lang="en-US" dirty="0" err="1">
                <a:effectLst/>
              </a:rPr>
              <a:t>Type:strNumeric</a:t>
            </a:r>
            <a:r>
              <a:rPr lang="en-US" dirty="0">
                <a:effectLst/>
              </a:rPr>
              <a:t> </a:t>
            </a:r>
            <a:r>
              <a:rPr lang="en-US" dirty="0" err="1">
                <a:effectLst/>
              </a:rPr>
              <a:t>Types:int</a:t>
            </a:r>
            <a:r>
              <a:rPr lang="en-US" dirty="0">
                <a:effectLst/>
              </a:rPr>
              <a:t>, float, </a:t>
            </a:r>
            <a:r>
              <a:rPr lang="en-US" dirty="0" err="1">
                <a:effectLst/>
              </a:rPr>
              <a:t>complexSequence</a:t>
            </a:r>
            <a:r>
              <a:rPr lang="en-US" dirty="0">
                <a:effectLst/>
              </a:rPr>
              <a:t> </a:t>
            </a:r>
            <a:r>
              <a:rPr lang="en-US" dirty="0" err="1">
                <a:effectLst/>
              </a:rPr>
              <a:t>Types:list</a:t>
            </a:r>
            <a:r>
              <a:rPr lang="en-US" dirty="0">
                <a:effectLst/>
              </a:rPr>
              <a:t>, tuple, </a:t>
            </a:r>
            <a:r>
              <a:rPr lang="en-US" dirty="0" err="1">
                <a:effectLst/>
              </a:rPr>
              <a:t>rangeMapping</a:t>
            </a:r>
            <a:r>
              <a:rPr lang="en-US" dirty="0">
                <a:effectLst/>
              </a:rPr>
              <a:t> </a:t>
            </a:r>
            <a:r>
              <a:rPr lang="en-US" dirty="0" err="1">
                <a:effectLst/>
              </a:rPr>
              <a:t>Type:dictSet</a:t>
            </a:r>
            <a:r>
              <a:rPr lang="en-US" dirty="0">
                <a:effectLst/>
              </a:rPr>
              <a:t> </a:t>
            </a:r>
            <a:r>
              <a:rPr lang="en-US" dirty="0" err="1">
                <a:effectLst/>
              </a:rPr>
              <a:t>Types:set</a:t>
            </a:r>
            <a:r>
              <a:rPr lang="en-US" dirty="0">
                <a:effectLst/>
              </a:rPr>
              <a:t>, </a:t>
            </a:r>
            <a:r>
              <a:rPr lang="en-US" dirty="0" err="1">
                <a:effectLst/>
              </a:rPr>
              <a:t>frozensetBoolean</a:t>
            </a:r>
            <a:r>
              <a:rPr lang="en-US" dirty="0">
                <a:effectLst/>
              </a:rPr>
              <a:t> </a:t>
            </a:r>
            <a:r>
              <a:rPr lang="en-US" dirty="0" err="1">
                <a:effectLst/>
              </a:rPr>
              <a:t>Type:boolBinary</a:t>
            </a:r>
            <a:r>
              <a:rPr lang="en-US" dirty="0">
                <a:effectLst/>
              </a:rPr>
              <a:t> </a:t>
            </a:r>
            <a:r>
              <a:rPr lang="en-US" dirty="0" err="1">
                <a:effectLst/>
              </a:rPr>
              <a:t>Types:bytes</a:t>
            </a:r>
            <a:r>
              <a:rPr lang="en-US" dirty="0">
                <a:effectLst/>
              </a:rPr>
              <a:t>, </a:t>
            </a:r>
            <a:r>
              <a:rPr lang="en-US" dirty="0" err="1">
                <a:effectLst/>
              </a:rPr>
              <a:t>bytearray</a:t>
            </a:r>
            <a:r>
              <a:rPr lang="en-US" dirty="0">
                <a:effectLst/>
              </a:rPr>
              <a:t>, </a:t>
            </a:r>
            <a:r>
              <a:rPr lang="en-US" dirty="0" err="1">
                <a:effectLst/>
              </a:rPr>
              <a:t>memoryview</a:t>
            </a:r>
            <a:br>
              <a:rPr lang="en-US" dirty="0"/>
            </a:br>
            <a:endParaRPr lang="en-US"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717</a:t>
            </a:fld>
            <a:endParaRPr lang="en-US" altLang="en-US"/>
          </a:p>
        </p:txBody>
      </p:sp>
    </p:spTree>
    <p:extLst>
      <p:ext uri="{BB962C8B-B14F-4D97-AF65-F5344CB8AC3E}">
        <p14:creationId xmlns:p14="http://schemas.microsoft.com/office/powerpoint/2010/main" val="2727625518"/>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 C</a:t>
            </a:r>
          </a:p>
          <a:p>
            <a:r>
              <a:rPr lang="en-US" dirty="0"/>
              <a:t>20. B</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718</a:t>
            </a:fld>
            <a:endParaRPr lang="en-US" altLang="en-US"/>
          </a:p>
        </p:txBody>
      </p:sp>
    </p:spTree>
    <p:extLst>
      <p:ext uri="{BB962C8B-B14F-4D97-AF65-F5344CB8AC3E}">
        <p14:creationId xmlns:p14="http://schemas.microsoft.com/office/powerpoint/2010/main" val="3489762522"/>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t>
            </a:r>
            <a:r>
              <a:rPr lang="en-CA" b="0" i="0" dirty="0">
                <a:solidFill>
                  <a:srgbClr val="3A3A3A"/>
                </a:solidFill>
                <a:effectLst/>
                <a:latin typeface="Open Sans"/>
              </a:rPr>
              <a:t>A  -- It will look for the pattern at the beginning and return None if it isn’t found.</a:t>
            </a:r>
          </a:p>
          <a:p>
            <a:r>
              <a:rPr lang="en-CA" b="0" i="0" dirty="0">
                <a:solidFill>
                  <a:srgbClr val="3A3A3A"/>
                </a:solidFill>
                <a:effectLst/>
                <a:latin typeface="Open Sans"/>
              </a:rPr>
              <a:t>22. B </a:t>
            </a:r>
            <a:endParaRPr lang="en-US"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719</a:t>
            </a:fld>
            <a:endParaRPr lang="en-US" altLang="en-US"/>
          </a:p>
        </p:txBody>
      </p:sp>
    </p:spTree>
    <p:extLst>
      <p:ext uri="{BB962C8B-B14F-4D97-AF65-F5344CB8AC3E}">
        <p14:creationId xmlns:p14="http://schemas.microsoft.com/office/powerpoint/2010/main" val="4103255777"/>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23 D</a:t>
            </a:r>
          </a:p>
          <a:p>
            <a:r>
              <a:rPr lang="en-US" dirty="0"/>
              <a:t>24. B</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720</a:t>
            </a:fld>
            <a:endParaRPr lang="en-US" altLang="en-US"/>
          </a:p>
        </p:txBody>
      </p:sp>
    </p:spTree>
    <p:extLst>
      <p:ext uri="{BB962C8B-B14F-4D97-AF65-F5344CB8AC3E}">
        <p14:creationId xmlns:p14="http://schemas.microsoft.com/office/powerpoint/2010/main" val="3216351337"/>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24 D</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721</a:t>
            </a:fld>
            <a:endParaRPr lang="en-US" altLang="en-US"/>
          </a:p>
        </p:txBody>
      </p:sp>
    </p:spTree>
    <p:extLst>
      <p:ext uri="{BB962C8B-B14F-4D97-AF65-F5344CB8AC3E}">
        <p14:creationId xmlns:p14="http://schemas.microsoft.com/office/powerpoint/2010/main" val="7310669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A</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64</a:t>
            </a:fld>
            <a:endParaRPr lang="en-US" altLang="en-US"/>
          </a:p>
        </p:txBody>
      </p:sp>
    </p:spTree>
    <p:extLst>
      <p:ext uri="{BB962C8B-B14F-4D97-AF65-F5344CB8AC3E}">
        <p14:creationId xmlns:p14="http://schemas.microsoft.com/office/powerpoint/2010/main" val="1343259879"/>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26 A</a:t>
            </a:r>
          </a:p>
          <a:p>
            <a:endParaRPr lang="en-US"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722</a:t>
            </a:fld>
            <a:endParaRPr lang="en-US" altLang="en-US"/>
          </a:p>
        </p:txBody>
      </p:sp>
    </p:spTree>
    <p:extLst>
      <p:ext uri="{BB962C8B-B14F-4D97-AF65-F5344CB8AC3E}">
        <p14:creationId xmlns:p14="http://schemas.microsoft.com/office/powerpoint/2010/main" val="567595828"/>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27. C</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723</a:t>
            </a:fld>
            <a:endParaRPr lang="en-US" altLang="en-US"/>
          </a:p>
        </p:txBody>
      </p:sp>
    </p:spTree>
    <p:extLst>
      <p:ext uri="{BB962C8B-B14F-4D97-AF65-F5344CB8AC3E}">
        <p14:creationId xmlns:p14="http://schemas.microsoft.com/office/powerpoint/2010/main" val="193529077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B</a:t>
            </a:r>
          </a:p>
          <a:p>
            <a:pPr marL="228600" indent="-228600">
              <a:buAutoNum type="arabicPeriod"/>
            </a:pPr>
            <a:r>
              <a:rPr lang="en-US" dirty="0"/>
              <a:t>C</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726</a:t>
            </a:fld>
            <a:endParaRPr lang="en-US" altLang="en-US"/>
          </a:p>
        </p:txBody>
      </p:sp>
    </p:spTree>
    <p:extLst>
      <p:ext uri="{BB962C8B-B14F-4D97-AF65-F5344CB8AC3E}">
        <p14:creationId xmlns:p14="http://schemas.microsoft.com/office/powerpoint/2010/main" val="1641206523"/>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B (no compiler with Python – it’s an interpreted language)</a:t>
            </a:r>
          </a:p>
          <a:p>
            <a:r>
              <a:rPr lang="en-US" dirty="0"/>
              <a:t>4. D</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727</a:t>
            </a:fld>
            <a:endParaRPr lang="en-US" altLang="en-US"/>
          </a:p>
        </p:txBody>
      </p:sp>
    </p:spTree>
    <p:extLst>
      <p:ext uri="{BB962C8B-B14F-4D97-AF65-F5344CB8AC3E}">
        <p14:creationId xmlns:p14="http://schemas.microsoft.com/office/powerpoint/2010/main" val="578579257"/>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A  (with text, max uses dictionary ordering)</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728</a:t>
            </a:fld>
            <a:endParaRPr lang="en-US" altLang="en-US"/>
          </a:p>
        </p:txBody>
      </p:sp>
    </p:spTree>
    <p:extLst>
      <p:ext uri="{BB962C8B-B14F-4D97-AF65-F5344CB8AC3E}">
        <p14:creationId xmlns:p14="http://schemas.microsoft.com/office/powerpoint/2010/main" val="4005466926"/>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A (you can run the code to verify)</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729</a:t>
            </a:fld>
            <a:endParaRPr lang="en-US" altLang="en-US"/>
          </a:p>
        </p:txBody>
      </p:sp>
    </p:spTree>
    <p:extLst>
      <p:ext uri="{BB962C8B-B14F-4D97-AF65-F5344CB8AC3E}">
        <p14:creationId xmlns:p14="http://schemas.microsoft.com/office/powerpoint/2010/main" val="1136601851"/>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A and D</a:t>
            </a:r>
          </a:p>
          <a:p>
            <a:r>
              <a:rPr lang="en-US" dirty="0"/>
              <a:t>8. D</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730</a:t>
            </a:fld>
            <a:endParaRPr lang="en-US" altLang="en-US"/>
          </a:p>
        </p:txBody>
      </p:sp>
    </p:spTree>
    <p:extLst>
      <p:ext uri="{BB962C8B-B14F-4D97-AF65-F5344CB8AC3E}">
        <p14:creationId xmlns:p14="http://schemas.microsoft.com/office/powerpoint/2010/main" val="2410961119"/>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True (surprisingly)</a:t>
            </a:r>
          </a:p>
          <a:p>
            <a:r>
              <a:rPr lang="en-US" dirty="0"/>
              <a:t>10. A  (++y is ok with Python)</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731</a:t>
            </a:fld>
            <a:endParaRPr lang="en-US" altLang="en-US"/>
          </a:p>
        </p:txBody>
      </p:sp>
    </p:spTree>
    <p:extLst>
      <p:ext uri="{BB962C8B-B14F-4D97-AF65-F5344CB8AC3E}">
        <p14:creationId xmlns:p14="http://schemas.microsoft.com/office/powerpoint/2010/main" val="2365684083"/>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A </a:t>
            </a:r>
          </a:p>
          <a:p>
            <a:r>
              <a:rPr lang="en-US" dirty="0"/>
              <a:t>12. D</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732</a:t>
            </a:fld>
            <a:endParaRPr lang="en-US" altLang="en-US"/>
          </a:p>
        </p:txBody>
      </p:sp>
    </p:spTree>
    <p:extLst>
      <p:ext uri="{BB962C8B-B14F-4D97-AF65-F5344CB8AC3E}">
        <p14:creationId xmlns:p14="http://schemas.microsoft.com/office/powerpoint/2010/main" val="636383568"/>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D</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733</a:t>
            </a:fld>
            <a:endParaRPr lang="en-US" altLang="en-US"/>
          </a:p>
        </p:txBody>
      </p:sp>
    </p:spTree>
    <p:extLst>
      <p:ext uri="{BB962C8B-B14F-4D97-AF65-F5344CB8AC3E}">
        <p14:creationId xmlns:p14="http://schemas.microsoft.com/office/powerpoint/2010/main" val="21497507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lvl1pPr>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1pPr>
            <a:lvl2pPr marL="742950" indent="-28575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2pPr>
            <a:lvl3pPr marL="11430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3pPr>
            <a:lvl4pPr marL="16002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4pPr>
            <a:lvl5pPr marL="20574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a:spcBef>
                <a:spcPct val="0"/>
              </a:spcBef>
              <a:buClrTx/>
              <a:buSzTx/>
              <a:buFontTx/>
              <a:buNone/>
            </a:pPr>
            <a:fld id="{42FEA921-B353-4E61-BCB8-971C762C9744}" type="slidenum">
              <a:rPr lang="en-US" altLang="en-US" sz="1200">
                <a:latin typeface="Times New Roman" panose="02020603050405020304" pitchFamily="18" charset="0"/>
              </a:rPr>
              <a:pPr>
                <a:spcBef>
                  <a:spcPct val="0"/>
                </a:spcBef>
                <a:buClrTx/>
                <a:buSzTx/>
                <a:buFontTx/>
                <a:buNone/>
              </a:pPr>
              <a:t>65</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3104377031"/>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A and D</a:t>
            </a:r>
          </a:p>
          <a:p>
            <a:r>
              <a:rPr lang="en-US" dirty="0"/>
              <a:t>15. D</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734</a:t>
            </a:fld>
            <a:endParaRPr lang="en-US" altLang="en-US"/>
          </a:p>
        </p:txBody>
      </p:sp>
    </p:spTree>
    <p:extLst>
      <p:ext uri="{BB962C8B-B14F-4D97-AF65-F5344CB8AC3E}">
        <p14:creationId xmlns:p14="http://schemas.microsoft.com/office/powerpoint/2010/main" val="212498529"/>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 D </a:t>
            </a:r>
          </a:p>
          <a:p>
            <a:r>
              <a:rPr lang="en-US" dirty="0"/>
              <a:t>17. A -- True</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735</a:t>
            </a:fld>
            <a:endParaRPr lang="en-US" altLang="en-US"/>
          </a:p>
        </p:txBody>
      </p:sp>
    </p:spTree>
    <p:extLst>
      <p:ext uri="{BB962C8B-B14F-4D97-AF65-F5344CB8AC3E}">
        <p14:creationId xmlns:p14="http://schemas.microsoft.com/office/powerpoint/2010/main" val="1350250027"/>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18. D</a:t>
            </a:r>
          </a:p>
          <a:p>
            <a:r>
              <a:rPr lang="en-US" dirty="0"/>
              <a:t>19. C</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736</a:t>
            </a:fld>
            <a:endParaRPr lang="en-US" altLang="en-US"/>
          </a:p>
        </p:txBody>
      </p:sp>
    </p:spTree>
    <p:extLst>
      <p:ext uri="{BB962C8B-B14F-4D97-AF65-F5344CB8AC3E}">
        <p14:creationId xmlns:p14="http://schemas.microsoft.com/office/powerpoint/2010/main" val="1942302512"/>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C</a:t>
            </a:r>
          </a:p>
          <a:p>
            <a:r>
              <a:rPr lang="en-US" dirty="0"/>
              <a:t>21 B  -- print(str) you need the brackets</a:t>
            </a:r>
          </a:p>
          <a:p>
            <a:endParaRPr lang="en-US"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737</a:t>
            </a:fld>
            <a:endParaRPr lang="en-US" altLang="en-US"/>
          </a:p>
        </p:txBody>
      </p:sp>
    </p:spTree>
    <p:extLst>
      <p:ext uri="{BB962C8B-B14F-4D97-AF65-F5344CB8AC3E}">
        <p14:creationId xmlns:p14="http://schemas.microsoft.com/office/powerpoint/2010/main" val="3083606556"/>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22. B</a:t>
            </a:r>
          </a:p>
          <a:p>
            <a:r>
              <a:rPr lang="en-US" dirty="0"/>
              <a:t>23. A</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738</a:t>
            </a:fld>
            <a:endParaRPr lang="en-US" altLang="en-US"/>
          </a:p>
        </p:txBody>
      </p:sp>
    </p:spTree>
    <p:extLst>
      <p:ext uri="{BB962C8B-B14F-4D97-AF65-F5344CB8AC3E}">
        <p14:creationId xmlns:p14="http://schemas.microsoft.com/office/powerpoint/2010/main" val="2070619449"/>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24. A</a:t>
            </a:r>
          </a:p>
          <a:p>
            <a:r>
              <a:rPr lang="en-US" dirty="0"/>
              <a:t>25. C</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739</a:t>
            </a:fld>
            <a:endParaRPr lang="en-US" altLang="en-US"/>
          </a:p>
        </p:txBody>
      </p:sp>
    </p:spTree>
    <p:extLst>
      <p:ext uri="{BB962C8B-B14F-4D97-AF65-F5344CB8AC3E}">
        <p14:creationId xmlns:p14="http://schemas.microsoft.com/office/powerpoint/2010/main" val="3420626983"/>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26. A and B  [tuples do not require parentheses]</a:t>
            </a:r>
          </a:p>
          <a:p>
            <a:r>
              <a:rPr lang="en-US" dirty="0"/>
              <a:t>27. B</a:t>
            </a:r>
          </a:p>
          <a:p>
            <a:endParaRPr lang="en-US"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740</a:t>
            </a:fld>
            <a:endParaRPr lang="en-US" altLang="en-US"/>
          </a:p>
        </p:txBody>
      </p:sp>
    </p:spTree>
    <p:extLst>
      <p:ext uri="{BB962C8B-B14F-4D97-AF65-F5344CB8AC3E}">
        <p14:creationId xmlns:p14="http://schemas.microsoft.com/office/powerpoint/2010/main" val="2572824988"/>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28. D</a:t>
            </a:r>
          </a:p>
          <a:p>
            <a:r>
              <a:rPr lang="en-US" dirty="0"/>
              <a:t>29. E</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741</a:t>
            </a:fld>
            <a:endParaRPr lang="en-US" altLang="en-US"/>
          </a:p>
        </p:txBody>
      </p:sp>
    </p:spTree>
    <p:extLst>
      <p:ext uri="{BB962C8B-B14F-4D97-AF65-F5344CB8AC3E}">
        <p14:creationId xmlns:p14="http://schemas.microsoft.com/office/powerpoint/2010/main" val="1956304883"/>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 B</a:t>
            </a:r>
          </a:p>
          <a:p>
            <a:r>
              <a:rPr lang="en-US" dirty="0"/>
              <a:t>31. C</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742</a:t>
            </a:fld>
            <a:endParaRPr lang="en-US" altLang="en-US"/>
          </a:p>
        </p:txBody>
      </p:sp>
    </p:spTree>
    <p:extLst>
      <p:ext uri="{BB962C8B-B14F-4D97-AF65-F5344CB8AC3E}">
        <p14:creationId xmlns:p14="http://schemas.microsoft.com/office/powerpoint/2010/main" val="3501366550"/>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32. C</a:t>
            </a:r>
          </a:p>
          <a:p>
            <a:r>
              <a:rPr lang="en-US" dirty="0"/>
              <a:t>33. </a:t>
            </a:r>
            <a:r>
              <a:rPr lang="en-US" b="0" dirty="0"/>
              <a:t>B</a:t>
            </a:r>
            <a:endParaRPr lang="en-US"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743</a:t>
            </a:fld>
            <a:endParaRPr lang="en-US" altLang="en-US"/>
          </a:p>
        </p:txBody>
      </p:sp>
    </p:spTree>
    <p:extLst>
      <p:ext uri="{BB962C8B-B14F-4D97-AF65-F5344CB8AC3E}">
        <p14:creationId xmlns:p14="http://schemas.microsoft.com/office/powerpoint/2010/main" val="3626759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77</a:t>
            </a:fld>
            <a:endParaRPr lang="en-US" altLang="en-US"/>
          </a:p>
        </p:txBody>
      </p:sp>
    </p:spTree>
    <p:extLst>
      <p:ext uri="{BB962C8B-B14F-4D97-AF65-F5344CB8AC3E}">
        <p14:creationId xmlns:p14="http://schemas.microsoft.com/office/powerpoint/2010/main" val="2470407156"/>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34. A</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744</a:t>
            </a:fld>
            <a:endParaRPr lang="en-US" altLang="en-US"/>
          </a:p>
        </p:txBody>
      </p:sp>
    </p:spTree>
    <p:extLst>
      <p:ext uri="{BB962C8B-B14F-4D97-AF65-F5344CB8AC3E}">
        <p14:creationId xmlns:p14="http://schemas.microsoft.com/office/powerpoint/2010/main" val="2076671014"/>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35. D</a:t>
            </a:r>
          </a:p>
          <a:p>
            <a:endParaRPr lang="en-US"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745</a:t>
            </a:fld>
            <a:endParaRPr lang="en-US" altLang="en-US"/>
          </a:p>
        </p:txBody>
      </p:sp>
    </p:spTree>
    <p:extLst>
      <p:ext uri="{BB962C8B-B14F-4D97-AF65-F5344CB8AC3E}">
        <p14:creationId xmlns:p14="http://schemas.microsoft.com/office/powerpoint/2010/main" val="1795186053"/>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36. D</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746</a:t>
            </a:fld>
            <a:endParaRPr lang="en-US" altLang="en-US"/>
          </a:p>
        </p:txBody>
      </p:sp>
    </p:spTree>
    <p:extLst>
      <p:ext uri="{BB962C8B-B14F-4D97-AF65-F5344CB8AC3E}">
        <p14:creationId xmlns:p14="http://schemas.microsoft.com/office/powerpoint/2010/main" val="96275468"/>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37. A</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747</a:t>
            </a:fld>
            <a:endParaRPr lang="en-US" altLang="en-US"/>
          </a:p>
        </p:txBody>
      </p:sp>
    </p:spTree>
    <p:extLst>
      <p:ext uri="{BB962C8B-B14F-4D97-AF65-F5344CB8AC3E}">
        <p14:creationId xmlns:p14="http://schemas.microsoft.com/office/powerpoint/2010/main" val="3690443581"/>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38. B</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748</a:t>
            </a:fld>
            <a:endParaRPr lang="en-US" altLang="en-US"/>
          </a:p>
        </p:txBody>
      </p:sp>
    </p:spTree>
    <p:extLst>
      <p:ext uri="{BB962C8B-B14F-4D97-AF65-F5344CB8AC3E}">
        <p14:creationId xmlns:p14="http://schemas.microsoft.com/office/powerpoint/2010/main" val="3629360045"/>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39. B</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749</a:t>
            </a:fld>
            <a:endParaRPr lang="en-US" altLang="en-US"/>
          </a:p>
        </p:txBody>
      </p:sp>
    </p:spTree>
    <p:extLst>
      <p:ext uri="{BB962C8B-B14F-4D97-AF65-F5344CB8AC3E}">
        <p14:creationId xmlns:p14="http://schemas.microsoft.com/office/powerpoint/2010/main" val="4062628970"/>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40. A</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750</a:t>
            </a:fld>
            <a:endParaRPr lang="en-US" altLang="en-US"/>
          </a:p>
        </p:txBody>
      </p:sp>
    </p:spTree>
    <p:extLst>
      <p:ext uri="{BB962C8B-B14F-4D97-AF65-F5344CB8AC3E}">
        <p14:creationId xmlns:p14="http://schemas.microsoft.com/office/powerpoint/2010/main" val="2388563049"/>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41. B</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751</a:t>
            </a:fld>
            <a:endParaRPr lang="en-US" altLang="en-US"/>
          </a:p>
        </p:txBody>
      </p:sp>
    </p:spTree>
    <p:extLst>
      <p:ext uri="{BB962C8B-B14F-4D97-AF65-F5344CB8AC3E}">
        <p14:creationId xmlns:p14="http://schemas.microsoft.com/office/powerpoint/2010/main" val="3939134916"/>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42. B   -- dictionary keys are sorted</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752</a:t>
            </a:fld>
            <a:endParaRPr lang="en-US" altLang="en-US"/>
          </a:p>
        </p:txBody>
      </p:sp>
    </p:spTree>
    <p:extLst>
      <p:ext uri="{BB962C8B-B14F-4D97-AF65-F5344CB8AC3E}">
        <p14:creationId xmlns:p14="http://schemas.microsoft.com/office/powerpoint/2010/main" val="2743821557"/>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43. C</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753</a:t>
            </a:fld>
            <a:endParaRPr lang="en-US" altLang="en-US"/>
          </a:p>
        </p:txBody>
      </p:sp>
    </p:spTree>
    <p:extLst>
      <p:ext uri="{BB962C8B-B14F-4D97-AF65-F5344CB8AC3E}">
        <p14:creationId xmlns:p14="http://schemas.microsoft.com/office/powerpoint/2010/main" val="5913321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C   strings are immutable</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96</a:t>
            </a:fld>
            <a:endParaRPr lang="en-US" altLang="en-US"/>
          </a:p>
        </p:txBody>
      </p:sp>
    </p:spTree>
    <p:extLst>
      <p:ext uri="{BB962C8B-B14F-4D97-AF65-F5344CB8AC3E}">
        <p14:creationId xmlns:p14="http://schemas.microsoft.com/office/powerpoint/2010/main" val="231265100"/>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44. C</a:t>
            </a:r>
          </a:p>
          <a:p>
            <a:r>
              <a:rPr lang="en-US" dirty="0"/>
              <a:t>45. D</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754</a:t>
            </a:fld>
            <a:endParaRPr lang="en-US" altLang="en-US"/>
          </a:p>
        </p:txBody>
      </p:sp>
    </p:spTree>
    <p:extLst>
      <p:ext uri="{BB962C8B-B14F-4D97-AF65-F5344CB8AC3E}">
        <p14:creationId xmlns:p14="http://schemas.microsoft.com/office/powerpoint/2010/main" val="1718286166"/>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46. D</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755</a:t>
            </a:fld>
            <a:endParaRPr lang="en-US" altLang="en-US"/>
          </a:p>
        </p:txBody>
      </p:sp>
    </p:spTree>
    <p:extLst>
      <p:ext uri="{BB962C8B-B14F-4D97-AF65-F5344CB8AC3E}">
        <p14:creationId xmlns:p14="http://schemas.microsoft.com/office/powerpoint/2010/main" val="2139182537"/>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47. B</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756</a:t>
            </a:fld>
            <a:endParaRPr lang="en-US" altLang="en-US"/>
          </a:p>
        </p:txBody>
      </p:sp>
    </p:spTree>
    <p:extLst>
      <p:ext uri="{BB962C8B-B14F-4D97-AF65-F5344CB8AC3E}">
        <p14:creationId xmlns:p14="http://schemas.microsoft.com/office/powerpoint/2010/main" val="3152645869"/>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48. A</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757</a:t>
            </a:fld>
            <a:endParaRPr lang="en-US" altLang="en-US"/>
          </a:p>
        </p:txBody>
      </p:sp>
    </p:spTree>
    <p:extLst>
      <p:ext uri="{BB962C8B-B14F-4D97-AF65-F5344CB8AC3E}">
        <p14:creationId xmlns:p14="http://schemas.microsoft.com/office/powerpoint/2010/main" val="286338199"/>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49. D</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758</a:t>
            </a:fld>
            <a:endParaRPr lang="en-US" altLang="en-US"/>
          </a:p>
        </p:txBody>
      </p:sp>
    </p:spTree>
    <p:extLst>
      <p:ext uri="{BB962C8B-B14F-4D97-AF65-F5344CB8AC3E}">
        <p14:creationId xmlns:p14="http://schemas.microsoft.com/office/powerpoint/2010/main" val="1400509721"/>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 B no public namespace</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759</a:t>
            </a:fld>
            <a:endParaRPr lang="en-US" altLang="en-US"/>
          </a:p>
        </p:txBody>
      </p:sp>
    </p:spTree>
    <p:extLst>
      <p:ext uri="{BB962C8B-B14F-4D97-AF65-F5344CB8AC3E}">
        <p14:creationId xmlns:p14="http://schemas.microsoft.com/office/powerpoint/2010/main" val="7310254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D (first two l’s are replaced with n)</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97</a:t>
            </a:fld>
            <a:endParaRPr lang="en-US" altLang="en-US"/>
          </a:p>
        </p:txBody>
      </p:sp>
    </p:spTree>
    <p:extLst>
      <p:ext uri="{BB962C8B-B14F-4D97-AF65-F5344CB8AC3E}">
        <p14:creationId xmlns:p14="http://schemas.microsoft.com/office/powerpoint/2010/main" val="28147018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A and C</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98</a:t>
            </a:fld>
            <a:endParaRPr lang="en-US" altLang="en-US"/>
          </a:p>
        </p:txBody>
      </p:sp>
    </p:spTree>
    <p:extLst>
      <p:ext uri="{BB962C8B-B14F-4D97-AF65-F5344CB8AC3E}">
        <p14:creationId xmlns:p14="http://schemas.microsoft.com/office/powerpoint/2010/main" val="24569896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A and D</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99</a:t>
            </a:fld>
            <a:endParaRPr lang="en-US" altLang="en-US"/>
          </a:p>
        </p:txBody>
      </p:sp>
    </p:spTree>
    <p:extLst>
      <p:ext uri="{BB962C8B-B14F-4D97-AF65-F5344CB8AC3E}">
        <p14:creationId xmlns:p14="http://schemas.microsoft.com/office/powerpoint/2010/main" val="38959513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C</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100</a:t>
            </a:fld>
            <a:endParaRPr lang="en-US" altLang="en-US"/>
          </a:p>
        </p:txBody>
      </p:sp>
    </p:spTree>
    <p:extLst>
      <p:ext uri="{BB962C8B-B14F-4D97-AF65-F5344CB8AC3E}">
        <p14:creationId xmlns:p14="http://schemas.microsoft.com/office/powerpoint/2010/main" val="4132556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p:spPr>
        <p:txBody>
          <a:bodyPr/>
          <a:lstStyle>
            <a:lvl1pPr>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1pPr>
            <a:lvl2pPr marL="742950" indent="-28575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2pPr>
            <a:lvl3pPr marL="11430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3pPr>
            <a:lvl4pPr marL="16002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4pPr>
            <a:lvl5pPr marL="20574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a:spcBef>
                <a:spcPct val="0"/>
              </a:spcBef>
              <a:buClrTx/>
              <a:buSzTx/>
              <a:buFontTx/>
              <a:buNone/>
            </a:pPr>
            <a:fld id="{274F2EF9-0162-44F5-A300-8D2694953762}" type="slidenum">
              <a:rPr lang="en-US" altLang="en-US" sz="1200">
                <a:latin typeface="Times New Roman" panose="02020603050405020304" pitchFamily="18" charset="0"/>
              </a:rPr>
              <a:pPr>
                <a:spcBef>
                  <a:spcPct val="0"/>
                </a:spcBef>
                <a:buClrTx/>
                <a:buSzTx/>
                <a:buFontTx/>
                <a:buNone/>
              </a:pPr>
              <a:t>14</a:t>
            </a:fld>
            <a:endParaRPr lang="en-US" altLang="en-US" sz="1200">
              <a:latin typeface="Times New Roman" panose="02020603050405020304" pitchFamily="18" charset="0"/>
            </a:endParaRPr>
          </a:p>
        </p:txBody>
      </p:sp>
      <p:sp>
        <p:nvSpPr>
          <p:cNvPr id="8195"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1pPr>
            <a:lvl2pPr marL="742950" indent="-28575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2pPr>
            <a:lvl3pPr marL="11430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3pPr>
            <a:lvl4pPr marL="16002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4pPr>
            <a:lvl5pPr marL="20574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eaLnBrk="1" hangingPunct="1"/>
            <a:endParaRPr lang="en-CA" altLang="en-US"/>
          </a:p>
        </p:txBody>
      </p:sp>
      <p:sp>
        <p:nvSpPr>
          <p:cNvPr id="8196" name="Rectangle 3"/>
          <p:cNvSpPr txBox="1">
            <a:spLocks noGrp="1" noChangeArrowheads="1"/>
          </p:cNvSpPr>
          <p:nvPr>
            <p:ph type="body"/>
          </p:nvPr>
        </p:nvSpPr>
        <p:spPr>
          <a:xfrm>
            <a:off x="914400" y="4343400"/>
            <a:ext cx="5027613"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8498781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Hint: </a:t>
            </a:r>
            <a:r>
              <a:rPr kumimoji="1" lang="en-US" sz="1200" b="0" i="0" u="none" strike="noStrike" kern="1200" dirty="0">
                <a:solidFill>
                  <a:schemeClr val="tx1"/>
                </a:solidFill>
                <a:effectLst/>
                <a:latin typeface="Arial" panose="020B0604020202020204" pitchFamily="34" charset="0"/>
                <a:ea typeface="+mn-ea"/>
                <a:cs typeface="+mn-cs"/>
              </a:rPr>
              <a:t>The method </a:t>
            </a:r>
            <a:r>
              <a:rPr kumimoji="1" lang="en-US" sz="1200" b="0" i="0" u="none" strike="noStrike" kern="1200" dirty="0" err="1">
                <a:solidFill>
                  <a:schemeClr val="tx1"/>
                </a:solidFill>
                <a:effectLst/>
                <a:latin typeface="Arial" panose="020B0604020202020204" pitchFamily="34" charset="0"/>
                <a:ea typeface="+mn-ea"/>
                <a:cs typeface="+mn-cs"/>
              </a:rPr>
              <a:t>rfind</a:t>
            </a:r>
            <a:r>
              <a:rPr kumimoji="1" lang="en-US" sz="1200" b="0" i="0" u="none" strike="noStrike" kern="1200" dirty="0">
                <a:solidFill>
                  <a:schemeClr val="tx1"/>
                </a:solidFill>
                <a:effectLst/>
                <a:latin typeface="Arial" panose="020B0604020202020204" pitchFamily="34" charset="0"/>
                <a:ea typeface="+mn-ea"/>
                <a:cs typeface="+mn-cs"/>
              </a:rPr>
              <a:t>() returns the last index where the substring str is found, or -1 if no such index exists, optionally restricting the search to string[</a:t>
            </a:r>
            <a:r>
              <a:rPr kumimoji="1" lang="en-US" sz="1200" b="0" i="0" u="none" strike="noStrike" kern="1200" dirty="0" err="1">
                <a:solidFill>
                  <a:schemeClr val="tx1"/>
                </a:solidFill>
                <a:effectLst/>
                <a:latin typeface="Arial" panose="020B0604020202020204" pitchFamily="34" charset="0"/>
                <a:ea typeface="+mn-ea"/>
                <a:cs typeface="+mn-cs"/>
              </a:rPr>
              <a:t>beg:end</a:t>
            </a:r>
            <a:r>
              <a:rPr kumimoji="1" lang="en-US" sz="1200" b="0" i="0" u="none" strike="noStrike" kern="1200" dirty="0">
                <a:solidFill>
                  <a:schemeClr val="tx1"/>
                </a:solidFill>
                <a:effectLst/>
                <a:latin typeface="Arial" panose="020B0604020202020204" pitchFamily="34" charset="0"/>
                <a:ea typeface="+mn-ea"/>
                <a:cs typeface="+mn-cs"/>
              </a:rPr>
              <a:t>].</a:t>
            </a:r>
          </a:p>
          <a:p>
            <a:endParaRPr kumimoji="1" lang="en-US" sz="1200" b="0" i="0" u="none" strike="noStrike" kern="1200" dirty="0">
              <a:solidFill>
                <a:schemeClr val="tx1"/>
              </a:solidFill>
              <a:effectLst/>
              <a:latin typeface="Arial" panose="020B0604020202020204" pitchFamily="34" charset="0"/>
              <a:ea typeface="+mn-ea"/>
              <a:cs typeface="+mn-cs"/>
            </a:endParaRPr>
          </a:p>
          <a:p>
            <a:r>
              <a:rPr kumimoji="1" lang="en-US" sz="1200" b="0" i="0" u="none" strike="noStrike" kern="1200" dirty="0">
                <a:solidFill>
                  <a:schemeClr val="tx1"/>
                </a:solidFill>
                <a:effectLst/>
                <a:latin typeface="Arial" panose="020B0604020202020204" pitchFamily="34" charset="0"/>
                <a:ea typeface="+mn-ea"/>
                <a:cs typeface="+mn-cs"/>
              </a:rPr>
              <a:t>6. A</a:t>
            </a:r>
            <a:endParaRPr lang="en-CA"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101</a:t>
            </a:fld>
            <a:endParaRPr lang="en-US" altLang="en-US"/>
          </a:p>
        </p:txBody>
      </p:sp>
    </p:spTree>
    <p:extLst>
      <p:ext uri="{BB962C8B-B14F-4D97-AF65-F5344CB8AC3E}">
        <p14:creationId xmlns:p14="http://schemas.microsoft.com/office/powerpoint/2010/main" val="1323964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B</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102</a:t>
            </a:fld>
            <a:endParaRPr lang="en-US" altLang="en-US"/>
          </a:p>
        </p:txBody>
      </p:sp>
    </p:spTree>
    <p:extLst>
      <p:ext uri="{BB962C8B-B14F-4D97-AF65-F5344CB8AC3E}">
        <p14:creationId xmlns:p14="http://schemas.microsoft.com/office/powerpoint/2010/main" val="1039994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B </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103</a:t>
            </a:fld>
            <a:endParaRPr lang="en-US" altLang="en-US"/>
          </a:p>
        </p:txBody>
      </p:sp>
    </p:spTree>
    <p:extLst>
      <p:ext uri="{BB962C8B-B14F-4D97-AF65-F5344CB8AC3E}">
        <p14:creationId xmlns:p14="http://schemas.microsoft.com/office/powerpoint/2010/main" val="27464847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C</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104</a:t>
            </a:fld>
            <a:endParaRPr lang="en-US" altLang="en-US"/>
          </a:p>
        </p:txBody>
      </p:sp>
    </p:spTree>
    <p:extLst>
      <p:ext uri="{BB962C8B-B14F-4D97-AF65-F5344CB8AC3E}">
        <p14:creationId xmlns:p14="http://schemas.microsoft.com/office/powerpoint/2010/main" val="3954353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C</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105</a:t>
            </a:fld>
            <a:endParaRPr lang="en-US" altLang="en-US"/>
          </a:p>
        </p:txBody>
      </p:sp>
    </p:spTree>
    <p:extLst>
      <p:ext uri="{BB962C8B-B14F-4D97-AF65-F5344CB8AC3E}">
        <p14:creationId xmlns:p14="http://schemas.microsoft.com/office/powerpoint/2010/main" val="27801332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A</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106</a:t>
            </a:fld>
            <a:endParaRPr lang="en-US" altLang="en-US"/>
          </a:p>
        </p:txBody>
      </p:sp>
    </p:spTree>
    <p:extLst>
      <p:ext uri="{BB962C8B-B14F-4D97-AF65-F5344CB8AC3E}">
        <p14:creationId xmlns:p14="http://schemas.microsoft.com/office/powerpoint/2010/main" val="12210053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B</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107</a:t>
            </a:fld>
            <a:endParaRPr lang="en-US" altLang="en-US"/>
          </a:p>
        </p:txBody>
      </p:sp>
    </p:spTree>
    <p:extLst>
      <p:ext uri="{BB962C8B-B14F-4D97-AF65-F5344CB8AC3E}">
        <p14:creationId xmlns:p14="http://schemas.microsoft.com/office/powerpoint/2010/main" val="5817277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C</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139</a:t>
            </a:fld>
            <a:endParaRPr lang="en-US" altLang="en-US"/>
          </a:p>
        </p:txBody>
      </p:sp>
    </p:spTree>
    <p:extLst>
      <p:ext uri="{BB962C8B-B14F-4D97-AF65-F5344CB8AC3E}">
        <p14:creationId xmlns:p14="http://schemas.microsoft.com/office/powerpoint/2010/main" val="3037902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B</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140</a:t>
            </a:fld>
            <a:endParaRPr lang="en-US" altLang="en-US"/>
          </a:p>
        </p:txBody>
      </p:sp>
    </p:spTree>
    <p:extLst>
      <p:ext uri="{BB962C8B-B14F-4D97-AF65-F5344CB8AC3E}">
        <p14:creationId xmlns:p14="http://schemas.microsoft.com/office/powerpoint/2010/main" val="2904333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C</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141</a:t>
            </a:fld>
            <a:endParaRPr lang="en-US" altLang="en-US"/>
          </a:p>
        </p:txBody>
      </p:sp>
    </p:spTree>
    <p:extLst>
      <p:ext uri="{BB962C8B-B14F-4D97-AF65-F5344CB8AC3E}">
        <p14:creationId xmlns:p14="http://schemas.microsoft.com/office/powerpoint/2010/main" val="1033290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lvl1pPr>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1pPr>
            <a:lvl2pPr marL="742950" indent="-28575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2pPr>
            <a:lvl3pPr marL="11430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3pPr>
            <a:lvl4pPr marL="16002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4pPr>
            <a:lvl5pPr marL="20574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a:spcBef>
                <a:spcPct val="0"/>
              </a:spcBef>
              <a:buClrTx/>
              <a:buSzTx/>
              <a:buFontTx/>
              <a:buNone/>
            </a:pPr>
            <a:fld id="{A131BE6A-A656-42EC-BBBB-CAAB41569EAF}" type="slidenum">
              <a:rPr lang="en-US" altLang="en-US" sz="1200">
                <a:latin typeface="Times New Roman" panose="02020603050405020304" pitchFamily="18" charset="0"/>
              </a:rPr>
              <a:pPr>
                <a:spcBef>
                  <a:spcPct val="0"/>
                </a:spcBef>
                <a:buClrTx/>
                <a:buSzTx/>
                <a:buFontTx/>
                <a:buNone/>
              </a:pPr>
              <a:t>16</a:t>
            </a:fld>
            <a:endParaRPr lang="en-US" altLang="en-US" sz="1200">
              <a:latin typeface="Times New Roman" panose="02020603050405020304" pitchFamily="18" charset="0"/>
            </a:endParaRPr>
          </a:p>
        </p:txBody>
      </p:sp>
      <p:sp>
        <p:nvSpPr>
          <p:cNvPr id="16387" name="Rectangle 2"/>
          <p:cNvSpPr>
            <a:spLocks noGrp="1" noRot="1" noChangeAspect="1" noChangeArrowheads="1" noTextEdit="1"/>
          </p:cNvSpPr>
          <p:nvPr>
            <p:ph type="sldImg"/>
          </p:nvPr>
        </p:nvSpPr>
        <p:spPr>
          <a:solidFill>
            <a:srgbClr val="FFFFFF"/>
          </a:solidFill>
          <a:ln/>
        </p:spPr>
      </p:sp>
      <p:sp>
        <p:nvSpPr>
          <p:cNvPr id="16388"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11184729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C</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142</a:t>
            </a:fld>
            <a:endParaRPr lang="en-US" altLang="en-US"/>
          </a:p>
        </p:txBody>
      </p:sp>
    </p:spTree>
    <p:extLst>
      <p:ext uri="{BB962C8B-B14F-4D97-AF65-F5344CB8AC3E}">
        <p14:creationId xmlns:p14="http://schemas.microsoft.com/office/powerpoint/2010/main" val="24129770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D</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143</a:t>
            </a:fld>
            <a:endParaRPr lang="en-US" altLang="en-US"/>
          </a:p>
        </p:txBody>
      </p:sp>
    </p:spTree>
    <p:extLst>
      <p:ext uri="{BB962C8B-B14F-4D97-AF65-F5344CB8AC3E}">
        <p14:creationId xmlns:p14="http://schemas.microsoft.com/office/powerpoint/2010/main" val="17164177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B</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144</a:t>
            </a:fld>
            <a:endParaRPr lang="en-US" altLang="en-US"/>
          </a:p>
        </p:txBody>
      </p:sp>
    </p:spTree>
    <p:extLst>
      <p:ext uri="{BB962C8B-B14F-4D97-AF65-F5344CB8AC3E}">
        <p14:creationId xmlns:p14="http://schemas.microsoft.com/office/powerpoint/2010/main" val="35679562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D  -- tuples are immutable</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145</a:t>
            </a:fld>
            <a:endParaRPr lang="en-US" altLang="en-US"/>
          </a:p>
        </p:txBody>
      </p:sp>
    </p:spTree>
    <p:extLst>
      <p:ext uri="{BB962C8B-B14F-4D97-AF65-F5344CB8AC3E}">
        <p14:creationId xmlns:p14="http://schemas.microsoft.com/office/powerpoint/2010/main" val="17895790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A and C</a:t>
            </a:r>
            <a:endParaRPr lang="en-CA"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146</a:t>
            </a:fld>
            <a:endParaRPr lang="en-US" altLang="en-US"/>
          </a:p>
        </p:txBody>
      </p:sp>
    </p:spTree>
    <p:extLst>
      <p:ext uri="{BB962C8B-B14F-4D97-AF65-F5344CB8AC3E}">
        <p14:creationId xmlns:p14="http://schemas.microsoft.com/office/powerpoint/2010/main" val="5757907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  Correct answer is [0,1,4,9,16,25]</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147</a:t>
            </a:fld>
            <a:endParaRPr lang="en-US" altLang="en-US"/>
          </a:p>
        </p:txBody>
      </p:sp>
    </p:spTree>
    <p:extLst>
      <p:ext uri="{BB962C8B-B14F-4D97-AF65-F5344CB8AC3E}">
        <p14:creationId xmlns:p14="http://schemas.microsoft.com/office/powerpoint/2010/main" val="27716676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B</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148</a:t>
            </a:fld>
            <a:endParaRPr lang="en-US" altLang="en-US"/>
          </a:p>
        </p:txBody>
      </p:sp>
    </p:spTree>
    <p:extLst>
      <p:ext uri="{BB962C8B-B14F-4D97-AF65-F5344CB8AC3E}">
        <p14:creationId xmlns:p14="http://schemas.microsoft.com/office/powerpoint/2010/main" val="20864779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lvl1pPr>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1pPr>
            <a:lvl2pPr marL="742950" indent="-28575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2pPr>
            <a:lvl3pPr marL="11430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3pPr>
            <a:lvl4pPr marL="16002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4pPr>
            <a:lvl5pPr marL="20574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a:spcBef>
                <a:spcPct val="0"/>
              </a:spcBef>
              <a:buClrTx/>
              <a:buSzTx/>
              <a:buFontTx/>
              <a:buNone/>
            </a:pPr>
            <a:fld id="{42FEA921-B353-4E61-BCB8-971C762C9744}" type="slidenum">
              <a:rPr lang="en-US" altLang="en-US" sz="1200">
                <a:latin typeface="Times New Roman" panose="02020603050405020304" pitchFamily="18" charset="0"/>
              </a:rPr>
              <a:pPr>
                <a:spcBef>
                  <a:spcPct val="0"/>
                </a:spcBef>
                <a:buClrTx/>
                <a:buSzTx/>
                <a:buFontTx/>
                <a:buNone/>
              </a:pPr>
              <a:t>149</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995591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D</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157</a:t>
            </a:fld>
            <a:endParaRPr lang="en-US" altLang="en-US"/>
          </a:p>
        </p:txBody>
      </p:sp>
    </p:spTree>
    <p:extLst>
      <p:ext uri="{BB962C8B-B14F-4D97-AF65-F5344CB8AC3E}">
        <p14:creationId xmlns:p14="http://schemas.microsoft.com/office/powerpoint/2010/main" val="35595516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A</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158</a:t>
            </a:fld>
            <a:endParaRPr lang="en-US" altLang="en-US"/>
          </a:p>
        </p:txBody>
      </p:sp>
    </p:spTree>
    <p:extLst>
      <p:ext uri="{BB962C8B-B14F-4D97-AF65-F5344CB8AC3E}">
        <p14:creationId xmlns:p14="http://schemas.microsoft.com/office/powerpoint/2010/main" val="4190836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lvl1pPr>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1pPr>
            <a:lvl2pPr marL="742950" indent="-28575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2pPr>
            <a:lvl3pPr marL="11430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3pPr>
            <a:lvl4pPr marL="16002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4pPr>
            <a:lvl5pPr marL="20574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a:spcBef>
                <a:spcPct val="0"/>
              </a:spcBef>
              <a:buClrTx/>
              <a:buSzTx/>
              <a:buFontTx/>
              <a:buNone/>
            </a:pPr>
            <a:fld id="{42FEA921-B353-4E61-BCB8-971C762C9744}" type="slidenum">
              <a:rPr lang="en-US" altLang="en-US" sz="1200">
                <a:latin typeface="Times New Roman" panose="02020603050405020304" pitchFamily="18" charset="0"/>
              </a:rPr>
              <a:pPr>
                <a:spcBef>
                  <a:spcPct val="0"/>
                </a:spcBef>
                <a:buClrTx/>
                <a:buSzTx/>
                <a:buFontTx/>
                <a:buNone/>
              </a:pPr>
              <a:t>17</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20340223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lvl1pPr>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1pPr>
            <a:lvl2pPr marL="742950" indent="-28575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2pPr>
            <a:lvl3pPr marL="11430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3pPr>
            <a:lvl4pPr marL="16002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4pPr>
            <a:lvl5pPr marL="20574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a:spcBef>
                <a:spcPct val="0"/>
              </a:spcBef>
              <a:buClrTx/>
              <a:buSzTx/>
              <a:buFontTx/>
              <a:buNone/>
            </a:pPr>
            <a:fld id="{42FEA921-B353-4E61-BCB8-971C762C9744}" type="slidenum">
              <a:rPr lang="en-US" altLang="en-US" sz="1200">
                <a:latin typeface="Times New Roman" panose="02020603050405020304" pitchFamily="18" charset="0"/>
              </a:rPr>
              <a:pPr>
                <a:spcBef>
                  <a:spcPct val="0"/>
                </a:spcBef>
                <a:buClrTx/>
                <a:buSzTx/>
                <a:buFontTx/>
                <a:buNone/>
              </a:pPr>
              <a:t>159</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13560131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C</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164</a:t>
            </a:fld>
            <a:endParaRPr lang="en-US" altLang="en-US"/>
          </a:p>
        </p:txBody>
      </p:sp>
    </p:spTree>
    <p:extLst>
      <p:ext uri="{BB962C8B-B14F-4D97-AF65-F5344CB8AC3E}">
        <p14:creationId xmlns:p14="http://schemas.microsoft.com/office/powerpoint/2010/main" val="5498668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E</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165</a:t>
            </a:fld>
            <a:endParaRPr lang="en-US" altLang="en-US"/>
          </a:p>
        </p:txBody>
      </p:sp>
    </p:spTree>
    <p:extLst>
      <p:ext uri="{BB962C8B-B14F-4D97-AF65-F5344CB8AC3E}">
        <p14:creationId xmlns:p14="http://schemas.microsoft.com/office/powerpoint/2010/main" val="38687105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lvl1pPr>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1pPr>
            <a:lvl2pPr marL="742950" indent="-28575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2pPr>
            <a:lvl3pPr marL="11430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3pPr>
            <a:lvl4pPr marL="16002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4pPr>
            <a:lvl5pPr marL="20574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a:spcBef>
                <a:spcPct val="0"/>
              </a:spcBef>
              <a:buClrTx/>
              <a:buSzTx/>
              <a:buFontTx/>
              <a:buNone/>
            </a:pPr>
            <a:fld id="{42FEA921-B353-4E61-BCB8-971C762C9744}" type="slidenum">
              <a:rPr lang="en-US" altLang="en-US" sz="1200">
                <a:latin typeface="Times New Roman" panose="02020603050405020304" pitchFamily="18" charset="0"/>
              </a:rPr>
              <a:pPr>
                <a:spcBef>
                  <a:spcPct val="0"/>
                </a:spcBef>
                <a:buClrTx/>
                <a:buSzTx/>
                <a:buFontTx/>
                <a:buNone/>
              </a:pPr>
              <a:t>166</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29574023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1. E  , if you are thinking of  C – remember you can define a set with duplicate values</a:t>
            </a:r>
            <a:endParaRPr lang="en-CA" dirty="0"/>
          </a:p>
          <a:p>
            <a:endParaRPr lang="en-US" dirty="0"/>
          </a:p>
          <a:p>
            <a:r>
              <a:rPr lang="en-US" dirty="0"/>
              <a:t>2. A   - elements of a set must be immutable</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196</a:t>
            </a:fld>
            <a:endParaRPr lang="en-US" altLang="en-US"/>
          </a:p>
        </p:txBody>
      </p:sp>
    </p:spTree>
    <p:extLst>
      <p:ext uri="{BB962C8B-B14F-4D97-AF65-F5344CB8AC3E}">
        <p14:creationId xmlns:p14="http://schemas.microsoft.com/office/powerpoint/2010/main" val="42404077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C</a:t>
            </a:r>
            <a:endParaRPr lang="en-CA"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197</a:t>
            </a:fld>
            <a:endParaRPr lang="en-US" altLang="en-US"/>
          </a:p>
        </p:txBody>
      </p:sp>
    </p:spTree>
    <p:extLst>
      <p:ext uri="{BB962C8B-B14F-4D97-AF65-F5344CB8AC3E}">
        <p14:creationId xmlns:p14="http://schemas.microsoft.com/office/powerpoint/2010/main" val="9704166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B.</a:t>
            </a:r>
            <a:endParaRPr lang="en-CA"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198</a:t>
            </a:fld>
            <a:endParaRPr lang="en-US" altLang="en-US"/>
          </a:p>
        </p:txBody>
      </p:sp>
    </p:spTree>
    <p:extLst>
      <p:ext uri="{BB962C8B-B14F-4D97-AF65-F5344CB8AC3E}">
        <p14:creationId xmlns:p14="http://schemas.microsoft.com/office/powerpoint/2010/main" val="33177941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B</a:t>
            </a:r>
            <a:endParaRPr lang="en-CA"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199</a:t>
            </a:fld>
            <a:endParaRPr lang="en-US" altLang="en-US"/>
          </a:p>
        </p:txBody>
      </p:sp>
    </p:spTree>
    <p:extLst>
      <p:ext uri="{BB962C8B-B14F-4D97-AF65-F5344CB8AC3E}">
        <p14:creationId xmlns:p14="http://schemas.microsoft.com/office/powerpoint/2010/main" val="24366290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D    -- Sets do not support indexing</a:t>
            </a:r>
            <a:endParaRPr lang="en-CA"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200</a:t>
            </a:fld>
            <a:endParaRPr lang="en-US" altLang="en-US"/>
          </a:p>
        </p:txBody>
      </p:sp>
    </p:spTree>
    <p:extLst>
      <p:ext uri="{BB962C8B-B14F-4D97-AF65-F5344CB8AC3E}">
        <p14:creationId xmlns:p14="http://schemas.microsoft.com/office/powerpoint/2010/main" val="6352519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C</a:t>
            </a:r>
            <a:endParaRPr lang="en-CA"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201</a:t>
            </a:fld>
            <a:endParaRPr lang="en-US" altLang="en-US"/>
          </a:p>
        </p:txBody>
      </p:sp>
    </p:spTree>
    <p:extLst>
      <p:ext uri="{BB962C8B-B14F-4D97-AF65-F5344CB8AC3E}">
        <p14:creationId xmlns:p14="http://schemas.microsoft.com/office/powerpoint/2010/main" val="3129681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C</a:t>
            </a:r>
          </a:p>
          <a:p>
            <a:pPr marL="228600" indent="-228600">
              <a:buAutoNum type="arabicPeriod"/>
            </a:pPr>
            <a:r>
              <a:rPr lang="en-US" dirty="0"/>
              <a:t>B</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33</a:t>
            </a:fld>
            <a:endParaRPr lang="en-US" altLang="en-US"/>
          </a:p>
        </p:txBody>
      </p:sp>
    </p:spTree>
    <p:extLst>
      <p:ext uri="{BB962C8B-B14F-4D97-AF65-F5344CB8AC3E}">
        <p14:creationId xmlns:p14="http://schemas.microsoft.com/office/powerpoint/2010/main" val="26525529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B</a:t>
            </a:r>
            <a:endParaRPr lang="en-CA"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202</a:t>
            </a:fld>
            <a:endParaRPr lang="en-US" altLang="en-US"/>
          </a:p>
        </p:txBody>
      </p:sp>
    </p:spTree>
    <p:extLst>
      <p:ext uri="{BB962C8B-B14F-4D97-AF65-F5344CB8AC3E}">
        <p14:creationId xmlns:p14="http://schemas.microsoft.com/office/powerpoint/2010/main" val="20267525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A</a:t>
            </a:r>
            <a:endParaRPr lang="en-CA"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203</a:t>
            </a:fld>
            <a:endParaRPr lang="en-US" altLang="en-US"/>
          </a:p>
        </p:txBody>
      </p:sp>
    </p:spTree>
    <p:extLst>
      <p:ext uri="{BB962C8B-B14F-4D97-AF65-F5344CB8AC3E}">
        <p14:creationId xmlns:p14="http://schemas.microsoft.com/office/powerpoint/2010/main" val="13263749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D</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204</a:t>
            </a:fld>
            <a:endParaRPr lang="en-US" altLang="en-US"/>
          </a:p>
        </p:txBody>
      </p:sp>
    </p:spTree>
    <p:extLst>
      <p:ext uri="{BB962C8B-B14F-4D97-AF65-F5344CB8AC3E}">
        <p14:creationId xmlns:p14="http://schemas.microsoft.com/office/powerpoint/2010/main" val="15898897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A</a:t>
            </a:r>
            <a:endParaRPr lang="en-CA"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205</a:t>
            </a:fld>
            <a:endParaRPr lang="en-US" altLang="en-US"/>
          </a:p>
        </p:txBody>
      </p:sp>
    </p:spTree>
    <p:extLst>
      <p:ext uri="{BB962C8B-B14F-4D97-AF65-F5344CB8AC3E}">
        <p14:creationId xmlns:p14="http://schemas.microsoft.com/office/powerpoint/2010/main" val="39367604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A</a:t>
            </a:r>
            <a:endParaRPr lang="en-CA"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206</a:t>
            </a:fld>
            <a:endParaRPr lang="en-US" altLang="en-US"/>
          </a:p>
        </p:txBody>
      </p:sp>
    </p:spTree>
    <p:extLst>
      <p:ext uri="{BB962C8B-B14F-4D97-AF65-F5344CB8AC3E}">
        <p14:creationId xmlns:p14="http://schemas.microsoft.com/office/powerpoint/2010/main" val="31591647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B</a:t>
            </a:r>
            <a:endParaRPr lang="en-CA"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207</a:t>
            </a:fld>
            <a:endParaRPr lang="en-US" altLang="en-US"/>
          </a:p>
        </p:txBody>
      </p:sp>
    </p:spTree>
    <p:extLst>
      <p:ext uri="{BB962C8B-B14F-4D97-AF65-F5344CB8AC3E}">
        <p14:creationId xmlns:p14="http://schemas.microsoft.com/office/powerpoint/2010/main" val="20170152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C</a:t>
            </a:r>
          </a:p>
          <a:p>
            <a:r>
              <a:rPr lang="en-US" dirty="0"/>
              <a:t>15.  A</a:t>
            </a:r>
            <a:endParaRPr lang="en-CA"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208</a:t>
            </a:fld>
            <a:endParaRPr lang="en-US" altLang="en-US"/>
          </a:p>
        </p:txBody>
      </p:sp>
    </p:spTree>
    <p:extLst>
      <p:ext uri="{BB962C8B-B14F-4D97-AF65-F5344CB8AC3E}">
        <p14:creationId xmlns:p14="http://schemas.microsoft.com/office/powerpoint/2010/main" val="12264756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E</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221</a:t>
            </a:fld>
            <a:endParaRPr lang="en-US" altLang="en-US"/>
          </a:p>
        </p:txBody>
      </p:sp>
    </p:spTree>
    <p:extLst>
      <p:ext uri="{BB962C8B-B14F-4D97-AF65-F5344CB8AC3E}">
        <p14:creationId xmlns:p14="http://schemas.microsoft.com/office/powerpoint/2010/main" val="10816420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A</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222</a:t>
            </a:fld>
            <a:endParaRPr lang="en-US" altLang="en-US"/>
          </a:p>
        </p:txBody>
      </p:sp>
    </p:spTree>
    <p:extLst>
      <p:ext uri="{BB962C8B-B14F-4D97-AF65-F5344CB8AC3E}">
        <p14:creationId xmlns:p14="http://schemas.microsoft.com/office/powerpoint/2010/main" val="141154058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C</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223</a:t>
            </a:fld>
            <a:endParaRPr lang="en-US" altLang="en-US"/>
          </a:p>
        </p:txBody>
      </p:sp>
    </p:spTree>
    <p:extLst>
      <p:ext uri="{BB962C8B-B14F-4D97-AF65-F5344CB8AC3E}">
        <p14:creationId xmlns:p14="http://schemas.microsoft.com/office/powerpoint/2010/main" val="3570413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A</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34</a:t>
            </a:fld>
            <a:endParaRPr lang="en-US" altLang="en-US"/>
          </a:p>
        </p:txBody>
      </p:sp>
    </p:spTree>
    <p:extLst>
      <p:ext uri="{BB962C8B-B14F-4D97-AF65-F5344CB8AC3E}">
        <p14:creationId xmlns:p14="http://schemas.microsoft.com/office/powerpoint/2010/main" val="39845126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A</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224</a:t>
            </a:fld>
            <a:endParaRPr lang="en-US" altLang="en-US"/>
          </a:p>
        </p:txBody>
      </p:sp>
    </p:spTree>
    <p:extLst>
      <p:ext uri="{BB962C8B-B14F-4D97-AF65-F5344CB8AC3E}">
        <p14:creationId xmlns:p14="http://schemas.microsoft.com/office/powerpoint/2010/main" val="20843249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C and D</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225</a:t>
            </a:fld>
            <a:endParaRPr lang="en-US" altLang="en-US"/>
          </a:p>
        </p:txBody>
      </p:sp>
    </p:spTree>
    <p:extLst>
      <p:ext uri="{BB962C8B-B14F-4D97-AF65-F5344CB8AC3E}">
        <p14:creationId xmlns:p14="http://schemas.microsoft.com/office/powerpoint/2010/main" val="338213184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C</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226</a:t>
            </a:fld>
            <a:endParaRPr lang="en-US" altLang="en-US"/>
          </a:p>
        </p:txBody>
      </p:sp>
    </p:spTree>
    <p:extLst>
      <p:ext uri="{BB962C8B-B14F-4D97-AF65-F5344CB8AC3E}">
        <p14:creationId xmlns:p14="http://schemas.microsoft.com/office/powerpoint/2010/main" val="19585183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B</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227</a:t>
            </a:fld>
            <a:endParaRPr lang="en-US" altLang="en-US"/>
          </a:p>
        </p:txBody>
      </p:sp>
    </p:spTree>
    <p:extLst>
      <p:ext uri="{BB962C8B-B14F-4D97-AF65-F5344CB8AC3E}">
        <p14:creationId xmlns:p14="http://schemas.microsoft.com/office/powerpoint/2010/main" val="1300827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D</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228</a:t>
            </a:fld>
            <a:endParaRPr lang="en-US" altLang="en-US"/>
          </a:p>
        </p:txBody>
      </p:sp>
    </p:spTree>
    <p:extLst>
      <p:ext uri="{BB962C8B-B14F-4D97-AF65-F5344CB8AC3E}">
        <p14:creationId xmlns:p14="http://schemas.microsoft.com/office/powerpoint/2010/main" val="262255646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B</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229</a:t>
            </a:fld>
            <a:endParaRPr lang="en-US" altLang="en-US"/>
          </a:p>
        </p:txBody>
      </p:sp>
    </p:spTree>
    <p:extLst>
      <p:ext uri="{BB962C8B-B14F-4D97-AF65-F5344CB8AC3E}">
        <p14:creationId xmlns:p14="http://schemas.microsoft.com/office/powerpoint/2010/main" val="367639566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A</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230</a:t>
            </a:fld>
            <a:endParaRPr lang="en-US" altLang="en-US"/>
          </a:p>
        </p:txBody>
      </p:sp>
    </p:spTree>
    <p:extLst>
      <p:ext uri="{BB962C8B-B14F-4D97-AF65-F5344CB8AC3E}">
        <p14:creationId xmlns:p14="http://schemas.microsoft.com/office/powerpoint/2010/main" val="349176885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C</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248</a:t>
            </a:fld>
            <a:endParaRPr lang="en-US" altLang="en-US"/>
          </a:p>
        </p:txBody>
      </p:sp>
    </p:spTree>
    <p:extLst>
      <p:ext uri="{BB962C8B-B14F-4D97-AF65-F5344CB8AC3E}">
        <p14:creationId xmlns:p14="http://schemas.microsoft.com/office/powerpoint/2010/main" val="394254325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A</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249</a:t>
            </a:fld>
            <a:endParaRPr lang="en-US" altLang="en-US"/>
          </a:p>
        </p:txBody>
      </p:sp>
    </p:spTree>
    <p:extLst>
      <p:ext uri="{BB962C8B-B14F-4D97-AF65-F5344CB8AC3E}">
        <p14:creationId xmlns:p14="http://schemas.microsoft.com/office/powerpoint/2010/main" val="319001508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D</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250</a:t>
            </a:fld>
            <a:endParaRPr lang="en-US" altLang="en-US"/>
          </a:p>
        </p:txBody>
      </p:sp>
    </p:spTree>
    <p:extLst>
      <p:ext uri="{BB962C8B-B14F-4D97-AF65-F5344CB8AC3E}">
        <p14:creationId xmlns:p14="http://schemas.microsoft.com/office/powerpoint/2010/main" val="3344967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B</a:t>
            </a:r>
          </a:p>
          <a:p>
            <a:r>
              <a:rPr lang="en-US" dirty="0"/>
              <a:t>5. A (you can perform + (concatenate) on strings  -- yes, I know this was a trick question. </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35</a:t>
            </a:fld>
            <a:endParaRPr lang="en-US" altLang="en-US"/>
          </a:p>
        </p:txBody>
      </p:sp>
    </p:spTree>
    <p:extLst>
      <p:ext uri="{BB962C8B-B14F-4D97-AF65-F5344CB8AC3E}">
        <p14:creationId xmlns:p14="http://schemas.microsoft.com/office/powerpoint/2010/main" val="4127347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B</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251</a:t>
            </a:fld>
            <a:endParaRPr lang="en-US" altLang="en-US"/>
          </a:p>
        </p:txBody>
      </p:sp>
    </p:spTree>
    <p:extLst>
      <p:ext uri="{BB962C8B-B14F-4D97-AF65-F5344CB8AC3E}">
        <p14:creationId xmlns:p14="http://schemas.microsoft.com/office/powerpoint/2010/main" val="186691059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A</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252</a:t>
            </a:fld>
            <a:endParaRPr lang="en-US" altLang="en-US"/>
          </a:p>
        </p:txBody>
      </p:sp>
    </p:spTree>
    <p:extLst>
      <p:ext uri="{BB962C8B-B14F-4D97-AF65-F5344CB8AC3E}">
        <p14:creationId xmlns:p14="http://schemas.microsoft.com/office/powerpoint/2010/main" val="167505967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B</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253</a:t>
            </a:fld>
            <a:endParaRPr lang="en-US" altLang="en-US"/>
          </a:p>
        </p:txBody>
      </p:sp>
    </p:spTree>
    <p:extLst>
      <p:ext uri="{BB962C8B-B14F-4D97-AF65-F5344CB8AC3E}">
        <p14:creationId xmlns:p14="http://schemas.microsoft.com/office/powerpoint/2010/main" val="218616298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B</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254</a:t>
            </a:fld>
            <a:endParaRPr lang="en-US" altLang="en-US"/>
          </a:p>
        </p:txBody>
      </p:sp>
    </p:spTree>
    <p:extLst>
      <p:ext uri="{BB962C8B-B14F-4D97-AF65-F5344CB8AC3E}">
        <p14:creationId xmlns:p14="http://schemas.microsoft.com/office/powerpoint/2010/main" val="402073749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 Error  </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255</a:t>
            </a:fld>
            <a:endParaRPr lang="en-US" altLang="en-US"/>
          </a:p>
        </p:txBody>
      </p:sp>
    </p:spTree>
    <p:extLst>
      <p:ext uri="{BB962C8B-B14F-4D97-AF65-F5344CB8AC3E}">
        <p14:creationId xmlns:p14="http://schemas.microsoft.com/office/powerpoint/2010/main" val="26909928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A</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256</a:t>
            </a:fld>
            <a:endParaRPr lang="en-US" altLang="en-US"/>
          </a:p>
        </p:txBody>
      </p:sp>
    </p:spTree>
    <p:extLst>
      <p:ext uri="{BB962C8B-B14F-4D97-AF65-F5344CB8AC3E}">
        <p14:creationId xmlns:p14="http://schemas.microsoft.com/office/powerpoint/2010/main" val="290399786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D</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257</a:t>
            </a:fld>
            <a:endParaRPr lang="en-US" altLang="en-US"/>
          </a:p>
        </p:txBody>
      </p:sp>
    </p:spTree>
    <p:extLst>
      <p:ext uri="{BB962C8B-B14F-4D97-AF65-F5344CB8AC3E}">
        <p14:creationId xmlns:p14="http://schemas.microsoft.com/office/powerpoint/2010/main" val="93883177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D </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275</a:t>
            </a:fld>
            <a:endParaRPr lang="en-US" altLang="en-US"/>
          </a:p>
        </p:txBody>
      </p:sp>
    </p:spTree>
    <p:extLst>
      <p:ext uri="{BB962C8B-B14F-4D97-AF65-F5344CB8AC3E}">
        <p14:creationId xmlns:p14="http://schemas.microsoft.com/office/powerpoint/2010/main" val="358057140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2. B</a:t>
            </a:r>
            <a:endParaRPr lang="en-CA" b="1"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276</a:t>
            </a:fld>
            <a:endParaRPr lang="en-US" altLang="en-US"/>
          </a:p>
        </p:txBody>
      </p:sp>
    </p:spTree>
    <p:extLst>
      <p:ext uri="{BB962C8B-B14F-4D97-AF65-F5344CB8AC3E}">
        <p14:creationId xmlns:p14="http://schemas.microsoft.com/office/powerpoint/2010/main" val="73568300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A</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277</a:t>
            </a:fld>
            <a:endParaRPr lang="en-US" altLang="en-US"/>
          </a:p>
        </p:txBody>
      </p:sp>
    </p:spTree>
    <p:extLst>
      <p:ext uri="{BB962C8B-B14F-4D97-AF65-F5344CB8AC3E}">
        <p14:creationId xmlns:p14="http://schemas.microsoft.com/office/powerpoint/2010/main" val="1363625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A (see slide 22)</a:t>
            </a:r>
          </a:p>
          <a:p>
            <a:r>
              <a:rPr lang="en-US" dirty="0"/>
              <a:t>7. D (Exponentiation take precedence over multiplication)</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36</a:t>
            </a:fld>
            <a:endParaRPr lang="en-US" altLang="en-US"/>
          </a:p>
        </p:txBody>
      </p:sp>
    </p:spTree>
    <p:extLst>
      <p:ext uri="{BB962C8B-B14F-4D97-AF65-F5344CB8AC3E}">
        <p14:creationId xmlns:p14="http://schemas.microsoft.com/office/powerpoint/2010/main" val="156660731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B</a:t>
            </a:r>
            <a:endParaRPr lang="en-CA"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278</a:t>
            </a:fld>
            <a:endParaRPr lang="en-US" altLang="en-US"/>
          </a:p>
        </p:txBody>
      </p:sp>
    </p:spTree>
    <p:extLst>
      <p:ext uri="{BB962C8B-B14F-4D97-AF65-F5344CB8AC3E}">
        <p14:creationId xmlns:p14="http://schemas.microsoft.com/office/powerpoint/2010/main" val="250473161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A</a:t>
            </a:r>
            <a:endParaRPr lang="en-CA"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279</a:t>
            </a:fld>
            <a:endParaRPr lang="en-US" altLang="en-US"/>
          </a:p>
        </p:txBody>
      </p:sp>
    </p:spTree>
    <p:extLst>
      <p:ext uri="{BB962C8B-B14F-4D97-AF65-F5344CB8AC3E}">
        <p14:creationId xmlns:p14="http://schemas.microsoft.com/office/powerpoint/2010/main" val="232526054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C</a:t>
            </a:r>
            <a:endParaRPr lang="en-CA"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280</a:t>
            </a:fld>
            <a:endParaRPr lang="en-US" altLang="en-US"/>
          </a:p>
        </p:txBody>
      </p:sp>
    </p:spTree>
    <p:extLst>
      <p:ext uri="{BB962C8B-B14F-4D97-AF65-F5344CB8AC3E}">
        <p14:creationId xmlns:p14="http://schemas.microsoft.com/office/powerpoint/2010/main" val="44588740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CA" dirty="0"/>
              <a:t>7. D</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281</a:t>
            </a:fld>
            <a:endParaRPr lang="en-US" altLang="en-US"/>
          </a:p>
        </p:txBody>
      </p:sp>
    </p:spTree>
    <p:extLst>
      <p:ext uri="{BB962C8B-B14F-4D97-AF65-F5344CB8AC3E}">
        <p14:creationId xmlns:p14="http://schemas.microsoft.com/office/powerpoint/2010/main" val="50665111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D </a:t>
            </a:r>
          </a:p>
          <a:p>
            <a:r>
              <a:rPr lang="en-US" dirty="0"/>
              <a:t>Easy to pick 7 (A)</a:t>
            </a:r>
            <a:endParaRPr lang="en-CA"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282</a:t>
            </a:fld>
            <a:endParaRPr lang="en-US" altLang="en-US"/>
          </a:p>
        </p:txBody>
      </p:sp>
    </p:spTree>
    <p:extLst>
      <p:ext uri="{BB962C8B-B14F-4D97-AF65-F5344CB8AC3E}">
        <p14:creationId xmlns:p14="http://schemas.microsoft.com/office/powerpoint/2010/main" val="354864150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9. B</a:t>
            </a:r>
            <a:endParaRPr lang="en-CA" b="1"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283</a:t>
            </a:fld>
            <a:endParaRPr lang="en-US" altLang="en-US"/>
          </a:p>
        </p:txBody>
      </p:sp>
    </p:spTree>
    <p:extLst>
      <p:ext uri="{BB962C8B-B14F-4D97-AF65-F5344CB8AC3E}">
        <p14:creationId xmlns:p14="http://schemas.microsoft.com/office/powerpoint/2010/main" val="420912870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E</a:t>
            </a:r>
            <a:endParaRPr lang="en-CA" dirty="0"/>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284</a:t>
            </a:fld>
            <a:endParaRPr lang="en-US" altLang="en-US"/>
          </a:p>
        </p:txBody>
      </p:sp>
    </p:spTree>
    <p:extLst>
      <p:ext uri="{BB962C8B-B14F-4D97-AF65-F5344CB8AC3E}">
        <p14:creationId xmlns:p14="http://schemas.microsoft.com/office/powerpoint/2010/main" val="68412367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C</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305</a:t>
            </a:fld>
            <a:endParaRPr lang="en-US" altLang="en-US"/>
          </a:p>
        </p:txBody>
      </p:sp>
    </p:spTree>
    <p:extLst>
      <p:ext uri="{BB962C8B-B14F-4D97-AF65-F5344CB8AC3E}">
        <p14:creationId xmlns:p14="http://schemas.microsoft.com/office/powerpoint/2010/main" val="217239608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B</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306</a:t>
            </a:fld>
            <a:endParaRPr lang="en-US" altLang="en-US"/>
          </a:p>
        </p:txBody>
      </p:sp>
    </p:spTree>
    <p:extLst>
      <p:ext uri="{BB962C8B-B14F-4D97-AF65-F5344CB8AC3E}">
        <p14:creationId xmlns:p14="http://schemas.microsoft.com/office/powerpoint/2010/main" val="147911841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C</a:t>
            </a:r>
          </a:p>
        </p:txBody>
      </p:sp>
      <p:sp>
        <p:nvSpPr>
          <p:cNvPr id="4" name="Slide Number Placeholder 3"/>
          <p:cNvSpPr>
            <a:spLocks noGrp="1"/>
          </p:cNvSpPr>
          <p:nvPr>
            <p:ph type="sldNum" sz="quarter" idx="5"/>
          </p:nvPr>
        </p:nvSpPr>
        <p:spPr/>
        <p:txBody>
          <a:bodyPr/>
          <a:lstStyle/>
          <a:p>
            <a:pPr>
              <a:defRPr/>
            </a:pPr>
            <a:fld id="{B4D9518B-E815-484A-98B7-830BC86A3E9A}" type="slidenum">
              <a:rPr lang="en-US" altLang="en-US" smtClean="0"/>
              <a:pPr>
                <a:defRPr/>
              </a:pPr>
              <a:t>307</a:t>
            </a:fld>
            <a:endParaRPr lang="en-US" altLang="en-US"/>
          </a:p>
        </p:txBody>
      </p:sp>
    </p:spTree>
    <p:extLst>
      <p:ext uri="{BB962C8B-B14F-4D97-AF65-F5344CB8AC3E}">
        <p14:creationId xmlns:p14="http://schemas.microsoft.com/office/powerpoint/2010/main" val="2086089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3" name="Picture 25" descr="snake-on-tre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1300163"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6" descr="2006-10-28_Python_in_60_Minutes"/>
          <p:cNvPicPr>
            <a:picLocks noChangeAspect="1" noChangeArrowheads="1"/>
          </p:cNvPicPr>
          <p:nvPr userDrawn="1"/>
        </p:nvPicPr>
        <p:blipFill>
          <a:blip r:embed="rId3">
            <a:extLst>
              <a:ext uri="{28A0092B-C50C-407E-A947-70E740481C1C}">
                <a14:useLocalDpi xmlns:a14="http://schemas.microsoft.com/office/drawing/2010/main" val="0"/>
              </a:ext>
            </a:extLst>
          </a:blip>
          <a:srcRect l="16304" t="68115" r="19565" b="1450"/>
          <a:stretch>
            <a:fillRect/>
          </a:stretch>
        </p:blipFill>
        <p:spPr bwMode="auto">
          <a:xfrm>
            <a:off x="1600200" y="741363"/>
            <a:ext cx="5410200" cy="192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7"/>
          <p:cNvSpPr>
            <a:spLocks noChangeArrowheads="1"/>
          </p:cNvSpPr>
          <p:nvPr userDrawn="1"/>
        </p:nvSpPr>
        <p:spPr bwMode="auto">
          <a:xfrm>
            <a:off x="1981200" y="4191000"/>
            <a:ext cx="55626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eaLnBrk="0" hangingPunct="0">
              <a:spcBef>
                <a:spcPct val="0"/>
              </a:spcBef>
              <a:defRPr kumimoji="1" sz="2400">
                <a:solidFill>
                  <a:schemeClr val="tx1"/>
                </a:solidFill>
                <a:latin typeface="Times New Roman" panose="02020603050405020304" pitchFamily="18" charset="0"/>
              </a:defRPr>
            </a:lvl1pPr>
            <a:lvl2pPr marL="744538" indent="-287338" eaLnBrk="0" hangingPunct="0">
              <a:spcBef>
                <a:spcPct val="0"/>
              </a:spcBef>
              <a:defRPr kumimoji="1" sz="2400">
                <a:solidFill>
                  <a:schemeClr val="tx1"/>
                </a:solidFill>
                <a:latin typeface="Times New Roman" panose="02020603050405020304" pitchFamily="18" charset="0"/>
              </a:defRPr>
            </a:lvl2pPr>
            <a:lvl3pPr eaLnBrk="0" hangingPunct="0">
              <a:spcBef>
                <a:spcPct val="0"/>
              </a:spcBef>
              <a:defRPr kumimoji="1" sz="2400">
                <a:solidFill>
                  <a:schemeClr val="tx1"/>
                </a:solidFill>
                <a:latin typeface="Times New Roman" panose="02020603050405020304" pitchFamily="18" charset="0"/>
              </a:defRPr>
            </a:lvl3pPr>
            <a:lvl4pPr eaLnBrk="0" hangingPunct="0">
              <a:spcBef>
                <a:spcPct val="0"/>
              </a:spcBef>
              <a:defRPr kumimoji="1" sz="2400">
                <a:solidFill>
                  <a:schemeClr val="tx1"/>
                </a:solidFill>
                <a:latin typeface="Times New Roman" panose="02020603050405020304" pitchFamily="18" charset="0"/>
              </a:defRPr>
            </a:lvl4pPr>
            <a:lvl5pPr eaLnBrk="0" hangingPunct="0">
              <a:spcBef>
                <a:spcPct val="0"/>
              </a:spcBef>
              <a:defRPr kumimoji="1" sz="2400">
                <a:solidFill>
                  <a:schemeClr val="tx1"/>
                </a:solidFill>
                <a:latin typeface="Times New Roman" panose="02020603050405020304" pitchFamily="18" charset="0"/>
              </a:defRPr>
            </a:lvl5pPr>
            <a:lvl6pPr eaLnBrk="0" fontAlgn="base" hangingPunct="0">
              <a:spcBef>
                <a:spcPct val="0"/>
              </a:spcBef>
              <a:spcAft>
                <a:spcPct val="0"/>
              </a:spcAft>
              <a:defRPr kumimoji="1" sz="2400">
                <a:solidFill>
                  <a:schemeClr val="tx1"/>
                </a:solidFill>
                <a:latin typeface="Times New Roman" panose="02020603050405020304" pitchFamily="18" charset="0"/>
              </a:defRPr>
            </a:lvl6pPr>
            <a:lvl7pPr eaLnBrk="0" fontAlgn="base" hangingPunct="0">
              <a:spcBef>
                <a:spcPct val="0"/>
              </a:spcBef>
              <a:spcAft>
                <a:spcPct val="0"/>
              </a:spcAft>
              <a:defRPr kumimoji="1" sz="2400">
                <a:solidFill>
                  <a:schemeClr val="tx1"/>
                </a:solidFill>
                <a:latin typeface="Times New Roman" panose="02020603050405020304" pitchFamily="18" charset="0"/>
              </a:defRPr>
            </a:lvl7pPr>
            <a:lvl8pPr eaLnBrk="0" fontAlgn="base" hangingPunct="0">
              <a:spcBef>
                <a:spcPct val="0"/>
              </a:spcBef>
              <a:spcAft>
                <a:spcPct val="0"/>
              </a:spcAft>
              <a:defRPr kumimoji="1" sz="2400">
                <a:solidFill>
                  <a:schemeClr val="tx1"/>
                </a:solidFill>
                <a:latin typeface="Times New Roman" panose="02020603050405020304" pitchFamily="18" charset="0"/>
              </a:defRPr>
            </a:lvl8pPr>
            <a:lvl9pPr eaLnBrk="0" fontAlgn="base" hangingPunct="0">
              <a:spcBef>
                <a:spcPct val="0"/>
              </a:spcBef>
              <a:spcAft>
                <a:spcPct val="0"/>
              </a:spcAft>
              <a:defRPr kumimoji="1" sz="2400">
                <a:solidFill>
                  <a:schemeClr val="tx1"/>
                </a:solidFill>
                <a:latin typeface="Times New Roman" panose="02020603050405020304" pitchFamily="18" charset="0"/>
              </a:defRPr>
            </a:lvl9pPr>
          </a:lstStyle>
          <a:p>
            <a:pPr eaLnBrk="1" hangingPunct="1">
              <a:lnSpc>
                <a:spcPct val="102000"/>
              </a:lnSpc>
              <a:spcBef>
                <a:spcPct val="20000"/>
              </a:spcBef>
              <a:buClr>
                <a:srgbClr val="808080"/>
              </a:buClr>
              <a:buSzPct val="60000"/>
              <a:buFont typeface="Wingdings" panose="05000000000000000000" pitchFamily="2" charset="2"/>
              <a:buChar char="n"/>
              <a:defRPr/>
            </a:pPr>
            <a:endParaRPr kumimoji="0" lang="en-GB" altLang="en-US" sz="1600">
              <a:latin typeface="Verdana" panose="020B0604030504040204" pitchFamily="34" charset="0"/>
            </a:endParaRPr>
          </a:p>
        </p:txBody>
      </p:sp>
      <p:sp>
        <p:nvSpPr>
          <p:cNvPr id="19468" name="Rectangle 12"/>
          <p:cNvSpPr>
            <a:spLocks noGrp="1" noChangeArrowheads="1"/>
          </p:cNvSpPr>
          <p:nvPr>
            <p:ph type="ctrTitle"/>
          </p:nvPr>
        </p:nvSpPr>
        <p:spPr>
          <a:xfrm>
            <a:off x="0" y="2743200"/>
            <a:ext cx="9144000" cy="1600200"/>
          </a:xfrm>
        </p:spPr>
        <p:txBody>
          <a:bodyPr anchor="ctr"/>
          <a:lstStyle>
            <a:lvl1pPr>
              <a:defRPr sz="4400" b="0">
                <a:effectLst>
                  <a:outerShdw blurRad="38100" dist="38100" dir="2700000" algn="tl">
                    <a:srgbClr val="000000"/>
                  </a:outerShdw>
                </a:effectLst>
                <a:latin typeface="Tahoma" panose="020B0604030504040204" pitchFamily="34" charset="0"/>
              </a:defRPr>
            </a:lvl1pPr>
          </a:lstStyle>
          <a:p>
            <a:pPr lvl="0"/>
            <a:r>
              <a:rPr lang="en-US" altLang="en-US" noProof="0"/>
              <a:t>Click to edit Master title style</a:t>
            </a:r>
          </a:p>
        </p:txBody>
      </p:sp>
      <p:sp>
        <p:nvSpPr>
          <p:cNvPr id="6" name="Rectangle 16"/>
          <p:cNvSpPr>
            <a:spLocks noGrp="1" noChangeArrowheads="1"/>
          </p:cNvSpPr>
          <p:nvPr>
            <p:ph type="sldNum" sz="quarter" idx="10"/>
          </p:nvPr>
        </p:nvSpPr>
        <p:spPr>
          <a:xfrm>
            <a:off x="8686800" y="6486525"/>
            <a:ext cx="457200" cy="381000"/>
          </a:xfrm>
          <a:extLst>
            <a:ext uri="{909E8E84-426E-40DD-AFC4-6F175D3DCCD1}">
              <a14:hiddenFill xmlns:a14="http://schemas.microsoft.com/office/drawing/2010/main">
                <a:solidFill>
                  <a:schemeClr val="bg1"/>
                </a:solidFill>
              </a14:hiddenFill>
            </a:ext>
          </a:extLst>
        </p:spPr>
        <p:txBody>
          <a:bodyPr/>
          <a:lstStyle>
            <a:lvl1pPr>
              <a:defRPr smtClean="0">
                <a:solidFill>
                  <a:schemeClr val="bg1"/>
                </a:solidFill>
              </a:defRPr>
            </a:lvl1pPr>
          </a:lstStyle>
          <a:p>
            <a:pPr>
              <a:defRPr/>
            </a:pPr>
            <a:fld id="{2BD65A92-567C-41B7-884A-EB29833D4FBC}" type="slidenum">
              <a:rPr lang="en-US" altLang="en-US"/>
              <a:pPr>
                <a:defRPr/>
              </a:pPr>
              <a:t>‹#›</a:t>
            </a:fld>
            <a:endParaRPr lang="en-US" altLang="en-US"/>
          </a:p>
        </p:txBody>
      </p:sp>
    </p:spTree>
    <p:extLst>
      <p:ext uri="{BB962C8B-B14F-4D97-AF65-F5344CB8AC3E}">
        <p14:creationId xmlns:p14="http://schemas.microsoft.com/office/powerpoint/2010/main" val="4135348379"/>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13"/>
          <p:cNvSpPr>
            <a:spLocks noGrp="1" noChangeArrowheads="1"/>
          </p:cNvSpPr>
          <p:nvPr>
            <p:ph type="sldNum" sz="quarter" idx="10"/>
          </p:nvPr>
        </p:nvSpPr>
        <p:spPr>
          <a:ln/>
        </p:spPr>
        <p:txBody>
          <a:bodyPr/>
          <a:lstStyle>
            <a:lvl1pPr>
              <a:defRPr/>
            </a:lvl1pPr>
          </a:lstStyle>
          <a:p>
            <a:pPr>
              <a:defRPr/>
            </a:pPr>
            <a:fld id="{2BDC26C3-425B-4A12-9A06-8B4E99D01A15}" type="slidenum">
              <a:rPr lang="en-US" altLang="en-US"/>
              <a:pPr>
                <a:defRPr/>
              </a:pPr>
              <a:t>‹#›</a:t>
            </a:fld>
            <a:endParaRPr lang="en-US" altLang="en-US"/>
          </a:p>
        </p:txBody>
      </p:sp>
    </p:spTree>
    <p:extLst>
      <p:ext uri="{BB962C8B-B14F-4D97-AF65-F5344CB8AC3E}">
        <p14:creationId xmlns:p14="http://schemas.microsoft.com/office/powerpoint/2010/main" val="1131245762"/>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152400"/>
            <a:ext cx="2286000" cy="6477000"/>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0" y="152400"/>
            <a:ext cx="6705600" cy="64770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13"/>
          <p:cNvSpPr>
            <a:spLocks noGrp="1" noChangeArrowheads="1"/>
          </p:cNvSpPr>
          <p:nvPr>
            <p:ph type="sldNum" sz="quarter" idx="10"/>
          </p:nvPr>
        </p:nvSpPr>
        <p:spPr>
          <a:ln/>
        </p:spPr>
        <p:txBody>
          <a:bodyPr/>
          <a:lstStyle>
            <a:lvl1pPr>
              <a:defRPr/>
            </a:lvl1pPr>
          </a:lstStyle>
          <a:p>
            <a:pPr>
              <a:defRPr/>
            </a:pPr>
            <a:fld id="{A4B901F9-01BA-4117-A78A-BE6760D54C5F}" type="slidenum">
              <a:rPr lang="en-US" altLang="en-US"/>
              <a:pPr>
                <a:defRPr/>
              </a:pPr>
              <a:t>‹#›</a:t>
            </a:fld>
            <a:endParaRPr lang="en-US" altLang="en-US"/>
          </a:p>
        </p:txBody>
      </p:sp>
    </p:spTree>
    <p:extLst>
      <p:ext uri="{BB962C8B-B14F-4D97-AF65-F5344CB8AC3E}">
        <p14:creationId xmlns:p14="http://schemas.microsoft.com/office/powerpoint/2010/main" val="150378827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13"/>
          <p:cNvSpPr>
            <a:spLocks noGrp="1" noChangeArrowheads="1"/>
          </p:cNvSpPr>
          <p:nvPr>
            <p:ph type="sldNum" sz="quarter" idx="10"/>
          </p:nvPr>
        </p:nvSpPr>
        <p:spPr>
          <a:ln/>
        </p:spPr>
        <p:txBody>
          <a:bodyPr/>
          <a:lstStyle>
            <a:lvl1pPr>
              <a:defRPr/>
            </a:lvl1pPr>
          </a:lstStyle>
          <a:p>
            <a:pPr>
              <a:defRPr/>
            </a:pPr>
            <a:fld id="{6DB1FBA9-0009-47E9-8D28-5B0116D2432D}" type="slidenum">
              <a:rPr lang="en-US" altLang="en-US"/>
              <a:pPr>
                <a:defRPr/>
              </a:pPr>
              <a:t>‹#›</a:t>
            </a:fld>
            <a:endParaRPr lang="en-US" altLang="en-US"/>
          </a:p>
        </p:txBody>
      </p:sp>
    </p:spTree>
    <p:extLst>
      <p:ext uri="{BB962C8B-B14F-4D97-AF65-F5344CB8AC3E}">
        <p14:creationId xmlns:p14="http://schemas.microsoft.com/office/powerpoint/2010/main" val="1229011770"/>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lstStyle>
            <a:lvl1pPr>
              <a:defRPr sz="6000"/>
            </a:lvl1pPr>
          </a:lstStyle>
          <a:p>
            <a:r>
              <a:rPr lang="en-US"/>
              <a:t>Click to edit Master title style</a:t>
            </a:r>
            <a:endParaRPr lang="en-CA"/>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Rectangle 13"/>
          <p:cNvSpPr>
            <a:spLocks noGrp="1" noChangeArrowheads="1"/>
          </p:cNvSpPr>
          <p:nvPr>
            <p:ph type="sldNum" sz="quarter" idx="10"/>
          </p:nvPr>
        </p:nvSpPr>
        <p:spPr>
          <a:ln/>
        </p:spPr>
        <p:txBody>
          <a:bodyPr/>
          <a:lstStyle>
            <a:lvl1pPr>
              <a:defRPr/>
            </a:lvl1pPr>
          </a:lstStyle>
          <a:p>
            <a:pPr>
              <a:defRPr/>
            </a:pPr>
            <a:fld id="{EA7E1806-B33E-461D-B1DF-0171E8819C85}" type="slidenum">
              <a:rPr lang="en-US" altLang="en-US"/>
              <a:pPr>
                <a:defRPr/>
              </a:pPr>
              <a:t>‹#›</a:t>
            </a:fld>
            <a:endParaRPr lang="en-US" altLang="en-US"/>
          </a:p>
        </p:txBody>
      </p:sp>
    </p:spTree>
    <p:extLst>
      <p:ext uri="{BB962C8B-B14F-4D97-AF65-F5344CB8AC3E}">
        <p14:creationId xmlns:p14="http://schemas.microsoft.com/office/powerpoint/2010/main" val="149616532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0" y="1066800"/>
            <a:ext cx="4495800" cy="5562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48200" y="1066800"/>
            <a:ext cx="4495800" cy="5562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Rectangle 13"/>
          <p:cNvSpPr>
            <a:spLocks noGrp="1" noChangeArrowheads="1"/>
          </p:cNvSpPr>
          <p:nvPr>
            <p:ph type="sldNum" sz="quarter" idx="10"/>
          </p:nvPr>
        </p:nvSpPr>
        <p:spPr>
          <a:ln/>
        </p:spPr>
        <p:txBody>
          <a:bodyPr/>
          <a:lstStyle>
            <a:lvl1pPr>
              <a:defRPr/>
            </a:lvl1pPr>
          </a:lstStyle>
          <a:p>
            <a:pPr>
              <a:defRPr/>
            </a:pPr>
            <a:fld id="{2FD1B672-34D4-403C-B5C8-78B548C21A81}" type="slidenum">
              <a:rPr lang="en-US" altLang="en-US"/>
              <a:pPr>
                <a:defRPr/>
              </a:pPr>
              <a:t>‹#›</a:t>
            </a:fld>
            <a:endParaRPr lang="en-US" altLang="en-US"/>
          </a:p>
        </p:txBody>
      </p:sp>
    </p:spTree>
    <p:extLst>
      <p:ext uri="{BB962C8B-B14F-4D97-AF65-F5344CB8AC3E}">
        <p14:creationId xmlns:p14="http://schemas.microsoft.com/office/powerpoint/2010/main" val="1741239852"/>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endParaRPr lang="en-CA"/>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Rectangle 13"/>
          <p:cNvSpPr>
            <a:spLocks noGrp="1" noChangeArrowheads="1"/>
          </p:cNvSpPr>
          <p:nvPr>
            <p:ph type="sldNum" sz="quarter" idx="10"/>
          </p:nvPr>
        </p:nvSpPr>
        <p:spPr>
          <a:ln/>
        </p:spPr>
        <p:txBody>
          <a:bodyPr/>
          <a:lstStyle>
            <a:lvl1pPr>
              <a:defRPr/>
            </a:lvl1pPr>
          </a:lstStyle>
          <a:p>
            <a:pPr>
              <a:defRPr/>
            </a:pPr>
            <a:fld id="{B5FDBBF4-E744-4216-9BD5-D04235F0C3CD}" type="slidenum">
              <a:rPr lang="en-US" altLang="en-US"/>
              <a:pPr>
                <a:defRPr/>
              </a:pPr>
              <a:t>‹#›</a:t>
            </a:fld>
            <a:endParaRPr lang="en-US" altLang="en-US"/>
          </a:p>
        </p:txBody>
      </p:sp>
    </p:spTree>
    <p:extLst>
      <p:ext uri="{BB962C8B-B14F-4D97-AF65-F5344CB8AC3E}">
        <p14:creationId xmlns:p14="http://schemas.microsoft.com/office/powerpoint/2010/main" val="756797073"/>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Rectangle 13"/>
          <p:cNvSpPr>
            <a:spLocks noGrp="1" noChangeArrowheads="1"/>
          </p:cNvSpPr>
          <p:nvPr>
            <p:ph type="sldNum" sz="quarter" idx="10"/>
          </p:nvPr>
        </p:nvSpPr>
        <p:spPr>
          <a:ln/>
        </p:spPr>
        <p:txBody>
          <a:bodyPr/>
          <a:lstStyle>
            <a:lvl1pPr>
              <a:defRPr/>
            </a:lvl1pPr>
          </a:lstStyle>
          <a:p>
            <a:pPr>
              <a:defRPr/>
            </a:pPr>
            <a:fld id="{0951F905-53EC-4D4A-BBA2-E5931E56059F}" type="slidenum">
              <a:rPr lang="en-US" altLang="en-US"/>
              <a:pPr>
                <a:defRPr/>
              </a:pPr>
              <a:t>‹#›</a:t>
            </a:fld>
            <a:endParaRPr lang="en-US" altLang="en-US"/>
          </a:p>
        </p:txBody>
      </p:sp>
    </p:spTree>
    <p:extLst>
      <p:ext uri="{BB962C8B-B14F-4D97-AF65-F5344CB8AC3E}">
        <p14:creationId xmlns:p14="http://schemas.microsoft.com/office/powerpoint/2010/main" val="1729564269"/>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3"/>
          <p:cNvSpPr>
            <a:spLocks noGrp="1" noChangeArrowheads="1"/>
          </p:cNvSpPr>
          <p:nvPr>
            <p:ph type="sldNum" sz="quarter" idx="10"/>
          </p:nvPr>
        </p:nvSpPr>
        <p:spPr>
          <a:ln/>
        </p:spPr>
        <p:txBody>
          <a:bodyPr/>
          <a:lstStyle>
            <a:lvl1pPr>
              <a:defRPr/>
            </a:lvl1pPr>
          </a:lstStyle>
          <a:p>
            <a:pPr>
              <a:defRPr/>
            </a:pPr>
            <a:fld id="{FDD82DE4-9A0A-42BE-94E9-194847B4922A}" type="slidenum">
              <a:rPr lang="en-US" altLang="en-US"/>
              <a:pPr>
                <a:defRPr/>
              </a:pPr>
              <a:t>‹#›</a:t>
            </a:fld>
            <a:endParaRPr lang="en-US" altLang="en-US"/>
          </a:p>
        </p:txBody>
      </p:sp>
    </p:spTree>
    <p:extLst>
      <p:ext uri="{BB962C8B-B14F-4D97-AF65-F5344CB8AC3E}">
        <p14:creationId xmlns:p14="http://schemas.microsoft.com/office/powerpoint/2010/main" val="4252687999"/>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lstStyle>
            <a:lvl1pPr>
              <a:defRPr sz="3200"/>
            </a:lvl1pPr>
          </a:lstStyle>
          <a:p>
            <a:r>
              <a:rPr lang="en-US"/>
              <a:t>Click to edit Master title style</a:t>
            </a:r>
            <a:endParaRPr lang="en-CA"/>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13"/>
          <p:cNvSpPr>
            <a:spLocks noGrp="1" noChangeArrowheads="1"/>
          </p:cNvSpPr>
          <p:nvPr>
            <p:ph type="sldNum" sz="quarter" idx="10"/>
          </p:nvPr>
        </p:nvSpPr>
        <p:spPr>
          <a:ln/>
        </p:spPr>
        <p:txBody>
          <a:bodyPr/>
          <a:lstStyle>
            <a:lvl1pPr>
              <a:defRPr/>
            </a:lvl1pPr>
          </a:lstStyle>
          <a:p>
            <a:pPr>
              <a:defRPr/>
            </a:pPr>
            <a:fld id="{99A56A08-7CD8-4D88-8AB1-5DC843B6E8D6}" type="slidenum">
              <a:rPr lang="en-US" altLang="en-US"/>
              <a:pPr>
                <a:defRPr/>
              </a:pPr>
              <a:t>‹#›</a:t>
            </a:fld>
            <a:endParaRPr lang="en-US" altLang="en-US"/>
          </a:p>
        </p:txBody>
      </p:sp>
    </p:spTree>
    <p:extLst>
      <p:ext uri="{BB962C8B-B14F-4D97-AF65-F5344CB8AC3E}">
        <p14:creationId xmlns:p14="http://schemas.microsoft.com/office/powerpoint/2010/main" val="2033593705"/>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lstStyle>
            <a:lvl1pPr>
              <a:defRPr sz="3200"/>
            </a:lvl1pPr>
          </a:lstStyle>
          <a:p>
            <a:r>
              <a:rPr lang="en-US"/>
              <a:t>Click to edit Master title style</a:t>
            </a:r>
            <a:endParaRPr lang="en-CA"/>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13"/>
          <p:cNvSpPr>
            <a:spLocks noGrp="1" noChangeArrowheads="1"/>
          </p:cNvSpPr>
          <p:nvPr>
            <p:ph type="sldNum" sz="quarter" idx="10"/>
          </p:nvPr>
        </p:nvSpPr>
        <p:spPr>
          <a:ln/>
        </p:spPr>
        <p:txBody>
          <a:bodyPr/>
          <a:lstStyle>
            <a:lvl1pPr>
              <a:defRPr/>
            </a:lvl1pPr>
          </a:lstStyle>
          <a:p>
            <a:pPr>
              <a:defRPr/>
            </a:pPr>
            <a:fld id="{4BB01202-7F09-4B0F-891F-BA28D9CFBA9A}" type="slidenum">
              <a:rPr lang="en-US" altLang="en-US"/>
              <a:pPr>
                <a:defRPr/>
              </a:pPr>
              <a:t>‹#›</a:t>
            </a:fld>
            <a:endParaRPr lang="en-US" altLang="en-US"/>
          </a:p>
        </p:txBody>
      </p:sp>
    </p:spTree>
    <p:extLst>
      <p:ext uri="{BB962C8B-B14F-4D97-AF65-F5344CB8AC3E}">
        <p14:creationId xmlns:p14="http://schemas.microsoft.com/office/powerpoint/2010/main" val="1959802082"/>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3"/>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l="22728" b="36090"/>
          <a:stretch>
            <a:fillRect/>
          </a:stretch>
        </p:blipFill>
        <p:spPr bwMode="auto">
          <a:xfrm>
            <a:off x="0" y="6048375"/>
            <a:ext cx="1295400"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7" name="Rectangle 9"/>
          <p:cNvSpPr>
            <a:spLocks noGrp="1" noChangeArrowheads="1"/>
          </p:cNvSpPr>
          <p:nvPr>
            <p:ph type="title"/>
          </p:nvPr>
        </p:nvSpPr>
        <p:spPr bwMode="auto">
          <a:xfrm>
            <a:off x="152400" y="152400"/>
            <a:ext cx="8853488" cy="838200"/>
          </a:xfrm>
          <a:prstGeom prst="rect">
            <a:avLst/>
          </a:prstGeom>
          <a:solidFill>
            <a:srgbClr val="99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10"/>
          <p:cNvSpPr>
            <a:spLocks noGrp="1" noChangeArrowheads="1"/>
          </p:cNvSpPr>
          <p:nvPr>
            <p:ph type="body" idx="1"/>
          </p:nvPr>
        </p:nvSpPr>
        <p:spPr bwMode="auto">
          <a:xfrm>
            <a:off x="0" y="1066800"/>
            <a:ext cx="91440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p:txBody>
      </p:sp>
      <p:sp>
        <p:nvSpPr>
          <p:cNvPr id="18445" name="Rectangle 13"/>
          <p:cNvSpPr>
            <a:spLocks noGrp="1" noChangeArrowheads="1"/>
          </p:cNvSpPr>
          <p:nvPr>
            <p:ph type="sldNum" sz="quarter" idx="4"/>
          </p:nvPr>
        </p:nvSpPr>
        <p:spPr bwMode="auto">
          <a:xfrm>
            <a:off x="7772400" y="6400800"/>
            <a:ext cx="137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spcBef>
                <a:spcPct val="0"/>
              </a:spcBef>
              <a:buClrTx/>
              <a:buSzTx/>
              <a:buFontTx/>
              <a:buNone/>
              <a:defRPr sz="1400" smtClean="0">
                <a:latin typeface="Tahoma" panose="020B0604030504040204" pitchFamily="34" charset="0"/>
              </a:defRPr>
            </a:lvl1pPr>
          </a:lstStyle>
          <a:p>
            <a:pPr>
              <a:defRPr/>
            </a:pPr>
            <a:fld id="{7BC73994-8568-441A-A68D-8F0813BADEE4}"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73"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spd="med"/>
  <p:hf hdr="0" ftr="0" dt="0"/>
  <p:txStyles>
    <p:titleStyle>
      <a:lvl1pPr algn="ctr" rtl="0" eaLnBrk="0" fontAlgn="base" hangingPunct="0">
        <a:spcBef>
          <a:spcPct val="0"/>
        </a:spcBef>
        <a:spcAft>
          <a:spcPct val="0"/>
        </a:spcAft>
        <a:defRPr sz="4000" b="1" kern="1200">
          <a:solidFill>
            <a:schemeClr val="bg1"/>
          </a:solidFill>
          <a:latin typeface="+mj-lt"/>
          <a:ea typeface="+mj-ea"/>
          <a:cs typeface="+mj-cs"/>
        </a:defRPr>
      </a:lvl1pPr>
      <a:lvl2pPr algn="ctr" rtl="0" eaLnBrk="0" fontAlgn="base" hangingPunct="0">
        <a:spcBef>
          <a:spcPct val="0"/>
        </a:spcBef>
        <a:spcAft>
          <a:spcPct val="0"/>
        </a:spcAft>
        <a:defRPr sz="4000" b="1">
          <a:solidFill>
            <a:schemeClr val="bg1"/>
          </a:solidFill>
          <a:latin typeface="Verdana" panose="020B0604030504040204" pitchFamily="34" charset="0"/>
          <a:cs typeface="Times New Roman" panose="02020603050405020304" pitchFamily="18" charset="0"/>
        </a:defRPr>
      </a:lvl2pPr>
      <a:lvl3pPr algn="ctr" rtl="0" eaLnBrk="0" fontAlgn="base" hangingPunct="0">
        <a:spcBef>
          <a:spcPct val="0"/>
        </a:spcBef>
        <a:spcAft>
          <a:spcPct val="0"/>
        </a:spcAft>
        <a:defRPr sz="4000" b="1">
          <a:solidFill>
            <a:schemeClr val="bg1"/>
          </a:solidFill>
          <a:latin typeface="Verdana" panose="020B0604030504040204" pitchFamily="34" charset="0"/>
          <a:cs typeface="Times New Roman" panose="02020603050405020304" pitchFamily="18" charset="0"/>
        </a:defRPr>
      </a:lvl3pPr>
      <a:lvl4pPr algn="ctr" rtl="0" eaLnBrk="0" fontAlgn="base" hangingPunct="0">
        <a:spcBef>
          <a:spcPct val="0"/>
        </a:spcBef>
        <a:spcAft>
          <a:spcPct val="0"/>
        </a:spcAft>
        <a:defRPr sz="4000" b="1">
          <a:solidFill>
            <a:schemeClr val="bg1"/>
          </a:solidFill>
          <a:latin typeface="Verdana" panose="020B0604030504040204" pitchFamily="34" charset="0"/>
          <a:cs typeface="Times New Roman" panose="02020603050405020304" pitchFamily="18" charset="0"/>
        </a:defRPr>
      </a:lvl4pPr>
      <a:lvl5pPr algn="ctr" rtl="0" eaLnBrk="0" fontAlgn="base" hangingPunct="0">
        <a:spcBef>
          <a:spcPct val="0"/>
        </a:spcBef>
        <a:spcAft>
          <a:spcPct val="0"/>
        </a:spcAft>
        <a:defRPr sz="4000" b="1">
          <a:solidFill>
            <a:schemeClr val="bg1"/>
          </a:solidFill>
          <a:latin typeface="Verdana" panose="020B0604030504040204" pitchFamily="34" charset="0"/>
          <a:cs typeface="Times New Roman" panose="02020603050405020304" pitchFamily="18" charset="0"/>
        </a:defRPr>
      </a:lvl5pPr>
      <a:lvl6pPr marL="457200" algn="ctr" rtl="0" fontAlgn="base">
        <a:spcBef>
          <a:spcPct val="0"/>
        </a:spcBef>
        <a:spcAft>
          <a:spcPct val="0"/>
        </a:spcAft>
        <a:defRPr sz="4000" b="1">
          <a:solidFill>
            <a:schemeClr val="bg1"/>
          </a:solidFill>
          <a:latin typeface="Verdana" panose="020B0604030504040204" pitchFamily="34" charset="0"/>
          <a:cs typeface="Times New Roman" panose="02020603050405020304" pitchFamily="18" charset="0"/>
        </a:defRPr>
      </a:lvl6pPr>
      <a:lvl7pPr marL="914400" algn="ctr" rtl="0" fontAlgn="base">
        <a:spcBef>
          <a:spcPct val="0"/>
        </a:spcBef>
        <a:spcAft>
          <a:spcPct val="0"/>
        </a:spcAft>
        <a:defRPr sz="4000" b="1">
          <a:solidFill>
            <a:schemeClr val="bg1"/>
          </a:solidFill>
          <a:latin typeface="Verdana" panose="020B0604030504040204" pitchFamily="34" charset="0"/>
          <a:cs typeface="Times New Roman" panose="02020603050405020304" pitchFamily="18" charset="0"/>
        </a:defRPr>
      </a:lvl7pPr>
      <a:lvl8pPr marL="1371600" algn="ctr" rtl="0" fontAlgn="base">
        <a:spcBef>
          <a:spcPct val="0"/>
        </a:spcBef>
        <a:spcAft>
          <a:spcPct val="0"/>
        </a:spcAft>
        <a:defRPr sz="4000" b="1">
          <a:solidFill>
            <a:schemeClr val="bg1"/>
          </a:solidFill>
          <a:latin typeface="Verdana" panose="020B0604030504040204" pitchFamily="34" charset="0"/>
          <a:cs typeface="Times New Roman" panose="02020603050405020304" pitchFamily="18" charset="0"/>
        </a:defRPr>
      </a:lvl8pPr>
      <a:lvl9pPr marL="1828800" algn="ctr" rtl="0" fontAlgn="base">
        <a:spcBef>
          <a:spcPct val="0"/>
        </a:spcBef>
        <a:spcAft>
          <a:spcPct val="0"/>
        </a:spcAft>
        <a:defRPr sz="4000" b="1">
          <a:solidFill>
            <a:schemeClr val="bg1"/>
          </a:solidFill>
          <a:latin typeface="Verdana" panose="020B0604030504040204" pitchFamily="34" charset="0"/>
          <a:cs typeface="Times New Roman" panose="02020603050405020304" pitchFamily="18" charset="0"/>
        </a:defRPr>
      </a:lvl9pPr>
    </p:titleStyle>
    <p:bodyStyle>
      <a:lvl1pPr marL="233363" indent="-233363" algn="l" rtl="0" eaLnBrk="0" fontAlgn="base" hangingPunct="0">
        <a:spcBef>
          <a:spcPct val="20000"/>
        </a:spcBef>
        <a:spcAft>
          <a:spcPct val="0"/>
        </a:spcAft>
        <a:buClr>
          <a:srgbClr val="808080"/>
        </a:buClr>
        <a:buSzPct val="60000"/>
        <a:buFont typeface="Wingdings" panose="05000000000000000000" pitchFamily="2" charset="2"/>
        <a:buChar char="n"/>
        <a:defRPr sz="2000" kern="1200">
          <a:solidFill>
            <a:schemeClr val="tx1"/>
          </a:solidFill>
          <a:latin typeface="+mn-lt"/>
          <a:ea typeface="+mn-ea"/>
          <a:cs typeface="+mn-cs"/>
        </a:defRPr>
      </a:lvl1pPr>
      <a:lvl2pPr marL="690563" indent="-233363" algn="l" rtl="0" eaLnBrk="0" fontAlgn="base" hangingPunct="0">
        <a:spcBef>
          <a:spcPct val="20000"/>
        </a:spcBef>
        <a:spcAft>
          <a:spcPct val="0"/>
        </a:spcAft>
        <a:buClr>
          <a:srgbClr val="800000"/>
        </a:buClr>
        <a:buSzPct val="55000"/>
        <a:buFont typeface="Wingdings" panose="05000000000000000000" pitchFamily="2" charset="2"/>
        <a:buChar char="n"/>
        <a:defRPr kern="1200">
          <a:solidFill>
            <a:schemeClr val="tx1"/>
          </a:solidFill>
          <a:latin typeface="+mn-lt"/>
          <a:ea typeface="+mn-ea"/>
          <a:cs typeface="+mn-cs"/>
        </a:defRPr>
      </a:lvl2pPr>
      <a:lvl3pPr marL="1084263" indent="-169863" algn="l" rtl="0" eaLnBrk="0" fontAlgn="base" hangingPunct="0">
        <a:spcBef>
          <a:spcPct val="20000"/>
        </a:spcBef>
        <a:spcAft>
          <a:spcPct val="0"/>
        </a:spcAft>
        <a:buClr>
          <a:schemeClr val="tx1"/>
        </a:buClr>
        <a:buSzPct val="50000"/>
        <a:buFont typeface="Wingdings" panose="05000000000000000000" pitchFamily="2" charset="2"/>
        <a:buChar char="n"/>
        <a:defRPr sz="1600" kern="1200">
          <a:solidFill>
            <a:schemeClr val="tx1"/>
          </a:solidFill>
          <a:latin typeface="+mn-lt"/>
          <a:ea typeface="+mn-ea"/>
          <a:cs typeface="+mn-cs"/>
        </a:defRPr>
      </a:lvl3pPr>
      <a:lvl4pPr marL="1541463" indent="-169863" algn="l" rtl="0" eaLnBrk="0" fontAlgn="base" hangingPunct="0">
        <a:spcBef>
          <a:spcPct val="20000"/>
        </a:spcBef>
        <a:spcAft>
          <a:spcPct val="0"/>
        </a:spcAft>
        <a:buClr>
          <a:schemeClr val="tx1"/>
        </a:buClr>
        <a:buSzPct val="55000"/>
        <a:buFont typeface="Wingdings" panose="05000000000000000000" pitchFamily="2" charset="2"/>
        <a:buChar char="n"/>
        <a:defRPr sz="1400" kern="1200">
          <a:solidFill>
            <a:schemeClr val="tx1"/>
          </a:solidFill>
          <a:latin typeface="+mn-lt"/>
          <a:ea typeface="+mn-ea"/>
          <a:cs typeface="+mn-cs"/>
        </a:defRPr>
      </a:lvl4pPr>
      <a:lvl5pPr marL="2057400" indent="-228600" algn="l" rtl="0" eaLnBrk="0" fontAlgn="base" hangingPunct="0">
        <a:spcBef>
          <a:spcPct val="20000"/>
        </a:spcBef>
        <a:spcAft>
          <a:spcPct val="0"/>
        </a:spcAft>
        <a:buClr>
          <a:srgbClr val="C0C0C0"/>
        </a:buClr>
        <a:buSzPct val="50000"/>
        <a:buFont typeface="Wingdings" panose="05000000000000000000" pitchFamily="2" charset="2"/>
        <a:buChar char="n"/>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python.org/" TargetMode="External"/><Relationship Id="rId2" Type="http://schemas.openxmlformats.org/officeDocument/2006/relationships/hyperlink" Target="https://wiki.python.org/moin/IntegratedDevelopmentEnvironments" TargetMode="Externa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winpython.github.io/#releases" TargetMode="Externa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docs.python.org/lib/module-math.htm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hyperlink" Target="https://www.programiz.com/python-programming/numbers" TargetMode="External"/><Relationship Id="rId2" Type="http://schemas.openxmlformats.org/officeDocument/2006/relationships/hyperlink" Target="https://www.programiz.com/python-programming/string" TargetMode="External"/><Relationship Id="rId1" Type="http://schemas.openxmlformats.org/officeDocument/2006/relationships/slideLayout" Target="../slideLayouts/slideLayout2.xml"/><Relationship Id="rId4" Type="http://schemas.openxmlformats.org/officeDocument/2006/relationships/hyperlink" Target="https://www.programiz.com/python-programming/tuple"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hyperlink" Target="http://www.unicode.org/faq/utf_bom.html"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oleObject" Target="../embeddings/oleObject1.bin"/><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slide" Target="slide166.xml"/><Relationship Id="rId13" Type="http://schemas.openxmlformats.org/officeDocument/2006/relationships/slide" Target="slide315.xml"/><Relationship Id="rId3" Type="http://schemas.openxmlformats.org/officeDocument/2006/relationships/slide" Target="slide39.xml"/><Relationship Id="rId7" Type="http://schemas.openxmlformats.org/officeDocument/2006/relationships/slide" Target="slide160.xml"/><Relationship Id="rId12" Type="http://schemas.openxmlformats.org/officeDocument/2006/relationships/slide" Target="slide285.xml"/><Relationship Id="rId2" Type="http://schemas.openxmlformats.org/officeDocument/2006/relationships/slide" Target="slide1.xml"/><Relationship Id="rId16" Type="http://schemas.openxmlformats.org/officeDocument/2006/relationships/slide" Target="slide407.xml"/><Relationship Id="rId1" Type="http://schemas.openxmlformats.org/officeDocument/2006/relationships/slideLayout" Target="../slideLayouts/slideLayout2.xml"/><Relationship Id="rId6" Type="http://schemas.openxmlformats.org/officeDocument/2006/relationships/slide" Target="slide151.xml"/><Relationship Id="rId11" Type="http://schemas.openxmlformats.org/officeDocument/2006/relationships/slide" Target="slide258.xml"/><Relationship Id="rId5" Type="http://schemas.openxmlformats.org/officeDocument/2006/relationships/slide" Target="slide108.xml"/><Relationship Id="rId15" Type="http://schemas.openxmlformats.org/officeDocument/2006/relationships/slide" Target="slide361.xml"/><Relationship Id="rId10" Type="http://schemas.openxmlformats.org/officeDocument/2006/relationships/slide" Target="slide231.xml"/><Relationship Id="rId4" Type="http://schemas.openxmlformats.org/officeDocument/2006/relationships/slide" Target="slide65.xml"/><Relationship Id="rId9" Type="http://schemas.openxmlformats.org/officeDocument/2006/relationships/slide" Target="slide209.xml"/><Relationship Id="rId14" Type="http://schemas.openxmlformats.org/officeDocument/2006/relationships/slide" Target="slide326.xml"/></Relationships>
</file>

<file path=ppt/slides/_rels/slide3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105.wmf"/></Relationships>
</file>

<file path=ppt/slides/_rels/slide31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32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32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hyperlink" Target="https://www.programiz.com/python-programming/exception-handling" TargetMode="External"/><Relationship Id="rId1" Type="http://schemas.openxmlformats.org/officeDocument/2006/relationships/slideLayout" Target="../slideLayouts/slideLayout2.xml"/><Relationship Id="rId4" Type="http://schemas.openxmlformats.org/officeDocument/2006/relationships/slide" Target="slide3.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128.wmf"/></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32.jpg"/><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3" Type="http://schemas.openxmlformats.org/officeDocument/2006/relationships/image" Target="../media/image137.wmf"/><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slide" Target="slide587.xml"/><Relationship Id="rId13" Type="http://schemas.openxmlformats.org/officeDocument/2006/relationships/slide" Target="slide725.xml"/><Relationship Id="rId3" Type="http://schemas.openxmlformats.org/officeDocument/2006/relationships/slide" Target="slide445.xml"/><Relationship Id="rId7" Type="http://schemas.openxmlformats.org/officeDocument/2006/relationships/slide" Target="slide515.xml"/><Relationship Id="rId12" Type="http://schemas.openxmlformats.org/officeDocument/2006/relationships/slide" Target="slide683.xml"/><Relationship Id="rId2" Type="http://schemas.openxmlformats.org/officeDocument/2006/relationships/slide" Target="slide415.xml"/><Relationship Id="rId1" Type="http://schemas.openxmlformats.org/officeDocument/2006/relationships/slideLayout" Target="../slideLayouts/slideLayout2.xml"/><Relationship Id="rId6" Type="http://schemas.openxmlformats.org/officeDocument/2006/relationships/slide" Target="slide494.xml"/><Relationship Id="rId11" Type="http://schemas.openxmlformats.org/officeDocument/2006/relationships/slide" Target="slide649.xml"/><Relationship Id="rId5" Type="http://schemas.openxmlformats.org/officeDocument/2006/relationships/slide" Target="slide473.xml"/><Relationship Id="rId10" Type="http://schemas.openxmlformats.org/officeDocument/2006/relationships/slide" Target="slide634.xml"/><Relationship Id="rId4" Type="http://schemas.openxmlformats.org/officeDocument/2006/relationships/slide" Target="slide463.xml"/><Relationship Id="rId9" Type="http://schemas.openxmlformats.org/officeDocument/2006/relationships/slide" Target="slide608.xml"/><Relationship Id="rId14" Type="http://schemas.openxmlformats.org/officeDocument/2006/relationships/slide" Target="slide70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3" Type="http://schemas.openxmlformats.org/officeDocument/2006/relationships/image" Target="../media/image155.wmf"/><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hyperlink" Target="https://www.programiz.com/python-programming/class" TargetMode="Externa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41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74.jpg"/><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83.jpg"/><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3" Type="http://schemas.openxmlformats.org/officeDocument/2006/relationships/image" Target="../media/image184.wmf"/><Relationship Id="rId2" Type="http://schemas.openxmlformats.org/officeDocument/2006/relationships/oleObject" Target="../embeddings/oleObject7.bin"/><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3" Type="http://schemas.openxmlformats.org/officeDocument/2006/relationships/image" Target="../media/image185.wmf"/><Relationship Id="rId2" Type="http://schemas.openxmlformats.org/officeDocument/2006/relationships/oleObject" Target="../embeddings/oleObject8.bin"/><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89.jpg"/><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96.jpg"/><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1880.png"/><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59.xml"/><Relationship Id="rId1" Type="http://schemas.openxmlformats.org/officeDocument/2006/relationships/slideLayout" Target="../slideLayouts/slideLayout1.xml"/></Relationships>
</file>

<file path=ppt/slides/_rels/slide516.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2" Type="http://schemas.openxmlformats.org/officeDocument/2006/relationships/image" Target="../media/image229.emf"/><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2" Type="http://schemas.openxmlformats.org/officeDocument/2006/relationships/image" Target="../media/image230.emf"/><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3" Type="http://schemas.openxmlformats.org/officeDocument/2006/relationships/image" Target="../media/image231.emf"/><Relationship Id="rId2" Type="http://schemas.openxmlformats.org/officeDocument/2006/relationships/package" Target="../embeddings/Microsoft_Excel_Worksheet.xlsx"/><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47.jpg"/><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3" Type="http://schemas.openxmlformats.org/officeDocument/2006/relationships/image" Target="../media/image248.wmf"/><Relationship Id="rId2" Type="http://schemas.openxmlformats.org/officeDocument/2006/relationships/oleObject" Target="../embeddings/oleObject9.bin"/><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3" Type="http://schemas.openxmlformats.org/officeDocument/2006/relationships/image" Target="../media/image252.wmf"/><Relationship Id="rId2" Type="http://schemas.openxmlformats.org/officeDocument/2006/relationships/oleObject" Target="../embeddings/oleObject10.bin"/><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3" Type="http://schemas.openxmlformats.org/officeDocument/2006/relationships/image" Target="../media/image257.wmf"/><Relationship Id="rId2" Type="http://schemas.openxmlformats.org/officeDocument/2006/relationships/oleObject" Target="../embeddings/oleObject11.bin"/><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3" Type="http://schemas.openxmlformats.org/officeDocument/2006/relationships/image" Target="../media/image260.wmf"/><Relationship Id="rId2" Type="http://schemas.openxmlformats.org/officeDocument/2006/relationships/oleObject" Target="../embeddings/oleObject12.bin"/><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3" Type="http://schemas.openxmlformats.org/officeDocument/2006/relationships/image" Target="../media/image264.wmf"/><Relationship Id="rId2" Type="http://schemas.openxmlformats.org/officeDocument/2006/relationships/oleObject" Target="../embeddings/oleObject13.bin"/><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3" Type="http://schemas.openxmlformats.org/officeDocument/2006/relationships/image" Target="../media/image266.wmf"/><Relationship Id="rId2" Type="http://schemas.openxmlformats.org/officeDocument/2006/relationships/oleObject" Target="../embeddings/oleObject14.bin"/><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3" Type="http://schemas.openxmlformats.org/officeDocument/2006/relationships/image" Target="../media/image267.wmf"/><Relationship Id="rId2" Type="http://schemas.openxmlformats.org/officeDocument/2006/relationships/oleObject" Target="../embeddings/oleObject15.bin"/><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3" Type="http://schemas.openxmlformats.org/officeDocument/2006/relationships/image" Target="../media/image271.wmf"/><Relationship Id="rId2" Type="http://schemas.openxmlformats.org/officeDocument/2006/relationships/oleObject" Target="../embeddings/oleObject16.bin"/><Relationship Id="rId1" Type="http://schemas.openxmlformats.org/officeDocument/2006/relationships/slideLayout" Target="../slideLayouts/slideLayout2.xml"/><Relationship Id="rId4" Type="http://schemas.openxmlformats.org/officeDocument/2006/relationships/image" Target="../media/image272.png"/></Relationships>
</file>

<file path=ppt/slides/_rels/slide626.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74.jpg"/><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2" Type="http://schemas.openxmlformats.org/officeDocument/2006/relationships/hyperlink" Target="https://www.programiz.com/python-programming/keyword-list#nonlocal" TargetMode="External"/><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82.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650.xml.rels><?xml version="1.0" encoding="UTF-8" standalone="yes"?>
<Relationships xmlns="http://schemas.openxmlformats.org/package/2006/relationships"><Relationship Id="rId3" Type="http://schemas.openxmlformats.org/officeDocument/2006/relationships/hyperlink" Target="https://www.programiz.com/python-programming/function" TargetMode="External"/><Relationship Id="rId2" Type="http://schemas.openxmlformats.org/officeDocument/2006/relationships/hyperlink" Target="https://www.programiz.com/python-programming/class" TargetMode="External"/><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hyperlink" Target="https://www.programiz.com/python-programming/closure" TargetMode="External"/><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3" Type="http://schemas.openxmlformats.org/officeDocument/2006/relationships/image" Target="../media/image290.wmf"/><Relationship Id="rId2" Type="http://schemas.openxmlformats.org/officeDocument/2006/relationships/oleObject" Target="../embeddings/oleObject17.bin"/><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93.jpg"/><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image" Target="../media/image295.png"/><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8" Type="http://schemas.openxmlformats.org/officeDocument/2006/relationships/slide" Target="slide603.xml"/><Relationship Id="rId13" Type="http://schemas.openxmlformats.org/officeDocument/2006/relationships/slide" Target="slide220.xml"/><Relationship Id="rId18" Type="http://schemas.openxmlformats.org/officeDocument/2006/relationships/slide" Target="slide392.xml"/><Relationship Id="rId3" Type="http://schemas.openxmlformats.org/officeDocument/2006/relationships/slide" Target="slide508.xml"/><Relationship Id="rId7" Type="http://schemas.openxmlformats.org/officeDocument/2006/relationships/slide" Target="slide95.xml"/><Relationship Id="rId12" Type="http://schemas.openxmlformats.org/officeDocument/2006/relationships/slide" Target="slide668.xml"/><Relationship Id="rId17" Type="http://schemas.openxmlformats.org/officeDocument/2006/relationships/slide" Target="slide351.xml"/><Relationship Id="rId2" Type="http://schemas.openxmlformats.org/officeDocument/2006/relationships/slide" Target="slide32.xml"/><Relationship Id="rId16" Type="http://schemas.openxmlformats.org/officeDocument/2006/relationships/slide" Target="slide304.xml"/><Relationship Id="rId20" Type="http://schemas.openxmlformats.org/officeDocument/2006/relationships/slide" Target="slide483.xml"/><Relationship Id="rId1" Type="http://schemas.openxmlformats.org/officeDocument/2006/relationships/slideLayout" Target="../slideLayouts/slideLayout2.xml"/><Relationship Id="rId6" Type="http://schemas.openxmlformats.org/officeDocument/2006/relationships/slide" Target="slide583.xml"/><Relationship Id="rId11" Type="http://schemas.openxmlformats.org/officeDocument/2006/relationships/slide" Target="slide195.xml"/><Relationship Id="rId5" Type="http://schemas.openxmlformats.org/officeDocument/2006/relationships/slide" Target="slide550.xml"/><Relationship Id="rId15" Type="http://schemas.openxmlformats.org/officeDocument/2006/relationships/slide" Target="slide274.xml"/><Relationship Id="rId10" Type="http://schemas.openxmlformats.org/officeDocument/2006/relationships/slide" Target="slide628.xml"/><Relationship Id="rId19" Type="http://schemas.openxmlformats.org/officeDocument/2006/relationships/slide" Target="slide437.xml"/><Relationship Id="rId4" Type="http://schemas.openxmlformats.org/officeDocument/2006/relationships/slide" Target="slide54.xml"/><Relationship Id="rId9" Type="http://schemas.openxmlformats.org/officeDocument/2006/relationships/slide" Target="slide138.xml"/><Relationship Id="rId14" Type="http://schemas.openxmlformats.org/officeDocument/2006/relationships/slide" Target="slide701.xml"/></Relationships>
</file>

<file path=ppt/slides/_rels/slide708.xml.rels><?xml version="1.0" encoding="UTF-8" standalone="yes"?>
<Relationships xmlns="http://schemas.openxmlformats.org/package/2006/relationships"><Relationship Id="rId2" Type="http://schemas.openxmlformats.org/officeDocument/2006/relationships/image" Target="../media/image303.jpeg"/><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2" Type="http://schemas.openxmlformats.org/officeDocument/2006/relationships/image" Target="../media/image304.jpeg"/><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2" Type="http://schemas.openxmlformats.org/officeDocument/2006/relationships/image" Target="../media/image305.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www.python.org/"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6"/>
          <p:cNvSpPr>
            <a:spLocks noGrp="1" noChangeArrowheads="1"/>
          </p:cNvSpPr>
          <p:nvPr>
            <p:ph type="sldNum" sz="quarter" idx="10"/>
          </p:nvPr>
        </p:nvSpPr>
        <p:spPr>
          <a:noFill/>
        </p:spPr>
        <p:txBody>
          <a:bodyPr/>
          <a:lstStyle>
            <a:lvl1pPr>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1pPr>
            <a:lvl2pPr marL="742950" indent="-28575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2pPr>
            <a:lvl3pPr marL="11430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3pPr>
            <a:lvl4pPr marL="16002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4pPr>
            <a:lvl5pPr marL="20574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a:spcBef>
                <a:spcPct val="0"/>
              </a:spcBef>
              <a:buClrTx/>
              <a:buSzTx/>
              <a:buFontTx/>
              <a:buNone/>
            </a:pPr>
            <a:fld id="{73647192-596B-4D18-AA20-E51DC5068817}" type="slidenum">
              <a:rPr lang="en-US" altLang="en-US" sz="1400">
                <a:solidFill>
                  <a:schemeClr val="bg1"/>
                </a:solidFill>
                <a:latin typeface="Tahoma" panose="020B0604030504040204" pitchFamily="34" charset="0"/>
              </a:rPr>
              <a:pPr>
                <a:spcBef>
                  <a:spcPct val="0"/>
                </a:spcBef>
                <a:buClrTx/>
                <a:buSzTx/>
                <a:buFontTx/>
                <a:buNone/>
              </a:pPr>
              <a:t>1</a:t>
            </a:fld>
            <a:endParaRPr lang="en-US" altLang="en-US" sz="1400">
              <a:solidFill>
                <a:schemeClr val="bg1"/>
              </a:solidFill>
              <a:latin typeface="Tahoma" panose="020B0604030504040204" pitchFamily="34" charset="0"/>
            </a:endParaRPr>
          </a:p>
        </p:txBody>
      </p:sp>
      <p:sp>
        <p:nvSpPr>
          <p:cNvPr id="1227783" name="Rectangle 7"/>
          <p:cNvSpPr>
            <a:spLocks noGrp="1" noChangeArrowheads="1"/>
          </p:cNvSpPr>
          <p:nvPr>
            <p:ph type="title"/>
          </p:nvPr>
        </p:nvSpPr>
        <p:spPr/>
        <p:txBody>
          <a:bodyPr/>
          <a:lstStyle/>
          <a:p>
            <a:pPr eaLnBrk="1" hangingPunct="1">
              <a:defRPr/>
            </a:pPr>
            <a:r>
              <a:rPr lang="en-US" altLang="en-US" dirty="0"/>
              <a:t>Introduction to Python</a:t>
            </a:r>
          </a:p>
        </p:txBody>
      </p:sp>
      <p:sp>
        <p:nvSpPr>
          <p:cNvPr id="5124" name="Text Box 10"/>
          <p:cNvSpPr txBox="1">
            <a:spLocks noChangeArrowheads="1"/>
          </p:cNvSpPr>
          <p:nvPr/>
        </p:nvSpPr>
        <p:spPr bwMode="auto">
          <a:xfrm>
            <a:off x="3224213" y="4724400"/>
            <a:ext cx="1895475"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1pPr>
            <a:lvl2pPr marL="742950" indent="-28575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2pPr>
            <a:lvl3pPr marL="11430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3pPr>
            <a:lvl4pPr marL="16002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4pPr>
            <a:lvl5pPr marL="20574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algn="ctr" eaLnBrk="1" hangingPunct="1">
              <a:buFont typeface="Wingdings" panose="05000000000000000000" pitchFamily="2" charset="2"/>
              <a:buNone/>
            </a:pPr>
            <a:r>
              <a:rPr lang="en-US" altLang="en-US"/>
              <a:t>Carlo Lisi</a:t>
            </a:r>
          </a:p>
          <a:p>
            <a:pPr algn="ctr" eaLnBrk="1" hangingPunct="1">
              <a:buFont typeface="Wingdings" panose="05000000000000000000" pitchFamily="2" charset="2"/>
              <a:buNone/>
            </a:pPr>
            <a:r>
              <a:rPr lang="en-US" altLang="en-US"/>
              <a:t>CAATTs Team</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89F90-8AA6-43C7-BB52-57F559D664F8}"/>
              </a:ext>
            </a:extLst>
          </p:cNvPr>
          <p:cNvSpPr>
            <a:spLocks noGrp="1"/>
          </p:cNvSpPr>
          <p:nvPr>
            <p:ph type="title"/>
          </p:nvPr>
        </p:nvSpPr>
        <p:spPr/>
        <p:txBody>
          <a:bodyPr/>
          <a:lstStyle/>
          <a:p>
            <a:r>
              <a:rPr lang="en-CA" dirty="0"/>
              <a:t>Python Distributions</a:t>
            </a:r>
          </a:p>
        </p:txBody>
      </p:sp>
      <p:sp>
        <p:nvSpPr>
          <p:cNvPr id="3" name="Content Placeholder 2">
            <a:extLst>
              <a:ext uri="{FF2B5EF4-FFF2-40B4-BE49-F238E27FC236}">
                <a16:creationId xmlns:a16="http://schemas.microsoft.com/office/drawing/2014/main" id="{DD81D17A-6AEF-46D3-B182-05E05BD0951F}"/>
              </a:ext>
            </a:extLst>
          </p:cNvPr>
          <p:cNvSpPr>
            <a:spLocks noGrp="1"/>
          </p:cNvSpPr>
          <p:nvPr>
            <p:ph idx="1"/>
          </p:nvPr>
        </p:nvSpPr>
        <p:spPr/>
        <p:txBody>
          <a:bodyPr/>
          <a:lstStyle/>
          <a:p>
            <a:r>
              <a:rPr lang="en-CA" dirty="0"/>
              <a:t>One of the most popular distributions of Python is Anaconda</a:t>
            </a:r>
          </a:p>
          <a:p>
            <a:r>
              <a:rPr lang="en-CA" dirty="0"/>
              <a:t>Anaconda comes with over 400 python modules pre-installed so you don’t have to load them in yourself</a:t>
            </a:r>
          </a:p>
          <a:p>
            <a:r>
              <a:rPr lang="en-CA" dirty="0"/>
              <a:t>Anaconda distribution can be obtained at </a:t>
            </a:r>
          </a:p>
          <a:p>
            <a:r>
              <a:rPr lang="en-CA" b="1" dirty="0">
                <a:solidFill>
                  <a:srgbClr val="C00000"/>
                </a:solidFill>
              </a:rPr>
              <a:t>https://www.anaconda.com/download/</a:t>
            </a:r>
          </a:p>
          <a:p>
            <a:endParaRPr lang="en-CA" dirty="0"/>
          </a:p>
          <a:p>
            <a:endParaRPr lang="en-CA" dirty="0"/>
          </a:p>
        </p:txBody>
      </p:sp>
      <p:sp>
        <p:nvSpPr>
          <p:cNvPr id="4" name="Slide Number Placeholder 3">
            <a:extLst>
              <a:ext uri="{FF2B5EF4-FFF2-40B4-BE49-F238E27FC236}">
                <a16:creationId xmlns:a16="http://schemas.microsoft.com/office/drawing/2014/main" id="{3A0CEB7F-E990-4954-A539-478011C27D3C}"/>
              </a:ext>
            </a:extLst>
          </p:cNvPr>
          <p:cNvSpPr>
            <a:spLocks noGrp="1"/>
          </p:cNvSpPr>
          <p:nvPr>
            <p:ph type="sldNum" sz="quarter" idx="10"/>
          </p:nvPr>
        </p:nvSpPr>
        <p:spPr/>
        <p:txBody>
          <a:bodyPr/>
          <a:lstStyle/>
          <a:p>
            <a:pPr>
              <a:defRPr/>
            </a:pPr>
            <a:fld id="{6DB1FBA9-0009-47E9-8D28-5B0116D2432D}" type="slidenum">
              <a:rPr lang="en-US" altLang="en-US" smtClean="0"/>
              <a:pPr>
                <a:defRPr/>
              </a:pPr>
              <a:t>10</a:t>
            </a:fld>
            <a:endParaRPr lang="en-US" altLang="en-US"/>
          </a:p>
        </p:txBody>
      </p:sp>
      <p:pic>
        <p:nvPicPr>
          <p:cNvPr id="5" name="Picture 4">
            <a:extLst>
              <a:ext uri="{FF2B5EF4-FFF2-40B4-BE49-F238E27FC236}">
                <a16:creationId xmlns:a16="http://schemas.microsoft.com/office/drawing/2014/main" id="{F6354278-B141-4E55-842A-C9C87A408F08}"/>
              </a:ext>
            </a:extLst>
          </p:cNvPr>
          <p:cNvPicPr>
            <a:picLocks noChangeAspect="1"/>
          </p:cNvPicPr>
          <p:nvPr/>
        </p:nvPicPr>
        <p:blipFill>
          <a:blip r:embed="rId2"/>
          <a:stretch>
            <a:fillRect/>
          </a:stretch>
        </p:blipFill>
        <p:spPr>
          <a:xfrm>
            <a:off x="0" y="2819400"/>
            <a:ext cx="9144000" cy="3886200"/>
          </a:xfrm>
          <a:prstGeom prst="rect">
            <a:avLst/>
          </a:prstGeom>
        </p:spPr>
      </p:pic>
    </p:spTree>
    <p:extLst>
      <p:ext uri="{BB962C8B-B14F-4D97-AF65-F5344CB8AC3E}">
        <p14:creationId xmlns:p14="http://schemas.microsoft.com/office/powerpoint/2010/main" val="1192774270"/>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9122-CEB6-49D2-A57C-FB9FF01A9575}"/>
              </a:ext>
            </a:extLst>
          </p:cNvPr>
          <p:cNvSpPr>
            <a:spLocks noGrp="1"/>
          </p:cNvSpPr>
          <p:nvPr>
            <p:ph type="title"/>
          </p:nvPr>
        </p:nvSpPr>
        <p:spPr/>
        <p:txBody>
          <a:bodyPr/>
          <a:lstStyle/>
          <a:p>
            <a:r>
              <a:rPr lang="en-US" dirty="0"/>
              <a:t>Quiz 2</a:t>
            </a:r>
            <a:endParaRPr lang="en-CA" dirty="0"/>
          </a:p>
        </p:txBody>
      </p:sp>
      <p:sp>
        <p:nvSpPr>
          <p:cNvPr id="3" name="Content Placeholder 2">
            <a:extLst>
              <a:ext uri="{FF2B5EF4-FFF2-40B4-BE49-F238E27FC236}">
                <a16:creationId xmlns:a16="http://schemas.microsoft.com/office/drawing/2014/main" id="{E68214AE-880D-4028-B37A-278D38B173EA}"/>
              </a:ext>
            </a:extLst>
          </p:cNvPr>
          <p:cNvSpPr>
            <a:spLocks noGrp="1"/>
          </p:cNvSpPr>
          <p:nvPr>
            <p:ph idx="1"/>
          </p:nvPr>
        </p:nvSpPr>
        <p:spPr/>
        <p:txBody>
          <a:bodyPr/>
          <a:lstStyle/>
          <a:p>
            <a:r>
              <a:rPr lang="en-US" b="1" dirty="0"/>
              <a:t>5. What is the output when following statement is executed?</a:t>
            </a:r>
          </a:p>
          <a:p>
            <a:endParaRPr lang="en-US" b="1" dirty="0"/>
          </a:p>
          <a:p>
            <a:r>
              <a:rPr lang="en-US" i="1" dirty="0">
                <a:solidFill>
                  <a:srgbClr val="C00000"/>
                </a:solidFill>
              </a:rPr>
              <a:t>print (‘Hell' + ‘Boy’)</a:t>
            </a:r>
          </a:p>
          <a:p>
            <a:endParaRPr lang="en-US" dirty="0"/>
          </a:p>
          <a:p>
            <a:r>
              <a:rPr lang="en-US" dirty="0"/>
              <a:t>A   Hell</a:t>
            </a:r>
          </a:p>
          <a:p>
            <a:r>
              <a:rPr lang="en-US" dirty="0"/>
              <a:t>B   Boy </a:t>
            </a:r>
          </a:p>
          <a:p>
            <a:r>
              <a:rPr lang="en-US" dirty="0"/>
              <a:t>C   </a:t>
            </a:r>
            <a:r>
              <a:rPr lang="en-US" dirty="0" err="1"/>
              <a:t>HellBoy</a:t>
            </a:r>
            <a:r>
              <a:rPr lang="en-US" dirty="0"/>
              <a:t> </a:t>
            </a:r>
          </a:p>
          <a:p>
            <a:r>
              <a:rPr lang="en-US" dirty="0"/>
              <a:t>D   Hell Boy</a:t>
            </a:r>
          </a:p>
          <a:p>
            <a:r>
              <a:rPr lang="en-US" dirty="0"/>
              <a:t>E   None of the above </a:t>
            </a:r>
            <a:endParaRPr lang="en-CA" dirty="0"/>
          </a:p>
        </p:txBody>
      </p:sp>
      <p:sp>
        <p:nvSpPr>
          <p:cNvPr id="4" name="Slide Number Placeholder 3">
            <a:extLst>
              <a:ext uri="{FF2B5EF4-FFF2-40B4-BE49-F238E27FC236}">
                <a16:creationId xmlns:a16="http://schemas.microsoft.com/office/drawing/2014/main" id="{DB1AE631-3288-4B36-83F9-9579023F189C}"/>
              </a:ext>
            </a:extLst>
          </p:cNvPr>
          <p:cNvSpPr>
            <a:spLocks noGrp="1"/>
          </p:cNvSpPr>
          <p:nvPr>
            <p:ph type="sldNum" sz="quarter" idx="10"/>
          </p:nvPr>
        </p:nvSpPr>
        <p:spPr/>
        <p:txBody>
          <a:bodyPr/>
          <a:lstStyle/>
          <a:p>
            <a:pPr>
              <a:defRPr/>
            </a:pPr>
            <a:fld id="{6DB1FBA9-0009-47E9-8D28-5B0116D2432D}" type="slidenum">
              <a:rPr lang="en-US" altLang="en-US" smtClean="0"/>
              <a:pPr>
                <a:defRPr/>
              </a:pPr>
              <a:t>100</a:t>
            </a:fld>
            <a:endParaRPr lang="en-US" altLang="en-US"/>
          </a:p>
        </p:txBody>
      </p:sp>
    </p:spTree>
    <p:extLst>
      <p:ext uri="{BB962C8B-B14F-4D97-AF65-F5344CB8AC3E}">
        <p14:creationId xmlns:p14="http://schemas.microsoft.com/office/powerpoint/2010/main" val="1875010944"/>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9BB27-41AD-4A03-A515-E509E242CC4C}"/>
              </a:ext>
            </a:extLst>
          </p:cNvPr>
          <p:cNvSpPr>
            <a:spLocks noGrp="1"/>
          </p:cNvSpPr>
          <p:nvPr>
            <p:ph type="title"/>
          </p:nvPr>
        </p:nvSpPr>
        <p:spPr/>
        <p:txBody>
          <a:bodyPr/>
          <a:lstStyle/>
          <a:p>
            <a:r>
              <a:rPr lang="en-US" dirty="0"/>
              <a:t>Quiz 2</a:t>
            </a:r>
            <a:endParaRPr lang="en-CA" dirty="0"/>
          </a:p>
        </p:txBody>
      </p:sp>
      <p:sp>
        <p:nvSpPr>
          <p:cNvPr id="3" name="Content Placeholder 2">
            <a:extLst>
              <a:ext uri="{FF2B5EF4-FFF2-40B4-BE49-F238E27FC236}">
                <a16:creationId xmlns:a16="http://schemas.microsoft.com/office/drawing/2014/main" id="{1C95F382-63E6-49AA-B41D-1FC4F0AA1AB2}"/>
              </a:ext>
            </a:extLst>
          </p:cNvPr>
          <p:cNvSpPr>
            <a:spLocks noGrp="1"/>
          </p:cNvSpPr>
          <p:nvPr>
            <p:ph idx="1"/>
          </p:nvPr>
        </p:nvSpPr>
        <p:spPr/>
        <p:txBody>
          <a:bodyPr/>
          <a:lstStyle/>
          <a:p>
            <a:r>
              <a:rPr lang="en-US" b="1" dirty="0"/>
              <a:t>6. What is the output when following code will be executed?</a:t>
            </a:r>
          </a:p>
          <a:p>
            <a:endParaRPr lang="en-US" b="1" dirty="0"/>
          </a:p>
          <a:p>
            <a:r>
              <a:rPr lang="en-US" i="1" dirty="0">
                <a:solidFill>
                  <a:srgbClr val="C00000"/>
                </a:solidFill>
              </a:rPr>
              <a:t>str='</a:t>
            </a:r>
            <a:r>
              <a:rPr lang="en-US" i="1" dirty="0" err="1">
                <a:solidFill>
                  <a:srgbClr val="C00000"/>
                </a:solidFill>
              </a:rPr>
              <a:t>Recurssion</a:t>
            </a:r>
            <a:r>
              <a:rPr lang="en-US" i="1" dirty="0">
                <a:solidFill>
                  <a:srgbClr val="C00000"/>
                </a:solidFill>
              </a:rPr>
              <a:t>'</a:t>
            </a:r>
          </a:p>
          <a:p>
            <a:r>
              <a:rPr lang="en-US" i="1" dirty="0">
                <a:solidFill>
                  <a:srgbClr val="C00000"/>
                </a:solidFill>
              </a:rPr>
              <a:t>print  (</a:t>
            </a:r>
            <a:r>
              <a:rPr lang="en-US" i="1" dirty="0" err="1">
                <a:solidFill>
                  <a:srgbClr val="C00000"/>
                </a:solidFill>
              </a:rPr>
              <a:t>str.rfind</a:t>
            </a:r>
            <a:r>
              <a:rPr lang="en-US" i="1" dirty="0">
                <a:solidFill>
                  <a:srgbClr val="C00000"/>
                </a:solidFill>
              </a:rPr>
              <a:t>('s’))</a:t>
            </a:r>
          </a:p>
          <a:p>
            <a:endParaRPr lang="en-US" dirty="0"/>
          </a:p>
          <a:p>
            <a:endParaRPr lang="en-US" dirty="0"/>
          </a:p>
          <a:p>
            <a:r>
              <a:rPr lang="en-US" dirty="0"/>
              <a:t>A   6 </a:t>
            </a:r>
          </a:p>
          <a:p>
            <a:r>
              <a:rPr lang="en-US" dirty="0"/>
              <a:t>B   2 </a:t>
            </a:r>
          </a:p>
          <a:p>
            <a:r>
              <a:rPr lang="en-US" dirty="0"/>
              <a:t>C   4 </a:t>
            </a:r>
          </a:p>
          <a:p>
            <a:r>
              <a:rPr lang="en-US" dirty="0"/>
              <a:t>D   5</a:t>
            </a:r>
          </a:p>
          <a:p>
            <a:r>
              <a:rPr lang="en-US" dirty="0"/>
              <a:t>E  None of the above </a:t>
            </a:r>
            <a:endParaRPr lang="en-CA" dirty="0"/>
          </a:p>
        </p:txBody>
      </p:sp>
      <p:sp>
        <p:nvSpPr>
          <p:cNvPr id="4" name="Slide Number Placeholder 3">
            <a:extLst>
              <a:ext uri="{FF2B5EF4-FFF2-40B4-BE49-F238E27FC236}">
                <a16:creationId xmlns:a16="http://schemas.microsoft.com/office/drawing/2014/main" id="{0948E74D-3289-4A14-9E66-0D5BA6023F28}"/>
              </a:ext>
            </a:extLst>
          </p:cNvPr>
          <p:cNvSpPr>
            <a:spLocks noGrp="1"/>
          </p:cNvSpPr>
          <p:nvPr>
            <p:ph type="sldNum" sz="quarter" idx="10"/>
          </p:nvPr>
        </p:nvSpPr>
        <p:spPr/>
        <p:txBody>
          <a:bodyPr/>
          <a:lstStyle/>
          <a:p>
            <a:pPr>
              <a:defRPr/>
            </a:pPr>
            <a:fld id="{6DB1FBA9-0009-47E9-8D28-5B0116D2432D}" type="slidenum">
              <a:rPr lang="en-US" altLang="en-US" smtClean="0"/>
              <a:pPr>
                <a:defRPr/>
              </a:pPr>
              <a:t>101</a:t>
            </a:fld>
            <a:endParaRPr lang="en-US" altLang="en-US"/>
          </a:p>
        </p:txBody>
      </p:sp>
    </p:spTree>
    <p:extLst>
      <p:ext uri="{BB962C8B-B14F-4D97-AF65-F5344CB8AC3E}">
        <p14:creationId xmlns:p14="http://schemas.microsoft.com/office/powerpoint/2010/main" val="3415702516"/>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4429F-682B-4EEA-9580-0BB03B400E41}"/>
              </a:ext>
            </a:extLst>
          </p:cNvPr>
          <p:cNvSpPr>
            <a:spLocks noGrp="1"/>
          </p:cNvSpPr>
          <p:nvPr>
            <p:ph type="title"/>
          </p:nvPr>
        </p:nvSpPr>
        <p:spPr/>
        <p:txBody>
          <a:bodyPr/>
          <a:lstStyle/>
          <a:p>
            <a:r>
              <a:rPr lang="en-US" dirty="0"/>
              <a:t>Quiz 2</a:t>
            </a:r>
            <a:endParaRPr lang="en-CA" dirty="0"/>
          </a:p>
        </p:txBody>
      </p:sp>
      <p:sp>
        <p:nvSpPr>
          <p:cNvPr id="3" name="Content Placeholder 2">
            <a:extLst>
              <a:ext uri="{FF2B5EF4-FFF2-40B4-BE49-F238E27FC236}">
                <a16:creationId xmlns:a16="http://schemas.microsoft.com/office/drawing/2014/main" id="{1E3A54E7-E835-4A2A-B99D-1B770A7D9302}"/>
              </a:ext>
            </a:extLst>
          </p:cNvPr>
          <p:cNvSpPr>
            <a:spLocks noGrp="1"/>
          </p:cNvSpPr>
          <p:nvPr>
            <p:ph idx="1"/>
          </p:nvPr>
        </p:nvSpPr>
        <p:spPr/>
        <p:txBody>
          <a:bodyPr/>
          <a:lstStyle/>
          <a:p>
            <a:r>
              <a:rPr lang="en-US" b="1" dirty="0"/>
              <a:t>7. Which of the following is the output of the below Python code?</a:t>
            </a:r>
          </a:p>
          <a:p>
            <a:endParaRPr lang="en-US" dirty="0"/>
          </a:p>
          <a:p>
            <a:r>
              <a:rPr lang="en-US" i="1" dirty="0">
                <a:solidFill>
                  <a:srgbClr val="C00000"/>
                </a:solidFill>
              </a:rPr>
              <a:t>str='example'</a:t>
            </a:r>
          </a:p>
          <a:p>
            <a:r>
              <a:rPr lang="en-US" i="1" dirty="0">
                <a:solidFill>
                  <a:srgbClr val="C00000"/>
                </a:solidFill>
              </a:rPr>
              <a:t>print  (</a:t>
            </a:r>
            <a:r>
              <a:rPr lang="en-US" i="1" dirty="0" err="1">
                <a:solidFill>
                  <a:srgbClr val="C00000"/>
                </a:solidFill>
              </a:rPr>
              <a:t>str.center</a:t>
            </a:r>
            <a:r>
              <a:rPr lang="en-US" i="1" dirty="0">
                <a:solidFill>
                  <a:srgbClr val="C00000"/>
                </a:solidFill>
              </a:rPr>
              <a:t>(2,'*’))</a:t>
            </a:r>
          </a:p>
          <a:p>
            <a:endParaRPr lang="en-US" dirty="0"/>
          </a:p>
          <a:p>
            <a:endParaRPr lang="en-US" dirty="0"/>
          </a:p>
          <a:p>
            <a:r>
              <a:rPr lang="en-US" dirty="0"/>
              <a:t>A   m </a:t>
            </a:r>
          </a:p>
          <a:p>
            <a:r>
              <a:rPr lang="en-US" dirty="0"/>
              <a:t>B   example </a:t>
            </a:r>
          </a:p>
          <a:p>
            <a:r>
              <a:rPr lang="en-US" dirty="0"/>
              <a:t>C   *example* </a:t>
            </a:r>
          </a:p>
          <a:p>
            <a:r>
              <a:rPr lang="en-US" dirty="0"/>
              <a:t>D   Error will be generated</a:t>
            </a:r>
          </a:p>
          <a:p>
            <a:r>
              <a:rPr lang="en-US" dirty="0"/>
              <a:t>E  None of the above</a:t>
            </a:r>
            <a:endParaRPr lang="en-CA" dirty="0"/>
          </a:p>
        </p:txBody>
      </p:sp>
      <p:sp>
        <p:nvSpPr>
          <p:cNvPr id="4" name="Slide Number Placeholder 3">
            <a:extLst>
              <a:ext uri="{FF2B5EF4-FFF2-40B4-BE49-F238E27FC236}">
                <a16:creationId xmlns:a16="http://schemas.microsoft.com/office/drawing/2014/main" id="{F81E9770-BBAE-4B02-9053-29533AF63C05}"/>
              </a:ext>
            </a:extLst>
          </p:cNvPr>
          <p:cNvSpPr>
            <a:spLocks noGrp="1"/>
          </p:cNvSpPr>
          <p:nvPr>
            <p:ph type="sldNum" sz="quarter" idx="10"/>
          </p:nvPr>
        </p:nvSpPr>
        <p:spPr/>
        <p:txBody>
          <a:bodyPr/>
          <a:lstStyle/>
          <a:p>
            <a:pPr>
              <a:defRPr/>
            </a:pPr>
            <a:fld id="{6DB1FBA9-0009-47E9-8D28-5B0116D2432D}" type="slidenum">
              <a:rPr lang="en-US" altLang="en-US" smtClean="0"/>
              <a:pPr>
                <a:defRPr/>
              </a:pPr>
              <a:t>102</a:t>
            </a:fld>
            <a:endParaRPr lang="en-US" altLang="en-US"/>
          </a:p>
        </p:txBody>
      </p:sp>
    </p:spTree>
    <p:extLst>
      <p:ext uri="{BB962C8B-B14F-4D97-AF65-F5344CB8AC3E}">
        <p14:creationId xmlns:p14="http://schemas.microsoft.com/office/powerpoint/2010/main" val="1511353832"/>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A4C77-1652-4FED-AD99-EF2AF87D1989}"/>
              </a:ext>
            </a:extLst>
          </p:cNvPr>
          <p:cNvSpPr>
            <a:spLocks noGrp="1"/>
          </p:cNvSpPr>
          <p:nvPr>
            <p:ph type="title"/>
          </p:nvPr>
        </p:nvSpPr>
        <p:spPr/>
        <p:txBody>
          <a:bodyPr/>
          <a:lstStyle/>
          <a:p>
            <a:r>
              <a:rPr lang="en-US" dirty="0"/>
              <a:t>Quiz 2</a:t>
            </a:r>
            <a:endParaRPr lang="en-CA" dirty="0"/>
          </a:p>
        </p:txBody>
      </p:sp>
      <p:sp>
        <p:nvSpPr>
          <p:cNvPr id="3" name="Content Placeholder 2">
            <a:extLst>
              <a:ext uri="{FF2B5EF4-FFF2-40B4-BE49-F238E27FC236}">
                <a16:creationId xmlns:a16="http://schemas.microsoft.com/office/drawing/2014/main" id="{248ECCE8-C7A2-4995-847F-508A3596AB09}"/>
              </a:ext>
            </a:extLst>
          </p:cNvPr>
          <p:cNvSpPr>
            <a:spLocks noGrp="1"/>
          </p:cNvSpPr>
          <p:nvPr>
            <p:ph idx="1"/>
          </p:nvPr>
        </p:nvSpPr>
        <p:spPr/>
        <p:txBody>
          <a:bodyPr/>
          <a:lstStyle/>
          <a:p>
            <a:r>
              <a:rPr lang="en-US" b="1" dirty="0"/>
              <a:t>8. Which of the following operators can be used with Strings?</a:t>
            </a:r>
          </a:p>
          <a:p>
            <a:endParaRPr lang="en-US" b="1" dirty="0"/>
          </a:p>
          <a:p>
            <a:r>
              <a:rPr lang="en-US" i="1" dirty="0">
                <a:solidFill>
                  <a:srgbClr val="C00000"/>
                </a:solidFill>
              </a:rPr>
              <a:t>a) +</a:t>
            </a:r>
          </a:p>
          <a:p>
            <a:r>
              <a:rPr lang="en-US" i="1" dirty="0">
                <a:solidFill>
                  <a:srgbClr val="C00000"/>
                </a:solidFill>
              </a:rPr>
              <a:t>b) *</a:t>
            </a:r>
          </a:p>
          <a:p>
            <a:r>
              <a:rPr lang="en-US" i="1" dirty="0">
                <a:solidFill>
                  <a:srgbClr val="C00000"/>
                </a:solidFill>
              </a:rPr>
              <a:t>c)  -</a:t>
            </a:r>
          </a:p>
          <a:p>
            <a:r>
              <a:rPr lang="en-US" i="1" dirty="0">
                <a:solidFill>
                  <a:srgbClr val="C00000"/>
                </a:solidFill>
              </a:rPr>
              <a:t>d) in</a:t>
            </a:r>
          </a:p>
          <a:p>
            <a:endParaRPr lang="en-US" dirty="0"/>
          </a:p>
          <a:p>
            <a:r>
              <a:rPr lang="en-US" dirty="0"/>
              <a:t>A   a, b </a:t>
            </a:r>
          </a:p>
          <a:p>
            <a:r>
              <a:rPr lang="en-US" dirty="0"/>
              <a:t>B   a, b, d </a:t>
            </a:r>
          </a:p>
          <a:p>
            <a:r>
              <a:rPr lang="en-US" dirty="0"/>
              <a:t>C   a, b, c </a:t>
            </a:r>
          </a:p>
          <a:p>
            <a:r>
              <a:rPr lang="en-US" dirty="0"/>
              <a:t>D   a, b, c, d</a:t>
            </a:r>
          </a:p>
          <a:p>
            <a:r>
              <a:rPr lang="en-US" dirty="0"/>
              <a:t>E  None of the above </a:t>
            </a:r>
            <a:endParaRPr lang="en-CA" dirty="0"/>
          </a:p>
        </p:txBody>
      </p:sp>
      <p:sp>
        <p:nvSpPr>
          <p:cNvPr id="4" name="Slide Number Placeholder 3">
            <a:extLst>
              <a:ext uri="{FF2B5EF4-FFF2-40B4-BE49-F238E27FC236}">
                <a16:creationId xmlns:a16="http://schemas.microsoft.com/office/drawing/2014/main" id="{41D6EBAF-8FF6-455C-B069-AF246298BB1E}"/>
              </a:ext>
            </a:extLst>
          </p:cNvPr>
          <p:cNvSpPr>
            <a:spLocks noGrp="1"/>
          </p:cNvSpPr>
          <p:nvPr>
            <p:ph type="sldNum" sz="quarter" idx="10"/>
          </p:nvPr>
        </p:nvSpPr>
        <p:spPr/>
        <p:txBody>
          <a:bodyPr/>
          <a:lstStyle/>
          <a:p>
            <a:pPr>
              <a:defRPr/>
            </a:pPr>
            <a:fld id="{6DB1FBA9-0009-47E9-8D28-5B0116D2432D}" type="slidenum">
              <a:rPr lang="en-US" altLang="en-US" smtClean="0"/>
              <a:pPr>
                <a:defRPr/>
              </a:pPr>
              <a:t>103</a:t>
            </a:fld>
            <a:endParaRPr lang="en-US" altLang="en-US"/>
          </a:p>
        </p:txBody>
      </p:sp>
    </p:spTree>
    <p:extLst>
      <p:ext uri="{BB962C8B-B14F-4D97-AF65-F5344CB8AC3E}">
        <p14:creationId xmlns:p14="http://schemas.microsoft.com/office/powerpoint/2010/main" val="1788943411"/>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9A265-E959-4E84-97AD-13C9D737FEF6}"/>
              </a:ext>
            </a:extLst>
          </p:cNvPr>
          <p:cNvSpPr>
            <a:spLocks noGrp="1"/>
          </p:cNvSpPr>
          <p:nvPr>
            <p:ph type="title"/>
          </p:nvPr>
        </p:nvSpPr>
        <p:spPr/>
        <p:txBody>
          <a:bodyPr/>
          <a:lstStyle/>
          <a:p>
            <a:r>
              <a:rPr lang="en-US" dirty="0"/>
              <a:t>Quiz 2</a:t>
            </a:r>
            <a:endParaRPr lang="en-CA" dirty="0"/>
          </a:p>
        </p:txBody>
      </p:sp>
      <p:sp>
        <p:nvSpPr>
          <p:cNvPr id="3" name="Content Placeholder 2">
            <a:extLst>
              <a:ext uri="{FF2B5EF4-FFF2-40B4-BE49-F238E27FC236}">
                <a16:creationId xmlns:a16="http://schemas.microsoft.com/office/drawing/2014/main" id="{FA2B196A-FEC7-412D-B0D0-24B89CD462E1}"/>
              </a:ext>
            </a:extLst>
          </p:cNvPr>
          <p:cNvSpPr>
            <a:spLocks noGrp="1"/>
          </p:cNvSpPr>
          <p:nvPr>
            <p:ph idx="1"/>
          </p:nvPr>
        </p:nvSpPr>
        <p:spPr/>
        <p:txBody>
          <a:bodyPr/>
          <a:lstStyle/>
          <a:p>
            <a:r>
              <a:rPr lang="en-US" b="1" dirty="0"/>
              <a:t>9. What is the output when following statement is executed?</a:t>
            </a:r>
          </a:p>
          <a:p>
            <a:endParaRPr lang="en-US" b="1" dirty="0"/>
          </a:p>
          <a:p>
            <a:r>
              <a:rPr lang="en-US" i="1" dirty="0">
                <a:solidFill>
                  <a:srgbClr val="C00000"/>
                </a:solidFill>
              </a:rPr>
              <a:t>print (‘Hello’  ‘World’)</a:t>
            </a:r>
          </a:p>
          <a:p>
            <a:endParaRPr lang="en-US" dirty="0"/>
          </a:p>
          <a:p>
            <a:r>
              <a:rPr lang="en-US" dirty="0"/>
              <a:t>A   Hello </a:t>
            </a:r>
          </a:p>
          <a:p>
            <a:r>
              <a:rPr lang="en-US" dirty="0"/>
              <a:t>B   World </a:t>
            </a:r>
          </a:p>
          <a:p>
            <a:r>
              <a:rPr lang="en-US" dirty="0"/>
              <a:t>C   HelloWorld </a:t>
            </a:r>
          </a:p>
          <a:p>
            <a:r>
              <a:rPr lang="en-US" dirty="0"/>
              <a:t>D   Hello World</a:t>
            </a:r>
          </a:p>
          <a:p>
            <a:r>
              <a:rPr lang="en-US" dirty="0"/>
              <a:t>E   Error</a:t>
            </a:r>
            <a:endParaRPr lang="en-CA" dirty="0"/>
          </a:p>
        </p:txBody>
      </p:sp>
      <p:sp>
        <p:nvSpPr>
          <p:cNvPr id="4" name="Slide Number Placeholder 3">
            <a:extLst>
              <a:ext uri="{FF2B5EF4-FFF2-40B4-BE49-F238E27FC236}">
                <a16:creationId xmlns:a16="http://schemas.microsoft.com/office/drawing/2014/main" id="{264F140C-48C2-48DB-8103-7D474C7C4C45}"/>
              </a:ext>
            </a:extLst>
          </p:cNvPr>
          <p:cNvSpPr>
            <a:spLocks noGrp="1"/>
          </p:cNvSpPr>
          <p:nvPr>
            <p:ph type="sldNum" sz="quarter" idx="10"/>
          </p:nvPr>
        </p:nvSpPr>
        <p:spPr/>
        <p:txBody>
          <a:bodyPr/>
          <a:lstStyle/>
          <a:p>
            <a:pPr>
              <a:defRPr/>
            </a:pPr>
            <a:fld id="{6DB1FBA9-0009-47E9-8D28-5B0116D2432D}" type="slidenum">
              <a:rPr lang="en-US" altLang="en-US" smtClean="0"/>
              <a:pPr>
                <a:defRPr/>
              </a:pPr>
              <a:t>104</a:t>
            </a:fld>
            <a:endParaRPr lang="en-US" altLang="en-US"/>
          </a:p>
        </p:txBody>
      </p:sp>
    </p:spTree>
    <p:extLst>
      <p:ext uri="{BB962C8B-B14F-4D97-AF65-F5344CB8AC3E}">
        <p14:creationId xmlns:p14="http://schemas.microsoft.com/office/powerpoint/2010/main" val="1034843722"/>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275C2-446B-499A-B3A1-B2A294617655}"/>
              </a:ext>
            </a:extLst>
          </p:cNvPr>
          <p:cNvSpPr>
            <a:spLocks noGrp="1"/>
          </p:cNvSpPr>
          <p:nvPr>
            <p:ph type="title"/>
          </p:nvPr>
        </p:nvSpPr>
        <p:spPr/>
        <p:txBody>
          <a:bodyPr/>
          <a:lstStyle/>
          <a:p>
            <a:r>
              <a:rPr lang="en-US" dirty="0"/>
              <a:t>Quiz 2</a:t>
            </a:r>
            <a:endParaRPr lang="en-CA" dirty="0"/>
          </a:p>
        </p:txBody>
      </p:sp>
      <p:sp>
        <p:nvSpPr>
          <p:cNvPr id="3" name="Content Placeholder 2">
            <a:extLst>
              <a:ext uri="{FF2B5EF4-FFF2-40B4-BE49-F238E27FC236}">
                <a16:creationId xmlns:a16="http://schemas.microsoft.com/office/drawing/2014/main" id="{3C850C61-647C-49CE-A3EF-2368FBE97123}"/>
              </a:ext>
            </a:extLst>
          </p:cNvPr>
          <p:cNvSpPr>
            <a:spLocks noGrp="1"/>
          </p:cNvSpPr>
          <p:nvPr>
            <p:ph idx="1"/>
          </p:nvPr>
        </p:nvSpPr>
        <p:spPr/>
        <p:txBody>
          <a:bodyPr/>
          <a:lstStyle/>
          <a:p>
            <a:r>
              <a:rPr lang="en-US" b="1" dirty="0"/>
              <a:t>10. What is the output when following statement is executed?</a:t>
            </a:r>
          </a:p>
          <a:p>
            <a:endParaRPr lang="en-US" b="1" dirty="0"/>
          </a:p>
          <a:p>
            <a:r>
              <a:rPr lang="en-US" i="1" dirty="0">
                <a:solidFill>
                  <a:srgbClr val="C00000"/>
                </a:solidFill>
              </a:rPr>
              <a:t>str='</a:t>
            </a:r>
            <a:r>
              <a:rPr lang="en-US" i="1" dirty="0" err="1">
                <a:solidFill>
                  <a:srgbClr val="C00000"/>
                </a:solidFill>
              </a:rPr>
              <a:t>good-BYE</a:t>
            </a:r>
            <a:r>
              <a:rPr lang="en-US" i="1" dirty="0">
                <a:solidFill>
                  <a:srgbClr val="C00000"/>
                </a:solidFill>
              </a:rPr>
              <a:t>'</a:t>
            </a:r>
          </a:p>
          <a:p>
            <a:r>
              <a:rPr lang="en-US" i="1" dirty="0">
                <a:solidFill>
                  <a:srgbClr val="C00000"/>
                </a:solidFill>
              </a:rPr>
              <a:t>print  (</a:t>
            </a:r>
            <a:r>
              <a:rPr lang="en-US" i="1" dirty="0" err="1">
                <a:solidFill>
                  <a:srgbClr val="C00000"/>
                </a:solidFill>
              </a:rPr>
              <a:t>str.capitalize</a:t>
            </a:r>
            <a:r>
              <a:rPr lang="en-US" i="1" dirty="0">
                <a:solidFill>
                  <a:srgbClr val="C00000"/>
                </a:solidFill>
              </a:rPr>
              <a:t>())</a:t>
            </a:r>
          </a:p>
          <a:p>
            <a:endParaRPr lang="en-US" dirty="0"/>
          </a:p>
          <a:p>
            <a:endParaRPr lang="en-US" dirty="0"/>
          </a:p>
          <a:p>
            <a:r>
              <a:rPr lang="en-US" dirty="0"/>
              <a:t>A   GOOD-BYE </a:t>
            </a:r>
          </a:p>
          <a:p>
            <a:r>
              <a:rPr lang="en-US" dirty="0"/>
              <a:t>B   Good-Bye </a:t>
            </a:r>
          </a:p>
          <a:p>
            <a:r>
              <a:rPr lang="en-US" dirty="0"/>
              <a:t>C   Good-bye </a:t>
            </a:r>
          </a:p>
          <a:p>
            <a:r>
              <a:rPr lang="en-US" dirty="0"/>
              <a:t>D   </a:t>
            </a:r>
            <a:r>
              <a:rPr lang="en-US" dirty="0" err="1"/>
              <a:t>GOOD-bye</a:t>
            </a:r>
            <a:r>
              <a:rPr lang="en-US" dirty="0"/>
              <a:t> </a:t>
            </a:r>
          </a:p>
          <a:p>
            <a:r>
              <a:rPr lang="en-US" dirty="0"/>
              <a:t>E   None of the above</a:t>
            </a:r>
            <a:endParaRPr lang="en-CA" dirty="0"/>
          </a:p>
        </p:txBody>
      </p:sp>
      <p:sp>
        <p:nvSpPr>
          <p:cNvPr id="4" name="Slide Number Placeholder 3">
            <a:extLst>
              <a:ext uri="{FF2B5EF4-FFF2-40B4-BE49-F238E27FC236}">
                <a16:creationId xmlns:a16="http://schemas.microsoft.com/office/drawing/2014/main" id="{ED6BF565-D36D-4FFD-AE91-45582ACBD340}"/>
              </a:ext>
            </a:extLst>
          </p:cNvPr>
          <p:cNvSpPr>
            <a:spLocks noGrp="1"/>
          </p:cNvSpPr>
          <p:nvPr>
            <p:ph type="sldNum" sz="quarter" idx="10"/>
          </p:nvPr>
        </p:nvSpPr>
        <p:spPr/>
        <p:txBody>
          <a:bodyPr/>
          <a:lstStyle/>
          <a:p>
            <a:pPr>
              <a:defRPr/>
            </a:pPr>
            <a:fld id="{6DB1FBA9-0009-47E9-8D28-5B0116D2432D}" type="slidenum">
              <a:rPr lang="en-US" altLang="en-US" smtClean="0"/>
              <a:pPr>
                <a:defRPr/>
              </a:pPr>
              <a:t>105</a:t>
            </a:fld>
            <a:endParaRPr lang="en-US" altLang="en-US"/>
          </a:p>
        </p:txBody>
      </p:sp>
    </p:spTree>
    <p:extLst>
      <p:ext uri="{BB962C8B-B14F-4D97-AF65-F5344CB8AC3E}">
        <p14:creationId xmlns:p14="http://schemas.microsoft.com/office/powerpoint/2010/main" val="3386626393"/>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7C843-B974-44C6-8ACF-D7A71DBEC53A}"/>
              </a:ext>
            </a:extLst>
          </p:cNvPr>
          <p:cNvSpPr>
            <a:spLocks noGrp="1"/>
          </p:cNvSpPr>
          <p:nvPr>
            <p:ph type="title"/>
          </p:nvPr>
        </p:nvSpPr>
        <p:spPr/>
        <p:txBody>
          <a:bodyPr/>
          <a:lstStyle/>
          <a:p>
            <a:r>
              <a:rPr lang="en-US" dirty="0"/>
              <a:t>Quiz 2</a:t>
            </a:r>
            <a:endParaRPr lang="en-CA" dirty="0"/>
          </a:p>
        </p:txBody>
      </p:sp>
      <p:sp>
        <p:nvSpPr>
          <p:cNvPr id="3" name="Content Placeholder 2">
            <a:extLst>
              <a:ext uri="{FF2B5EF4-FFF2-40B4-BE49-F238E27FC236}">
                <a16:creationId xmlns:a16="http://schemas.microsoft.com/office/drawing/2014/main" id="{50590DCD-A825-4EEC-A6F3-F8EB0216F6BC}"/>
              </a:ext>
            </a:extLst>
          </p:cNvPr>
          <p:cNvSpPr>
            <a:spLocks noGrp="1"/>
          </p:cNvSpPr>
          <p:nvPr>
            <p:ph idx="1"/>
          </p:nvPr>
        </p:nvSpPr>
        <p:spPr/>
        <p:txBody>
          <a:bodyPr/>
          <a:lstStyle/>
          <a:p>
            <a:r>
              <a:rPr lang="en-US" b="1" dirty="0"/>
              <a:t>11.</a:t>
            </a:r>
            <a:r>
              <a:rPr lang="en-US" dirty="0"/>
              <a:t> </a:t>
            </a:r>
            <a:r>
              <a:rPr lang="en-US" b="1" dirty="0"/>
              <a:t>What is the output when following statement is executed?</a:t>
            </a:r>
          </a:p>
          <a:p>
            <a:endParaRPr lang="en-US" b="1" dirty="0"/>
          </a:p>
          <a:p>
            <a:r>
              <a:rPr lang="en-US" i="1" dirty="0">
                <a:solidFill>
                  <a:srgbClr val="C00000"/>
                </a:solidFill>
              </a:rPr>
              <a:t>print (’Hello\nWorld’)</a:t>
            </a:r>
          </a:p>
          <a:p>
            <a:endParaRPr lang="en-US" dirty="0"/>
          </a:p>
          <a:p>
            <a:r>
              <a:rPr lang="en-US" dirty="0"/>
              <a:t>A   ‘Hello' then ‘World’ in a New line </a:t>
            </a:r>
          </a:p>
          <a:p>
            <a:r>
              <a:rPr lang="en-US" dirty="0"/>
              <a:t>B   ‘</a:t>
            </a:r>
            <a:r>
              <a:rPr lang="en-US" dirty="0" err="1"/>
              <a:t>rHello</a:t>
            </a:r>
            <a:r>
              <a:rPr lang="en-US" dirty="0"/>
              <a:t>' then ‘World' in a New line </a:t>
            </a:r>
          </a:p>
          <a:p>
            <a:r>
              <a:rPr lang="en-US" dirty="0"/>
              <a:t>C   Hello World </a:t>
            </a:r>
          </a:p>
          <a:p>
            <a:r>
              <a:rPr lang="en-US" dirty="0"/>
              <a:t>D   Hello\nWorld</a:t>
            </a:r>
          </a:p>
          <a:p>
            <a:r>
              <a:rPr lang="en-US" dirty="0"/>
              <a:t>E   None of the above</a:t>
            </a:r>
            <a:endParaRPr lang="en-CA" dirty="0"/>
          </a:p>
        </p:txBody>
      </p:sp>
      <p:sp>
        <p:nvSpPr>
          <p:cNvPr id="4" name="Slide Number Placeholder 3">
            <a:extLst>
              <a:ext uri="{FF2B5EF4-FFF2-40B4-BE49-F238E27FC236}">
                <a16:creationId xmlns:a16="http://schemas.microsoft.com/office/drawing/2014/main" id="{EB942105-96C0-42CE-B58C-E94DD25882DC}"/>
              </a:ext>
            </a:extLst>
          </p:cNvPr>
          <p:cNvSpPr>
            <a:spLocks noGrp="1"/>
          </p:cNvSpPr>
          <p:nvPr>
            <p:ph type="sldNum" sz="quarter" idx="10"/>
          </p:nvPr>
        </p:nvSpPr>
        <p:spPr/>
        <p:txBody>
          <a:bodyPr/>
          <a:lstStyle/>
          <a:p>
            <a:pPr>
              <a:defRPr/>
            </a:pPr>
            <a:fld id="{6DB1FBA9-0009-47E9-8D28-5B0116D2432D}" type="slidenum">
              <a:rPr lang="en-US" altLang="en-US" smtClean="0"/>
              <a:pPr>
                <a:defRPr/>
              </a:pPr>
              <a:t>106</a:t>
            </a:fld>
            <a:endParaRPr lang="en-US" altLang="en-US"/>
          </a:p>
        </p:txBody>
      </p:sp>
    </p:spTree>
    <p:extLst>
      <p:ext uri="{BB962C8B-B14F-4D97-AF65-F5344CB8AC3E}">
        <p14:creationId xmlns:p14="http://schemas.microsoft.com/office/powerpoint/2010/main" val="3567441353"/>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C33FA-981D-4C59-9FC3-95BB13B51332}"/>
              </a:ext>
            </a:extLst>
          </p:cNvPr>
          <p:cNvSpPr>
            <a:spLocks noGrp="1"/>
          </p:cNvSpPr>
          <p:nvPr>
            <p:ph type="title"/>
          </p:nvPr>
        </p:nvSpPr>
        <p:spPr/>
        <p:txBody>
          <a:bodyPr/>
          <a:lstStyle/>
          <a:p>
            <a:r>
              <a:rPr lang="en-US" dirty="0"/>
              <a:t>Quiz 2</a:t>
            </a:r>
            <a:endParaRPr lang="en-CA" dirty="0"/>
          </a:p>
        </p:txBody>
      </p:sp>
      <p:sp>
        <p:nvSpPr>
          <p:cNvPr id="3" name="Content Placeholder 2">
            <a:extLst>
              <a:ext uri="{FF2B5EF4-FFF2-40B4-BE49-F238E27FC236}">
                <a16:creationId xmlns:a16="http://schemas.microsoft.com/office/drawing/2014/main" id="{B82C47E3-5FC9-42C3-81DA-CCE5992F1933}"/>
              </a:ext>
            </a:extLst>
          </p:cNvPr>
          <p:cNvSpPr>
            <a:spLocks noGrp="1"/>
          </p:cNvSpPr>
          <p:nvPr>
            <p:ph idx="1"/>
          </p:nvPr>
        </p:nvSpPr>
        <p:spPr/>
        <p:txBody>
          <a:bodyPr/>
          <a:lstStyle/>
          <a:p>
            <a:r>
              <a:rPr lang="en-US" b="1" dirty="0"/>
              <a:t>12. Which of the following is the output of the below Python code?</a:t>
            </a:r>
          </a:p>
          <a:p>
            <a:endParaRPr lang="en-US" b="1" dirty="0"/>
          </a:p>
          <a:p>
            <a:r>
              <a:rPr lang="en-US" i="1" dirty="0"/>
              <a:t>str=‘Moon Beam'</a:t>
            </a:r>
          </a:p>
          <a:p>
            <a:r>
              <a:rPr lang="en-US" i="1" dirty="0"/>
              <a:t>print (str[::-1])</a:t>
            </a:r>
          </a:p>
          <a:p>
            <a:endParaRPr lang="en-US" dirty="0"/>
          </a:p>
          <a:p>
            <a:endParaRPr lang="en-US" dirty="0"/>
          </a:p>
          <a:p>
            <a:r>
              <a:rPr lang="en-US" dirty="0"/>
              <a:t>A   </a:t>
            </a:r>
            <a:r>
              <a:rPr lang="en-US" dirty="0" err="1"/>
              <a:t>maeBnooM</a:t>
            </a:r>
            <a:endParaRPr lang="en-US" dirty="0"/>
          </a:p>
          <a:p>
            <a:r>
              <a:rPr lang="en-US" dirty="0"/>
              <a:t>B   </a:t>
            </a:r>
            <a:r>
              <a:rPr lang="en-US" dirty="0" err="1"/>
              <a:t>maeB</a:t>
            </a:r>
            <a:r>
              <a:rPr lang="en-US" dirty="0"/>
              <a:t> </a:t>
            </a:r>
            <a:r>
              <a:rPr lang="en-US" dirty="0" err="1"/>
              <a:t>nooM</a:t>
            </a:r>
            <a:endParaRPr lang="en-US" dirty="0"/>
          </a:p>
          <a:p>
            <a:r>
              <a:rPr lang="en-US" dirty="0"/>
              <a:t>C   Moon Beam</a:t>
            </a:r>
          </a:p>
          <a:p>
            <a:r>
              <a:rPr lang="en-US" dirty="0"/>
              <a:t>D   Moon</a:t>
            </a:r>
          </a:p>
          <a:p>
            <a:r>
              <a:rPr lang="en-US" dirty="0"/>
              <a:t>E   Beam</a:t>
            </a:r>
          </a:p>
        </p:txBody>
      </p:sp>
      <p:sp>
        <p:nvSpPr>
          <p:cNvPr id="4" name="Slide Number Placeholder 3">
            <a:extLst>
              <a:ext uri="{FF2B5EF4-FFF2-40B4-BE49-F238E27FC236}">
                <a16:creationId xmlns:a16="http://schemas.microsoft.com/office/drawing/2014/main" id="{9973E00F-A457-4B26-8A90-DE91A4B15233}"/>
              </a:ext>
            </a:extLst>
          </p:cNvPr>
          <p:cNvSpPr>
            <a:spLocks noGrp="1"/>
          </p:cNvSpPr>
          <p:nvPr>
            <p:ph type="sldNum" sz="quarter" idx="10"/>
          </p:nvPr>
        </p:nvSpPr>
        <p:spPr/>
        <p:txBody>
          <a:bodyPr/>
          <a:lstStyle/>
          <a:p>
            <a:pPr>
              <a:defRPr/>
            </a:pPr>
            <a:fld id="{6DB1FBA9-0009-47E9-8D28-5B0116D2432D}" type="slidenum">
              <a:rPr lang="en-US" altLang="en-US" smtClean="0"/>
              <a:pPr>
                <a:defRPr/>
              </a:pPr>
              <a:t>107</a:t>
            </a:fld>
            <a:endParaRPr lang="en-US" altLang="en-US"/>
          </a:p>
        </p:txBody>
      </p:sp>
    </p:spTree>
    <p:extLst>
      <p:ext uri="{BB962C8B-B14F-4D97-AF65-F5344CB8AC3E}">
        <p14:creationId xmlns:p14="http://schemas.microsoft.com/office/powerpoint/2010/main" val="1983180600"/>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41C7F-A0CB-4796-8C31-66CAB8036AC1}"/>
              </a:ext>
            </a:extLst>
          </p:cNvPr>
          <p:cNvSpPr>
            <a:spLocks noGrp="1"/>
          </p:cNvSpPr>
          <p:nvPr>
            <p:ph type="title"/>
          </p:nvPr>
        </p:nvSpPr>
        <p:spPr/>
        <p:txBody>
          <a:bodyPr/>
          <a:lstStyle/>
          <a:p>
            <a:r>
              <a:rPr lang="en-US" dirty="0"/>
              <a:t>List and Tuples</a:t>
            </a:r>
          </a:p>
        </p:txBody>
      </p:sp>
      <p:pic>
        <p:nvPicPr>
          <p:cNvPr id="6" name="Content Placeholder 5">
            <a:extLst>
              <a:ext uri="{FF2B5EF4-FFF2-40B4-BE49-F238E27FC236}">
                <a16:creationId xmlns:a16="http://schemas.microsoft.com/office/drawing/2014/main" id="{AD80EE72-93CC-49EE-A73A-2330D7CEBC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6700" y="1219200"/>
            <a:ext cx="8610600" cy="4572000"/>
          </a:xfrm>
        </p:spPr>
      </p:pic>
      <p:sp>
        <p:nvSpPr>
          <p:cNvPr id="4" name="Slide Number Placeholder 3">
            <a:extLst>
              <a:ext uri="{FF2B5EF4-FFF2-40B4-BE49-F238E27FC236}">
                <a16:creationId xmlns:a16="http://schemas.microsoft.com/office/drawing/2014/main" id="{E6422AF7-692C-48A8-A145-5031A089C473}"/>
              </a:ext>
            </a:extLst>
          </p:cNvPr>
          <p:cNvSpPr>
            <a:spLocks noGrp="1"/>
          </p:cNvSpPr>
          <p:nvPr>
            <p:ph type="sldNum" sz="quarter" idx="10"/>
          </p:nvPr>
        </p:nvSpPr>
        <p:spPr/>
        <p:txBody>
          <a:bodyPr/>
          <a:lstStyle/>
          <a:p>
            <a:pPr>
              <a:defRPr/>
            </a:pPr>
            <a:fld id="{6DB1FBA9-0009-47E9-8D28-5B0116D2432D}" type="slidenum">
              <a:rPr lang="en-US" altLang="en-US" smtClean="0"/>
              <a:pPr>
                <a:defRPr/>
              </a:pPr>
              <a:t>108</a:t>
            </a:fld>
            <a:endParaRPr lang="en-US" altLang="en-US"/>
          </a:p>
        </p:txBody>
      </p:sp>
      <p:sp>
        <p:nvSpPr>
          <p:cNvPr id="5" name="Arrow: U-Turn 4">
            <a:hlinkClick r:id="rId3" action="ppaction://hlinksldjump"/>
            <a:extLst>
              <a:ext uri="{FF2B5EF4-FFF2-40B4-BE49-F238E27FC236}">
                <a16:creationId xmlns:a16="http://schemas.microsoft.com/office/drawing/2014/main" id="{C7DD2D7D-D512-408B-BCCB-74B487055C8E}"/>
              </a:ext>
            </a:extLst>
          </p:cNvPr>
          <p:cNvSpPr/>
          <p:nvPr/>
        </p:nvSpPr>
        <p:spPr bwMode="auto">
          <a:xfrm>
            <a:off x="990600" y="6096000"/>
            <a:ext cx="457200" cy="228600"/>
          </a:xfrm>
          <a:prstGeom prst="uturnArrow">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1196975" marR="0" indent="-282575" algn="l" defTabSz="914400" rtl="0" eaLnBrk="1" fontAlgn="base" latinLnBrk="0" hangingPunct="1">
              <a:lnSpc>
                <a:spcPct val="100000"/>
              </a:lnSpc>
              <a:spcBef>
                <a:spcPts val="500"/>
              </a:spcBef>
              <a:spcAft>
                <a:spcPct val="0"/>
              </a:spcAft>
              <a:buClr>
                <a:srgbClr val="800080"/>
              </a:buClr>
              <a:buSzPct val="55000"/>
              <a:buFont typeface="Wingdings" panose="05000000000000000000" pitchFamily="2" charset="2"/>
              <a:buChar char="n"/>
              <a:tabLst/>
            </a:pPr>
            <a:endParaRPr kumimoji="0" lang="en-US" sz="2000" b="0" i="0" u="none" strike="noStrike" cap="none" normalizeH="0" baseline="0">
              <a:ln>
                <a:noFill/>
              </a:ln>
              <a:solidFill>
                <a:schemeClr val="tx1"/>
              </a:solidFill>
              <a:effectLst/>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853596648"/>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8E010-1A96-4DAE-8CD4-3DCE8E8668C8}"/>
              </a:ext>
            </a:extLst>
          </p:cNvPr>
          <p:cNvSpPr>
            <a:spLocks noGrp="1"/>
          </p:cNvSpPr>
          <p:nvPr>
            <p:ph type="title"/>
          </p:nvPr>
        </p:nvSpPr>
        <p:spPr/>
        <p:txBody>
          <a:bodyPr/>
          <a:lstStyle/>
          <a:p>
            <a:r>
              <a:rPr lang="en-CA" dirty="0"/>
              <a:t>List and Tuples</a:t>
            </a:r>
          </a:p>
        </p:txBody>
      </p:sp>
      <p:sp>
        <p:nvSpPr>
          <p:cNvPr id="3" name="Content Placeholder 2">
            <a:extLst>
              <a:ext uri="{FF2B5EF4-FFF2-40B4-BE49-F238E27FC236}">
                <a16:creationId xmlns:a16="http://schemas.microsoft.com/office/drawing/2014/main" id="{31F26564-0EE8-446B-909A-1CAEBAD6BF58}"/>
              </a:ext>
            </a:extLst>
          </p:cNvPr>
          <p:cNvSpPr>
            <a:spLocks noGrp="1"/>
          </p:cNvSpPr>
          <p:nvPr>
            <p:ph idx="1"/>
          </p:nvPr>
        </p:nvSpPr>
        <p:spPr/>
        <p:txBody>
          <a:bodyPr/>
          <a:lstStyle/>
          <a:p>
            <a:r>
              <a:rPr lang="en-US" b="1" dirty="0">
                <a:solidFill>
                  <a:srgbClr val="C00000"/>
                </a:solidFill>
                <a:effectLst>
                  <a:outerShdw blurRad="38100" dist="38100" dir="2700000" algn="tl">
                    <a:srgbClr val="000000">
                      <a:alpha val="43137"/>
                    </a:srgbClr>
                  </a:outerShdw>
                </a:effectLst>
              </a:rPr>
              <a:t>Lists and Tuples</a:t>
            </a:r>
          </a:p>
          <a:p>
            <a:r>
              <a:rPr lang="en-US" dirty="0"/>
              <a:t>In many situations we organize data into a list - a shopping list, a list of courses, a list of contacts on your cell phone, a list of songs in your audio player, and so on</a:t>
            </a:r>
          </a:p>
          <a:p>
            <a:r>
              <a:rPr lang="en-US" dirty="0"/>
              <a:t>In Python, lists are usually stored in a type of object called a list</a:t>
            </a:r>
          </a:p>
          <a:p>
            <a:r>
              <a:rPr lang="en-US" i="1" dirty="0">
                <a:solidFill>
                  <a:srgbClr val="C00000"/>
                </a:solidFill>
              </a:rPr>
              <a:t>A list is a sequence of objects</a:t>
            </a:r>
          </a:p>
          <a:p>
            <a:r>
              <a:rPr lang="en-US" dirty="0"/>
              <a:t>The objects can be of any type- numbers, strings, even other lists For example, here is how we would assign to the variable pets the list of strings representing several pets</a:t>
            </a:r>
          </a:p>
          <a:p>
            <a:r>
              <a:rPr lang="en-CA" i="1" dirty="0">
                <a:solidFill>
                  <a:srgbClr val="C00000"/>
                </a:solidFill>
              </a:rPr>
              <a:t>pets = ['goldfish', 'cat', 'dog’]</a:t>
            </a:r>
          </a:p>
          <a:p>
            <a:endParaRPr lang="en-CA" dirty="0"/>
          </a:p>
          <a:p>
            <a:endParaRPr lang="en-CA" dirty="0"/>
          </a:p>
        </p:txBody>
      </p:sp>
      <p:sp>
        <p:nvSpPr>
          <p:cNvPr id="4" name="Slide Number Placeholder 3">
            <a:extLst>
              <a:ext uri="{FF2B5EF4-FFF2-40B4-BE49-F238E27FC236}">
                <a16:creationId xmlns:a16="http://schemas.microsoft.com/office/drawing/2014/main" id="{2800BCA2-9DE7-4956-ADEE-25B8C67410E1}"/>
              </a:ext>
            </a:extLst>
          </p:cNvPr>
          <p:cNvSpPr>
            <a:spLocks noGrp="1"/>
          </p:cNvSpPr>
          <p:nvPr>
            <p:ph type="sldNum" sz="quarter" idx="10"/>
          </p:nvPr>
        </p:nvSpPr>
        <p:spPr/>
        <p:txBody>
          <a:bodyPr/>
          <a:lstStyle/>
          <a:p>
            <a:pPr>
              <a:defRPr/>
            </a:pPr>
            <a:fld id="{6DB1FBA9-0009-47E9-8D28-5B0116D2432D}" type="slidenum">
              <a:rPr lang="en-US" altLang="en-US" smtClean="0"/>
              <a:pPr>
                <a:defRPr/>
              </a:pPr>
              <a:t>109</a:t>
            </a:fld>
            <a:endParaRPr lang="en-US" altLang="en-US"/>
          </a:p>
        </p:txBody>
      </p:sp>
    </p:spTree>
    <p:extLst>
      <p:ext uri="{BB962C8B-B14F-4D97-AF65-F5344CB8AC3E}">
        <p14:creationId xmlns:p14="http://schemas.microsoft.com/office/powerpoint/2010/main" val="68381949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9C40A-622B-498C-AE20-CEFEF6032AFF}"/>
              </a:ext>
            </a:extLst>
          </p:cNvPr>
          <p:cNvSpPr>
            <a:spLocks noGrp="1"/>
          </p:cNvSpPr>
          <p:nvPr>
            <p:ph type="title"/>
          </p:nvPr>
        </p:nvSpPr>
        <p:spPr/>
        <p:txBody>
          <a:bodyPr/>
          <a:lstStyle/>
          <a:p>
            <a:r>
              <a:rPr lang="en-CA" dirty="0"/>
              <a:t>Anaconda </a:t>
            </a:r>
          </a:p>
        </p:txBody>
      </p:sp>
      <p:sp>
        <p:nvSpPr>
          <p:cNvPr id="3" name="Content Placeholder 2">
            <a:extLst>
              <a:ext uri="{FF2B5EF4-FFF2-40B4-BE49-F238E27FC236}">
                <a16:creationId xmlns:a16="http://schemas.microsoft.com/office/drawing/2014/main" id="{218467FE-CA71-45F4-AA42-331F8E0518C7}"/>
              </a:ext>
            </a:extLst>
          </p:cNvPr>
          <p:cNvSpPr>
            <a:spLocks noGrp="1"/>
          </p:cNvSpPr>
          <p:nvPr>
            <p:ph idx="1"/>
          </p:nvPr>
        </p:nvSpPr>
        <p:spPr/>
        <p:txBody>
          <a:bodyPr/>
          <a:lstStyle/>
          <a:p>
            <a:r>
              <a:rPr lang="en-CA" dirty="0"/>
              <a:t>Anaconda distribution comes with the </a:t>
            </a:r>
            <a:r>
              <a:rPr lang="en-CA" b="1" dirty="0">
                <a:solidFill>
                  <a:srgbClr val="C00000"/>
                </a:solidFill>
              </a:rPr>
              <a:t>Spyder IDE </a:t>
            </a:r>
            <a:r>
              <a:rPr lang="en-CA" dirty="0"/>
              <a:t>(my favorite)</a:t>
            </a:r>
          </a:p>
          <a:p>
            <a:r>
              <a:rPr lang="en-CA" dirty="0"/>
              <a:t>Screenshot below</a:t>
            </a:r>
          </a:p>
          <a:p>
            <a:endParaRPr lang="en-CA" dirty="0"/>
          </a:p>
        </p:txBody>
      </p:sp>
      <p:sp>
        <p:nvSpPr>
          <p:cNvPr id="4" name="Slide Number Placeholder 3">
            <a:extLst>
              <a:ext uri="{FF2B5EF4-FFF2-40B4-BE49-F238E27FC236}">
                <a16:creationId xmlns:a16="http://schemas.microsoft.com/office/drawing/2014/main" id="{7AAD1953-E871-4DEE-9619-1AFA426E1F36}"/>
              </a:ext>
            </a:extLst>
          </p:cNvPr>
          <p:cNvSpPr>
            <a:spLocks noGrp="1"/>
          </p:cNvSpPr>
          <p:nvPr>
            <p:ph type="sldNum" sz="quarter" idx="10"/>
          </p:nvPr>
        </p:nvSpPr>
        <p:spPr/>
        <p:txBody>
          <a:bodyPr/>
          <a:lstStyle/>
          <a:p>
            <a:pPr>
              <a:defRPr/>
            </a:pPr>
            <a:fld id="{6DB1FBA9-0009-47E9-8D28-5B0116D2432D}" type="slidenum">
              <a:rPr lang="en-US" altLang="en-US" smtClean="0"/>
              <a:pPr>
                <a:defRPr/>
              </a:pPr>
              <a:t>11</a:t>
            </a:fld>
            <a:endParaRPr lang="en-US" altLang="en-US"/>
          </a:p>
        </p:txBody>
      </p:sp>
      <p:pic>
        <p:nvPicPr>
          <p:cNvPr id="5" name="Picture 4">
            <a:extLst>
              <a:ext uri="{FF2B5EF4-FFF2-40B4-BE49-F238E27FC236}">
                <a16:creationId xmlns:a16="http://schemas.microsoft.com/office/drawing/2014/main" id="{728E3D1D-92B3-472E-995E-E0C6984E9D7A}"/>
              </a:ext>
            </a:extLst>
          </p:cNvPr>
          <p:cNvPicPr>
            <a:picLocks noChangeAspect="1"/>
          </p:cNvPicPr>
          <p:nvPr/>
        </p:nvPicPr>
        <p:blipFill>
          <a:blip r:embed="rId2"/>
          <a:stretch>
            <a:fillRect/>
          </a:stretch>
        </p:blipFill>
        <p:spPr>
          <a:xfrm>
            <a:off x="304800" y="2201008"/>
            <a:ext cx="8458200" cy="4457700"/>
          </a:xfrm>
          <a:prstGeom prst="rect">
            <a:avLst/>
          </a:prstGeom>
        </p:spPr>
      </p:pic>
    </p:spTree>
    <p:extLst>
      <p:ext uri="{BB962C8B-B14F-4D97-AF65-F5344CB8AC3E}">
        <p14:creationId xmlns:p14="http://schemas.microsoft.com/office/powerpoint/2010/main" val="1862934683"/>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5DE2B-B318-444E-9F77-6841BA9E4D2A}"/>
              </a:ext>
            </a:extLst>
          </p:cNvPr>
          <p:cNvSpPr>
            <a:spLocks noGrp="1"/>
          </p:cNvSpPr>
          <p:nvPr>
            <p:ph type="title"/>
          </p:nvPr>
        </p:nvSpPr>
        <p:spPr/>
        <p:txBody>
          <a:bodyPr/>
          <a:lstStyle/>
          <a:p>
            <a:r>
              <a:rPr lang="en-CA" dirty="0"/>
              <a:t>List and Tuples(cont)</a:t>
            </a:r>
          </a:p>
        </p:txBody>
      </p:sp>
      <p:sp>
        <p:nvSpPr>
          <p:cNvPr id="3" name="Content Placeholder 2">
            <a:extLst>
              <a:ext uri="{FF2B5EF4-FFF2-40B4-BE49-F238E27FC236}">
                <a16:creationId xmlns:a16="http://schemas.microsoft.com/office/drawing/2014/main" id="{9046C292-2BCD-4A2C-AB08-8F7F5F059136}"/>
              </a:ext>
            </a:extLst>
          </p:cNvPr>
          <p:cNvSpPr>
            <a:spLocks noGrp="1"/>
          </p:cNvSpPr>
          <p:nvPr>
            <p:ph idx="1"/>
          </p:nvPr>
        </p:nvSpPr>
        <p:spPr/>
        <p:txBody>
          <a:bodyPr/>
          <a:lstStyle/>
          <a:p>
            <a:r>
              <a:rPr lang="en-US" dirty="0"/>
              <a:t>In Python, a list is represented as a comma-separated sequence of objects enclosed within square brackets</a:t>
            </a:r>
          </a:p>
          <a:p>
            <a:r>
              <a:rPr lang="en-US" i="1" dirty="0">
                <a:solidFill>
                  <a:srgbClr val="C00000"/>
                </a:solidFill>
              </a:rPr>
              <a:t>An empty list is represented as []</a:t>
            </a:r>
          </a:p>
          <a:p>
            <a:r>
              <a:rPr lang="en-US" dirty="0"/>
              <a:t>Lists can contain items of different types</a:t>
            </a:r>
          </a:p>
          <a:p>
            <a:r>
              <a:rPr lang="en-US" dirty="0"/>
              <a:t>For example, the list named things, </a:t>
            </a:r>
            <a:r>
              <a:rPr lang="en-US" i="1" dirty="0">
                <a:solidFill>
                  <a:srgbClr val="C00000"/>
                </a:solidFill>
              </a:rPr>
              <a:t>things = ['one', 2, [3, 4]] </a:t>
            </a:r>
            <a:r>
              <a:rPr lang="en-US" dirty="0"/>
              <a:t>has three items: the first is string 'one', the second is integer 2, and the third item is list [3, 4]</a:t>
            </a:r>
          </a:p>
          <a:p>
            <a:r>
              <a:rPr lang="en-US" b="1" dirty="0">
                <a:solidFill>
                  <a:srgbClr val="C00000"/>
                </a:solidFill>
                <a:effectLst>
                  <a:outerShdw blurRad="38100" dist="38100" dir="2700000" algn="tl">
                    <a:srgbClr val="000000">
                      <a:alpha val="43137"/>
                    </a:srgbClr>
                  </a:outerShdw>
                </a:effectLst>
              </a:rPr>
              <a:t>List Operators</a:t>
            </a:r>
          </a:p>
          <a:p>
            <a:r>
              <a:rPr lang="en-US" dirty="0"/>
              <a:t>Most of the string operators we have used can be used on lists in similar ways</a:t>
            </a:r>
          </a:p>
          <a:p>
            <a:r>
              <a:rPr lang="en-US" dirty="0"/>
              <a:t>For example, the items in the list may be accessed individually using the indexing operator, just as individual characters can be accessed in a string</a:t>
            </a:r>
          </a:p>
          <a:p>
            <a:endParaRPr lang="en-CA" dirty="0"/>
          </a:p>
        </p:txBody>
      </p:sp>
      <p:sp>
        <p:nvSpPr>
          <p:cNvPr id="4" name="Slide Number Placeholder 3">
            <a:extLst>
              <a:ext uri="{FF2B5EF4-FFF2-40B4-BE49-F238E27FC236}">
                <a16:creationId xmlns:a16="http://schemas.microsoft.com/office/drawing/2014/main" id="{7D10B144-F63D-4D5A-BE13-4FFB77503B30}"/>
              </a:ext>
            </a:extLst>
          </p:cNvPr>
          <p:cNvSpPr>
            <a:spLocks noGrp="1"/>
          </p:cNvSpPr>
          <p:nvPr>
            <p:ph type="sldNum" sz="quarter" idx="10"/>
          </p:nvPr>
        </p:nvSpPr>
        <p:spPr/>
        <p:txBody>
          <a:bodyPr/>
          <a:lstStyle/>
          <a:p>
            <a:pPr>
              <a:defRPr/>
            </a:pPr>
            <a:fld id="{6DB1FBA9-0009-47E9-8D28-5B0116D2432D}" type="slidenum">
              <a:rPr lang="en-US" altLang="en-US" smtClean="0"/>
              <a:pPr>
                <a:defRPr/>
              </a:pPr>
              <a:t>110</a:t>
            </a:fld>
            <a:endParaRPr lang="en-US" altLang="en-US"/>
          </a:p>
        </p:txBody>
      </p:sp>
    </p:spTree>
    <p:extLst>
      <p:ext uri="{BB962C8B-B14F-4D97-AF65-F5344CB8AC3E}">
        <p14:creationId xmlns:p14="http://schemas.microsoft.com/office/powerpoint/2010/main" val="1596245055"/>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1E08C-4E87-412C-AB4A-136705771EE4}"/>
              </a:ext>
            </a:extLst>
          </p:cNvPr>
          <p:cNvSpPr>
            <a:spLocks noGrp="1"/>
          </p:cNvSpPr>
          <p:nvPr>
            <p:ph type="title"/>
          </p:nvPr>
        </p:nvSpPr>
        <p:spPr/>
        <p:txBody>
          <a:bodyPr/>
          <a:lstStyle/>
          <a:p>
            <a:r>
              <a:rPr lang="en-CA" dirty="0"/>
              <a:t>List and Tuples(cont)</a:t>
            </a:r>
          </a:p>
        </p:txBody>
      </p:sp>
      <p:sp>
        <p:nvSpPr>
          <p:cNvPr id="3" name="Content Placeholder 2">
            <a:extLst>
              <a:ext uri="{FF2B5EF4-FFF2-40B4-BE49-F238E27FC236}">
                <a16:creationId xmlns:a16="http://schemas.microsoft.com/office/drawing/2014/main" id="{1257AA46-54AE-4D54-A81B-B95F32F439E1}"/>
              </a:ext>
            </a:extLst>
          </p:cNvPr>
          <p:cNvSpPr>
            <a:spLocks noGrp="1"/>
          </p:cNvSpPr>
          <p:nvPr>
            <p:ph idx="1"/>
          </p:nvPr>
        </p:nvSpPr>
        <p:spPr/>
        <p:txBody>
          <a:bodyPr/>
          <a:lstStyle/>
          <a:p>
            <a:r>
              <a:rPr lang="en-US" i="1" dirty="0">
                <a:solidFill>
                  <a:srgbClr val="C00000"/>
                </a:solidFill>
              </a:rPr>
              <a:t>pets[0] returns 'goldfish’  and </a:t>
            </a:r>
          </a:p>
          <a:p>
            <a:r>
              <a:rPr lang="en-US" i="1" dirty="0">
                <a:solidFill>
                  <a:srgbClr val="C00000"/>
                </a:solidFill>
              </a:rPr>
              <a:t>pets[2] return 'dog’</a:t>
            </a:r>
          </a:p>
          <a:p>
            <a:r>
              <a:rPr lang="en-US" i="1" dirty="0">
                <a:solidFill>
                  <a:srgbClr val="C00000"/>
                </a:solidFill>
              </a:rPr>
              <a:t>Negative indexes can be used too</a:t>
            </a:r>
          </a:p>
          <a:p>
            <a:r>
              <a:rPr lang="en-US" i="1" dirty="0">
                <a:solidFill>
                  <a:srgbClr val="C00000"/>
                </a:solidFill>
              </a:rPr>
              <a:t>pets[-1] returns 'dog’</a:t>
            </a:r>
          </a:p>
          <a:p>
            <a:endParaRPr lang="en-US" dirty="0"/>
          </a:p>
          <a:p>
            <a:endParaRPr lang="en-CA" dirty="0"/>
          </a:p>
        </p:txBody>
      </p:sp>
      <p:sp>
        <p:nvSpPr>
          <p:cNvPr id="4" name="Slide Number Placeholder 3">
            <a:extLst>
              <a:ext uri="{FF2B5EF4-FFF2-40B4-BE49-F238E27FC236}">
                <a16:creationId xmlns:a16="http://schemas.microsoft.com/office/drawing/2014/main" id="{2E918DB6-358F-4FCB-A209-2D0EEB51E010}"/>
              </a:ext>
            </a:extLst>
          </p:cNvPr>
          <p:cNvSpPr>
            <a:spLocks noGrp="1"/>
          </p:cNvSpPr>
          <p:nvPr>
            <p:ph type="sldNum" sz="quarter" idx="10"/>
          </p:nvPr>
        </p:nvSpPr>
        <p:spPr/>
        <p:txBody>
          <a:bodyPr/>
          <a:lstStyle/>
          <a:p>
            <a:pPr>
              <a:defRPr/>
            </a:pPr>
            <a:fld id="{6DB1FBA9-0009-47E9-8D28-5B0116D2432D}" type="slidenum">
              <a:rPr lang="en-US" altLang="en-US" smtClean="0"/>
              <a:pPr>
                <a:defRPr/>
              </a:pPr>
              <a:t>111</a:t>
            </a:fld>
            <a:endParaRPr lang="en-US" altLang="en-US"/>
          </a:p>
        </p:txBody>
      </p:sp>
      <p:pic>
        <p:nvPicPr>
          <p:cNvPr id="5" name="Picture 4">
            <a:extLst>
              <a:ext uri="{FF2B5EF4-FFF2-40B4-BE49-F238E27FC236}">
                <a16:creationId xmlns:a16="http://schemas.microsoft.com/office/drawing/2014/main" id="{CC4194F2-BB25-4E43-A3DC-F1412367B156}"/>
              </a:ext>
            </a:extLst>
          </p:cNvPr>
          <p:cNvPicPr>
            <a:picLocks noChangeAspect="1"/>
          </p:cNvPicPr>
          <p:nvPr/>
        </p:nvPicPr>
        <p:blipFill>
          <a:blip r:embed="rId2"/>
          <a:stretch>
            <a:fillRect/>
          </a:stretch>
        </p:blipFill>
        <p:spPr>
          <a:xfrm>
            <a:off x="457200" y="2971800"/>
            <a:ext cx="5791200" cy="1971675"/>
          </a:xfrm>
          <a:prstGeom prst="rect">
            <a:avLst/>
          </a:prstGeom>
        </p:spPr>
      </p:pic>
    </p:spTree>
    <p:extLst>
      <p:ext uri="{BB962C8B-B14F-4D97-AF65-F5344CB8AC3E}">
        <p14:creationId xmlns:p14="http://schemas.microsoft.com/office/powerpoint/2010/main" val="1667922857"/>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E8E98-6662-421F-AECC-1AED7D7099B2}"/>
              </a:ext>
            </a:extLst>
          </p:cNvPr>
          <p:cNvSpPr>
            <a:spLocks noGrp="1"/>
          </p:cNvSpPr>
          <p:nvPr>
            <p:ph type="title"/>
          </p:nvPr>
        </p:nvSpPr>
        <p:spPr/>
        <p:txBody>
          <a:bodyPr/>
          <a:lstStyle/>
          <a:p>
            <a:r>
              <a:rPr lang="en-CA" dirty="0"/>
              <a:t>List and Tuples(cont)</a:t>
            </a:r>
          </a:p>
        </p:txBody>
      </p:sp>
      <p:sp>
        <p:nvSpPr>
          <p:cNvPr id="3" name="Content Placeholder 2">
            <a:extLst>
              <a:ext uri="{FF2B5EF4-FFF2-40B4-BE49-F238E27FC236}">
                <a16:creationId xmlns:a16="http://schemas.microsoft.com/office/drawing/2014/main" id="{34492F50-F61F-4771-95F1-AA6A6C8AF50D}"/>
              </a:ext>
            </a:extLst>
          </p:cNvPr>
          <p:cNvSpPr>
            <a:spLocks noGrp="1"/>
          </p:cNvSpPr>
          <p:nvPr>
            <p:ph idx="1"/>
          </p:nvPr>
        </p:nvSpPr>
        <p:spPr/>
        <p:txBody>
          <a:bodyPr/>
          <a:lstStyle/>
          <a:p>
            <a:r>
              <a:rPr lang="en-CA" dirty="0"/>
              <a:t>Following is a set of list operators and functions</a:t>
            </a:r>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r>
              <a:rPr lang="en-CA" dirty="0"/>
              <a:t>Try some of these,</a:t>
            </a:r>
          </a:p>
          <a:p>
            <a:r>
              <a:rPr lang="en-CA" i="1" dirty="0">
                <a:solidFill>
                  <a:srgbClr val="C00000"/>
                </a:solidFill>
              </a:rPr>
              <a:t>‘x’ in [‘x’,’y’,’</a:t>
            </a:r>
            <a:r>
              <a:rPr lang="en-CA" i="1" dirty="0" err="1">
                <a:solidFill>
                  <a:srgbClr val="C00000"/>
                </a:solidFill>
              </a:rPr>
              <a:t>abc</a:t>
            </a:r>
            <a:r>
              <a:rPr lang="en-CA" i="1" dirty="0">
                <a:solidFill>
                  <a:srgbClr val="C00000"/>
                </a:solidFill>
              </a:rPr>
              <a:t>’] returns true</a:t>
            </a:r>
          </a:p>
          <a:p>
            <a:r>
              <a:rPr lang="en-CA" i="1" dirty="0">
                <a:solidFill>
                  <a:srgbClr val="C00000"/>
                </a:solidFill>
              </a:rPr>
              <a:t>[‘1’,’2’,’3’] + [1,2,3] returns [‘1’,’2’,’3’,1,2,3]</a:t>
            </a:r>
          </a:p>
          <a:p>
            <a:endParaRPr lang="en-CA" dirty="0"/>
          </a:p>
          <a:p>
            <a:endParaRPr lang="en-CA" dirty="0"/>
          </a:p>
          <a:p>
            <a:endParaRPr lang="en-CA" dirty="0"/>
          </a:p>
          <a:p>
            <a:endParaRPr lang="en-CA" dirty="0"/>
          </a:p>
        </p:txBody>
      </p:sp>
      <p:sp>
        <p:nvSpPr>
          <p:cNvPr id="4" name="Slide Number Placeholder 3">
            <a:extLst>
              <a:ext uri="{FF2B5EF4-FFF2-40B4-BE49-F238E27FC236}">
                <a16:creationId xmlns:a16="http://schemas.microsoft.com/office/drawing/2014/main" id="{A361B47E-FACD-4916-A765-C6B5D3685856}"/>
              </a:ext>
            </a:extLst>
          </p:cNvPr>
          <p:cNvSpPr>
            <a:spLocks noGrp="1"/>
          </p:cNvSpPr>
          <p:nvPr>
            <p:ph type="sldNum" sz="quarter" idx="10"/>
          </p:nvPr>
        </p:nvSpPr>
        <p:spPr/>
        <p:txBody>
          <a:bodyPr/>
          <a:lstStyle/>
          <a:p>
            <a:pPr>
              <a:defRPr/>
            </a:pPr>
            <a:fld id="{6DB1FBA9-0009-47E9-8D28-5B0116D2432D}" type="slidenum">
              <a:rPr lang="en-US" altLang="en-US" smtClean="0"/>
              <a:pPr>
                <a:defRPr/>
              </a:pPr>
              <a:t>112</a:t>
            </a:fld>
            <a:endParaRPr lang="en-US" altLang="en-US"/>
          </a:p>
        </p:txBody>
      </p:sp>
      <p:pic>
        <p:nvPicPr>
          <p:cNvPr id="5" name="Picture 4">
            <a:extLst>
              <a:ext uri="{FF2B5EF4-FFF2-40B4-BE49-F238E27FC236}">
                <a16:creationId xmlns:a16="http://schemas.microsoft.com/office/drawing/2014/main" id="{560DFBFF-7AC3-4767-8CD2-81877A268A02}"/>
              </a:ext>
            </a:extLst>
          </p:cNvPr>
          <p:cNvPicPr>
            <a:picLocks noChangeAspect="1"/>
          </p:cNvPicPr>
          <p:nvPr/>
        </p:nvPicPr>
        <p:blipFill>
          <a:blip r:embed="rId2"/>
          <a:stretch>
            <a:fillRect/>
          </a:stretch>
        </p:blipFill>
        <p:spPr>
          <a:xfrm>
            <a:off x="533400" y="1676400"/>
            <a:ext cx="7772399" cy="3076575"/>
          </a:xfrm>
          <a:prstGeom prst="rect">
            <a:avLst/>
          </a:prstGeom>
        </p:spPr>
      </p:pic>
    </p:spTree>
    <p:extLst>
      <p:ext uri="{BB962C8B-B14F-4D97-AF65-F5344CB8AC3E}">
        <p14:creationId xmlns:p14="http://schemas.microsoft.com/office/powerpoint/2010/main" val="2831666641"/>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DC9A7-FE42-4516-ABA1-C3E3225F2921}"/>
              </a:ext>
            </a:extLst>
          </p:cNvPr>
          <p:cNvSpPr>
            <a:spLocks noGrp="1"/>
          </p:cNvSpPr>
          <p:nvPr>
            <p:ph type="title"/>
          </p:nvPr>
        </p:nvSpPr>
        <p:spPr/>
        <p:txBody>
          <a:bodyPr/>
          <a:lstStyle/>
          <a:p>
            <a:r>
              <a:rPr lang="en-CA" dirty="0"/>
              <a:t>List and Tuples(cont)</a:t>
            </a:r>
          </a:p>
        </p:txBody>
      </p:sp>
      <p:sp>
        <p:nvSpPr>
          <p:cNvPr id="3" name="Content Placeholder 2">
            <a:extLst>
              <a:ext uri="{FF2B5EF4-FFF2-40B4-BE49-F238E27FC236}">
                <a16:creationId xmlns:a16="http://schemas.microsoft.com/office/drawing/2014/main" id="{321B2082-8E82-4958-A72E-C3927E180239}"/>
              </a:ext>
            </a:extLst>
          </p:cNvPr>
          <p:cNvSpPr>
            <a:spLocks noGrp="1"/>
          </p:cNvSpPr>
          <p:nvPr>
            <p:ph idx="1"/>
          </p:nvPr>
        </p:nvSpPr>
        <p:spPr/>
        <p:txBody>
          <a:bodyPr/>
          <a:lstStyle/>
          <a:p>
            <a:r>
              <a:rPr lang="en-US" dirty="0"/>
              <a:t>Like strings, lists can be “added,” meaning that they can be concatenated</a:t>
            </a:r>
          </a:p>
          <a:p>
            <a:r>
              <a:rPr lang="en-US" dirty="0"/>
              <a:t>They can also be “multiplied” by an integer k, which means that k copies of the list are concatenated</a:t>
            </a:r>
          </a:p>
          <a:p>
            <a:r>
              <a:rPr lang="en-US" i="1" dirty="0">
                <a:solidFill>
                  <a:srgbClr val="C00000"/>
                </a:solidFill>
              </a:rPr>
              <a:t>pets + pets returns  ['goldfish', 'cat', 'dog', 'goldfish', 'cat', 'dog’] </a:t>
            </a:r>
          </a:p>
          <a:p>
            <a:r>
              <a:rPr lang="en-US" i="1" dirty="0">
                <a:solidFill>
                  <a:srgbClr val="C00000"/>
                </a:solidFill>
              </a:rPr>
              <a:t>pets * 2 returns ['goldfish', 'cat', 'dog', 'goldfish', 'cat', 'dog’]</a:t>
            </a:r>
          </a:p>
          <a:p>
            <a:endParaRPr lang="en-US" dirty="0"/>
          </a:p>
          <a:p>
            <a:r>
              <a:rPr lang="en-US" dirty="0"/>
              <a:t>If you want to check whether string 'rabbit' is in the list, you can use the in operator in a Boolean expression that evaluates to True if string 'rabbit' appears in list pets</a:t>
            </a:r>
          </a:p>
          <a:p>
            <a:endParaRPr lang="en-US" dirty="0"/>
          </a:p>
          <a:p>
            <a:r>
              <a:rPr lang="en-US" i="1" dirty="0">
                <a:solidFill>
                  <a:srgbClr val="C00000"/>
                </a:solidFill>
              </a:rPr>
              <a:t>'rabbit' in pets returns False </a:t>
            </a:r>
          </a:p>
          <a:p>
            <a:r>
              <a:rPr lang="en-US" i="1" dirty="0">
                <a:solidFill>
                  <a:srgbClr val="C00000"/>
                </a:solidFill>
              </a:rPr>
              <a:t> 'dog' in pets return True</a:t>
            </a:r>
            <a:endParaRPr lang="en-CA" i="1" dirty="0">
              <a:solidFill>
                <a:srgbClr val="C00000"/>
              </a:solidFill>
            </a:endParaRPr>
          </a:p>
        </p:txBody>
      </p:sp>
      <p:sp>
        <p:nvSpPr>
          <p:cNvPr id="4" name="Slide Number Placeholder 3">
            <a:extLst>
              <a:ext uri="{FF2B5EF4-FFF2-40B4-BE49-F238E27FC236}">
                <a16:creationId xmlns:a16="http://schemas.microsoft.com/office/drawing/2014/main" id="{18F861B1-388B-4D31-86E8-3D51AD262DF5}"/>
              </a:ext>
            </a:extLst>
          </p:cNvPr>
          <p:cNvSpPr>
            <a:spLocks noGrp="1"/>
          </p:cNvSpPr>
          <p:nvPr>
            <p:ph type="sldNum" sz="quarter" idx="10"/>
          </p:nvPr>
        </p:nvSpPr>
        <p:spPr/>
        <p:txBody>
          <a:bodyPr/>
          <a:lstStyle/>
          <a:p>
            <a:pPr>
              <a:defRPr/>
            </a:pPr>
            <a:fld id="{6DB1FBA9-0009-47E9-8D28-5B0116D2432D}" type="slidenum">
              <a:rPr lang="en-US" altLang="en-US" smtClean="0"/>
              <a:pPr>
                <a:defRPr/>
              </a:pPr>
              <a:t>113</a:t>
            </a:fld>
            <a:endParaRPr lang="en-US" altLang="en-US"/>
          </a:p>
        </p:txBody>
      </p:sp>
    </p:spTree>
    <p:extLst>
      <p:ext uri="{BB962C8B-B14F-4D97-AF65-F5344CB8AC3E}">
        <p14:creationId xmlns:p14="http://schemas.microsoft.com/office/powerpoint/2010/main" val="1099402123"/>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FB178-8F88-4736-9047-B910BC28BAB1}"/>
              </a:ext>
            </a:extLst>
          </p:cNvPr>
          <p:cNvSpPr>
            <a:spLocks noGrp="1"/>
          </p:cNvSpPr>
          <p:nvPr>
            <p:ph type="title"/>
          </p:nvPr>
        </p:nvSpPr>
        <p:spPr/>
        <p:txBody>
          <a:bodyPr/>
          <a:lstStyle/>
          <a:p>
            <a:r>
              <a:rPr lang="en-CA" dirty="0"/>
              <a:t>List and Tuples(cont)</a:t>
            </a:r>
          </a:p>
        </p:txBody>
      </p:sp>
      <p:sp>
        <p:nvSpPr>
          <p:cNvPr id="3" name="Content Placeholder 2">
            <a:extLst>
              <a:ext uri="{FF2B5EF4-FFF2-40B4-BE49-F238E27FC236}">
                <a16:creationId xmlns:a16="http://schemas.microsoft.com/office/drawing/2014/main" id="{1B707A4D-55FE-4BE5-8716-4014ADFD9C87}"/>
              </a:ext>
            </a:extLst>
          </p:cNvPr>
          <p:cNvSpPr>
            <a:spLocks noGrp="1"/>
          </p:cNvSpPr>
          <p:nvPr>
            <p:ph idx="1"/>
          </p:nvPr>
        </p:nvSpPr>
        <p:spPr/>
        <p:txBody>
          <a:bodyPr/>
          <a:lstStyle/>
          <a:p>
            <a:r>
              <a:rPr lang="en-US" dirty="0">
                <a:solidFill>
                  <a:srgbClr val="C00000"/>
                </a:solidFill>
              </a:rPr>
              <a:t>Functions min(), max(), and sum()</a:t>
            </a:r>
            <a:r>
              <a:rPr lang="en-US" dirty="0"/>
              <a:t>, which can take a list as input and return the smallest item, the largest item, or the sum of the items, respectively, in the list</a:t>
            </a:r>
          </a:p>
          <a:p>
            <a:r>
              <a:rPr lang="en-CA" i="1" dirty="0">
                <a:solidFill>
                  <a:srgbClr val="C00000"/>
                </a:solidFill>
              </a:rPr>
              <a:t>lst = [8, 12, 34, 120] </a:t>
            </a:r>
          </a:p>
          <a:p>
            <a:r>
              <a:rPr lang="en-CA" i="1" dirty="0">
                <a:solidFill>
                  <a:srgbClr val="C00000"/>
                </a:solidFill>
              </a:rPr>
              <a:t>min(lst) returns 8 </a:t>
            </a:r>
          </a:p>
          <a:p>
            <a:r>
              <a:rPr lang="en-CA" i="1" dirty="0">
                <a:solidFill>
                  <a:srgbClr val="C00000"/>
                </a:solidFill>
              </a:rPr>
              <a:t>max(lst) returns 120</a:t>
            </a:r>
          </a:p>
          <a:p>
            <a:r>
              <a:rPr lang="en-CA" i="1" dirty="0">
                <a:solidFill>
                  <a:srgbClr val="C00000"/>
                </a:solidFill>
              </a:rPr>
              <a:t>sum(lst) returns 174</a:t>
            </a:r>
          </a:p>
          <a:p>
            <a:r>
              <a:rPr lang="en-US" b="1" dirty="0">
                <a:solidFill>
                  <a:srgbClr val="C00000"/>
                </a:solidFill>
                <a:effectLst>
                  <a:outerShdw blurRad="38100" dist="38100" dir="2700000" algn="tl">
                    <a:srgbClr val="000000">
                      <a:alpha val="43137"/>
                    </a:srgbClr>
                  </a:outerShdw>
                </a:effectLst>
              </a:rPr>
              <a:t>Lists Are Mutable, Strings Are Not</a:t>
            </a:r>
          </a:p>
          <a:p>
            <a:endParaRPr lang="en-US" dirty="0"/>
          </a:p>
          <a:p>
            <a:r>
              <a:rPr lang="en-US" dirty="0"/>
              <a:t>An important property of lists is that they are mutable</a:t>
            </a:r>
          </a:p>
          <a:p>
            <a:r>
              <a:rPr lang="en-US" dirty="0"/>
              <a:t>What this means is that the content of a list can be changed</a:t>
            </a:r>
          </a:p>
          <a:p>
            <a:r>
              <a:rPr lang="en-US" dirty="0"/>
              <a:t>For example, suppose that we want to be more specific about the type of cat in list pets</a:t>
            </a:r>
          </a:p>
          <a:p>
            <a:r>
              <a:rPr lang="en-US" i="1" dirty="0">
                <a:solidFill>
                  <a:srgbClr val="C00000"/>
                </a:solidFill>
              </a:rPr>
              <a:t>We would like pets[1] to evaluate to '</a:t>
            </a:r>
            <a:r>
              <a:rPr lang="en-US" i="1" dirty="0" err="1">
                <a:solidFill>
                  <a:srgbClr val="C00000"/>
                </a:solidFill>
              </a:rPr>
              <a:t>cymric</a:t>
            </a:r>
            <a:r>
              <a:rPr lang="en-US" i="1" dirty="0">
                <a:solidFill>
                  <a:srgbClr val="C00000"/>
                </a:solidFill>
              </a:rPr>
              <a:t> cat' instead of just plain 'cat’</a:t>
            </a:r>
          </a:p>
          <a:p>
            <a:endParaRPr lang="en-CA" dirty="0"/>
          </a:p>
        </p:txBody>
      </p:sp>
      <p:sp>
        <p:nvSpPr>
          <p:cNvPr id="4" name="Slide Number Placeholder 3">
            <a:extLst>
              <a:ext uri="{FF2B5EF4-FFF2-40B4-BE49-F238E27FC236}">
                <a16:creationId xmlns:a16="http://schemas.microsoft.com/office/drawing/2014/main" id="{C2B52E79-BE55-4080-A41D-378B267DBD04}"/>
              </a:ext>
            </a:extLst>
          </p:cNvPr>
          <p:cNvSpPr>
            <a:spLocks noGrp="1"/>
          </p:cNvSpPr>
          <p:nvPr>
            <p:ph type="sldNum" sz="quarter" idx="10"/>
          </p:nvPr>
        </p:nvSpPr>
        <p:spPr/>
        <p:txBody>
          <a:bodyPr/>
          <a:lstStyle/>
          <a:p>
            <a:pPr>
              <a:defRPr/>
            </a:pPr>
            <a:fld id="{6DB1FBA9-0009-47E9-8D28-5B0116D2432D}" type="slidenum">
              <a:rPr lang="en-US" altLang="en-US" smtClean="0"/>
              <a:pPr>
                <a:defRPr/>
              </a:pPr>
              <a:t>114</a:t>
            </a:fld>
            <a:endParaRPr lang="en-US" altLang="en-US"/>
          </a:p>
        </p:txBody>
      </p:sp>
    </p:spTree>
    <p:extLst>
      <p:ext uri="{BB962C8B-B14F-4D97-AF65-F5344CB8AC3E}">
        <p14:creationId xmlns:p14="http://schemas.microsoft.com/office/powerpoint/2010/main" val="2505832413"/>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F915C-2636-43E0-8C60-3723EAAB76BB}"/>
              </a:ext>
            </a:extLst>
          </p:cNvPr>
          <p:cNvSpPr>
            <a:spLocks noGrp="1"/>
          </p:cNvSpPr>
          <p:nvPr>
            <p:ph type="title"/>
          </p:nvPr>
        </p:nvSpPr>
        <p:spPr/>
        <p:txBody>
          <a:bodyPr/>
          <a:lstStyle/>
          <a:p>
            <a:r>
              <a:rPr lang="en-CA" dirty="0"/>
              <a:t>List and Tuples(cont)</a:t>
            </a:r>
          </a:p>
        </p:txBody>
      </p:sp>
      <p:sp>
        <p:nvSpPr>
          <p:cNvPr id="3" name="Content Placeholder 2">
            <a:extLst>
              <a:ext uri="{FF2B5EF4-FFF2-40B4-BE49-F238E27FC236}">
                <a16:creationId xmlns:a16="http://schemas.microsoft.com/office/drawing/2014/main" id="{790EDD07-3627-42BD-A68E-7A826563D005}"/>
              </a:ext>
            </a:extLst>
          </p:cNvPr>
          <p:cNvSpPr>
            <a:spLocks noGrp="1"/>
          </p:cNvSpPr>
          <p:nvPr>
            <p:ph idx="1"/>
          </p:nvPr>
        </p:nvSpPr>
        <p:spPr/>
        <p:txBody>
          <a:bodyPr/>
          <a:lstStyle/>
          <a:p>
            <a:r>
              <a:rPr lang="en-US" i="1" dirty="0">
                <a:solidFill>
                  <a:srgbClr val="C00000"/>
                </a:solidFill>
              </a:rPr>
              <a:t>To do this, we assign '</a:t>
            </a:r>
            <a:r>
              <a:rPr lang="en-US" i="1" dirty="0" err="1">
                <a:solidFill>
                  <a:srgbClr val="C00000"/>
                </a:solidFill>
              </a:rPr>
              <a:t>cymric</a:t>
            </a:r>
            <a:r>
              <a:rPr lang="en-US" i="1" dirty="0">
                <a:solidFill>
                  <a:srgbClr val="C00000"/>
                </a:solidFill>
              </a:rPr>
              <a:t> cat' to pets[1]</a:t>
            </a:r>
          </a:p>
          <a:p>
            <a:r>
              <a:rPr lang="en-US" i="1" dirty="0">
                <a:solidFill>
                  <a:srgbClr val="C00000"/>
                </a:solidFill>
              </a:rPr>
              <a:t>pets[1] = ‘</a:t>
            </a:r>
            <a:r>
              <a:rPr lang="en-US" i="1" dirty="0" err="1">
                <a:solidFill>
                  <a:srgbClr val="C00000"/>
                </a:solidFill>
              </a:rPr>
              <a:t>cymric</a:t>
            </a:r>
            <a:r>
              <a:rPr lang="en-US" i="1" dirty="0">
                <a:solidFill>
                  <a:srgbClr val="C00000"/>
                </a:solidFill>
              </a:rPr>
              <a:t> cat’</a:t>
            </a:r>
          </a:p>
          <a:p>
            <a:r>
              <a:rPr lang="en-US" i="1" dirty="0">
                <a:solidFill>
                  <a:srgbClr val="C00000"/>
                </a:solidFill>
              </a:rPr>
              <a:t>pets returns ['goldfish', '</a:t>
            </a:r>
            <a:r>
              <a:rPr lang="en-US" i="1" dirty="0" err="1">
                <a:solidFill>
                  <a:srgbClr val="C00000"/>
                </a:solidFill>
              </a:rPr>
              <a:t>cymric</a:t>
            </a:r>
            <a:r>
              <a:rPr lang="en-US" i="1" dirty="0">
                <a:solidFill>
                  <a:srgbClr val="C00000"/>
                </a:solidFill>
              </a:rPr>
              <a:t> cat', 'dog’]</a:t>
            </a:r>
          </a:p>
          <a:p>
            <a:endParaRPr lang="en-US" dirty="0"/>
          </a:p>
          <a:p>
            <a:endParaRPr lang="en-US" dirty="0"/>
          </a:p>
          <a:p>
            <a:endParaRPr lang="en-US" dirty="0"/>
          </a:p>
          <a:p>
            <a:endParaRPr lang="en-US" dirty="0"/>
          </a:p>
          <a:p>
            <a:endParaRPr lang="en-US" dirty="0"/>
          </a:p>
          <a:p>
            <a:r>
              <a:rPr lang="en-US" dirty="0"/>
              <a:t>So, the list no longer contains the string 'cat' at index 1; instead, it contains the string '</a:t>
            </a:r>
            <a:r>
              <a:rPr lang="en-US" dirty="0" err="1"/>
              <a:t>cymric</a:t>
            </a:r>
            <a:r>
              <a:rPr lang="en-US" dirty="0"/>
              <a:t> cat’</a:t>
            </a:r>
          </a:p>
          <a:p>
            <a:r>
              <a:rPr lang="en-US" i="1" dirty="0">
                <a:solidFill>
                  <a:srgbClr val="C00000"/>
                </a:solidFill>
                <a:highlight>
                  <a:srgbClr val="FFFF00"/>
                </a:highlight>
              </a:rPr>
              <a:t>While lists are mutable, strings are not</a:t>
            </a:r>
          </a:p>
          <a:p>
            <a:r>
              <a:rPr lang="en-US" dirty="0"/>
              <a:t>What that means is that we cannot change the individual characters of a string value</a:t>
            </a:r>
          </a:p>
          <a:p>
            <a:r>
              <a:rPr lang="en-US" dirty="0"/>
              <a:t>For example, suppose that we misspelled the type of cat</a:t>
            </a:r>
          </a:p>
          <a:p>
            <a:r>
              <a:rPr lang="en-US" i="1" dirty="0">
                <a:solidFill>
                  <a:srgbClr val="C00000"/>
                </a:solidFill>
              </a:rPr>
              <a:t>myCat = '</a:t>
            </a:r>
            <a:r>
              <a:rPr lang="en-US" i="1" dirty="0" err="1">
                <a:solidFill>
                  <a:srgbClr val="C00000"/>
                </a:solidFill>
              </a:rPr>
              <a:t>cymric</a:t>
            </a:r>
            <a:r>
              <a:rPr lang="en-US" i="1" dirty="0">
                <a:solidFill>
                  <a:srgbClr val="C00000"/>
                </a:solidFill>
              </a:rPr>
              <a:t> bat'</a:t>
            </a:r>
          </a:p>
          <a:p>
            <a:endParaRPr lang="en-US" dirty="0"/>
          </a:p>
          <a:p>
            <a:endParaRPr lang="en-US" dirty="0"/>
          </a:p>
          <a:p>
            <a:endParaRPr lang="en-CA" dirty="0"/>
          </a:p>
          <a:p>
            <a:endParaRPr lang="en-CA" dirty="0"/>
          </a:p>
        </p:txBody>
      </p:sp>
      <p:sp>
        <p:nvSpPr>
          <p:cNvPr id="4" name="Slide Number Placeholder 3">
            <a:extLst>
              <a:ext uri="{FF2B5EF4-FFF2-40B4-BE49-F238E27FC236}">
                <a16:creationId xmlns:a16="http://schemas.microsoft.com/office/drawing/2014/main" id="{5CAC0F02-02F1-4210-906C-FE5968047E7C}"/>
              </a:ext>
            </a:extLst>
          </p:cNvPr>
          <p:cNvSpPr>
            <a:spLocks noGrp="1"/>
          </p:cNvSpPr>
          <p:nvPr>
            <p:ph type="sldNum" sz="quarter" idx="10"/>
          </p:nvPr>
        </p:nvSpPr>
        <p:spPr/>
        <p:txBody>
          <a:bodyPr/>
          <a:lstStyle/>
          <a:p>
            <a:pPr>
              <a:defRPr/>
            </a:pPr>
            <a:fld id="{6DB1FBA9-0009-47E9-8D28-5B0116D2432D}" type="slidenum">
              <a:rPr lang="en-US" altLang="en-US" smtClean="0"/>
              <a:pPr>
                <a:defRPr/>
              </a:pPr>
              <a:t>115</a:t>
            </a:fld>
            <a:endParaRPr lang="en-US" altLang="en-US"/>
          </a:p>
        </p:txBody>
      </p:sp>
      <p:pic>
        <p:nvPicPr>
          <p:cNvPr id="5" name="Picture 4">
            <a:extLst>
              <a:ext uri="{FF2B5EF4-FFF2-40B4-BE49-F238E27FC236}">
                <a16:creationId xmlns:a16="http://schemas.microsoft.com/office/drawing/2014/main" id="{49D74D01-5E98-44D4-B838-18178FAD3B6D}"/>
              </a:ext>
            </a:extLst>
          </p:cNvPr>
          <p:cNvPicPr>
            <a:picLocks noChangeAspect="1"/>
          </p:cNvPicPr>
          <p:nvPr/>
        </p:nvPicPr>
        <p:blipFill>
          <a:blip r:embed="rId2"/>
          <a:stretch>
            <a:fillRect/>
          </a:stretch>
        </p:blipFill>
        <p:spPr>
          <a:xfrm>
            <a:off x="457200" y="2181225"/>
            <a:ext cx="1628775" cy="1666875"/>
          </a:xfrm>
          <a:prstGeom prst="rect">
            <a:avLst/>
          </a:prstGeom>
        </p:spPr>
      </p:pic>
    </p:spTree>
    <p:extLst>
      <p:ext uri="{BB962C8B-B14F-4D97-AF65-F5344CB8AC3E}">
        <p14:creationId xmlns:p14="http://schemas.microsoft.com/office/powerpoint/2010/main" val="2815303137"/>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BBF78-F361-448E-A10A-FE1B68E0558F}"/>
              </a:ext>
            </a:extLst>
          </p:cNvPr>
          <p:cNvSpPr>
            <a:spLocks noGrp="1"/>
          </p:cNvSpPr>
          <p:nvPr>
            <p:ph type="title"/>
          </p:nvPr>
        </p:nvSpPr>
        <p:spPr/>
        <p:txBody>
          <a:bodyPr/>
          <a:lstStyle/>
          <a:p>
            <a:r>
              <a:rPr lang="en-CA" dirty="0"/>
              <a:t>List and Tuples(cont)</a:t>
            </a:r>
          </a:p>
        </p:txBody>
      </p:sp>
      <p:sp>
        <p:nvSpPr>
          <p:cNvPr id="3" name="Content Placeholder 2">
            <a:extLst>
              <a:ext uri="{FF2B5EF4-FFF2-40B4-BE49-F238E27FC236}">
                <a16:creationId xmlns:a16="http://schemas.microsoft.com/office/drawing/2014/main" id="{3FBFAD62-9CB4-4D34-A4B5-866DABF0EC85}"/>
              </a:ext>
            </a:extLst>
          </p:cNvPr>
          <p:cNvSpPr>
            <a:spLocks noGrp="1"/>
          </p:cNvSpPr>
          <p:nvPr>
            <p:ph idx="1"/>
          </p:nvPr>
        </p:nvSpPr>
        <p:spPr/>
        <p:txBody>
          <a:bodyPr/>
          <a:lstStyle/>
          <a:p>
            <a:r>
              <a:rPr lang="en-US" dirty="0"/>
              <a:t>Try to correct the mistake by changing the character at index 7 from 'b' to a 'c’</a:t>
            </a:r>
          </a:p>
          <a:p>
            <a:r>
              <a:rPr lang="en-US" i="1" dirty="0">
                <a:solidFill>
                  <a:srgbClr val="C00000"/>
                </a:solidFill>
              </a:rPr>
              <a:t>myCat[7] = ‘c’</a:t>
            </a:r>
          </a:p>
          <a:p>
            <a:r>
              <a:rPr lang="en-US" i="1" dirty="0">
                <a:solidFill>
                  <a:srgbClr val="C00000"/>
                </a:solidFill>
              </a:rPr>
              <a:t>Traceback (most recent call last):</a:t>
            </a:r>
          </a:p>
          <a:p>
            <a:r>
              <a:rPr lang="en-US" i="1" dirty="0">
                <a:solidFill>
                  <a:srgbClr val="C00000"/>
                </a:solidFill>
              </a:rPr>
              <a:t>  File "&lt;ipython-input-39-396d887ac518&gt;", line 1, in &lt;module&gt;</a:t>
            </a:r>
          </a:p>
          <a:p>
            <a:r>
              <a:rPr lang="en-US" i="1" dirty="0">
                <a:solidFill>
                  <a:srgbClr val="C00000"/>
                </a:solidFill>
              </a:rPr>
              <a:t>    myCat[7] ='c'</a:t>
            </a:r>
          </a:p>
          <a:p>
            <a:endParaRPr lang="en-US" dirty="0"/>
          </a:p>
          <a:p>
            <a:r>
              <a:rPr lang="en-US" dirty="0"/>
              <a:t>TypeError: 'str' object does not support item assignment</a:t>
            </a:r>
          </a:p>
          <a:p>
            <a:r>
              <a:rPr lang="en-US" dirty="0"/>
              <a:t>The error message essentially says that individual characters (items) of a string cannot be changed (assigned to)</a:t>
            </a:r>
          </a:p>
          <a:p>
            <a:r>
              <a:rPr lang="en-US" i="1" dirty="0">
                <a:solidFill>
                  <a:srgbClr val="C00000"/>
                </a:solidFill>
              </a:rPr>
              <a:t>Strings are immutable</a:t>
            </a:r>
          </a:p>
          <a:p>
            <a:r>
              <a:rPr lang="en-US" dirty="0"/>
              <a:t>Does that mean that we are stuck with a misspelled value for myCat?</a:t>
            </a:r>
          </a:p>
          <a:p>
            <a:r>
              <a:rPr lang="en-US" dirty="0"/>
              <a:t>We can simply reassign a brand-new value to variable myCat, i.e., </a:t>
            </a:r>
            <a:r>
              <a:rPr lang="en-US" i="1" dirty="0">
                <a:solidFill>
                  <a:srgbClr val="C00000"/>
                </a:solidFill>
              </a:rPr>
              <a:t>myCat = '</a:t>
            </a:r>
            <a:r>
              <a:rPr lang="en-US" i="1" dirty="0" err="1">
                <a:solidFill>
                  <a:srgbClr val="C00000"/>
                </a:solidFill>
              </a:rPr>
              <a:t>cymric</a:t>
            </a:r>
            <a:r>
              <a:rPr lang="en-US" i="1" dirty="0">
                <a:solidFill>
                  <a:srgbClr val="C00000"/>
                </a:solidFill>
              </a:rPr>
              <a:t> cat'</a:t>
            </a:r>
            <a:endParaRPr lang="en-CA" i="1" dirty="0">
              <a:solidFill>
                <a:srgbClr val="C00000"/>
              </a:solidFill>
            </a:endParaRPr>
          </a:p>
        </p:txBody>
      </p:sp>
      <p:sp>
        <p:nvSpPr>
          <p:cNvPr id="4" name="Slide Number Placeholder 3">
            <a:extLst>
              <a:ext uri="{FF2B5EF4-FFF2-40B4-BE49-F238E27FC236}">
                <a16:creationId xmlns:a16="http://schemas.microsoft.com/office/drawing/2014/main" id="{98D2032A-29E7-4144-A1C7-1A77E8C2BD3B}"/>
              </a:ext>
            </a:extLst>
          </p:cNvPr>
          <p:cNvSpPr>
            <a:spLocks noGrp="1"/>
          </p:cNvSpPr>
          <p:nvPr>
            <p:ph type="sldNum" sz="quarter" idx="10"/>
          </p:nvPr>
        </p:nvSpPr>
        <p:spPr/>
        <p:txBody>
          <a:bodyPr/>
          <a:lstStyle/>
          <a:p>
            <a:pPr>
              <a:defRPr/>
            </a:pPr>
            <a:fld id="{6DB1FBA9-0009-47E9-8D28-5B0116D2432D}" type="slidenum">
              <a:rPr lang="en-US" altLang="en-US" smtClean="0"/>
              <a:pPr>
                <a:defRPr/>
              </a:pPr>
              <a:t>116</a:t>
            </a:fld>
            <a:endParaRPr lang="en-US" altLang="en-US"/>
          </a:p>
        </p:txBody>
      </p:sp>
    </p:spTree>
    <p:extLst>
      <p:ext uri="{BB962C8B-B14F-4D97-AF65-F5344CB8AC3E}">
        <p14:creationId xmlns:p14="http://schemas.microsoft.com/office/powerpoint/2010/main" val="2525031723"/>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6CC19-497D-4352-A314-783DB33CFA01}"/>
              </a:ext>
            </a:extLst>
          </p:cNvPr>
          <p:cNvSpPr>
            <a:spLocks noGrp="1"/>
          </p:cNvSpPr>
          <p:nvPr>
            <p:ph type="title"/>
          </p:nvPr>
        </p:nvSpPr>
        <p:spPr/>
        <p:txBody>
          <a:bodyPr/>
          <a:lstStyle/>
          <a:p>
            <a:r>
              <a:rPr lang="en-CA" dirty="0"/>
              <a:t>List and Tuples(cont)</a:t>
            </a:r>
          </a:p>
        </p:txBody>
      </p:sp>
      <p:sp>
        <p:nvSpPr>
          <p:cNvPr id="3" name="Content Placeholder 2">
            <a:extLst>
              <a:ext uri="{FF2B5EF4-FFF2-40B4-BE49-F238E27FC236}">
                <a16:creationId xmlns:a16="http://schemas.microsoft.com/office/drawing/2014/main" id="{FA29BC52-3FB2-4D4E-8FED-5F0F6E1BC0B3}"/>
              </a:ext>
            </a:extLst>
          </p:cNvPr>
          <p:cNvSpPr>
            <a:spLocks noGrp="1"/>
          </p:cNvSpPr>
          <p:nvPr>
            <p:ph idx="1"/>
          </p:nvPr>
        </p:nvSpPr>
        <p:spPr/>
        <p:txBody>
          <a:bodyPr/>
          <a:lstStyle/>
          <a:p>
            <a:r>
              <a:rPr lang="en-US" dirty="0"/>
              <a:t>In addition to lists, Python also supports tuples which, in many ways, behave like lists except that tuples are immutable</a:t>
            </a:r>
          </a:p>
          <a:p>
            <a:r>
              <a:rPr lang="en-US" dirty="0"/>
              <a:t>A tuple object contains a sequence of values separated by commas and enclosed in parentheses (( )) instead of brackets ([ ])</a:t>
            </a:r>
          </a:p>
          <a:p>
            <a:endParaRPr lang="en-US" dirty="0"/>
          </a:p>
          <a:p>
            <a:r>
              <a:rPr lang="en-US" i="1" dirty="0">
                <a:solidFill>
                  <a:srgbClr val="C00000"/>
                </a:solidFill>
              </a:rPr>
              <a:t>days = ('Mo', 'Tu', 'We’)</a:t>
            </a:r>
          </a:p>
          <a:p>
            <a:r>
              <a:rPr lang="en-US" i="1" dirty="0">
                <a:solidFill>
                  <a:srgbClr val="C00000"/>
                </a:solidFill>
              </a:rPr>
              <a:t>print(days) outputs (‘</a:t>
            </a:r>
            <a:r>
              <a:rPr lang="en-US" i="1" dirty="0" err="1">
                <a:solidFill>
                  <a:srgbClr val="C00000"/>
                </a:solidFill>
              </a:rPr>
              <a:t>Mo’,’Tu’,’We</a:t>
            </a:r>
            <a:r>
              <a:rPr lang="en-US" i="1" dirty="0">
                <a:solidFill>
                  <a:srgbClr val="C00000"/>
                </a:solidFill>
              </a:rPr>
              <a:t>’)</a:t>
            </a:r>
          </a:p>
          <a:p>
            <a:endParaRPr lang="en-US" dirty="0"/>
          </a:p>
          <a:p>
            <a:r>
              <a:rPr lang="en-US" dirty="0"/>
              <a:t>The parentheses are </a:t>
            </a:r>
            <a:r>
              <a:rPr lang="en-US" b="1" dirty="0"/>
              <a:t>optional</a:t>
            </a:r>
            <a:r>
              <a:rPr lang="en-US" dirty="0"/>
              <a:t> in simple expressions like this assignment</a:t>
            </a:r>
          </a:p>
          <a:p>
            <a:r>
              <a:rPr lang="en-US" i="1" dirty="0">
                <a:solidFill>
                  <a:srgbClr val="C00000"/>
                </a:solidFill>
              </a:rPr>
              <a:t>days = 'Mo', 'Tu', 'We', 'Th’</a:t>
            </a:r>
          </a:p>
          <a:p>
            <a:r>
              <a:rPr lang="en-US" i="1" dirty="0">
                <a:solidFill>
                  <a:srgbClr val="C00000"/>
                </a:solidFill>
              </a:rPr>
              <a:t>print(days) output  ('Mo', 'Tu', 'We', 'Th’)</a:t>
            </a:r>
          </a:p>
          <a:p>
            <a:r>
              <a:rPr lang="en-US" dirty="0"/>
              <a:t>My preference is with the brackets</a:t>
            </a:r>
          </a:p>
          <a:p>
            <a:endParaRPr lang="en-US" dirty="0"/>
          </a:p>
          <a:p>
            <a:endParaRPr lang="en-CA" dirty="0"/>
          </a:p>
        </p:txBody>
      </p:sp>
      <p:sp>
        <p:nvSpPr>
          <p:cNvPr id="4" name="Slide Number Placeholder 3">
            <a:extLst>
              <a:ext uri="{FF2B5EF4-FFF2-40B4-BE49-F238E27FC236}">
                <a16:creationId xmlns:a16="http://schemas.microsoft.com/office/drawing/2014/main" id="{E37B0625-319B-4570-8483-B752AE3A2F90}"/>
              </a:ext>
            </a:extLst>
          </p:cNvPr>
          <p:cNvSpPr>
            <a:spLocks noGrp="1"/>
          </p:cNvSpPr>
          <p:nvPr>
            <p:ph type="sldNum" sz="quarter" idx="10"/>
          </p:nvPr>
        </p:nvSpPr>
        <p:spPr/>
        <p:txBody>
          <a:bodyPr/>
          <a:lstStyle/>
          <a:p>
            <a:pPr>
              <a:defRPr/>
            </a:pPr>
            <a:fld id="{6DB1FBA9-0009-47E9-8D28-5B0116D2432D}" type="slidenum">
              <a:rPr lang="en-US" altLang="en-US" smtClean="0"/>
              <a:pPr>
                <a:defRPr/>
              </a:pPr>
              <a:t>117</a:t>
            </a:fld>
            <a:endParaRPr lang="en-US" altLang="en-US"/>
          </a:p>
        </p:txBody>
      </p:sp>
    </p:spTree>
    <p:extLst>
      <p:ext uri="{BB962C8B-B14F-4D97-AF65-F5344CB8AC3E}">
        <p14:creationId xmlns:p14="http://schemas.microsoft.com/office/powerpoint/2010/main" val="964912689"/>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983D3-9E6B-4010-AB3B-6FD3C247C127}"/>
              </a:ext>
            </a:extLst>
          </p:cNvPr>
          <p:cNvSpPr>
            <a:spLocks noGrp="1"/>
          </p:cNvSpPr>
          <p:nvPr>
            <p:ph type="title"/>
          </p:nvPr>
        </p:nvSpPr>
        <p:spPr/>
        <p:txBody>
          <a:bodyPr/>
          <a:lstStyle/>
          <a:p>
            <a:r>
              <a:rPr lang="en-CA" dirty="0"/>
              <a:t>List and Tuples(cont)</a:t>
            </a:r>
          </a:p>
        </p:txBody>
      </p:sp>
      <p:sp>
        <p:nvSpPr>
          <p:cNvPr id="3" name="Content Placeholder 2">
            <a:extLst>
              <a:ext uri="{FF2B5EF4-FFF2-40B4-BE49-F238E27FC236}">
                <a16:creationId xmlns:a16="http://schemas.microsoft.com/office/drawing/2014/main" id="{1E76483E-0058-4C4F-B489-A4A70A3CC574}"/>
              </a:ext>
            </a:extLst>
          </p:cNvPr>
          <p:cNvSpPr>
            <a:spLocks noGrp="1"/>
          </p:cNvSpPr>
          <p:nvPr>
            <p:ph idx="1"/>
          </p:nvPr>
        </p:nvSpPr>
        <p:spPr/>
        <p:txBody>
          <a:bodyPr/>
          <a:lstStyle/>
          <a:p>
            <a:r>
              <a:rPr lang="en-CA" dirty="0"/>
              <a:t>The operators we used on lists can be used on tuples</a:t>
            </a:r>
          </a:p>
          <a:p>
            <a:r>
              <a:rPr lang="en-CA" b="1" dirty="0"/>
              <a:t>Example</a:t>
            </a:r>
          </a:p>
          <a:p>
            <a:r>
              <a:rPr lang="en-CA" i="1" dirty="0">
                <a:solidFill>
                  <a:srgbClr val="C00000"/>
                </a:solidFill>
              </a:rPr>
              <a:t>days = (‘</a:t>
            </a:r>
            <a:r>
              <a:rPr lang="en-CA" i="1" dirty="0" err="1">
                <a:solidFill>
                  <a:srgbClr val="C00000"/>
                </a:solidFill>
              </a:rPr>
              <a:t>Mo’,’Tu’,’We</a:t>
            </a:r>
            <a:r>
              <a:rPr lang="en-CA" i="1" dirty="0">
                <a:solidFill>
                  <a:srgbClr val="C00000"/>
                </a:solidFill>
              </a:rPr>
              <a:t>’)</a:t>
            </a:r>
          </a:p>
          <a:p>
            <a:r>
              <a:rPr lang="en-CA" i="1" dirty="0">
                <a:solidFill>
                  <a:srgbClr val="C00000"/>
                </a:solidFill>
              </a:rPr>
              <a:t>‘Fr’ in days </a:t>
            </a:r>
            <a:r>
              <a:rPr lang="en-CA" i="1" dirty="0">
                <a:solidFill>
                  <a:srgbClr val="C00000"/>
                </a:solidFill>
                <a:highlight>
                  <a:srgbClr val="FFFF00"/>
                </a:highlight>
              </a:rPr>
              <a:t>outputs False</a:t>
            </a:r>
          </a:p>
          <a:p>
            <a:r>
              <a:rPr lang="en-CA" i="1" dirty="0">
                <a:solidFill>
                  <a:srgbClr val="C00000"/>
                </a:solidFill>
              </a:rPr>
              <a:t>Concatenating on tuples</a:t>
            </a:r>
          </a:p>
          <a:p>
            <a:r>
              <a:rPr lang="en-CA" i="1" dirty="0">
                <a:solidFill>
                  <a:srgbClr val="C00000"/>
                </a:solidFill>
              </a:rPr>
              <a:t>days + (‘</a:t>
            </a:r>
            <a:r>
              <a:rPr lang="en-CA" i="1" dirty="0" err="1">
                <a:solidFill>
                  <a:srgbClr val="C00000"/>
                </a:solidFill>
              </a:rPr>
              <a:t>Th’,’Fr’,’Sa’,’Su</a:t>
            </a:r>
            <a:r>
              <a:rPr lang="en-CA" i="1" dirty="0">
                <a:solidFill>
                  <a:srgbClr val="C00000"/>
                </a:solidFill>
              </a:rPr>
              <a:t>’)</a:t>
            </a:r>
          </a:p>
          <a:p>
            <a:r>
              <a:rPr lang="en-CA" i="1" dirty="0">
                <a:solidFill>
                  <a:srgbClr val="C00000"/>
                </a:solidFill>
              </a:rPr>
              <a:t>outputs (‘</a:t>
            </a:r>
            <a:r>
              <a:rPr lang="en-CA" i="1" dirty="0" err="1">
                <a:solidFill>
                  <a:srgbClr val="C00000"/>
                </a:solidFill>
              </a:rPr>
              <a:t>Mo’,’Tu’,’We’,Th’,’Fr’,’Sa’,’Su</a:t>
            </a:r>
            <a:r>
              <a:rPr lang="en-CA" i="1" dirty="0">
                <a:solidFill>
                  <a:srgbClr val="C00000"/>
                </a:solidFill>
              </a:rPr>
              <a:t>’)</a:t>
            </a:r>
          </a:p>
          <a:p>
            <a:r>
              <a:rPr lang="en-CA" dirty="0"/>
              <a:t>Using index, we can access the elements of a tuple</a:t>
            </a:r>
          </a:p>
          <a:p>
            <a:r>
              <a:rPr lang="en-CA" b="1" dirty="0"/>
              <a:t>Example</a:t>
            </a:r>
          </a:p>
          <a:p>
            <a:r>
              <a:rPr lang="en-CA" i="1" dirty="0">
                <a:solidFill>
                  <a:srgbClr val="C00000"/>
                </a:solidFill>
              </a:rPr>
              <a:t>days[0] </a:t>
            </a:r>
          </a:p>
          <a:p>
            <a:r>
              <a:rPr lang="en-CA" i="1" dirty="0">
                <a:solidFill>
                  <a:srgbClr val="C00000"/>
                </a:solidFill>
                <a:highlight>
                  <a:srgbClr val="FFFF00"/>
                </a:highlight>
              </a:rPr>
              <a:t>output ‘Mo’</a:t>
            </a:r>
          </a:p>
          <a:p>
            <a:r>
              <a:rPr lang="en-US" dirty="0"/>
              <a:t>any attempt to change a tuple results in an error:</a:t>
            </a:r>
          </a:p>
          <a:p>
            <a:r>
              <a:rPr lang="en-US" i="1" dirty="0">
                <a:solidFill>
                  <a:srgbClr val="C00000"/>
                </a:solidFill>
              </a:rPr>
              <a:t>days[4] = ‘</a:t>
            </a:r>
            <a:r>
              <a:rPr lang="en-US" i="1" dirty="0" err="1">
                <a:solidFill>
                  <a:srgbClr val="C00000"/>
                </a:solidFill>
              </a:rPr>
              <a:t>xy</a:t>
            </a:r>
            <a:r>
              <a:rPr lang="en-US" i="1" dirty="0">
                <a:solidFill>
                  <a:srgbClr val="C00000"/>
                </a:solidFill>
              </a:rPr>
              <a:t>’</a:t>
            </a:r>
          </a:p>
          <a:p>
            <a:r>
              <a:rPr lang="en-US" dirty="0"/>
              <a:t>will result in an error</a:t>
            </a:r>
          </a:p>
          <a:p>
            <a:pPr marL="0" indent="0">
              <a:buNone/>
            </a:pPr>
            <a:endParaRPr lang="en-CA" dirty="0"/>
          </a:p>
          <a:p>
            <a:endParaRPr lang="en-CA" dirty="0"/>
          </a:p>
          <a:p>
            <a:endParaRPr lang="en-CA" dirty="0"/>
          </a:p>
          <a:p>
            <a:endParaRPr lang="en-CA" dirty="0"/>
          </a:p>
        </p:txBody>
      </p:sp>
      <p:sp>
        <p:nvSpPr>
          <p:cNvPr id="4" name="Slide Number Placeholder 3">
            <a:extLst>
              <a:ext uri="{FF2B5EF4-FFF2-40B4-BE49-F238E27FC236}">
                <a16:creationId xmlns:a16="http://schemas.microsoft.com/office/drawing/2014/main" id="{70B91045-ACAA-4C8D-916F-D56DDC6FBB69}"/>
              </a:ext>
            </a:extLst>
          </p:cNvPr>
          <p:cNvSpPr>
            <a:spLocks noGrp="1"/>
          </p:cNvSpPr>
          <p:nvPr>
            <p:ph type="sldNum" sz="quarter" idx="10"/>
          </p:nvPr>
        </p:nvSpPr>
        <p:spPr/>
        <p:txBody>
          <a:bodyPr/>
          <a:lstStyle/>
          <a:p>
            <a:pPr>
              <a:defRPr/>
            </a:pPr>
            <a:fld id="{6DB1FBA9-0009-47E9-8D28-5B0116D2432D}" type="slidenum">
              <a:rPr lang="en-US" altLang="en-US" smtClean="0"/>
              <a:pPr>
                <a:defRPr/>
              </a:pPr>
              <a:t>118</a:t>
            </a:fld>
            <a:endParaRPr lang="en-US" altLang="en-US"/>
          </a:p>
        </p:txBody>
      </p:sp>
    </p:spTree>
    <p:extLst>
      <p:ext uri="{BB962C8B-B14F-4D97-AF65-F5344CB8AC3E}">
        <p14:creationId xmlns:p14="http://schemas.microsoft.com/office/powerpoint/2010/main" val="2690560882"/>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E6EEF-DBB4-4993-B5E1-AAA1BCBAB0D1}"/>
              </a:ext>
            </a:extLst>
          </p:cNvPr>
          <p:cNvSpPr>
            <a:spLocks noGrp="1"/>
          </p:cNvSpPr>
          <p:nvPr>
            <p:ph type="title"/>
          </p:nvPr>
        </p:nvSpPr>
        <p:spPr/>
        <p:txBody>
          <a:bodyPr/>
          <a:lstStyle/>
          <a:p>
            <a:r>
              <a:rPr lang="en-CA" dirty="0"/>
              <a:t>List and Tuples(cont)</a:t>
            </a:r>
          </a:p>
        </p:txBody>
      </p:sp>
      <p:sp>
        <p:nvSpPr>
          <p:cNvPr id="3" name="Content Placeholder 2">
            <a:extLst>
              <a:ext uri="{FF2B5EF4-FFF2-40B4-BE49-F238E27FC236}">
                <a16:creationId xmlns:a16="http://schemas.microsoft.com/office/drawing/2014/main" id="{24FB3314-8D05-406F-9445-41B28A57673E}"/>
              </a:ext>
            </a:extLst>
          </p:cNvPr>
          <p:cNvSpPr>
            <a:spLocks noGrp="1"/>
          </p:cNvSpPr>
          <p:nvPr>
            <p:ph idx="1"/>
          </p:nvPr>
        </p:nvSpPr>
        <p:spPr/>
        <p:txBody>
          <a:bodyPr/>
          <a:lstStyle/>
          <a:p>
            <a:r>
              <a:rPr lang="en-US" dirty="0"/>
              <a:t>So, as in lists, items in tuples are ordered and can be accessed using an index (offset)</a:t>
            </a:r>
          </a:p>
          <a:p>
            <a:r>
              <a:rPr lang="en-US" i="1" dirty="0">
                <a:solidFill>
                  <a:srgbClr val="C00000"/>
                </a:solidFill>
              </a:rPr>
              <a:t>Unlike lists, tuples are immutable: once a tuple is created, it cannot be changed</a:t>
            </a:r>
          </a:p>
          <a:p>
            <a:r>
              <a:rPr lang="en-US" dirty="0"/>
              <a:t>Remember – With python, indexing starts at zero</a:t>
            </a:r>
          </a:p>
          <a:p>
            <a:endParaRPr lang="en-US" dirty="0"/>
          </a:p>
          <a:p>
            <a:r>
              <a:rPr lang="en-US" dirty="0"/>
              <a:t>What about a one item tuple? Can we do this?</a:t>
            </a:r>
          </a:p>
          <a:p>
            <a:endParaRPr lang="en-US" dirty="0"/>
          </a:p>
          <a:p>
            <a:r>
              <a:rPr lang="en-US" dirty="0"/>
              <a:t>Suppose we need to create a one-item tuple, such as</a:t>
            </a:r>
          </a:p>
          <a:p>
            <a:r>
              <a:rPr lang="en-US" i="1" dirty="0">
                <a:solidFill>
                  <a:srgbClr val="C00000"/>
                </a:solidFill>
              </a:rPr>
              <a:t>days = ('Mo')</a:t>
            </a:r>
          </a:p>
          <a:p>
            <a:r>
              <a:rPr lang="en-US" dirty="0"/>
              <a:t>Let’s evaluate the value and type of the object days:</a:t>
            </a:r>
          </a:p>
          <a:p>
            <a:r>
              <a:rPr lang="en-US" i="1" dirty="0">
                <a:solidFill>
                  <a:srgbClr val="C00000"/>
                </a:solidFill>
              </a:rPr>
              <a:t>print(days) </a:t>
            </a:r>
            <a:r>
              <a:rPr lang="en-US" i="1" dirty="0">
                <a:solidFill>
                  <a:srgbClr val="C00000"/>
                </a:solidFill>
                <a:highlight>
                  <a:srgbClr val="FFFF00"/>
                </a:highlight>
              </a:rPr>
              <a:t>outputs  'Mo’</a:t>
            </a:r>
          </a:p>
          <a:p>
            <a:r>
              <a:rPr lang="en-US" i="1" dirty="0">
                <a:solidFill>
                  <a:srgbClr val="C00000"/>
                </a:solidFill>
              </a:rPr>
              <a:t>type(days) </a:t>
            </a:r>
            <a:r>
              <a:rPr lang="en-US" i="1" dirty="0">
                <a:solidFill>
                  <a:srgbClr val="C00000"/>
                </a:solidFill>
                <a:highlight>
                  <a:srgbClr val="FFFF00"/>
                </a:highlight>
              </a:rPr>
              <a:t>outputs &lt;class '</a:t>
            </a:r>
            <a:r>
              <a:rPr lang="en-US" i="1" dirty="0" err="1">
                <a:solidFill>
                  <a:srgbClr val="C00000"/>
                </a:solidFill>
                <a:highlight>
                  <a:srgbClr val="FFFF00"/>
                </a:highlight>
              </a:rPr>
              <a:t>str</a:t>
            </a:r>
            <a:r>
              <a:rPr lang="en-US" i="1" dirty="0">
                <a:solidFill>
                  <a:srgbClr val="C00000"/>
                </a:solidFill>
                <a:highlight>
                  <a:srgbClr val="FFFF00"/>
                </a:highlight>
              </a:rPr>
              <a:t>’&gt;</a:t>
            </a:r>
          </a:p>
          <a:p>
            <a:r>
              <a:rPr lang="en-US" dirty="0"/>
              <a:t>What happened?  It appears the parenthesis were ignored</a:t>
            </a:r>
            <a:endParaRPr lang="en-CA" dirty="0"/>
          </a:p>
        </p:txBody>
      </p:sp>
      <p:sp>
        <p:nvSpPr>
          <p:cNvPr id="4" name="Slide Number Placeholder 3">
            <a:extLst>
              <a:ext uri="{FF2B5EF4-FFF2-40B4-BE49-F238E27FC236}">
                <a16:creationId xmlns:a16="http://schemas.microsoft.com/office/drawing/2014/main" id="{F1078D6B-2563-485E-AF7E-6311B2B8BF5F}"/>
              </a:ext>
            </a:extLst>
          </p:cNvPr>
          <p:cNvSpPr>
            <a:spLocks noGrp="1"/>
          </p:cNvSpPr>
          <p:nvPr>
            <p:ph type="sldNum" sz="quarter" idx="10"/>
          </p:nvPr>
        </p:nvSpPr>
        <p:spPr/>
        <p:txBody>
          <a:bodyPr/>
          <a:lstStyle/>
          <a:p>
            <a:pPr>
              <a:defRPr/>
            </a:pPr>
            <a:fld id="{6DB1FBA9-0009-47E9-8D28-5B0116D2432D}" type="slidenum">
              <a:rPr lang="en-US" altLang="en-US" smtClean="0"/>
              <a:pPr>
                <a:defRPr/>
              </a:pPr>
              <a:t>119</a:t>
            </a:fld>
            <a:endParaRPr lang="en-US" altLang="en-US"/>
          </a:p>
        </p:txBody>
      </p:sp>
    </p:spTree>
    <p:extLst>
      <p:ext uri="{BB962C8B-B14F-4D97-AF65-F5344CB8AC3E}">
        <p14:creationId xmlns:p14="http://schemas.microsoft.com/office/powerpoint/2010/main" val="40098434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35D31-8BF7-4BA1-87A3-AC2E0D4AF81C}"/>
              </a:ext>
            </a:extLst>
          </p:cNvPr>
          <p:cNvSpPr>
            <a:spLocks noGrp="1"/>
          </p:cNvSpPr>
          <p:nvPr>
            <p:ph type="title"/>
          </p:nvPr>
        </p:nvSpPr>
        <p:spPr/>
        <p:txBody>
          <a:bodyPr/>
          <a:lstStyle/>
          <a:p>
            <a:r>
              <a:rPr lang="en-CA" dirty="0"/>
              <a:t>Other IDEs</a:t>
            </a:r>
          </a:p>
        </p:txBody>
      </p:sp>
      <p:sp>
        <p:nvSpPr>
          <p:cNvPr id="3" name="Content Placeholder 2">
            <a:extLst>
              <a:ext uri="{FF2B5EF4-FFF2-40B4-BE49-F238E27FC236}">
                <a16:creationId xmlns:a16="http://schemas.microsoft.com/office/drawing/2014/main" id="{BF6FC07E-2644-4E5C-8F72-BE380AE186D1}"/>
              </a:ext>
            </a:extLst>
          </p:cNvPr>
          <p:cNvSpPr>
            <a:spLocks noGrp="1"/>
          </p:cNvSpPr>
          <p:nvPr>
            <p:ph idx="1"/>
          </p:nvPr>
        </p:nvSpPr>
        <p:spPr/>
        <p:txBody>
          <a:bodyPr/>
          <a:lstStyle/>
          <a:p>
            <a:r>
              <a:rPr lang="en-CA" dirty="0"/>
              <a:t>There are many IDEs useful for Python</a:t>
            </a:r>
          </a:p>
          <a:p>
            <a:r>
              <a:rPr lang="en-CA" b="1" dirty="0" err="1">
                <a:solidFill>
                  <a:srgbClr val="C00000"/>
                </a:solidFill>
              </a:rPr>
              <a:t>Pycharm</a:t>
            </a:r>
            <a:r>
              <a:rPr lang="en-CA" b="1" dirty="0">
                <a:solidFill>
                  <a:srgbClr val="C00000"/>
                </a:solidFill>
              </a:rPr>
              <a:t> (not my favourite)</a:t>
            </a:r>
          </a:p>
          <a:p>
            <a:r>
              <a:rPr lang="en-CA" b="1" dirty="0" err="1">
                <a:solidFill>
                  <a:srgbClr val="C00000"/>
                </a:solidFill>
              </a:rPr>
              <a:t>WingIDE</a:t>
            </a:r>
            <a:endParaRPr lang="en-CA" b="1" dirty="0">
              <a:solidFill>
                <a:srgbClr val="C00000"/>
              </a:solidFill>
            </a:endParaRPr>
          </a:p>
          <a:p>
            <a:r>
              <a:rPr lang="en-CA" b="1" dirty="0">
                <a:solidFill>
                  <a:srgbClr val="C00000"/>
                </a:solidFill>
              </a:rPr>
              <a:t>Eclipse</a:t>
            </a:r>
          </a:p>
          <a:p>
            <a:r>
              <a:rPr lang="en-CA" b="1" dirty="0" err="1">
                <a:solidFill>
                  <a:srgbClr val="C00000"/>
                </a:solidFill>
              </a:rPr>
              <a:t>Thonny</a:t>
            </a:r>
            <a:endParaRPr lang="en-CA" b="1" dirty="0">
              <a:solidFill>
                <a:srgbClr val="C00000"/>
              </a:solidFill>
            </a:endParaRPr>
          </a:p>
          <a:p>
            <a:endParaRPr lang="en-CA" dirty="0"/>
          </a:p>
          <a:p>
            <a:r>
              <a:rPr lang="en-CA" dirty="0"/>
              <a:t>You can find more of them at </a:t>
            </a:r>
          </a:p>
          <a:p>
            <a:r>
              <a:rPr lang="en-CA" dirty="0">
                <a:solidFill>
                  <a:srgbClr val="C00000"/>
                </a:solidFill>
                <a:hlinkClick r:id="rId2">
                  <a:extLst>
                    <a:ext uri="{A12FA001-AC4F-418D-AE19-62706E023703}">
                      <ahyp:hlinkClr xmlns:ahyp="http://schemas.microsoft.com/office/drawing/2018/hyperlinkcolor" val="tx"/>
                    </a:ext>
                  </a:extLst>
                </a:hlinkClick>
              </a:rPr>
              <a:t>https://wiki.python.org/moin/IntegratedDevelopmentEnvironments</a:t>
            </a:r>
            <a:endParaRPr lang="en-CA" dirty="0">
              <a:solidFill>
                <a:srgbClr val="C00000"/>
              </a:solidFill>
            </a:endParaRPr>
          </a:p>
          <a:p>
            <a:endParaRPr lang="en-CA" dirty="0"/>
          </a:p>
          <a:p>
            <a:r>
              <a:rPr lang="en-CA" dirty="0"/>
              <a:t>The IDE that comes with Python distribution from </a:t>
            </a:r>
            <a:r>
              <a:rPr lang="en-CA" dirty="0">
                <a:hlinkClick r:id="rId3"/>
              </a:rPr>
              <a:t>www.python.org</a:t>
            </a:r>
            <a:r>
              <a:rPr lang="en-CA" dirty="0"/>
              <a:t> is the </a:t>
            </a:r>
            <a:r>
              <a:rPr lang="en-CA" b="1" dirty="0">
                <a:solidFill>
                  <a:srgbClr val="C00000"/>
                </a:solidFill>
              </a:rPr>
              <a:t>IDLE</a:t>
            </a:r>
            <a:r>
              <a:rPr lang="en-CA" dirty="0"/>
              <a:t> – it’s pretty good</a:t>
            </a:r>
          </a:p>
          <a:p>
            <a:r>
              <a:rPr lang="en-CA" dirty="0"/>
              <a:t>For this course, feel free to use the IDE you prefer</a:t>
            </a:r>
          </a:p>
        </p:txBody>
      </p:sp>
      <p:sp>
        <p:nvSpPr>
          <p:cNvPr id="4" name="Slide Number Placeholder 3">
            <a:extLst>
              <a:ext uri="{FF2B5EF4-FFF2-40B4-BE49-F238E27FC236}">
                <a16:creationId xmlns:a16="http://schemas.microsoft.com/office/drawing/2014/main" id="{5BE09D60-8036-4A2E-A115-E3E28471A593}"/>
              </a:ext>
            </a:extLst>
          </p:cNvPr>
          <p:cNvSpPr>
            <a:spLocks noGrp="1"/>
          </p:cNvSpPr>
          <p:nvPr>
            <p:ph type="sldNum" sz="quarter" idx="10"/>
          </p:nvPr>
        </p:nvSpPr>
        <p:spPr/>
        <p:txBody>
          <a:bodyPr/>
          <a:lstStyle/>
          <a:p>
            <a:pPr>
              <a:defRPr/>
            </a:pPr>
            <a:fld id="{6DB1FBA9-0009-47E9-8D28-5B0116D2432D}" type="slidenum">
              <a:rPr lang="en-US" altLang="en-US" smtClean="0"/>
              <a:pPr>
                <a:defRPr/>
              </a:pPr>
              <a:t>12</a:t>
            </a:fld>
            <a:endParaRPr lang="en-US" altLang="en-US"/>
          </a:p>
        </p:txBody>
      </p:sp>
    </p:spTree>
    <p:extLst>
      <p:ext uri="{BB962C8B-B14F-4D97-AF65-F5344CB8AC3E}">
        <p14:creationId xmlns:p14="http://schemas.microsoft.com/office/powerpoint/2010/main" val="764257133"/>
      </p:ext>
    </p:extLst>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30030-D224-4BB4-9C61-A341818F4B0E}"/>
              </a:ext>
            </a:extLst>
          </p:cNvPr>
          <p:cNvSpPr>
            <a:spLocks noGrp="1"/>
          </p:cNvSpPr>
          <p:nvPr>
            <p:ph type="title"/>
          </p:nvPr>
        </p:nvSpPr>
        <p:spPr/>
        <p:txBody>
          <a:bodyPr/>
          <a:lstStyle/>
          <a:p>
            <a:r>
              <a:rPr lang="en-CA" dirty="0"/>
              <a:t>List and Tuples(cont)</a:t>
            </a:r>
          </a:p>
        </p:txBody>
      </p:sp>
      <p:sp>
        <p:nvSpPr>
          <p:cNvPr id="3" name="Content Placeholder 2">
            <a:extLst>
              <a:ext uri="{FF2B5EF4-FFF2-40B4-BE49-F238E27FC236}">
                <a16:creationId xmlns:a16="http://schemas.microsoft.com/office/drawing/2014/main" id="{4B680357-75F4-44EF-BDF1-131D4C77E495}"/>
              </a:ext>
            </a:extLst>
          </p:cNvPr>
          <p:cNvSpPr>
            <a:spLocks noGrp="1"/>
          </p:cNvSpPr>
          <p:nvPr>
            <p:ph idx="1"/>
          </p:nvPr>
        </p:nvSpPr>
        <p:spPr/>
        <p:txBody>
          <a:bodyPr/>
          <a:lstStyle/>
          <a:p>
            <a:r>
              <a:rPr lang="en-CA" dirty="0"/>
              <a:t>Even if we used a numeric, the same would happen</a:t>
            </a:r>
          </a:p>
          <a:p>
            <a:r>
              <a:rPr lang="en-CA" dirty="0"/>
              <a:t>For example</a:t>
            </a:r>
          </a:p>
          <a:p>
            <a:r>
              <a:rPr lang="en-CA" i="1" dirty="0">
                <a:solidFill>
                  <a:srgbClr val="C00000"/>
                </a:solidFill>
              </a:rPr>
              <a:t>t = (3)</a:t>
            </a:r>
          </a:p>
          <a:p>
            <a:r>
              <a:rPr lang="en-CA" i="1" dirty="0">
                <a:solidFill>
                  <a:srgbClr val="C00000"/>
                </a:solidFill>
              </a:rPr>
              <a:t>print(t) outputs 3</a:t>
            </a:r>
          </a:p>
          <a:p>
            <a:r>
              <a:rPr lang="en-CA" i="1" dirty="0">
                <a:solidFill>
                  <a:srgbClr val="C00000"/>
                </a:solidFill>
              </a:rPr>
              <a:t>type(t) </a:t>
            </a:r>
          </a:p>
          <a:p>
            <a:r>
              <a:rPr lang="en-CA" i="1" dirty="0">
                <a:solidFill>
                  <a:srgbClr val="C00000"/>
                </a:solidFill>
                <a:highlight>
                  <a:srgbClr val="FFFF00"/>
                </a:highlight>
              </a:rPr>
              <a:t>outputs int</a:t>
            </a:r>
          </a:p>
          <a:p>
            <a:r>
              <a:rPr lang="en-US" dirty="0">
                <a:solidFill>
                  <a:srgbClr val="C00000"/>
                </a:solidFill>
                <a:effectLst>
                  <a:outerShdw blurRad="38100" dist="38100" dir="2700000" algn="tl">
                    <a:srgbClr val="000000">
                      <a:alpha val="43137"/>
                    </a:srgbClr>
                  </a:outerShdw>
                </a:effectLst>
              </a:rPr>
              <a:t>How do we create a one element tuple?</a:t>
            </a:r>
          </a:p>
          <a:p>
            <a:r>
              <a:rPr lang="en-US" dirty="0">
                <a:solidFill>
                  <a:schemeClr val="tx2"/>
                </a:solidFill>
              </a:rPr>
              <a:t>What differentiates the parentheses in a general tuple from parentheses in an expression is that enclosed in the tuple parentheses will be comma-separated items</a:t>
            </a:r>
          </a:p>
          <a:p>
            <a:r>
              <a:rPr lang="en-US" dirty="0"/>
              <a:t>So, the commas make the difference, and all we need to do is add a comma after the first, and only, item to get a one-item tuple object:</a:t>
            </a:r>
          </a:p>
          <a:p>
            <a:r>
              <a:rPr lang="en-US" i="1" dirty="0">
                <a:solidFill>
                  <a:srgbClr val="C00000"/>
                </a:solidFill>
              </a:rPr>
              <a:t>days = ('Mo’,)</a:t>
            </a:r>
          </a:p>
          <a:p>
            <a:r>
              <a:rPr lang="en-US" i="1" dirty="0">
                <a:solidFill>
                  <a:srgbClr val="C00000"/>
                </a:solidFill>
              </a:rPr>
              <a:t>print(days) outputs (‘Mo’,)</a:t>
            </a:r>
          </a:p>
          <a:p>
            <a:r>
              <a:rPr lang="en-US" i="1" dirty="0">
                <a:solidFill>
                  <a:srgbClr val="C00000"/>
                </a:solidFill>
              </a:rPr>
              <a:t>type(days) </a:t>
            </a:r>
            <a:r>
              <a:rPr lang="en-US" i="1" dirty="0">
                <a:solidFill>
                  <a:srgbClr val="C00000"/>
                </a:solidFill>
                <a:highlight>
                  <a:srgbClr val="FFFF00"/>
                </a:highlight>
              </a:rPr>
              <a:t>outputs tuple</a:t>
            </a:r>
            <a:endParaRPr lang="en-CA" i="1" dirty="0">
              <a:solidFill>
                <a:srgbClr val="C00000"/>
              </a:solidFill>
              <a:highlight>
                <a:srgbClr val="FFFF00"/>
              </a:highlight>
            </a:endParaRPr>
          </a:p>
        </p:txBody>
      </p:sp>
      <p:sp>
        <p:nvSpPr>
          <p:cNvPr id="4" name="Slide Number Placeholder 3">
            <a:extLst>
              <a:ext uri="{FF2B5EF4-FFF2-40B4-BE49-F238E27FC236}">
                <a16:creationId xmlns:a16="http://schemas.microsoft.com/office/drawing/2014/main" id="{92AFA16D-99D0-4C9F-AA8F-FED30C268021}"/>
              </a:ext>
            </a:extLst>
          </p:cNvPr>
          <p:cNvSpPr>
            <a:spLocks noGrp="1"/>
          </p:cNvSpPr>
          <p:nvPr>
            <p:ph type="sldNum" sz="quarter" idx="10"/>
          </p:nvPr>
        </p:nvSpPr>
        <p:spPr/>
        <p:txBody>
          <a:bodyPr/>
          <a:lstStyle/>
          <a:p>
            <a:pPr>
              <a:defRPr/>
            </a:pPr>
            <a:fld id="{6DB1FBA9-0009-47E9-8D28-5B0116D2432D}" type="slidenum">
              <a:rPr lang="en-US" altLang="en-US" smtClean="0"/>
              <a:pPr>
                <a:defRPr/>
              </a:pPr>
              <a:t>120</a:t>
            </a:fld>
            <a:endParaRPr lang="en-US" altLang="en-US"/>
          </a:p>
        </p:txBody>
      </p:sp>
    </p:spTree>
    <p:extLst>
      <p:ext uri="{BB962C8B-B14F-4D97-AF65-F5344CB8AC3E}">
        <p14:creationId xmlns:p14="http://schemas.microsoft.com/office/powerpoint/2010/main" val="419605203"/>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DEF8C-CCCC-42B8-A385-218BE46101F3}"/>
              </a:ext>
            </a:extLst>
          </p:cNvPr>
          <p:cNvSpPr>
            <a:spLocks noGrp="1"/>
          </p:cNvSpPr>
          <p:nvPr>
            <p:ph type="title"/>
          </p:nvPr>
        </p:nvSpPr>
        <p:spPr/>
        <p:txBody>
          <a:bodyPr/>
          <a:lstStyle/>
          <a:p>
            <a:r>
              <a:rPr lang="en-CA" dirty="0"/>
              <a:t>List and Tuple methods</a:t>
            </a:r>
          </a:p>
        </p:txBody>
      </p:sp>
      <p:sp>
        <p:nvSpPr>
          <p:cNvPr id="3" name="Content Placeholder 2">
            <a:extLst>
              <a:ext uri="{FF2B5EF4-FFF2-40B4-BE49-F238E27FC236}">
                <a16:creationId xmlns:a16="http://schemas.microsoft.com/office/drawing/2014/main" id="{262BAE8E-FE71-46E0-BF95-1C120FAA483F}"/>
              </a:ext>
            </a:extLst>
          </p:cNvPr>
          <p:cNvSpPr>
            <a:spLocks noGrp="1"/>
          </p:cNvSpPr>
          <p:nvPr>
            <p:ph idx="1"/>
          </p:nvPr>
        </p:nvSpPr>
        <p:spPr/>
        <p:txBody>
          <a:bodyPr/>
          <a:lstStyle/>
          <a:p>
            <a:r>
              <a:rPr lang="en-US" b="1" dirty="0">
                <a:solidFill>
                  <a:srgbClr val="C00000"/>
                </a:solidFill>
                <a:effectLst>
                  <a:outerShdw blurRad="38100" dist="38100" dir="2700000" algn="tl">
                    <a:srgbClr val="000000">
                      <a:alpha val="43137"/>
                    </a:srgbClr>
                  </a:outerShdw>
                </a:effectLst>
              </a:rPr>
              <a:t>List and Tuple Methods</a:t>
            </a:r>
          </a:p>
          <a:p>
            <a:r>
              <a:rPr lang="en-US" dirty="0"/>
              <a:t>We have seen functions that operate on lists such as, for example, the min() function:</a:t>
            </a:r>
          </a:p>
          <a:p>
            <a:r>
              <a:rPr lang="en-US" i="1" dirty="0">
                <a:solidFill>
                  <a:srgbClr val="C00000"/>
                </a:solidFill>
              </a:rPr>
              <a:t>numbers = [6, 9, 4, 22] </a:t>
            </a:r>
          </a:p>
          <a:p>
            <a:r>
              <a:rPr lang="en-US" i="1" dirty="0">
                <a:solidFill>
                  <a:srgbClr val="C00000"/>
                </a:solidFill>
              </a:rPr>
              <a:t>min(numbers) </a:t>
            </a:r>
          </a:p>
          <a:p>
            <a:r>
              <a:rPr lang="en-US" i="1" dirty="0">
                <a:solidFill>
                  <a:srgbClr val="C00000"/>
                </a:solidFill>
                <a:highlight>
                  <a:srgbClr val="FFFF00"/>
                </a:highlight>
              </a:rPr>
              <a:t>outputs 4</a:t>
            </a:r>
          </a:p>
          <a:p>
            <a:endParaRPr lang="en-US" dirty="0"/>
          </a:p>
          <a:p>
            <a:r>
              <a:rPr lang="en-US" dirty="0"/>
              <a:t>In expression min(numbers), we say that function min() is called with one input argument, the list numbers</a:t>
            </a:r>
          </a:p>
          <a:p>
            <a:r>
              <a:rPr lang="en-US" dirty="0"/>
              <a:t>There are also functions called on lists</a:t>
            </a:r>
          </a:p>
          <a:p>
            <a:r>
              <a:rPr lang="en-US" dirty="0"/>
              <a:t>For example, the append function</a:t>
            </a:r>
          </a:p>
          <a:p>
            <a:r>
              <a:rPr lang="en-US" b="1" dirty="0">
                <a:solidFill>
                  <a:srgbClr val="C00000"/>
                </a:solidFill>
              </a:rPr>
              <a:t>Example</a:t>
            </a:r>
          </a:p>
          <a:p>
            <a:r>
              <a:rPr lang="en-US" i="1" dirty="0">
                <a:solidFill>
                  <a:srgbClr val="C00000"/>
                </a:solidFill>
              </a:rPr>
              <a:t>lst =[‘</a:t>
            </a:r>
            <a:r>
              <a:rPr lang="en-US" i="1" dirty="0" err="1">
                <a:solidFill>
                  <a:srgbClr val="C00000"/>
                </a:solidFill>
              </a:rPr>
              <a:t>a’,’b’,’c</a:t>
            </a:r>
            <a:r>
              <a:rPr lang="en-US" i="1" dirty="0">
                <a:solidFill>
                  <a:srgbClr val="C00000"/>
                </a:solidFill>
              </a:rPr>
              <a:t>’]</a:t>
            </a:r>
          </a:p>
          <a:p>
            <a:r>
              <a:rPr lang="en-US" i="1" dirty="0" err="1">
                <a:solidFill>
                  <a:srgbClr val="C00000"/>
                </a:solidFill>
              </a:rPr>
              <a:t>lst.append</a:t>
            </a:r>
            <a:r>
              <a:rPr lang="en-US" i="1" dirty="0">
                <a:solidFill>
                  <a:srgbClr val="C00000"/>
                </a:solidFill>
              </a:rPr>
              <a:t>(‘d’) outputs [‘</a:t>
            </a:r>
            <a:r>
              <a:rPr lang="en-US" i="1" dirty="0" err="1">
                <a:solidFill>
                  <a:srgbClr val="C00000"/>
                </a:solidFill>
              </a:rPr>
              <a:t>a’,’b’,’c’,’d</a:t>
            </a:r>
            <a:r>
              <a:rPr lang="en-US" i="1" dirty="0">
                <a:solidFill>
                  <a:srgbClr val="C00000"/>
                </a:solidFill>
              </a:rPr>
              <a:t>’]</a:t>
            </a:r>
          </a:p>
          <a:p>
            <a:r>
              <a:rPr lang="en-CA" i="1" dirty="0">
                <a:solidFill>
                  <a:srgbClr val="C00000"/>
                </a:solidFill>
              </a:rPr>
              <a:t>We can do this again, </a:t>
            </a:r>
            <a:r>
              <a:rPr lang="en-CA" i="1" dirty="0" err="1">
                <a:solidFill>
                  <a:srgbClr val="C00000"/>
                </a:solidFill>
              </a:rPr>
              <a:t>lst.append</a:t>
            </a:r>
            <a:r>
              <a:rPr lang="en-CA" i="1" dirty="0">
                <a:solidFill>
                  <a:srgbClr val="C00000"/>
                </a:solidFill>
              </a:rPr>
              <a:t>[‘e’] outputs [‘</a:t>
            </a:r>
            <a:r>
              <a:rPr lang="en-CA" i="1" dirty="0" err="1">
                <a:solidFill>
                  <a:srgbClr val="C00000"/>
                </a:solidFill>
              </a:rPr>
              <a:t>a’,’b’,’c’,’d’,’e</a:t>
            </a:r>
            <a:r>
              <a:rPr lang="en-CA" i="1" dirty="0">
                <a:solidFill>
                  <a:srgbClr val="C00000"/>
                </a:solidFill>
              </a:rPr>
              <a:t>’]</a:t>
            </a:r>
          </a:p>
          <a:p>
            <a:endParaRPr lang="en-CA" dirty="0"/>
          </a:p>
        </p:txBody>
      </p:sp>
      <p:sp>
        <p:nvSpPr>
          <p:cNvPr id="4" name="Slide Number Placeholder 3">
            <a:extLst>
              <a:ext uri="{FF2B5EF4-FFF2-40B4-BE49-F238E27FC236}">
                <a16:creationId xmlns:a16="http://schemas.microsoft.com/office/drawing/2014/main" id="{165881A8-4AF6-4CC9-9669-C8981F920EF1}"/>
              </a:ext>
            </a:extLst>
          </p:cNvPr>
          <p:cNvSpPr>
            <a:spLocks noGrp="1"/>
          </p:cNvSpPr>
          <p:nvPr>
            <p:ph type="sldNum" sz="quarter" idx="10"/>
          </p:nvPr>
        </p:nvSpPr>
        <p:spPr/>
        <p:txBody>
          <a:bodyPr/>
          <a:lstStyle/>
          <a:p>
            <a:pPr>
              <a:defRPr/>
            </a:pPr>
            <a:fld id="{6DB1FBA9-0009-47E9-8D28-5B0116D2432D}" type="slidenum">
              <a:rPr lang="en-US" altLang="en-US" smtClean="0"/>
              <a:pPr>
                <a:defRPr/>
              </a:pPr>
              <a:t>121</a:t>
            </a:fld>
            <a:endParaRPr lang="en-US" altLang="en-US"/>
          </a:p>
        </p:txBody>
      </p:sp>
    </p:spTree>
    <p:extLst>
      <p:ext uri="{BB962C8B-B14F-4D97-AF65-F5344CB8AC3E}">
        <p14:creationId xmlns:p14="http://schemas.microsoft.com/office/powerpoint/2010/main" val="407574996"/>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F3144-309A-48E3-B6E1-03BC0D8BDD20}"/>
              </a:ext>
            </a:extLst>
          </p:cNvPr>
          <p:cNvSpPr>
            <a:spLocks noGrp="1"/>
          </p:cNvSpPr>
          <p:nvPr>
            <p:ph type="title"/>
          </p:nvPr>
        </p:nvSpPr>
        <p:spPr/>
        <p:txBody>
          <a:bodyPr/>
          <a:lstStyle/>
          <a:p>
            <a:r>
              <a:rPr lang="en-CA" sz="3600" dirty="0"/>
              <a:t>List and Tuple methods(cont)</a:t>
            </a:r>
          </a:p>
        </p:txBody>
      </p:sp>
      <p:sp>
        <p:nvSpPr>
          <p:cNvPr id="3" name="Content Placeholder 2">
            <a:extLst>
              <a:ext uri="{FF2B5EF4-FFF2-40B4-BE49-F238E27FC236}">
                <a16:creationId xmlns:a16="http://schemas.microsoft.com/office/drawing/2014/main" id="{BE8B5523-7530-4DD5-B9B0-6169D39D4DCC}"/>
              </a:ext>
            </a:extLst>
          </p:cNvPr>
          <p:cNvSpPr>
            <a:spLocks noGrp="1"/>
          </p:cNvSpPr>
          <p:nvPr>
            <p:ph idx="1"/>
          </p:nvPr>
        </p:nvSpPr>
        <p:spPr/>
        <p:txBody>
          <a:bodyPr/>
          <a:lstStyle/>
          <a:p>
            <a:r>
              <a:rPr lang="en-CA" dirty="0"/>
              <a:t>Note how the way append was called</a:t>
            </a:r>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r>
              <a:rPr lang="en-CA" b="1" dirty="0">
                <a:solidFill>
                  <a:srgbClr val="C00000"/>
                </a:solidFill>
              </a:rPr>
              <a:t>For example </a:t>
            </a:r>
          </a:p>
          <a:p>
            <a:r>
              <a:rPr lang="en-CA" dirty="0" err="1"/>
              <a:t>lst.append</a:t>
            </a:r>
            <a:r>
              <a:rPr lang="en-CA" dirty="0"/>
              <a:t>(‘d’) should be interpreted as follows</a:t>
            </a:r>
          </a:p>
          <a:p>
            <a:r>
              <a:rPr lang="en-CA" dirty="0"/>
              <a:t>Apply the function append is called on the list with the input ‘d’</a:t>
            </a:r>
          </a:p>
          <a:p>
            <a:endParaRPr lang="en-CA" dirty="0"/>
          </a:p>
          <a:p>
            <a:endParaRPr lang="en-CA" dirty="0"/>
          </a:p>
          <a:p>
            <a:endParaRPr lang="en-CA" dirty="0"/>
          </a:p>
          <a:p>
            <a:endParaRPr lang="en-CA" dirty="0"/>
          </a:p>
          <a:p>
            <a:endParaRPr lang="en-CA" dirty="0"/>
          </a:p>
        </p:txBody>
      </p:sp>
      <p:sp>
        <p:nvSpPr>
          <p:cNvPr id="4" name="Slide Number Placeholder 3">
            <a:extLst>
              <a:ext uri="{FF2B5EF4-FFF2-40B4-BE49-F238E27FC236}">
                <a16:creationId xmlns:a16="http://schemas.microsoft.com/office/drawing/2014/main" id="{87BEB8C7-2A98-4556-AD00-B3C59255A6E8}"/>
              </a:ext>
            </a:extLst>
          </p:cNvPr>
          <p:cNvSpPr>
            <a:spLocks noGrp="1"/>
          </p:cNvSpPr>
          <p:nvPr>
            <p:ph type="sldNum" sz="quarter" idx="10"/>
          </p:nvPr>
        </p:nvSpPr>
        <p:spPr/>
        <p:txBody>
          <a:bodyPr/>
          <a:lstStyle/>
          <a:p>
            <a:pPr>
              <a:defRPr/>
            </a:pPr>
            <a:fld id="{6DB1FBA9-0009-47E9-8D28-5B0116D2432D}" type="slidenum">
              <a:rPr lang="en-US" altLang="en-US" smtClean="0"/>
              <a:pPr>
                <a:defRPr/>
              </a:pPr>
              <a:t>122</a:t>
            </a:fld>
            <a:endParaRPr lang="en-US" altLang="en-US"/>
          </a:p>
        </p:txBody>
      </p:sp>
      <p:pic>
        <p:nvPicPr>
          <p:cNvPr id="5" name="Picture 4">
            <a:extLst>
              <a:ext uri="{FF2B5EF4-FFF2-40B4-BE49-F238E27FC236}">
                <a16:creationId xmlns:a16="http://schemas.microsoft.com/office/drawing/2014/main" id="{AD2857B3-6BA8-4398-8BE2-6542C8C514E1}"/>
              </a:ext>
            </a:extLst>
          </p:cNvPr>
          <p:cNvPicPr>
            <a:picLocks noChangeAspect="1"/>
          </p:cNvPicPr>
          <p:nvPr/>
        </p:nvPicPr>
        <p:blipFill>
          <a:blip r:embed="rId2"/>
          <a:stretch>
            <a:fillRect/>
          </a:stretch>
        </p:blipFill>
        <p:spPr>
          <a:xfrm>
            <a:off x="533986" y="1752600"/>
            <a:ext cx="7200900" cy="2562225"/>
          </a:xfrm>
          <a:prstGeom prst="rect">
            <a:avLst/>
          </a:prstGeom>
        </p:spPr>
      </p:pic>
    </p:spTree>
    <p:extLst>
      <p:ext uri="{BB962C8B-B14F-4D97-AF65-F5344CB8AC3E}">
        <p14:creationId xmlns:p14="http://schemas.microsoft.com/office/powerpoint/2010/main" val="838435068"/>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A820E-4CE8-4219-8104-D784C0367B06}"/>
              </a:ext>
            </a:extLst>
          </p:cNvPr>
          <p:cNvSpPr>
            <a:spLocks noGrp="1"/>
          </p:cNvSpPr>
          <p:nvPr>
            <p:ph type="title"/>
          </p:nvPr>
        </p:nvSpPr>
        <p:spPr/>
        <p:txBody>
          <a:bodyPr/>
          <a:lstStyle/>
          <a:p>
            <a:r>
              <a:rPr lang="en-CA" dirty="0"/>
              <a:t>List and Tuple methods(cont)</a:t>
            </a:r>
          </a:p>
        </p:txBody>
      </p:sp>
      <p:sp>
        <p:nvSpPr>
          <p:cNvPr id="3" name="Content Placeholder 2">
            <a:extLst>
              <a:ext uri="{FF2B5EF4-FFF2-40B4-BE49-F238E27FC236}">
                <a16:creationId xmlns:a16="http://schemas.microsoft.com/office/drawing/2014/main" id="{EC31180E-7F79-49BE-9B56-A0D8DCB25F61}"/>
              </a:ext>
            </a:extLst>
          </p:cNvPr>
          <p:cNvSpPr>
            <a:spLocks noGrp="1"/>
          </p:cNvSpPr>
          <p:nvPr>
            <p:ph idx="1"/>
          </p:nvPr>
        </p:nvSpPr>
        <p:spPr/>
        <p:txBody>
          <a:bodyPr/>
          <a:lstStyle/>
          <a:p>
            <a:r>
              <a:rPr lang="en-US" dirty="0"/>
              <a:t>The effect of executing the statement </a:t>
            </a:r>
            <a:r>
              <a:rPr lang="en-US" dirty="0" err="1"/>
              <a:t>lst.append</a:t>
            </a:r>
            <a:r>
              <a:rPr lang="en-US" dirty="0"/>
              <a:t>(‘d') is</a:t>
            </a:r>
          </a:p>
          <a:p>
            <a:r>
              <a:rPr lang="en-US" dirty="0"/>
              <a:t>that the input argument ‘d' is added at the end of list lst</a:t>
            </a:r>
          </a:p>
          <a:p>
            <a:r>
              <a:rPr lang="en-US" b="1" dirty="0">
                <a:solidFill>
                  <a:srgbClr val="C00000"/>
                </a:solidFill>
              </a:rPr>
              <a:t>**Important**</a:t>
            </a:r>
          </a:p>
          <a:p>
            <a:r>
              <a:rPr lang="en-US" b="1" dirty="0">
                <a:solidFill>
                  <a:srgbClr val="C00000"/>
                </a:solidFill>
              </a:rPr>
              <a:t>The function </a:t>
            </a:r>
            <a:r>
              <a:rPr lang="en-US" b="1" dirty="0">
                <a:solidFill>
                  <a:srgbClr val="C00000"/>
                </a:solidFill>
                <a:highlight>
                  <a:srgbClr val="FFFF00"/>
                </a:highlight>
              </a:rPr>
              <a:t>append() </a:t>
            </a:r>
            <a:r>
              <a:rPr lang="en-US" b="1" dirty="0">
                <a:solidFill>
                  <a:srgbClr val="C00000"/>
                </a:solidFill>
              </a:rPr>
              <a:t>is a list function</a:t>
            </a:r>
          </a:p>
          <a:p>
            <a:r>
              <a:rPr lang="en-US" dirty="0"/>
              <a:t>What this means is that function </a:t>
            </a:r>
            <a:r>
              <a:rPr lang="en-US" b="1" dirty="0">
                <a:solidFill>
                  <a:srgbClr val="C00000"/>
                </a:solidFill>
                <a:highlight>
                  <a:srgbClr val="FFFF00"/>
                </a:highlight>
              </a:rPr>
              <a:t>append()</a:t>
            </a:r>
            <a:r>
              <a:rPr lang="en-US" dirty="0">
                <a:solidFill>
                  <a:srgbClr val="C00000"/>
                </a:solidFill>
                <a:highlight>
                  <a:srgbClr val="FFFF00"/>
                </a:highlight>
              </a:rPr>
              <a:t> </a:t>
            </a:r>
            <a:r>
              <a:rPr lang="en-US" dirty="0"/>
              <a:t>cannot be called on its own; it always </a:t>
            </a:r>
            <a:r>
              <a:rPr lang="en-US" dirty="0">
                <a:solidFill>
                  <a:srgbClr val="C00000"/>
                </a:solidFill>
              </a:rPr>
              <a:t>has to </a:t>
            </a:r>
            <a:r>
              <a:rPr lang="en-US" dirty="0"/>
              <a:t>be called on some list, </a:t>
            </a:r>
            <a:r>
              <a:rPr lang="en-US" dirty="0">
                <a:solidFill>
                  <a:srgbClr val="C00000"/>
                </a:solidFill>
              </a:rPr>
              <a:t>lst</a:t>
            </a:r>
            <a:r>
              <a:rPr lang="en-US" dirty="0"/>
              <a:t>, using the notation </a:t>
            </a:r>
            <a:r>
              <a:rPr lang="en-US" dirty="0" err="1">
                <a:solidFill>
                  <a:srgbClr val="C00000"/>
                </a:solidFill>
              </a:rPr>
              <a:t>lst.append</a:t>
            </a:r>
            <a:r>
              <a:rPr lang="en-US" dirty="0">
                <a:solidFill>
                  <a:srgbClr val="C00000"/>
                </a:solidFill>
              </a:rPr>
              <a:t>()</a:t>
            </a:r>
          </a:p>
          <a:p>
            <a:r>
              <a:rPr lang="en-US" dirty="0">
                <a:solidFill>
                  <a:srgbClr val="C00000"/>
                </a:solidFill>
              </a:rPr>
              <a:t>We will refer to such functions as methods</a:t>
            </a:r>
          </a:p>
          <a:p>
            <a:r>
              <a:rPr lang="en-US" dirty="0"/>
              <a:t>Another example of a list method is the </a:t>
            </a:r>
            <a:r>
              <a:rPr lang="en-US" dirty="0">
                <a:solidFill>
                  <a:srgbClr val="FF0000"/>
                </a:solidFill>
              </a:rPr>
              <a:t>count() </a:t>
            </a:r>
            <a:r>
              <a:rPr lang="en-US" dirty="0"/>
              <a:t>method</a:t>
            </a:r>
          </a:p>
          <a:p>
            <a:r>
              <a:rPr lang="en-US" dirty="0"/>
              <a:t>When called on a list with an input argument, it returns the number of times the input argument appears in the list</a:t>
            </a:r>
          </a:p>
          <a:p>
            <a:r>
              <a:rPr lang="en-US" dirty="0">
                <a:solidFill>
                  <a:srgbClr val="C00000"/>
                </a:solidFill>
              </a:rPr>
              <a:t>Example</a:t>
            </a:r>
          </a:p>
          <a:p>
            <a:r>
              <a:rPr lang="en-US" i="1" dirty="0">
                <a:solidFill>
                  <a:srgbClr val="C00000"/>
                </a:solidFill>
              </a:rPr>
              <a:t>lst = [‘</a:t>
            </a:r>
            <a:r>
              <a:rPr lang="en-US" i="1" dirty="0" err="1">
                <a:solidFill>
                  <a:srgbClr val="C00000"/>
                </a:solidFill>
              </a:rPr>
              <a:t>a’,’a’,’a’,’b’,’b’,’c</a:t>
            </a:r>
            <a:r>
              <a:rPr lang="en-US" i="1" dirty="0">
                <a:solidFill>
                  <a:srgbClr val="C00000"/>
                </a:solidFill>
              </a:rPr>
              <a:t>’]</a:t>
            </a:r>
          </a:p>
          <a:p>
            <a:r>
              <a:rPr lang="en-US" i="1" dirty="0" err="1">
                <a:solidFill>
                  <a:srgbClr val="C00000"/>
                </a:solidFill>
              </a:rPr>
              <a:t>lst.count</a:t>
            </a:r>
            <a:r>
              <a:rPr lang="en-US" i="1" dirty="0">
                <a:solidFill>
                  <a:srgbClr val="C00000"/>
                </a:solidFill>
              </a:rPr>
              <a:t>(‘a’) </a:t>
            </a:r>
            <a:r>
              <a:rPr lang="en-US" i="1" dirty="0">
                <a:solidFill>
                  <a:srgbClr val="C00000"/>
                </a:solidFill>
                <a:highlight>
                  <a:srgbClr val="FFFF00"/>
                </a:highlight>
              </a:rPr>
              <a:t>outputs 3</a:t>
            </a:r>
          </a:p>
          <a:p>
            <a:endParaRPr lang="en-US" dirty="0"/>
          </a:p>
          <a:p>
            <a:endParaRPr lang="en-US" dirty="0"/>
          </a:p>
          <a:p>
            <a:pPr marL="0" indent="0">
              <a:buNone/>
            </a:pPr>
            <a:endParaRPr lang="en-US" dirty="0"/>
          </a:p>
          <a:p>
            <a:pPr marL="0" indent="0">
              <a:buNone/>
            </a:pPr>
            <a:endParaRPr lang="en-CA" dirty="0"/>
          </a:p>
        </p:txBody>
      </p:sp>
      <p:sp>
        <p:nvSpPr>
          <p:cNvPr id="4" name="Slide Number Placeholder 3">
            <a:extLst>
              <a:ext uri="{FF2B5EF4-FFF2-40B4-BE49-F238E27FC236}">
                <a16:creationId xmlns:a16="http://schemas.microsoft.com/office/drawing/2014/main" id="{36F7A857-6768-4176-B011-AA6A72506CB0}"/>
              </a:ext>
            </a:extLst>
          </p:cNvPr>
          <p:cNvSpPr>
            <a:spLocks noGrp="1"/>
          </p:cNvSpPr>
          <p:nvPr>
            <p:ph type="sldNum" sz="quarter" idx="10"/>
          </p:nvPr>
        </p:nvSpPr>
        <p:spPr/>
        <p:txBody>
          <a:bodyPr/>
          <a:lstStyle/>
          <a:p>
            <a:pPr>
              <a:defRPr/>
            </a:pPr>
            <a:fld id="{6DB1FBA9-0009-47E9-8D28-5B0116D2432D}" type="slidenum">
              <a:rPr lang="en-US" altLang="en-US" smtClean="0"/>
              <a:pPr>
                <a:defRPr/>
              </a:pPr>
              <a:t>123</a:t>
            </a:fld>
            <a:endParaRPr lang="en-US" altLang="en-US"/>
          </a:p>
        </p:txBody>
      </p:sp>
    </p:spTree>
    <p:extLst>
      <p:ext uri="{BB962C8B-B14F-4D97-AF65-F5344CB8AC3E}">
        <p14:creationId xmlns:p14="http://schemas.microsoft.com/office/powerpoint/2010/main" val="1773072597"/>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DB8B2-CF4E-4210-864D-7B47AEDAF024}"/>
              </a:ext>
            </a:extLst>
          </p:cNvPr>
          <p:cNvSpPr>
            <a:spLocks noGrp="1"/>
          </p:cNvSpPr>
          <p:nvPr>
            <p:ph type="title"/>
          </p:nvPr>
        </p:nvSpPr>
        <p:spPr/>
        <p:txBody>
          <a:bodyPr/>
          <a:lstStyle/>
          <a:p>
            <a:r>
              <a:rPr lang="en-CA" dirty="0"/>
              <a:t>List and Tuple methods(cont)</a:t>
            </a:r>
          </a:p>
        </p:txBody>
      </p:sp>
      <p:sp>
        <p:nvSpPr>
          <p:cNvPr id="3" name="Content Placeholder 2">
            <a:extLst>
              <a:ext uri="{FF2B5EF4-FFF2-40B4-BE49-F238E27FC236}">
                <a16:creationId xmlns:a16="http://schemas.microsoft.com/office/drawing/2014/main" id="{BA00FECF-0147-4AD3-84F4-1B703C41FD9D}"/>
              </a:ext>
            </a:extLst>
          </p:cNvPr>
          <p:cNvSpPr>
            <a:spLocks noGrp="1"/>
          </p:cNvSpPr>
          <p:nvPr>
            <p:ph idx="1"/>
          </p:nvPr>
        </p:nvSpPr>
        <p:spPr/>
        <p:txBody>
          <a:bodyPr/>
          <a:lstStyle/>
          <a:p>
            <a:r>
              <a:rPr lang="en-US" dirty="0"/>
              <a:t>The list method reverse() reverses the order of the objects</a:t>
            </a:r>
          </a:p>
          <a:p>
            <a:r>
              <a:rPr lang="en-US" b="1" i="1" u="sng" dirty="0">
                <a:solidFill>
                  <a:srgbClr val="C00000"/>
                </a:solidFill>
              </a:rPr>
              <a:t>Example</a:t>
            </a:r>
          </a:p>
          <a:p>
            <a:r>
              <a:rPr lang="en-US" i="1" u="sng" dirty="0">
                <a:solidFill>
                  <a:srgbClr val="C00000"/>
                </a:solidFill>
              </a:rPr>
              <a:t>l</a:t>
            </a:r>
            <a:r>
              <a:rPr lang="en-US" i="1" dirty="0">
                <a:solidFill>
                  <a:srgbClr val="C00000"/>
                </a:solidFill>
              </a:rPr>
              <a:t>st = [1,2,3,4,5]</a:t>
            </a:r>
          </a:p>
          <a:p>
            <a:r>
              <a:rPr lang="en-US" i="1" dirty="0" err="1">
                <a:solidFill>
                  <a:srgbClr val="C00000"/>
                </a:solidFill>
              </a:rPr>
              <a:t>lst.reverse</a:t>
            </a:r>
            <a:r>
              <a:rPr lang="en-US" i="1" dirty="0">
                <a:solidFill>
                  <a:srgbClr val="C00000"/>
                </a:solidFill>
              </a:rPr>
              <a:t>()</a:t>
            </a:r>
          </a:p>
          <a:p>
            <a:r>
              <a:rPr lang="en-US" i="1" dirty="0">
                <a:solidFill>
                  <a:srgbClr val="C00000"/>
                </a:solidFill>
              </a:rPr>
              <a:t>print(lst) </a:t>
            </a:r>
          </a:p>
          <a:p>
            <a:r>
              <a:rPr lang="en-US" dirty="0">
                <a:solidFill>
                  <a:srgbClr val="C00000"/>
                </a:solidFill>
                <a:highlight>
                  <a:srgbClr val="FFFF00"/>
                </a:highlight>
              </a:rPr>
              <a:t>outputs [5,4,3,2,1]</a:t>
            </a:r>
          </a:p>
          <a:p>
            <a:r>
              <a:rPr lang="en-US" dirty="0"/>
              <a:t>You can view a listing of all list methods in the interactive shell using the help() documentation function</a:t>
            </a:r>
          </a:p>
          <a:p>
            <a:r>
              <a:rPr lang="en-US" dirty="0"/>
              <a:t>The </a:t>
            </a:r>
            <a:r>
              <a:rPr lang="en-US" dirty="0">
                <a:solidFill>
                  <a:srgbClr val="C00000"/>
                </a:solidFill>
              </a:rPr>
              <a:t>sort() </a:t>
            </a:r>
            <a:r>
              <a:rPr lang="en-US" dirty="0"/>
              <a:t>method sorts the items in the list in increasing order, using the ordering that “naturally” applies to the objects in the list </a:t>
            </a:r>
          </a:p>
          <a:p>
            <a:r>
              <a:rPr lang="en-US" b="1" i="1" u="sng" dirty="0">
                <a:solidFill>
                  <a:srgbClr val="C00000"/>
                </a:solidFill>
              </a:rPr>
              <a:t>Example</a:t>
            </a:r>
          </a:p>
          <a:p>
            <a:r>
              <a:rPr lang="en-US" i="1" dirty="0">
                <a:solidFill>
                  <a:srgbClr val="C00000"/>
                </a:solidFill>
              </a:rPr>
              <a:t>pets =[‘</a:t>
            </a:r>
            <a:r>
              <a:rPr lang="en-US" i="1" dirty="0" err="1">
                <a:solidFill>
                  <a:srgbClr val="C00000"/>
                </a:solidFill>
              </a:rPr>
              <a:t>dog’,’cat’,’goldfish’,’guinea</a:t>
            </a:r>
            <a:r>
              <a:rPr lang="en-US" i="1" dirty="0">
                <a:solidFill>
                  <a:srgbClr val="C00000"/>
                </a:solidFill>
              </a:rPr>
              <a:t> pig’]</a:t>
            </a:r>
          </a:p>
          <a:p>
            <a:r>
              <a:rPr lang="en-US" i="1" dirty="0" err="1">
                <a:solidFill>
                  <a:srgbClr val="C00000"/>
                </a:solidFill>
              </a:rPr>
              <a:t>pets.sort</a:t>
            </a:r>
            <a:r>
              <a:rPr lang="en-US" i="1" dirty="0">
                <a:solidFill>
                  <a:srgbClr val="C00000"/>
                </a:solidFill>
              </a:rPr>
              <a:t>()</a:t>
            </a:r>
          </a:p>
          <a:p>
            <a:r>
              <a:rPr lang="en-US" i="1" dirty="0">
                <a:solidFill>
                  <a:srgbClr val="C00000"/>
                </a:solidFill>
              </a:rPr>
              <a:t>pets </a:t>
            </a:r>
          </a:p>
          <a:p>
            <a:r>
              <a:rPr lang="en-US" dirty="0">
                <a:solidFill>
                  <a:srgbClr val="C00000"/>
                </a:solidFill>
                <a:highlight>
                  <a:srgbClr val="FFFF00"/>
                </a:highlight>
              </a:rPr>
              <a:t>outputs ['cat', 'dog', 'goldfish', 'guinea pig’]</a:t>
            </a:r>
          </a:p>
          <a:p>
            <a:endParaRPr lang="en-US" dirty="0">
              <a:solidFill>
                <a:srgbClr val="FF0000"/>
              </a:solidFill>
            </a:endParaRPr>
          </a:p>
          <a:p>
            <a:endParaRPr lang="en-US" dirty="0"/>
          </a:p>
          <a:p>
            <a:endParaRPr lang="en-US" dirty="0"/>
          </a:p>
          <a:p>
            <a:endParaRPr lang="en-US" dirty="0"/>
          </a:p>
          <a:p>
            <a:endParaRPr lang="en-US" dirty="0"/>
          </a:p>
          <a:p>
            <a:endParaRPr lang="en-US" dirty="0"/>
          </a:p>
          <a:p>
            <a:endParaRPr lang="en-CA" dirty="0"/>
          </a:p>
        </p:txBody>
      </p:sp>
      <p:sp>
        <p:nvSpPr>
          <p:cNvPr id="4" name="Slide Number Placeholder 3">
            <a:extLst>
              <a:ext uri="{FF2B5EF4-FFF2-40B4-BE49-F238E27FC236}">
                <a16:creationId xmlns:a16="http://schemas.microsoft.com/office/drawing/2014/main" id="{78A03FC0-68AD-4B87-959C-A6F1C71CB3C8}"/>
              </a:ext>
            </a:extLst>
          </p:cNvPr>
          <p:cNvSpPr>
            <a:spLocks noGrp="1"/>
          </p:cNvSpPr>
          <p:nvPr>
            <p:ph type="sldNum" sz="quarter" idx="10"/>
          </p:nvPr>
        </p:nvSpPr>
        <p:spPr/>
        <p:txBody>
          <a:bodyPr/>
          <a:lstStyle/>
          <a:p>
            <a:pPr>
              <a:defRPr/>
            </a:pPr>
            <a:fld id="{6DB1FBA9-0009-47E9-8D28-5B0116D2432D}" type="slidenum">
              <a:rPr lang="en-US" altLang="en-US" smtClean="0"/>
              <a:pPr>
                <a:defRPr/>
              </a:pPr>
              <a:t>124</a:t>
            </a:fld>
            <a:endParaRPr lang="en-US" altLang="en-US"/>
          </a:p>
        </p:txBody>
      </p:sp>
    </p:spTree>
    <p:extLst>
      <p:ext uri="{BB962C8B-B14F-4D97-AF65-F5344CB8AC3E}">
        <p14:creationId xmlns:p14="http://schemas.microsoft.com/office/powerpoint/2010/main" val="187975707"/>
      </p:ext>
    </p:extLst>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0F96E-DB26-4E30-B3E8-2DCD77A8EFA4}"/>
              </a:ext>
            </a:extLst>
          </p:cNvPr>
          <p:cNvSpPr>
            <a:spLocks noGrp="1"/>
          </p:cNvSpPr>
          <p:nvPr>
            <p:ph type="title"/>
          </p:nvPr>
        </p:nvSpPr>
        <p:spPr/>
        <p:txBody>
          <a:bodyPr/>
          <a:lstStyle/>
          <a:p>
            <a:r>
              <a:rPr lang="en-CA" dirty="0"/>
              <a:t>List and Tuple methods(cont)</a:t>
            </a:r>
          </a:p>
        </p:txBody>
      </p:sp>
      <p:sp>
        <p:nvSpPr>
          <p:cNvPr id="3" name="Content Placeholder 2">
            <a:extLst>
              <a:ext uri="{FF2B5EF4-FFF2-40B4-BE49-F238E27FC236}">
                <a16:creationId xmlns:a16="http://schemas.microsoft.com/office/drawing/2014/main" id="{2B913AAE-D30A-49D2-9E45-7762A1B29B2F}"/>
              </a:ext>
            </a:extLst>
          </p:cNvPr>
          <p:cNvSpPr>
            <a:spLocks noGrp="1"/>
          </p:cNvSpPr>
          <p:nvPr>
            <p:ph idx="1"/>
          </p:nvPr>
        </p:nvSpPr>
        <p:spPr/>
        <p:txBody>
          <a:bodyPr/>
          <a:lstStyle/>
          <a:p>
            <a:r>
              <a:rPr lang="en-US" dirty="0"/>
              <a:t>A list of numbers would be sorted using the usual increasing number order:</a:t>
            </a:r>
          </a:p>
          <a:p>
            <a:r>
              <a:rPr lang="en-US" i="1" dirty="0">
                <a:solidFill>
                  <a:srgbClr val="C00000"/>
                </a:solidFill>
              </a:rPr>
              <a:t>lst = [4,2,8,5]</a:t>
            </a:r>
          </a:p>
          <a:p>
            <a:r>
              <a:rPr lang="en-US" i="1" dirty="0">
                <a:solidFill>
                  <a:srgbClr val="C00000"/>
                </a:solidFill>
              </a:rPr>
              <a:t>lst.sort()</a:t>
            </a:r>
          </a:p>
          <a:p>
            <a:r>
              <a:rPr lang="en-US" i="1" dirty="0">
                <a:solidFill>
                  <a:srgbClr val="C00000"/>
                </a:solidFill>
              </a:rPr>
              <a:t>lst outputs [2,4,5,8]</a:t>
            </a:r>
          </a:p>
          <a:p>
            <a:r>
              <a:rPr lang="en-US" i="1" dirty="0">
                <a:solidFill>
                  <a:srgbClr val="C00000"/>
                </a:solidFill>
              </a:rPr>
              <a:t>If you want to sort descending, use lst.sort(reverse = True)</a:t>
            </a:r>
          </a:p>
          <a:p>
            <a:r>
              <a:rPr lang="en-US" i="1" dirty="0">
                <a:solidFill>
                  <a:srgbClr val="C00000"/>
                </a:solidFill>
              </a:rPr>
              <a:t>lst.sort(reverse = True)</a:t>
            </a:r>
          </a:p>
          <a:p>
            <a:r>
              <a:rPr lang="en-US" i="1" dirty="0">
                <a:solidFill>
                  <a:srgbClr val="C00000"/>
                </a:solidFill>
                <a:highlight>
                  <a:srgbClr val="FFFF00"/>
                </a:highlight>
              </a:rPr>
              <a:t>lst outputs [8,5,4,2]</a:t>
            </a:r>
          </a:p>
          <a:p>
            <a:endParaRPr lang="en-US" dirty="0"/>
          </a:p>
          <a:p>
            <a:r>
              <a:rPr lang="en-US" b="1" dirty="0">
                <a:solidFill>
                  <a:srgbClr val="C00000"/>
                </a:solidFill>
              </a:rPr>
              <a:t>Question</a:t>
            </a:r>
            <a:r>
              <a:rPr lang="en-US" b="1" dirty="0"/>
              <a:t>:</a:t>
            </a:r>
            <a:r>
              <a:rPr lang="en-US" dirty="0"/>
              <a:t> what happens if you try to sort a list with letters and numbers?</a:t>
            </a:r>
          </a:p>
          <a:p>
            <a:r>
              <a:rPr lang="en-US" i="1" dirty="0">
                <a:solidFill>
                  <a:srgbClr val="C00000"/>
                </a:solidFill>
              </a:rPr>
              <a:t>lst = [‘a’,’b’,’c’,1,2,3]</a:t>
            </a:r>
          </a:p>
          <a:p>
            <a:r>
              <a:rPr lang="en-US" i="1" dirty="0">
                <a:solidFill>
                  <a:srgbClr val="C00000"/>
                </a:solidFill>
                <a:highlight>
                  <a:srgbClr val="FFFF00"/>
                </a:highlight>
              </a:rPr>
              <a:t>lst.sort() outputs an error</a:t>
            </a:r>
          </a:p>
          <a:p>
            <a:endParaRPr lang="en-US" dirty="0"/>
          </a:p>
          <a:p>
            <a:endParaRPr lang="en-US" dirty="0"/>
          </a:p>
          <a:p>
            <a:endParaRPr lang="en-CA" dirty="0"/>
          </a:p>
        </p:txBody>
      </p:sp>
      <p:sp>
        <p:nvSpPr>
          <p:cNvPr id="4" name="Slide Number Placeholder 3">
            <a:extLst>
              <a:ext uri="{FF2B5EF4-FFF2-40B4-BE49-F238E27FC236}">
                <a16:creationId xmlns:a16="http://schemas.microsoft.com/office/drawing/2014/main" id="{B4CC718E-91BD-4777-BCA3-9781879BDBF9}"/>
              </a:ext>
            </a:extLst>
          </p:cNvPr>
          <p:cNvSpPr>
            <a:spLocks noGrp="1"/>
          </p:cNvSpPr>
          <p:nvPr>
            <p:ph type="sldNum" sz="quarter" idx="10"/>
          </p:nvPr>
        </p:nvSpPr>
        <p:spPr/>
        <p:txBody>
          <a:bodyPr/>
          <a:lstStyle/>
          <a:p>
            <a:pPr>
              <a:defRPr/>
            </a:pPr>
            <a:fld id="{6DB1FBA9-0009-47E9-8D28-5B0116D2432D}" type="slidenum">
              <a:rPr lang="en-US" altLang="en-US" smtClean="0"/>
              <a:pPr>
                <a:defRPr/>
              </a:pPr>
              <a:t>125</a:t>
            </a:fld>
            <a:endParaRPr lang="en-US" altLang="en-US"/>
          </a:p>
        </p:txBody>
      </p:sp>
    </p:spTree>
    <p:extLst>
      <p:ext uri="{BB962C8B-B14F-4D97-AF65-F5344CB8AC3E}">
        <p14:creationId xmlns:p14="http://schemas.microsoft.com/office/powerpoint/2010/main" val="1950358686"/>
      </p:ext>
    </p:extLst>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485F7-68EB-4317-91E0-51FBAAC54BDB}"/>
              </a:ext>
            </a:extLst>
          </p:cNvPr>
          <p:cNvSpPr>
            <a:spLocks noGrp="1"/>
          </p:cNvSpPr>
          <p:nvPr>
            <p:ph type="title"/>
          </p:nvPr>
        </p:nvSpPr>
        <p:spPr/>
        <p:txBody>
          <a:bodyPr/>
          <a:lstStyle/>
          <a:p>
            <a:r>
              <a:rPr lang="en-CA" dirty="0"/>
              <a:t>List and Tuple methods(cont)</a:t>
            </a:r>
          </a:p>
        </p:txBody>
      </p:sp>
      <p:sp>
        <p:nvSpPr>
          <p:cNvPr id="3" name="Content Placeholder 2">
            <a:extLst>
              <a:ext uri="{FF2B5EF4-FFF2-40B4-BE49-F238E27FC236}">
                <a16:creationId xmlns:a16="http://schemas.microsoft.com/office/drawing/2014/main" id="{3FB9DA95-0781-4EE0-88D1-05AFD80DAFCC}"/>
              </a:ext>
            </a:extLst>
          </p:cNvPr>
          <p:cNvSpPr>
            <a:spLocks noGrp="1"/>
          </p:cNvSpPr>
          <p:nvPr>
            <p:ph idx="1"/>
          </p:nvPr>
        </p:nvSpPr>
        <p:spPr/>
        <p:txBody>
          <a:bodyPr/>
          <a:lstStyle/>
          <a:p>
            <a:r>
              <a:rPr lang="en-US" b="1" dirty="0">
                <a:solidFill>
                  <a:srgbClr val="C00000"/>
                </a:solidFill>
              </a:rPr>
              <a:t>Class Exercise:</a:t>
            </a:r>
          </a:p>
          <a:p>
            <a:r>
              <a:rPr lang="en-US" dirty="0"/>
              <a:t>What happens if you sort a list with numbers represented by strings?</a:t>
            </a:r>
          </a:p>
          <a:p>
            <a:r>
              <a:rPr lang="en-US" i="1" dirty="0">
                <a:solidFill>
                  <a:srgbClr val="C00000"/>
                </a:solidFill>
              </a:rPr>
              <a:t>lst = [‘1’,’a’,’g’,’2’,’3’,’z’]</a:t>
            </a:r>
          </a:p>
          <a:p>
            <a:r>
              <a:rPr lang="en-US" dirty="0"/>
              <a:t>Type lst.sort() and see what you get</a:t>
            </a:r>
          </a:p>
          <a:p>
            <a:r>
              <a:rPr lang="en-US" dirty="0"/>
              <a:t>Try it again with lst  =[’23’,’45’,’100’, ‘</a:t>
            </a:r>
            <a:r>
              <a:rPr lang="en-US" dirty="0" err="1"/>
              <a:t>apple’,’pear’,’strawberry</a:t>
            </a:r>
            <a:r>
              <a:rPr lang="en-US" dirty="0"/>
              <a:t>’]</a:t>
            </a:r>
          </a:p>
          <a:p>
            <a:r>
              <a:rPr lang="en-US" dirty="0"/>
              <a:t>How is Python sorting the list?</a:t>
            </a:r>
          </a:p>
          <a:p>
            <a:endParaRPr lang="en-US" dirty="0"/>
          </a:p>
          <a:p>
            <a:r>
              <a:rPr lang="en-US" b="1" dirty="0">
                <a:solidFill>
                  <a:srgbClr val="C00000"/>
                </a:solidFill>
              </a:rPr>
              <a:t>Example:</a:t>
            </a:r>
          </a:p>
          <a:p>
            <a:r>
              <a:rPr lang="en-US" dirty="0"/>
              <a:t>Using the lst.insert() method?</a:t>
            </a:r>
          </a:p>
          <a:p>
            <a:r>
              <a:rPr lang="en-US" i="1" dirty="0">
                <a:solidFill>
                  <a:srgbClr val="C00000"/>
                </a:solidFill>
              </a:rPr>
              <a:t>lst = [‘1’,’a’,’g’,’2’,’3’,’z’]</a:t>
            </a:r>
          </a:p>
          <a:p>
            <a:r>
              <a:rPr lang="en-US" i="1" dirty="0">
                <a:solidFill>
                  <a:srgbClr val="C00000"/>
                </a:solidFill>
              </a:rPr>
              <a:t>Replace g with the t</a:t>
            </a:r>
          </a:p>
          <a:p>
            <a:r>
              <a:rPr lang="en-US" dirty="0"/>
              <a:t>Now g occupied the second index of the lst</a:t>
            </a:r>
          </a:p>
          <a:p>
            <a:r>
              <a:rPr lang="en-US" i="1" dirty="0">
                <a:solidFill>
                  <a:srgbClr val="C00000"/>
                </a:solidFill>
              </a:rPr>
              <a:t>lst.insert(2,”t”)</a:t>
            </a:r>
          </a:p>
          <a:p>
            <a:r>
              <a:rPr lang="en-US" dirty="0"/>
              <a:t>g will be replaced with t</a:t>
            </a:r>
          </a:p>
          <a:p>
            <a:endParaRPr lang="en-US" dirty="0"/>
          </a:p>
          <a:p>
            <a:endParaRPr lang="en-US" dirty="0"/>
          </a:p>
          <a:p>
            <a:endParaRPr lang="en-US" dirty="0"/>
          </a:p>
          <a:p>
            <a:endParaRPr lang="en-US" dirty="0"/>
          </a:p>
          <a:p>
            <a:pPr marL="0" indent="0">
              <a:buNone/>
            </a:pPr>
            <a:endParaRPr lang="en-US" dirty="0"/>
          </a:p>
          <a:p>
            <a:pPr marL="0" indent="0">
              <a:buNone/>
            </a:pPr>
            <a:endParaRPr lang="en-US" dirty="0"/>
          </a:p>
          <a:p>
            <a:endParaRPr lang="en-CA" dirty="0"/>
          </a:p>
        </p:txBody>
      </p:sp>
      <p:sp>
        <p:nvSpPr>
          <p:cNvPr id="4" name="Slide Number Placeholder 3">
            <a:extLst>
              <a:ext uri="{FF2B5EF4-FFF2-40B4-BE49-F238E27FC236}">
                <a16:creationId xmlns:a16="http://schemas.microsoft.com/office/drawing/2014/main" id="{AC25D0C9-510C-4A71-AD1C-4736AA70F88F}"/>
              </a:ext>
            </a:extLst>
          </p:cNvPr>
          <p:cNvSpPr>
            <a:spLocks noGrp="1"/>
          </p:cNvSpPr>
          <p:nvPr>
            <p:ph type="sldNum" sz="quarter" idx="10"/>
          </p:nvPr>
        </p:nvSpPr>
        <p:spPr/>
        <p:txBody>
          <a:bodyPr/>
          <a:lstStyle/>
          <a:p>
            <a:pPr>
              <a:defRPr/>
            </a:pPr>
            <a:fld id="{6DB1FBA9-0009-47E9-8D28-5B0116D2432D}" type="slidenum">
              <a:rPr lang="en-US" altLang="en-US" smtClean="0"/>
              <a:pPr>
                <a:defRPr/>
              </a:pPr>
              <a:t>126</a:t>
            </a:fld>
            <a:endParaRPr lang="en-US" altLang="en-US"/>
          </a:p>
        </p:txBody>
      </p:sp>
    </p:spTree>
    <p:extLst>
      <p:ext uri="{BB962C8B-B14F-4D97-AF65-F5344CB8AC3E}">
        <p14:creationId xmlns:p14="http://schemas.microsoft.com/office/powerpoint/2010/main" val="3600352248"/>
      </p:ext>
    </p:extLst>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DC4E3-598E-4552-A229-FA8C10B41820}"/>
              </a:ext>
            </a:extLst>
          </p:cNvPr>
          <p:cNvSpPr>
            <a:spLocks noGrp="1"/>
          </p:cNvSpPr>
          <p:nvPr>
            <p:ph type="title"/>
          </p:nvPr>
        </p:nvSpPr>
        <p:spPr/>
        <p:txBody>
          <a:bodyPr/>
          <a:lstStyle/>
          <a:p>
            <a:r>
              <a:rPr lang="en-US" dirty="0"/>
              <a:t>List and Tuple methods(cont)</a:t>
            </a:r>
          </a:p>
        </p:txBody>
      </p:sp>
      <p:sp>
        <p:nvSpPr>
          <p:cNvPr id="3" name="Content Placeholder 2">
            <a:extLst>
              <a:ext uri="{FF2B5EF4-FFF2-40B4-BE49-F238E27FC236}">
                <a16:creationId xmlns:a16="http://schemas.microsoft.com/office/drawing/2014/main" id="{335FCAE8-0078-47C9-898F-73F0D00A9C10}"/>
              </a:ext>
            </a:extLst>
          </p:cNvPr>
          <p:cNvSpPr>
            <a:spLocks noGrp="1"/>
          </p:cNvSpPr>
          <p:nvPr>
            <p:ph idx="1"/>
          </p:nvPr>
        </p:nvSpPr>
        <p:spPr/>
        <p:txBody>
          <a:bodyPr/>
          <a:lstStyle/>
          <a:p>
            <a:r>
              <a:rPr lang="en-US" b="1" dirty="0">
                <a:solidFill>
                  <a:srgbClr val="C00000"/>
                </a:solidFill>
              </a:rPr>
              <a:t>Extend method</a:t>
            </a:r>
          </a:p>
          <a:p>
            <a:r>
              <a:rPr lang="en-US" dirty="0"/>
              <a:t>The method extend() appends the contents of a sequence to a list</a:t>
            </a:r>
          </a:p>
          <a:p>
            <a:r>
              <a:rPr lang="en-US" dirty="0">
                <a:solidFill>
                  <a:srgbClr val="C00000"/>
                </a:solidFill>
              </a:rPr>
              <a:t>Syntax</a:t>
            </a:r>
          </a:p>
          <a:p>
            <a:r>
              <a:rPr lang="en-US" dirty="0"/>
              <a:t>Following is the syntax for extend() method −</a:t>
            </a:r>
          </a:p>
          <a:p>
            <a:r>
              <a:rPr lang="en-US" dirty="0" err="1">
                <a:solidFill>
                  <a:srgbClr val="C00000"/>
                </a:solidFill>
              </a:rPr>
              <a:t>list.extend</a:t>
            </a:r>
            <a:r>
              <a:rPr lang="en-US" dirty="0">
                <a:solidFill>
                  <a:srgbClr val="C00000"/>
                </a:solidFill>
              </a:rPr>
              <a:t>(sequence)</a:t>
            </a:r>
          </a:p>
          <a:p>
            <a:r>
              <a:rPr lang="en-US" dirty="0">
                <a:solidFill>
                  <a:srgbClr val="C00000"/>
                </a:solidFill>
              </a:rPr>
              <a:t>Parameters</a:t>
            </a:r>
          </a:p>
          <a:p>
            <a:r>
              <a:rPr lang="en-US" dirty="0"/>
              <a:t>sequence − a list to add</a:t>
            </a:r>
          </a:p>
          <a:p>
            <a:r>
              <a:rPr lang="en-US" dirty="0"/>
              <a:t>This method adds content to an existing list</a:t>
            </a:r>
          </a:p>
          <a:p>
            <a:r>
              <a:rPr lang="en-US" b="1" dirty="0">
                <a:solidFill>
                  <a:srgbClr val="C00000"/>
                </a:solidFill>
              </a:rPr>
              <a:t>Example:</a:t>
            </a:r>
          </a:p>
          <a:p>
            <a:r>
              <a:rPr lang="en-US" i="1" dirty="0">
                <a:solidFill>
                  <a:srgbClr val="C00000"/>
                </a:solidFill>
              </a:rPr>
              <a:t>List1 = [‘abc’,’123’]</a:t>
            </a:r>
          </a:p>
          <a:p>
            <a:r>
              <a:rPr lang="en-US" i="1" dirty="0">
                <a:solidFill>
                  <a:srgbClr val="C00000"/>
                </a:solidFill>
              </a:rPr>
              <a:t>List2 = [4,5,6, ‘hello’];</a:t>
            </a:r>
          </a:p>
          <a:p>
            <a:r>
              <a:rPr lang="en-US" i="1" dirty="0">
                <a:solidFill>
                  <a:srgbClr val="C00000"/>
                </a:solidFill>
              </a:rPr>
              <a:t>List1.extend(List2)</a:t>
            </a:r>
          </a:p>
          <a:p>
            <a:r>
              <a:rPr lang="en-US" i="1" dirty="0">
                <a:solidFill>
                  <a:srgbClr val="C00000"/>
                </a:solidFill>
              </a:rPr>
              <a:t>print ("Extended List : ", List1 )</a:t>
            </a:r>
          </a:p>
          <a:p>
            <a:endParaRPr lang="en-US" dirty="0"/>
          </a:p>
        </p:txBody>
      </p:sp>
      <p:sp>
        <p:nvSpPr>
          <p:cNvPr id="4" name="Slide Number Placeholder 3">
            <a:extLst>
              <a:ext uri="{FF2B5EF4-FFF2-40B4-BE49-F238E27FC236}">
                <a16:creationId xmlns:a16="http://schemas.microsoft.com/office/drawing/2014/main" id="{B52C28E3-0326-4478-960F-772F1E898C06}"/>
              </a:ext>
            </a:extLst>
          </p:cNvPr>
          <p:cNvSpPr>
            <a:spLocks noGrp="1"/>
          </p:cNvSpPr>
          <p:nvPr>
            <p:ph type="sldNum" sz="quarter" idx="10"/>
          </p:nvPr>
        </p:nvSpPr>
        <p:spPr/>
        <p:txBody>
          <a:bodyPr/>
          <a:lstStyle/>
          <a:p>
            <a:pPr>
              <a:defRPr/>
            </a:pPr>
            <a:fld id="{6DB1FBA9-0009-47E9-8D28-5B0116D2432D}" type="slidenum">
              <a:rPr lang="en-US" altLang="en-US" smtClean="0"/>
              <a:pPr>
                <a:defRPr/>
              </a:pPr>
              <a:t>127</a:t>
            </a:fld>
            <a:endParaRPr lang="en-US" altLang="en-US"/>
          </a:p>
        </p:txBody>
      </p:sp>
      <p:pic>
        <p:nvPicPr>
          <p:cNvPr id="5" name="Picture 4">
            <a:extLst>
              <a:ext uri="{FF2B5EF4-FFF2-40B4-BE49-F238E27FC236}">
                <a16:creationId xmlns:a16="http://schemas.microsoft.com/office/drawing/2014/main" id="{2576C6AC-0BC5-4FBA-A0F2-C7ED63A8FF0B}"/>
              </a:ext>
            </a:extLst>
          </p:cNvPr>
          <p:cNvPicPr>
            <a:picLocks noChangeAspect="1"/>
          </p:cNvPicPr>
          <p:nvPr/>
        </p:nvPicPr>
        <p:blipFill>
          <a:blip r:embed="rId2"/>
          <a:stretch>
            <a:fillRect/>
          </a:stretch>
        </p:blipFill>
        <p:spPr>
          <a:xfrm>
            <a:off x="4607898" y="4191000"/>
            <a:ext cx="4307501" cy="1981200"/>
          </a:xfrm>
          <a:prstGeom prst="rect">
            <a:avLst/>
          </a:prstGeom>
        </p:spPr>
      </p:pic>
    </p:spTree>
    <p:extLst>
      <p:ext uri="{BB962C8B-B14F-4D97-AF65-F5344CB8AC3E}">
        <p14:creationId xmlns:p14="http://schemas.microsoft.com/office/powerpoint/2010/main" val="468733763"/>
      </p:ext>
    </p:extLst>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08C15-0652-4C8D-84DE-D990EBBB87DA}"/>
              </a:ext>
            </a:extLst>
          </p:cNvPr>
          <p:cNvSpPr>
            <a:spLocks noGrp="1"/>
          </p:cNvSpPr>
          <p:nvPr>
            <p:ph type="title"/>
          </p:nvPr>
        </p:nvSpPr>
        <p:spPr/>
        <p:txBody>
          <a:bodyPr/>
          <a:lstStyle/>
          <a:p>
            <a:r>
              <a:rPr lang="en-US" dirty="0"/>
              <a:t>Append vs Extend</a:t>
            </a:r>
          </a:p>
        </p:txBody>
      </p:sp>
      <p:sp>
        <p:nvSpPr>
          <p:cNvPr id="3" name="Content Placeholder 2">
            <a:extLst>
              <a:ext uri="{FF2B5EF4-FFF2-40B4-BE49-F238E27FC236}">
                <a16:creationId xmlns:a16="http://schemas.microsoft.com/office/drawing/2014/main" id="{D978B096-2E65-4146-97D2-814FC9AB936D}"/>
              </a:ext>
            </a:extLst>
          </p:cNvPr>
          <p:cNvSpPr>
            <a:spLocks noGrp="1"/>
          </p:cNvSpPr>
          <p:nvPr>
            <p:ph idx="1"/>
          </p:nvPr>
        </p:nvSpPr>
        <p:spPr/>
        <p:txBody>
          <a:bodyPr/>
          <a:lstStyle/>
          <a:p>
            <a:r>
              <a:rPr lang="en-US" dirty="0"/>
              <a:t>So, what is the difference between the methods extend and append</a:t>
            </a:r>
          </a:p>
          <a:p>
            <a:r>
              <a:rPr lang="en-US" b="1" dirty="0">
                <a:solidFill>
                  <a:srgbClr val="800000"/>
                </a:solidFill>
              </a:rPr>
              <a:t>append</a:t>
            </a:r>
            <a:r>
              <a:rPr lang="en-US" dirty="0"/>
              <a:t>: Appends object at the end</a:t>
            </a:r>
          </a:p>
          <a:p>
            <a:endParaRPr lang="en-US" i="1" dirty="0">
              <a:solidFill>
                <a:srgbClr val="C00000"/>
              </a:solidFill>
            </a:endParaRPr>
          </a:p>
          <a:p>
            <a:r>
              <a:rPr lang="en-US" i="1" dirty="0">
                <a:solidFill>
                  <a:srgbClr val="C00000"/>
                </a:solidFill>
              </a:rPr>
              <a:t>a = [1, 2, 3]</a:t>
            </a:r>
          </a:p>
          <a:p>
            <a:r>
              <a:rPr lang="en-US" i="1" dirty="0" err="1">
                <a:solidFill>
                  <a:srgbClr val="C00000"/>
                </a:solidFill>
              </a:rPr>
              <a:t>a.append</a:t>
            </a:r>
            <a:r>
              <a:rPr lang="en-US" i="1" dirty="0">
                <a:solidFill>
                  <a:srgbClr val="C00000"/>
                </a:solidFill>
              </a:rPr>
              <a:t>([4, 5])</a:t>
            </a:r>
          </a:p>
          <a:p>
            <a:r>
              <a:rPr lang="en-US" i="1" dirty="0">
                <a:solidFill>
                  <a:srgbClr val="C00000"/>
                </a:solidFill>
              </a:rPr>
              <a:t>print (a)</a:t>
            </a:r>
          </a:p>
          <a:p>
            <a:r>
              <a:rPr lang="en-US" dirty="0">
                <a:solidFill>
                  <a:srgbClr val="C00000"/>
                </a:solidFill>
                <a:highlight>
                  <a:srgbClr val="FFFF00"/>
                </a:highlight>
              </a:rPr>
              <a:t>Output is  [1, 2, 3, [4, 5]]</a:t>
            </a:r>
          </a:p>
          <a:p>
            <a:endParaRPr lang="en-US" dirty="0"/>
          </a:p>
          <a:p>
            <a:r>
              <a:rPr lang="en-US" b="1" dirty="0">
                <a:solidFill>
                  <a:srgbClr val="800000"/>
                </a:solidFill>
              </a:rPr>
              <a:t>extend</a:t>
            </a:r>
            <a:r>
              <a:rPr lang="en-US" dirty="0"/>
              <a:t>: Extends list by appending elements from the iterable</a:t>
            </a:r>
          </a:p>
          <a:p>
            <a:r>
              <a:rPr lang="en-US" i="1" dirty="0">
                <a:solidFill>
                  <a:srgbClr val="C00000"/>
                </a:solidFill>
              </a:rPr>
              <a:t>a = [1, 2, 3]</a:t>
            </a:r>
          </a:p>
          <a:p>
            <a:r>
              <a:rPr lang="en-US" i="1" dirty="0" err="1">
                <a:solidFill>
                  <a:srgbClr val="C00000"/>
                </a:solidFill>
              </a:rPr>
              <a:t>a.extend</a:t>
            </a:r>
            <a:r>
              <a:rPr lang="en-US" i="1" dirty="0">
                <a:solidFill>
                  <a:srgbClr val="C00000"/>
                </a:solidFill>
              </a:rPr>
              <a:t>([4, 5])</a:t>
            </a:r>
          </a:p>
          <a:p>
            <a:r>
              <a:rPr lang="en-US" i="1" dirty="0">
                <a:solidFill>
                  <a:srgbClr val="C00000"/>
                </a:solidFill>
              </a:rPr>
              <a:t>print (a)</a:t>
            </a:r>
          </a:p>
          <a:p>
            <a:r>
              <a:rPr lang="en-US" dirty="0">
                <a:solidFill>
                  <a:srgbClr val="C00000"/>
                </a:solidFill>
                <a:highlight>
                  <a:srgbClr val="FFFF00"/>
                </a:highlight>
              </a:rPr>
              <a:t>Output is  [1, 2, 3, 4, 5]</a:t>
            </a:r>
          </a:p>
        </p:txBody>
      </p:sp>
      <p:sp>
        <p:nvSpPr>
          <p:cNvPr id="4" name="Slide Number Placeholder 3">
            <a:extLst>
              <a:ext uri="{FF2B5EF4-FFF2-40B4-BE49-F238E27FC236}">
                <a16:creationId xmlns:a16="http://schemas.microsoft.com/office/drawing/2014/main" id="{DFD51781-6234-4B00-BF79-0748066E24DF}"/>
              </a:ext>
            </a:extLst>
          </p:cNvPr>
          <p:cNvSpPr>
            <a:spLocks noGrp="1"/>
          </p:cNvSpPr>
          <p:nvPr>
            <p:ph type="sldNum" sz="quarter" idx="10"/>
          </p:nvPr>
        </p:nvSpPr>
        <p:spPr/>
        <p:txBody>
          <a:bodyPr/>
          <a:lstStyle/>
          <a:p>
            <a:pPr>
              <a:defRPr/>
            </a:pPr>
            <a:fld id="{6DB1FBA9-0009-47E9-8D28-5B0116D2432D}" type="slidenum">
              <a:rPr lang="en-US" altLang="en-US" smtClean="0"/>
              <a:pPr>
                <a:defRPr/>
              </a:pPr>
              <a:t>128</a:t>
            </a:fld>
            <a:endParaRPr lang="en-US" altLang="en-US"/>
          </a:p>
        </p:txBody>
      </p:sp>
    </p:spTree>
    <p:extLst>
      <p:ext uri="{BB962C8B-B14F-4D97-AF65-F5344CB8AC3E}">
        <p14:creationId xmlns:p14="http://schemas.microsoft.com/office/powerpoint/2010/main" val="1387917171"/>
      </p:ext>
    </p:extLst>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2BCB5-BC5C-42CB-8BFC-3060C20F9874}"/>
              </a:ext>
            </a:extLst>
          </p:cNvPr>
          <p:cNvSpPr>
            <a:spLocks noGrp="1"/>
          </p:cNvSpPr>
          <p:nvPr>
            <p:ph type="title"/>
          </p:nvPr>
        </p:nvSpPr>
        <p:spPr/>
        <p:txBody>
          <a:bodyPr/>
          <a:lstStyle/>
          <a:p>
            <a:r>
              <a:rPr lang="en-US" dirty="0"/>
              <a:t>List Comprehension</a:t>
            </a:r>
            <a:endParaRPr lang="en-CA" dirty="0"/>
          </a:p>
        </p:txBody>
      </p:sp>
      <p:sp>
        <p:nvSpPr>
          <p:cNvPr id="3" name="Content Placeholder 2">
            <a:extLst>
              <a:ext uri="{FF2B5EF4-FFF2-40B4-BE49-F238E27FC236}">
                <a16:creationId xmlns:a16="http://schemas.microsoft.com/office/drawing/2014/main" id="{A1A2B9BF-0294-4562-9F73-7F4F5B6FA197}"/>
              </a:ext>
            </a:extLst>
          </p:cNvPr>
          <p:cNvSpPr>
            <a:spLocks noGrp="1"/>
          </p:cNvSpPr>
          <p:nvPr>
            <p:ph idx="1"/>
          </p:nvPr>
        </p:nvSpPr>
        <p:spPr/>
        <p:txBody>
          <a:bodyPr/>
          <a:lstStyle/>
          <a:p>
            <a:r>
              <a:rPr lang="en-US" b="1" dirty="0">
                <a:solidFill>
                  <a:srgbClr val="C00000"/>
                </a:solidFill>
              </a:rPr>
              <a:t>List comprehension </a:t>
            </a:r>
            <a:r>
              <a:rPr lang="en-US" dirty="0"/>
              <a:t>is powerful and must know the concept in Python</a:t>
            </a:r>
          </a:p>
          <a:p>
            <a:r>
              <a:rPr lang="en-US" dirty="0"/>
              <a:t>Mastering this concept would help you in two ways</a:t>
            </a:r>
          </a:p>
          <a:p>
            <a:endParaRPr lang="en-US" dirty="0"/>
          </a:p>
          <a:p>
            <a:r>
              <a:rPr lang="en-US" dirty="0"/>
              <a:t>You would start writing shorter and effective codes</a:t>
            </a:r>
          </a:p>
          <a:p>
            <a:r>
              <a:rPr lang="en-US" dirty="0"/>
              <a:t>Hence, your code will execute faster</a:t>
            </a:r>
          </a:p>
          <a:p>
            <a:r>
              <a:rPr lang="en-US" dirty="0">
                <a:highlight>
                  <a:srgbClr val="FFFF00"/>
                </a:highlight>
              </a:rPr>
              <a:t>List Comprehensions are 35% faster than </a:t>
            </a:r>
            <a:r>
              <a:rPr lang="en-US" b="1" dirty="0">
                <a:solidFill>
                  <a:srgbClr val="C00000"/>
                </a:solidFill>
                <a:highlight>
                  <a:srgbClr val="FFFF00"/>
                </a:highlight>
              </a:rPr>
              <a:t>FOR</a:t>
            </a:r>
            <a:r>
              <a:rPr lang="en-US" dirty="0">
                <a:solidFill>
                  <a:srgbClr val="C00000"/>
                </a:solidFill>
                <a:highlight>
                  <a:srgbClr val="FFFF00"/>
                </a:highlight>
              </a:rPr>
              <a:t> </a:t>
            </a:r>
            <a:r>
              <a:rPr lang="en-US" dirty="0">
                <a:highlight>
                  <a:srgbClr val="FFFF00"/>
                </a:highlight>
              </a:rPr>
              <a:t>loop and 45% faster than </a:t>
            </a:r>
            <a:r>
              <a:rPr lang="en-US" b="1" dirty="0">
                <a:solidFill>
                  <a:srgbClr val="C00000"/>
                </a:solidFill>
                <a:highlight>
                  <a:srgbClr val="FFFF00"/>
                </a:highlight>
              </a:rPr>
              <a:t>map</a:t>
            </a:r>
            <a:r>
              <a:rPr lang="en-US" b="1" dirty="0">
                <a:highlight>
                  <a:srgbClr val="FFFF00"/>
                </a:highlight>
              </a:rPr>
              <a:t> </a:t>
            </a:r>
            <a:r>
              <a:rPr lang="en-US" dirty="0">
                <a:highlight>
                  <a:srgbClr val="FFFF00"/>
                </a:highlight>
              </a:rPr>
              <a:t>function? </a:t>
            </a:r>
          </a:p>
          <a:p>
            <a:r>
              <a:rPr lang="en-CA" dirty="0"/>
              <a:t>Let’s look at some examples:</a:t>
            </a:r>
          </a:p>
          <a:p>
            <a:endParaRPr lang="en-CA" dirty="0"/>
          </a:p>
          <a:p>
            <a:r>
              <a:rPr lang="en-US" i="1" dirty="0">
                <a:solidFill>
                  <a:srgbClr val="C00000"/>
                </a:solidFill>
              </a:rPr>
              <a:t>1. [x**2 for x in range(0,10)]</a:t>
            </a:r>
          </a:p>
          <a:p>
            <a:r>
              <a:rPr lang="en-US" i="1" dirty="0">
                <a:solidFill>
                  <a:srgbClr val="C00000"/>
                </a:solidFill>
              </a:rPr>
              <a:t>2. [x for x in range(1,20) if x%2==0 ]</a:t>
            </a:r>
          </a:p>
          <a:p>
            <a:r>
              <a:rPr lang="en-US" i="1" dirty="0">
                <a:solidFill>
                  <a:srgbClr val="C00000"/>
                </a:solidFill>
              </a:rPr>
              <a:t>3. [x for x in 'MATHEMATICS' if x in ['A','E','I','O','U']]</a:t>
            </a:r>
            <a:endParaRPr lang="en-CA" i="1" dirty="0">
              <a:solidFill>
                <a:srgbClr val="C00000"/>
              </a:solidFill>
            </a:endParaRPr>
          </a:p>
        </p:txBody>
      </p:sp>
      <p:sp>
        <p:nvSpPr>
          <p:cNvPr id="4" name="Slide Number Placeholder 3">
            <a:extLst>
              <a:ext uri="{FF2B5EF4-FFF2-40B4-BE49-F238E27FC236}">
                <a16:creationId xmlns:a16="http://schemas.microsoft.com/office/drawing/2014/main" id="{32DE3654-E4C9-431D-83DD-713AD17AC769}"/>
              </a:ext>
            </a:extLst>
          </p:cNvPr>
          <p:cNvSpPr>
            <a:spLocks noGrp="1"/>
          </p:cNvSpPr>
          <p:nvPr>
            <p:ph type="sldNum" sz="quarter" idx="10"/>
          </p:nvPr>
        </p:nvSpPr>
        <p:spPr/>
        <p:txBody>
          <a:bodyPr/>
          <a:lstStyle/>
          <a:p>
            <a:pPr>
              <a:defRPr/>
            </a:pPr>
            <a:fld id="{6DB1FBA9-0009-47E9-8D28-5B0116D2432D}" type="slidenum">
              <a:rPr lang="en-US" altLang="en-US" smtClean="0"/>
              <a:pPr>
                <a:defRPr/>
              </a:pPr>
              <a:t>129</a:t>
            </a:fld>
            <a:endParaRPr lang="en-US" altLang="en-US"/>
          </a:p>
        </p:txBody>
      </p:sp>
    </p:spTree>
    <p:extLst>
      <p:ext uri="{BB962C8B-B14F-4D97-AF65-F5344CB8AC3E}">
        <p14:creationId xmlns:p14="http://schemas.microsoft.com/office/powerpoint/2010/main" val="127388169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2F388-79E7-43D6-AA6A-5513B31B10FA}"/>
              </a:ext>
            </a:extLst>
          </p:cNvPr>
          <p:cNvSpPr>
            <a:spLocks noGrp="1"/>
          </p:cNvSpPr>
          <p:nvPr>
            <p:ph type="title"/>
          </p:nvPr>
        </p:nvSpPr>
        <p:spPr/>
        <p:txBody>
          <a:bodyPr/>
          <a:lstStyle/>
          <a:p>
            <a:r>
              <a:rPr lang="en-CA" dirty="0" err="1"/>
              <a:t>WinPython</a:t>
            </a:r>
            <a:endParaRPr lang="en-CA" dirty="0"/>
          </a:p>
        </p:txBody>
      </p:sp>
      <p:sp>
        <p:nvSpPr>
          <p:cNvPr id="3" name="Content Placeholder 2">
            <a:extLst>
              <a:ext uri="{FF2B5EF4-FFF2-40B4-BE49-F238E27FC236}">
                <a16:creationId xmlns:a16="http://schemas.microsoft.com/office/drawing/2014/main" id="{6FE8A010-1766-4978-A546-23C47C707D78}"/>
              </a:ext>
            </a:extLst>
          </p:cNvPr>
          <p:cNvSpPr>
            <a:spLocks noGrp="1"/>
          </p:cNvSpPr>
          <p:nvPr>
            <p:ph idx="1"/>
          </p:nvPr>
        </p:nvSpPr>
        <p:spPr/>
        <p:txBody>
          <a:bodyPr/>
          <a:lstStyle/>
          <a:p>
            <a:r>
              <a:rPr lang="en-CA" dirty="0"/>
              <a:t>Another distribution is </a:t>
            </a:r>
            <a:r>
              <a:rPr lang="en-CA" b="1" dirty="0" err="1">
                <a:solidFill>
                  <a:srgbClr val="C00000"/>
                </a:solidFill>
              </a:rPr>
              <a:t>winpython</a:t>
            </a:r>
            <a:r>
              <a:rPr lang="en-CA" dirty="0"/>
              <a:t> from source forge</a:t>
            </a:r>
          </a:p>
          <a:p>
            <a:r>
              <a:rPr lang="en-CA" b="1" dirty="0" err="1">
                <a:solidFill>
                  <a:srgbClr val="C00000"/>
                </a:solidFill>
              </a:rPr>
              <a:t>winpython</a:t>
            </a:r>
            <a:r>
              <a:rPr lang="en-CA" dirty="0"/>
              <a:t> is another distribution that is completely self-contained</a:t>
            </a:r>
          </a:p>
          <a:p>
            <a:r>
              <a:rPr lang="en-CA" dirty="0"/>
              <a:t>It can be downloaded at </a:t>
            </a:r>
            <a:r>
              <a:rPr lang="en-CA" dirty="0">
                <a:solidFill>
                  <a:srgbClr val="C00000"/>
                </a:solidFill>
                <a:hlinkClick r:id="rId2">
                  <a:extLst>
                    <a:ext uri="{A12FA001-AC4F-418D-AE19-62706E023703}">
                      <ahyp:hlinkClr xmlns:ahyp="http://schemas.microsoft.com/office/drawing/2018/hyperlinkcolor" val="tx"/>
                    </a:ext>
                  </a:extLst>
                </a:hlinkClick>
              </a:rPr>
              <a:t>http://winpython.github.io/#releases</a:t>
            </a:r>
            <a:endParaRPr lang="en-CA" dirty="0">
              <a:solidFill>
                <a:srgbClr val="C00000"/>
              </a:solidFill>
            </a:endParaRPr>
          </a:p>
          <a:p>
            <a:r>
              <a:rPr lang="en-CA" dirty="0"/>
              <a:t>It also comes with the Spyder IDE</a:t>
            </a:r>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r>
              <a:rPr lang="en-CA" b="1" dirty="0" err="1">
                <a:solidFill>
                  <a:srgbClr val="C00000"/>
                </a:solidFill>
              </a:rPr>
              <a:t>winpython</a:t>
            </a:r>
            <a:r>
              <a:rPr lang="en-CA" b="1" dirty="0">
                <a:solidFill>
                  <a:srgbClr val="C00000"/>
                </a:solidFill>
              </a:rPr>
              <a:t> does not require administrative privileges to install</a:t>
            </a:r>
          </a:p>
          <a:p>
            <a:endParaRPr lang="en-CA" dirty="0"/>
          </a:p>
        </p:txBody>
      </p:sp>
      <p:sp>
        <p:nvSpPr>
          <p:cNvPr id="4" name="Slide Number Placeholder 3">
            <a:extLst>
              <a:ext uri="{FF2B5EF4-FFF2-40B4-BE49-F238E27FC236}">
                <a16:creationId xmlns:a16="http://schemas.microsoft.com/office/drawing/2014/main" id="{1665C3AC-D159-4F54-957B-7A341C6AA6A5}"/>
              </a:ext>
            </a:extLst>
          </p:cNvPr>
          <p:cNvSpPr>
            <a:spLocks noGrp="1"/>
          </p:cNvSpPr>
          <p:nvPr>
            <p:ph type="sldNum" sz="quarter" idx="10"/>
          </p:nvPr>
        </p:nvSpPr>
        <p:spPr/>
        <p:txBody>
          <a:bodyPr/>
          <a:lstStyle/>
          <a:p>
            <a:pPr>
              <a:defRPr/>
            </a:pPr>
            <a:fld id="{6DB1FBA9-0009-47E9-8D28-5B0116D2432D}" type="slidenum">
              <a:rPr lang="en-US" altLang="en-US" smtClean="0"/>
              <a:pPr>
                <a:defRPr/>
              </a:pPr>
              <a:t>13</a:t>
            </a:fld>
            <a:endParaRPr lang="en-US" altLang="en-US"/>
          </a:p>
        </p:txBody>
      </p:sp>
      <p:pic>
        <p:nvPicPr>
          <p:cNvPr id="5" name="Picture 4">
            <a:extLst>
              <a:ext uri="{FF2B5EF4-FFF2-40B4-BE49-F238E27FC236}">
                <a16:creationId xmlns:a16="http://schemas.microsoft.com/office/drawing/2014/main" id="{849408C6-D988-4A57-8C92-2674F5196F94}"/>
              </a:ext>
            </a:extLst>
          </p:cNvPr>
          <p:cNvPicPr>
            <a:picLocks noChangeAspect="1"/>
          </p:cNvPicPr>
          <p:nvPr/>
        </p:nvPicPr>
        <p:blipFill>
          <a:blip r:embed="rId3"/>
          <a:stretch>
            <a:fillRect/>
          </a:stretch>
        </p:blipFill>
        <p:spPr>
          <a:xfrm>
            <a:off x="0" y="2743199"/>
            <a:ext cx="9144000" cy="2590801"/>
          </a:xfrm>
          <a:prstGeom prst="rect">
            <a:avLst/>
          </a:prstGeom>
        </p:spPr>
      </p:pic>
    </p:spTree>
    <p:extLst>
      <p:ext uri="{BB962C8B-B14F-4D97-AF65-F5344CB8AC3E}">
        <p14:creationId xmlns:p14="http://schemas.microsoft.com/office/powerpoint/2010/main" val="2882712525"/>
      </p:ext>
    </p:extLst>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E7D72-F3E9-46B7-9D2E-29633A14FE1E}"/>
              </a:ext>
            </a:extLst>
          </p:cNvPr>
          <p:cNvSpPr>
            <a:spLocks noGrp="1"/>
          </p:cNvSpPr>
          <p:nvPr>
            <p:ph type="title"/>
          </p:nvPr>
        </p:nvSpPr>
        <p:spPr/>
        <p:txBody>
          <a:bodyPr/>
          <a:lstStyle/>
          <a:p>
            <a:r>
              <a:rPr lang="en-US" dirty="0"/>
              <a:t>List Comprehension(cont)</a:t>
            </a:r>
            <a:endParaRPr lang="en-CA" dirty="0"/>
          </a:p>
        </p:txBody>
      </p:sp>
      <p:sp>
        <p:nvSpPr>
          <p:cNvPr id="3" name="Content Placeholder 2">
            <a:extLst>
              <a:ext uri="{FF2B5EF4-FFF2-40B4-BE49-F238E27FC236}">
                <a16:creationId xmlns:a16="http://schemas.microsoft.com/office/drawing/2014/main" id="{9BB52242-8CED-4CE5-A1BF-E63E0C637EF7}"/>
              </a:ext>
            </a:extLst>
          </p:cNvPr>
          <p:cNvSpPr>
            <a:spLocks noGrp="1"/>
          </p:cNvSpPr>
          <p:nvPr>
            <p:ph idx="1"/>
          </p:nvPr>
        </p:nvSpPr>
        <p:spPr/>
        <p:txBody>
          <a:bodyPr/>
          <a:lstStyle/>
          <a:p>
            <a:r>
              <a:rPr lang="en-US" i="1" dirty="0">
                <a:solidFill>
                  <a:srgbClr val="C00000"/>
                </a:solidFill>
              </a:rPr>
              <a:t>[x**2 for x in range(0,10)]</a:t>
            </a:r>
          </a:p>
          <a:p>
            <a:endParaRPr lang="en-US" dirty="0"/>
          </a:p>
          <a:p>
            <a:r>
              <a:rPr lang="en-US" dirty="0"/>
              <a:t>This will output a list of the numbers squared from 0 to 9 (remember python does include the number of the right)</a:t>
            </a:r>
          </a:p>
          <a:p>
            <a:r>
              <a:rPr lang="en-US" dirty="0"/>
              <a:t>You can type </a:t>
            </a:r>
            <a:r>
              <a:rPr lang="en-US" i="1" dirty="0">
                <a:solidFill>
                  <a:srgbClr val="C00000"/>
                </a:solidFill>
              </a:rPr>
              <a:t>[x**2 for x in range(0,10)] </a:t>
            </a:r>
            <a:r>
              <a:rPr lang="en-US" dirty="0"/>
              <a:t>in your python console and run it</a:t>
            </a:r>
          </a:p>
          <a:p>
            <a:endParaRPr lang="en-US" dirty="0"/>
          </a:p>
          <a:p>
            <a:r>
              <a:rPr lang="en-US" dirty="0"/>
              <a:t>Type </a:t>
            </a:r>
            <a:r>
              <a:rPr lang="en-US" i="1" dirty="0">
                <a:solidFill>
                  <a:srgbClr val="C00000"/>
                </a:solidFill>
              </a:rPr>
              <a:t>list(range(0,10))</a:t>
            </a:r>
            <a:r>
              <a:rPr lang="en-US" dirty="0">
                <a:solidFill>
                  <a:srgbClr val="C00000"/>
                </a:solidFill>
              </a:rPr>
              <a:t> </a:t>
            </a:r>
            <a:r>
              <a:rPr lang="en-US" dirty="0"/>
              <a:t>in your python console</a:t>
            </a:r>
          </a:p>
          <a:p>
            <a:r>
              <a:rPr lang="en-US" dirty="0"/>
              <a:t>Without a list comprehension, how would you do this?</a:t>
            </a:r>
          </a:p>
          <a:p>
            <a:r>
              <a:rPr lang="en-CA" dirty="0"/>
              <a:t>You could use a for loop (I know we haven’t covered this yet)</a:t>
            </a:r>
          </a:p>
          <a:p>
            <a:endParaRPr lang="en-CA" dirty="0"/>
          </a:p>
          <a:p>
            <a:r>
              <a:rPr lang="en-CA" i="1" dirty="0">
                <a:solidFill>
                  <a:srgbClr val="C00000"/>
                </a:solidFill>
              </a:rPr>
              <a:t>z =[] # initialize a blank list</a:t>
            </a:r>
          </a:p>
          <a:p>
            <a:r>
              <a:rPr lang="en-CA" i="1" dirty="0">
                <a:solidFill>
                  <a:srgbClr val="C00000"/>
                </a:solidFill>
              </a:rPr>
              <a:t>for j in range(0,10):</a:t>
            </a:r>
          </a:p>
          <a:p>
            <a:r>
              <a:rPr lang="en-CA" i="1" dirty="0">
                <a:solidFill>
                  <a:srgbClr val="C00000"/>
                </a:solidFill>
              </a:rPr>
              <a:t>    </a:t>
            </a:r>
            <a:r>
              <a:rPr lang="en-CA" i="1" dirty="0" err="1">
                <a:solidFill>
                  <a:srgbClr val="C00000"/>
                </a:solidFill>
              </a:rPr>
              <a:t>z.append</a:t>
            </a:r>
            <a:r>
              <a:rPr lang="en-CA" i="1" dirty="0">
                <a:solidFill>
                  <a:srgbClr val="C00000"/>
                </a:solidFill>
              </a:rPr>
              <a:t>(j**2) # oh yes, indenting is important(that’s how python knows that </a:t>
            </a:r>
            <a:r>
              <a:rPr lang="en-CA" i="1" dirty="0" err="1">
                <a:solidFill>
                  <a:srgbClr val="C00000"/>
                </a:solidFill>
              </a:rPr>
              <a:t>z.append</a:t>
            </a:r>
            <a:r>
              <a:rPr lang="en-CA" i="1" dirty="0">
                <a:solidFill>
                  <a:srgbClr val="C00000"/>
                </a:solidFill>
              </a:rPr>
              <a:t>(j**2) belongs to the loop)</a:t>
            </a:r>
          </a:p>
          <a:p>
            <a:endParaRPr lang="en-CA" i="1" dirty="0">
              <a:solidFill>
                <a:srgbClr val="C00000"/>
              </a:solidFill>
            </a:endParaRPr>
          </a:p>
          <a:p>
            <a:endParaRPr lang="en-CA" i="1" dirty="0"/>
          </a:p>
          <a:p>
            <a:endParaRPr lang="en-CA" i="1" dirty="0"/>
          </a:p>
          <a:p>
            <a:endParaRPr lang="en-CA" dirty="0"/>
          </a:p>
          <a:p>
            <a:endParaRPr lang="en-CA" dirty="0"/>
          </a:p>
        </p:txBody>
      </p:sp>
      <p:sp>
        <p:nvSpPr>
          <p:cNvPr id="4" name="Slide Number Placeholder 3">
            <a:extLst>
              <a:ext uri="{FF2B5EF4-FFF2-40B4-BE49-F238E27FC236}">
                <a16:creationId xmlns:a16="http://schemas.microsoft.com/office/drawing/2014/main" id="{8E3629F3-B97F-4BB1-8C0C-D43A447A02AE}"/>
              </a:ext>
            </a:extLst>
          </p:cNvPr>
          <p:cNvSpPr>
            <a:spLocks noGrp="1"/>
          </p:cNvSpPr>
          <p:nvPr>
            <p:ph type="sldNum" sz="quarter" idx="10"/>
          </p:nvPr>
        </p:nvSpPr>
        <p:spPr/>
        <p:txBody>
          <a:bodyPr/>
          <a:lstStyle/>
          <a:p>
            <a:pPr>
              <a:defRPr/>
            </a:pPr>
            <a:fld id="{6DB1FBA9-0009-47E9-8D28-5B0116D2432D}" type="slidenum">
              <a:rPr lang="en-US" altLang="en-US" smtClean="0"/>
              <a:pPr>
                <a:defRPr/>
              </a:pPr>
              <a:t>130</a:t>
            </a:fld>
            <a:endParaRPr lang="en-US" altLang="en-US"/>
          </a:p>
        </p:txBody>
      </p:sp>
    </p:spTree>
    <p:extLst>
      <p:ext uri="{BB962C8B-B14F-4D97-AF65-F5344CB8AC3E}">
        <p14:creationId xmlns:p14="http://schemas.microsoft.com/office/powerpoint/2010/main" val="3012261050"/>
      </p:ext>
    </p:extLst>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311E2-B2B9-40E0-8366-BBFCDEFCD4BB}"/>
              </a:ext>
            </a:extLst>
          </p:cNvPr>
          <p:cNvSpPr>
            <a:spLocks noGrp="1"/>
          </p:cNvSpPr>
          <p:nvPr>
            <p:ph type="title"/>
          </p:nvPr>
        </p:nvSpPr>
        <p:spPr/>
        <p:txBody>
          <a:bodyPr/>
          <a:lstStyle/>
          <a:p>
            <a:r>
              <a:rPr lang="en-US" dirty="0"/>
              <a:t>List Comprehension(cont)</a:t>
            </a:r>
            <a:endParaRPr lang="en-CA" dirty="0"/>
          </a:p>
        </p:txBody>
      </p:sp>
      <p:sp>
        <p:nvSpPr>
          <p:cNvPr id="3" name="Content Placeholder 2">
            <a:extLst>
              <a:ext uri="{FF2B5EF4-FFF2-40B4-BE49-F238E27FC236}">
                <a16:creationId xmlns:a16="http://schemas.microsoft.com/office/drawing/2014/main" id="{8DB9B349-96E5-4884-96F7-CDA9C9FC73E8}"/>
              </a:ext>
            </a:extLst>
          </p:cNvPr>
          <p:cNvSpPr>
            <a:spLocks noGrp="1"/>
          </p:cNvSpPr>
          <p:nvPr>
            <p:ph idx="1"/>
          </p:nvPr>
        </p:nvSpPr>
        <p:spPr/>
        <p:txBody>
          <a:bodyPr/>
          <a:lstStyle/>
          <a:p>
            <a:r>
              <a:rPr lang="en-US" dirty="0"/>
              <a:t>If you are familiar with Python 2’s </a:t>
            </a:r>
            <a:r>
              <a:rPr lang="en-US" b="1" i="1" dirty="0">
                <a:solidFill>
                  <a:srgbClr val="C00000"/>
                </a:solidFill>
              </a:rPr>
              <a:t>filter, map, reduce, lambda </a:t>
            </a:r>
            <a:r>
              <a:rPr lang="en-US" dirty="0"/>
              <a:t>functions, you could use the </a:t>
            </a:r>
            <a:r>
              <a:rPr lang="en-US" b="1" i="1" dirty="0">
                <a:solidFill>
                  <a:srgbClr val="C00000"/>
                </a:solidFill>
              </a:rPr>
              <a:t>map</a:t>
            </a:r>
            <a:r>
              <a:rPr lang="en-US" dirty="0"/>
              <a:t> function</a:t>
            </a:r>
          </a:p>
          <a:p>
            <a:r>
              <a:rPr lang="en-US" b="1" i="1" dirty="0">
                <a:solidFill>
                  <a:srgbClr val="C00000"/>
                </a:solidFill>
              </a:rPr>
              <a:t>lambda</a:t>
            </a:r>
            <a:r>
              <a:rPr lang="en-US" dirty="0"/>
              <a:t> functions are anonymous functions – don’t need to give them a name</a:t>
            </a:r>
          </a:p>
          <a:p>
            <a:r>
              <a:rPr lang="en-US" i="1" dirty="0">
                <a:solidFill>
                  <a:srgbClr val="C00000"/>
                </a:solidFill>
              </a:rPr>
              <a:t>z = list(range(0,10))</a:t>
            </a:r>
          </a:p>
          <a:p>
            <a:r>
              <a:rPr lang="en-US" i="1" dirty="0">
                <a:solidFill>
                  <a:srgbClr val="C00000"/>
                </a:solidFill>
              </a:rPr>
              <a:t>list(map(lambda x:x**2, a))</a:t>
            </a:r>
          </a:p>
          <a:p>
            <a:endParaRPr lang="en-US" i="1" dirty="0">
              <a:solidFill>
                <a:srgbClr val="C00000"/>
              </a:solidFill>
            </a:endParaRPr>
          </a:p>
          <a:p>
            <a:r>
              <a:rPr lang="en-US" dirty="0">
                <a:solidFill>
                  <a:srgbClr val="C00000"/>
                </a:solidFill>
              </a:rPr>
              <a:t>lambda x:x**2 </a:t>
            </a:r>
            <a:r>
              <a:rPr lang="en-US" dirty="0"/>
              <a:t>is an anonymous function which squares a number input</a:t>
            </a:r>
          </a:p>
          <a:p>
            <a:r>
              <a:rPr lang="en-US" dirty="0">
                <a:solidFill>
                  <a:srgbClr val="C00000"/>
                </a:solidFill>
              </a:rPr>
              <a:t>Equivalent to </a:t>
            </a:r>
          </a:p>
          <a:p>
            <a:r>
              <a:rPr lang="en-US" dirty="0">
                <a:solidFill>
                  <a:srgbClr val="C00000"/>
                </a:solidFill>
              </a:rPr>
              <a:t>def </a:t>
            </a:r>
            <a:r>
              <a:rPr lang="en-US" dirty="0" err="1">
                <a:solidFill>
                  <a:srgbClr val="C00000"/>
                </a:solidFill>
              </a:rPr>
              <a:t>squared_num</a:t>
            </a:r>
            <a:r>
              <a:rPr lang="en-US" dirty="0">
                <a:solidFill>
                  <a:srgbClr val="C00000"/>
                </a:solidFill>
              </a:rPr>
              <a:t>(x):</a:t>
            </a:r>
          </a:p>
          <a:p>
            <a:r>
              <a:rPr lang="en-US" dirty="0">
                <a:solidFill>
                  <a:srgbClr val="C00000"/>
                </a:solidFill>
              </a:rPr>
              <a:t>    return x**2</a:t>
            </a:r>
          </a:p>
          <a:p>
            <a:endParaRPr lang="en-US" dirty="0"/>
          </a:p>
          <a:p>
            <a:r>
              <a:rPr lang="en-US" dirty="0"/>
              <a:t>In my opinion, list comprehension is easier to use </a:t>
            </a:r>
          </a:p>
          <a:p>
            <a:endParaRPr lang="en-US" dirty="0"/>
          </a:p>
          <a:p>
            <a:endParaRPr lang="en-CA" dirty="0"/>
          </a:p>
        </p:txBody>
      </p:sp>
      <p:sp>
        <p:nvSpPr>
          <p:cNvPr id="4" name="Slide Number Placeholder 3">
            <a:extLst>
              <a:ext uri="{FF2B5EF4-FFF2-40B4-BE49-F238E27FC236}">
                <a16:creationId xmlns:a16="http://schemas.microsoft.com/office/drawing/2014/main" id="{F8A52341-1DB8-4677-A3AB-7113117D7FCA}"/>
              </a:ext>
            </a:extLst>
          </p:cNvPr>
          <p:cNvSpPr>
            <a:spLocks noGrp="1"/>
          </p:cNvSpPr>
          <p:nvPr>
            <p:ph type="sldNum" sz="quarter" idx="10"/>
          </p:nvPr>
        </p:nvSpPr>
        <p:spPr/>
        <p:txBody>
          <a:bodyPr/>
          <a:lstStyle/>
          <a:p>
            <a:pPr>
              <a:defRPr/>
            </a:pPr>
            <a:fld id="{6DB1FBA9-0009-47E9-8D28-5B0116D2432D}" type="slidenum">
              <a:rPr lang="en-US" altLang="en-US" smtClean="0"/>
              <a:pPr>
                <a:defRPr/>
              </a:pPr>
              <a:t>131</a:t>
            </a:fld>
            <a:endParaRPr lang="en-US" altLang="en-US"/>
          </a:p>
        </p:txBody>
      </p:sp>
    </p:spTree>
    <p:extLst>
      <p:ext uri="{BB962C8B-B14F-4D97-AF65-F5344CB8AC3E}">
        <p14:creationId xmlns:p14="http://schemas.microsoft.com/office/powerpoint/2010/main" val="3748455207"/>
      </p:ext>
    </p:extLst>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B4DA0-A2D7-4679-BAA2-7C49FCF684D2}"/>
              </a:ext>
            </a:extLst>
          </p:cNvPr>
          <p:cNvSpPr>
            <a:spLocks noGrp="1"/>
          </p:cNvSpPr>
          <p:nvPr>
            <p:ph type="title"/>
          </p:nvPr>
        </p:nvSpPr>
        <p:spPr/>
        <p:txBody>
          <a:bodyPr/>
          <a:lstStyle/>
          <a:p>
            <a:r>
              <a:rPr lang="en-US" dirty="0"/>
              <a:t>List Comprehension(cont)</a:t>
            </a:r>
            <a:endParaRPr lang="en-CA" dirty="0"/>
          </a:p>
        </p:txBody>
      </p:sp>
      <p:sp>
        <p:nvSpPr>
          <p:cNvPr id="3" name="Content Placeholder 2">
            <a:extLst>
              <a:ext uri="{FF2B5EF4-FFF2-40B4-BE49-F238E27FC236}">
                <a16:creationId xmlns:a16="http://schemas.microsoft.com/office/drawing/2014/main" id="{995C8192-3768-4C23-B267-F6AFCA983BA2}"/>
              </a:ext>
            </a:extLst>
          </p:cNvPr>
          <p:cNvSpPr>
            <a:spLocks noGrp="1"/>
          </p:cNvSpPr>
          <p:nvPr>
            <p:ph idx="1"/>
          </p:nvPr>
        </p:nvSpPr>
        <p:spPr/>
        <p:txBody>
          <a:bodyPr/>
          <a:lstStyle/>
          <a:p>
            <a:r>
              <a:rPr lang="en-US" dirty="0"/>
              <a:t>Let’s look at the second example:</a:t>
            </a:r>
          </a:p>
          <a:p>
            <a:r>
              <a:rPr lang="en-US" i="1" dirty="0">
                <a:solidFill>
                  <a:srgbClr val="C00000"/>
                </a:solidFill>
              </a:rPr>
              <a:t>[x for x in range(1,20) if x%2==0 ]</a:t>
            </a:r>
          </a:p>
          <a:p>
            <a:endParaRPr lang="en-US" dirty="0"/>
          </a:p>
          <a:p>
            <a:r>
              <a:rPr lang="en-US" dirty="0"/>
              <a:t>This will output numbers from 1 to 19 that are divisible by 2</a:t>
            </a:r>
          </a:p>
          <a:p>
            <a:endParaRPr lang="en-US" dirty="0"/>
          </a:p>
          <a:p>
            <a:r>
              <a:rPr lang="en-US" dirty="0"/>
              <a:t>Try typing </a:t>
            </a:r>
            <a:r>
              <a:rPr lang="en-US" i="1" dirty="0">
                <a:solidFill>
                  <a:srgbClr val="C00000"/>
                </a:solidFill>
              </a:rPr>
              <a:t>[x for x in range(1,20) if x%2==0 ] </a:t>
            </a:r>
            <a:r>
              <a:rPr lang="en-US" dirty="0"/>
              <a:t>into your console and run it</a:t>
            </a:r>
          </a:p>
          <a:p>
            <a:endParaRPr lang="en-US" dirty="0"/>
          </a:p>
          <a:p>
            <a:r>
              <a:rPr lang="en-US" dirty="0"/>
              <a:t>As an exercise you can try to do with it a loop and conditionals (we’ll cover this later in the course)</a:t>
            </a:r>
          </a:p>
          <a:p>
            <a:endParaRPr lang="en-US" dirty="0"/>
          </a:p>
          <a:p>
            <a:r>
              <a:rPr lang="en-US" dirty="0"/>
              <a:t>If you were using Python 2, we would need to use the filter function</a:t>
            </a:r>
          </a:p>
          <a:p>
            <a:endParaRPr lang="en-US" dirty="0"/>
          </a:p>
          <a:p>
            <a:r>
              <a:rPr lang="en-US" i="1" dirty="0">
                <a:solidFill>
                  <a:srgbClr val="C00000"/>
                </a:solidFill>
              </a:rPr>
              <a:t>z = list(range(1,20))</a:t>
            </a:r>
          </a:p>
          <a:p>
            <a:r>
              <a:rPr lang="en-US" i="1" dirty="0">
                <a:solidFill>
                  <a:srgbClr val="C00000"/>
                </a:solidFill>
              </a:rPr>
              <a:t>list(filter(lambda x: x%2,z))</a:t>
            </a:r>
          </a:p>
          <a:p>
            <a:endParaRPr lang="en-US" dirty="0"/>
          </a:p>
          <a:p>
            <a:endParaRPr lang="en-CA" dirty="0"/>
          </a:p>
        </p:txBody>
      </p:sp>
      <p:sp>
        <p:nvSpPr>
          <p:cNvPr id="4" name="Slide Number Placeholder 3">
            <a:extLst>
              <a:ext uri="{FF2B5EF4-FFF2-40B4-BE49-F238E27FC236}">
                <a16:creationId xmlns:a16="http://schemas.microsoft.com/office/drawing/2014/main" id="{C8426E89-94F1-446B-9016-0A371FA5E9E2}"/>
              </a:ext>
            </a:extLst>
          </p:cNvPr>
          <p:cNvSpPr>
            <a:spLocks noGrp="1"/>
          </p:cNvSpPr>
          <p:nvPr>
            <p:ph type="sldNum" sz="quarter" idx="10"/>
          </p:nvPr>
        </p:nvSpPr>
        <p:spPr/>
        <p:txBody>
          <a:bodyPr/>
          <a:lstStyle/>
          <a:p>
            <a:pPr>
              <a:defRPr/>
            </a:pPr>
            <a:fld id="{6DB1FBA9-0009-47E9-8D28-5B0116D2432D}" type="slidenum">
              <a:rPr lang="en-US" altLang="en-US" smtClean="0"/>
              <a:pPr>
                <a:defRPr/>
              </a:pPr>
              <a:t>132</a:t>
            </a:fld>
            <a:endParaRPr lang="en-US" altLang="en-US"/>
          </a:p>
        </p:txBody>
      </p:sp>
    </p:spTree>
    <p:extLst>
      <p:ext uri="{BB962C8B-B14F-4D97-AF65-F5344CB8AC3E}">
        <p14:creationId xmlns:p14="http://schemas.microsoft.com/office/powerpoint/2010/main" val="3450130282"/>
      </p:ext>
    </p:extLst>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19534-D009-4745-8469-9E9075E9C932}"/>
              </a:ext>
            </a:extLst>
          </p:cNvPr>
          <p:cNvSpPr>
            <a:spLocks noGrp="1"/>
          </p:cNvSpPr>
          <p:nvPr>
            <p:ph type="title"/>
          </p:nvPr>
        </p:nvSpPr>
        <p:spPr/>
        <p:txBody>
          <a:bodyPr/>
          <a:lstStyle/>
          <a:p>
            <a:r>
              <a:rPr lang="en-US" dirty="0"/>
              <a:t>List Comprehension(cont)</a:t>
            </a:r>
            <a:endParaRPr lang="en-CA" dirty="0"/>
          </a:p>
        </p:txBody>
      </p:sp>
      <p:sp>
        <p:nvSpPr>
          <p:cNvPr id="3" name="Content Placeholder 2">
            <a:extLst>
              <a:ext uri="{FF2B5EF4-FFF2-40B4-BE49-F238E27FC236}">
                <a16:creationId xmlns:a16="http://schemas.microsoft.com/office/drawing/2014/main" id="{CDA90EAB-7A5F-4823-9D4C-57B098B43D93}"/>
              </a:ext>
            </a:extLst>
          </p:cNvPr>
          <p:cNvSpPr>
            <a:spLocks noGrp="1"/>
          </p:cNvSpPr>
          <p:nvPr>
            <p:ph idx="1"/>
          </p:nvPr>
        </p:nvSpPr>
        <p:spPr/>
        <p:txBody>
          <a:bodyPr/>
          <a:lstStyle/>
          <a:p>
            <a:r>
              <a:rPr lang="en-US" b="1" dirty="0"/>
              <a:t>Last example:</a:t>
            </a:r>
          </a:p>
          <a:p>
            <a:r>
              <a:rPr lang="en-US" i="1" dirty="0">
                <a:solidFill>
                  <a:srgbClr val="C00000"/>
                </a:solidFill>
              </a:rPr>
              <a:t>[x for x in 'MATHEMATICS' if x in ['A','E','I','O','U’]]</a:t>
            </a:r>
          </a:p>
          <a:p>
            <a:r>
              <a:rPr lang="en-US" dirty="0"/>
              <a:t>This will output all the vowels (you remember the song for vowels right?, </a:t>
            </a:r>
            <a:r>
              <a:rPr lang="en-US" dirty="0" err="1"/>
              <a:t>a,e,i,o,u</a:t>
            </a:r>
            <a:r>
              <a:rPr lang="en-US" dirty="0"/>
              <a:t> and sometimes y </a:t>
            </a:r>
            <a:r>
              <a:rPr lang="en-US" dirty="0">
                <a:sym typeface="Wingdings" panose="05000000000000000000" pitchFamily="2" charset="2"/>
              </a:rPr>
              <a:t>)</a:t>
            </a:r>
            <a:r>
              <a:rPr lang="en-US" dirty="0"/>
              <a:t> in the word ‘MATHEMATICS’</a:t>
            </a:r>
          </a:p>
          <a:p>
            <a:r>
              <a:rPr lang="en-US" dirty="0"/>
              <a:t>Type </a:t>
            </a:r>
            <a:r>
              <a:rPr lang="en-US" i="1" dirty="0">
                <a:solidFill>
                  <a:srgbClr val="C00000"/>
                </a:solidFill>
              </a:rPr>
              <a:t>[x for x in 'MATHEMATICS' if x in ['A','E','I','O','U’]] </a:t>
            </a:r>
            <a:r>
              <a:rPr lang="en-US" dirty="0"/>
              <a:t>in your python console</a:t>
            </a:r>
          </a:p>
          <a:p>
            <a:endParaRPr lang="en-US" dirty="0"/>
          </a:p>
          <a:p>
            <a:r>
              <a:rPr lang="en-US" dirty="0">
                <a:solidFill>
                  <a:srgbClr val="C00000"/>
                </a:solidFill>
                <a:highlight>
                  <a:srgbClr val="FFFF00"/>
                </a:highlight>
              </a:rPr>
              <a:t>Homework exercise</a:t>
            </a:r>
            <a:r>
              <a:rPr lang="en-US" dirty="0"/>
              <a:t>, try doing with filter or with a loop and if conditional (you can wait until we cover loops in the course)</a:t>
            </a:r>
          </a:p>
          <a:p>
            <a:endParaRPr lang="en-US" dirty="0"/>
          </a:p>
          <a:p>
            <a:r>
              <a:rPr lang="en-US" dirty="0"/>
              <a:t>Can comprehensions get complicated?</a:t>
            </a:r>
          </a:p>
          <a:p>
            <a:r>
              <a:rPr lang="en-US" dirty="0"/>
              <a:t>You bet they can</a:t>
            </a:r>
          </a:p>
          <a:p>
            <a:endParaRPr lang="en-US" dirty="0"/>
          </a:p>
          <a:p>
            <a:endParaRPr lang="en-US" dirty="0"/>
          </a:p>
          <a:p>
            <a:endParaRPr lang="en-US" dirty="0"/>
          </a:p>
          <a:p>
            <a:endParaRPr lang="en-US" dirty="0"/>
          </a:p>
          <a:p>
            <a:endParaRPr lang="en-CA" dirty="0"/>
          </a:p>
        </p:txBody>
      </p:sp>
      <p:sp>
        <p:nvSpPr>
          <p:cNvPr id="4" name="Slide Number Placeholder 3">
            <a:extLst>
              <a:ext uri="{FF2B5EF4-FFF2-40B4-BE49-F238E27FC236}">
                <a16:creationId xmlns:a16="http://schemas.microsoft.com/office/drawing/2014/main" id="{B373A350-6DA3-4651-B6A3-86A48306421B}"/>
              </a:ext>
            </a:extLst>
          </p:cNvPr>
          <p:cNvSpPr>
            <a:spLocks noGrp="1"/>
          </p:cNvSpPr>
          <p:nvPr>
            <p:ph type="sldNum" sz="quarter" idx="10"/>
          </p:nvPr>
        </p:nvSpPr>
        <p:spPr/>
        <p:txBody>
          <a:bodyPr/>
          <a:lstStyle/>
          <a:p>
            <a:pPr>
              <a:defRPr/>
            </a:pPr>
            <a:fld id="{6DB1FBA9-0009-47E9-8D28-5B0116D2432D}" type="slidenum">
              <a:rPr lang="en-US" altLang="en-US" smtClean="0"/>
              <a:pPr>
                <a:defRPr/>
              </a:pPr>
              <a:t>133</a:t>
            </a:fld>
            <a:endParaRPr lang="en-US" altLang="en-US"/>
          </a:p>
        </p:txBody>
      </p:sp>
    </p:spTree>
    <p:extLst>
      <p:ext uri="{BB962C8B-B14F-4D97-AF65-F5344CB8AC3E}">
        <p14:creationId xmlns:p14="http://schemas.microsoft.com/office/powerpoint/2010/main" val="683901235"/>
      </p:ext>
    </p:extLst>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9A039-0EBB-47A2-AD02-F9E204B30FD4}"/>
              </a:ext>
            </a:extLst>
          </p:cNvPr>
          <p:cNvSpPr>
            <a:spLocks noGrp="1"/>
          </p:cNvSpPr>
          <p:nvPr>
            <p:ph type="title"/>
          </p:nvPr>
        </p:nvSpPr>
        <p:spPr/>
        <p:txBody>
          <a:bodyPr/>
          <a:lstStyle/>
          <a:p>
            <a:r>
              <a:rPr lang="en-US" dirty="0"/>
              <a:t>List Comprehension(cont)</a:t>
            </a:r>
            <a:endParaRPr lang="en-CA" dirty="0"/>
          </a:p>
        </p:txBody>
      </p:sp>
      <p:sp>
        <p:nvSpPr>
          <p:cNvPr id="3" name="Content Placeholder 2">
            <a:extLst>
              <a:ext uri="{FF2B5EF4-FFF2-40B4-BE49-F238E27FC236}">
                <a16:creationId xmlns:a16="http://schemas.microsoft.com/office/drawing/2014/main" id="{B532FF7B-AA68-4C57-9866-B1FEDAAF521F}"/>
              </a:ext>
            </a:extLst>
          </p:cNvPr>
          <p:cNvSpPr>
            <a:spLocks noGrp="1"/>
          </p:cNvSpPr>
          <p:nvPr>
            <p:ph idx="1"/>
          </p:nvPr>
        </p:nvSpPr>
        <p:spPr/>
        <p:txBody>
          <a:bodyPr/>
          <a:lstStyle/>
          <a:p>
            <a:r>
              <a:rPr lang="en-US" b="1" dirty="0"/>
              <a:t>Class Exercise:</a:t>
            </a:r>
          </a:p>
          <a:p>
            <a:r>
              <a:rPr lang="en-US" dirty="0"/>
              <a:t>What does this list comprehension output?</a:t>
            </a:r>
          </a:p>
          <a:p>
            <a:r>
              <a:rPr lang="en-US" dirty="0">
                <a:solidFill>
                  <a:srgbClr val="C00000"/>
                </a:solidFill>
              </a:rPr>
              <a:t>[(</a:t>
            </a:r>
            <a:r>
              <a:rPr lang="en-US" dirty="0" err="1">
                <a:solidFill>
                  <a:srgbClr val="C00000"/>
                </a:solidFill>
              </a:rPr>
              <a:t>x,y,z</a:t>
            </a:r>
            <a:r>
              <a:rPr lang="en-US" dirty="0">
                <a:solidFill>
                  <a:srgbClr val="C00000"/>
                </a:solidFill>
              </a:rPr>
              <a:t>) for x in range(1,30) for y in range(x,30) for z in range(y,30) if x**2 + y**2 == z**2]</a:t>
            </a:r>
          </a:p>
          <a:p>
            <a:endParaRPr lang="en-US" dirty="0">
              <a:solidFill>
                <a:srgbClr val="C00000"/>
              </a:solidFill>
            </a:endParaRPr>
          </a:p>
          <a:p>
            <a:r>
              <a:rPr lang="en-US" dirty="0"/>
              <a:t>Remember , Pythagorean theorem?</a:t>
            </a:r>
          </a:p>
          <a:p>
            <a:r>
              <a:rPr lang="en-US" dirty="0">
                <a:solidFill>
                  <a:srgbClr val="C00000"/>
                </a:solidFill>
              </a:rPr>
              <a:t>x**2 + y**2 = z**2 (sides of a right-angled triangle?)</a:t>
            </a:r>
          </a:p>
          <a:p>
            <a:endParaRPr lang="en-US" dirty="0"/>
          </a:p>
          <a:p>
            <a:endParaRPr lang="en-US" dirty="0"/>
          </a:p>
          <a:p>
            <a:endParaRPr lang="en-US" dirty="0"/>
          </a:p>
          <a:p>
            <a:endParaRPr lang="en-US" dirty="0"/>
          </a:p>
          <a:p>
            <a:endParaRPr lang="en-US" dirty="0"/>
          </a:p>
          <a:p>
            <a:endParaRPr lang="en-US" dirty="0"/>
          </a:p>
          <a:p>
            <a:endParaRPr lang="en-US" dirty="0"/>
          </a:p>
          <a:p>
            <a:r>
              <a:rPr lang="en-US" dirty="0"/>
              <a:t>Output will be the set of Pythagorean triples for integers between 1 and 30</a:t>
            </a:r>
          </a:p>
          <a:p>
            <a:endParaRPr lang="en-US" dirty="0">
              <a:solidFill>
                <a:srgbClr val="C00000"/>
              </a:solidFill>
            </a:endParaRPr>
          </a:p>
          <a:p>
            <a:endParaRPr lang="en-US" dirty="0">
              <a:solidFill>
                <a:srgbClr val="C00000"/>
              </a:solidFill>
            </a:endParaRPr>
          </a:p>
          <a:p>
            <a:endParaRPr lang="en-US" dirty="0">
              <a:solidFill>
                <a:srgbClr val="C00000"/>
              </a:solidFill>
            </a:endParaRPr>
          </a:p>
          <a:p>
            <a:endParaRPr lang="en-US" dirty="0"/>
          </a:p>
          <a:p>
            <a:endParaRPr lang="en-CA" dirty="0"/>
          </a:p>
        </p:txBody>
      </p:sp>
      <p:sp>
        <p:nvSpPr>
          <p:cNvPr id="4" name="Slide Number Placeholder 3">
            <a:extLst>
              <a:ext uri="{FF2B5EF4-FFF2-40B4-BE49-F238E27FC236}">
                <a16:creationId xmlns:a16="http://schemas.microsoft.com/office/drawing/2014/main" id="{B8346983-7121-4558-BF34-357814ABD45F}"/>
              </a:ext>
            </a:extLst>
          </p:cNvPr>
          <p:cNvSpPr>
            <a:spLocks noGrp="1"/>
          </p:cNvSpPr>
          <p:nvPr>
            <p:ph type="sldNum" sz="quarter" idx="10"/>
          </p:nvPr>
        </p:nvSpPr>
        <p:spPr/>
        <p:txBody>
          <a:bodyPr/>
          <a:lstStyle/>
          <a:p>
            <a:pPr>
              <a:defRPr/>
            </a:pPr>
            <a:fld id="{6DB1FBA9-0009-47E9-8D28-5B0116D2432D}" type="slidenum">
              <a:rPr lang="en-US" altLang="en-US" smtClean="0"/>
              <a:pPr>
                <a:defRPr/>
              </a:pPr>
              <a:t>134</a:t>
            </a:fld>
            <a:endParaRPr lang="en-US" altLang="en-US"/>
          </a:p>
        </p:txBody>
      </p:sp>
      <p:pic>
        <p:nvPicPr>
          <p:cNvPr id="6" name="Picture 5">
            <a:extLst>
              <a:ext uri="{FF2B5EF4-FFF2-40B4-BE49-F238E27FC236}">
                <a16:creationId xmlns:a16="http://schemas.microsoft.com/office/drawing/2014/main" id="{DA1C9F44-C254-46BF-876B-E162F149448C}"/>
              </a:ext>
            </a:extLst>
          </p:cNvPr>
          <p:cNvPicPr>
            <a:picLocks noChangeAspect="1"/>
          </p:cNvPicPr>
          <p:nvPr/>
        </p:nvPicPr>
        <p:blipFill>
          <a:blip r:embed="rId2"/>
          <a:stretch>
            <a:fillRect/>
          </a:stretch>
        </p:blipFill>
        <p:spPr>
          <a:xfrm>
            <a:off x="138545" y="3875809"/>
            <a:ext cx="3886200" cy="2118453"/>
          </a:xfrm>
          <a:prstGeom prst="rect">
            <a:avLst/>
          </a:prstGeom>
        </p:spPr>
      </p:pic>
    </p:spTree>
    <p:extLst>
      <p:ext uri="{BB962C8B-B14F-4D97-AF65-F5344CB8AC3E}">
        <p14:creationId xmlns:p14="http://schemas.microsoft.com/office/powerpoint/2010/main" val="112279851"/>
      </p:ext>
    </p:extLst>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45C1D-0A7D-4A24-8919-7B740C21E72A}"/>
              </a:ext>
            </a:extLst>
          </p:cNvPr>
          <p:cNvSpPr>
            <a:spLocks noGrp="1"/>
          </p:cNvSpPr>
          <p:nvPr>
            <p:ph type="title"/>
          </p:nvPr>
        </p:nvSpPr>
        <p:spPr/>
        <p:txBody>
          <a:bodyPr/>
          <a:lstStyle/>
          <a:p>
            <a:r>
              <a:rPr lang="en-US" dirty="0"/>
              <a:t>List Comprehension(</a:t>
            </a:r>
            <a:r>
              <a:rPr lang="en-US" dirty="0" err="1"/>
              <a:t>cont</a:t>
            </a:r>
            <a:r>
              <a:rPr lang="en-US" dirty="0"/>
              <a:t>)</a:t>
            </a:r>
          </a:p>
        </p:txBody>
      </p:sp>
      <p:sp>
        <p:nvSpPr>
          <p:cNvPr id="3" name="Content Placeholder 2">
            <a:extLst>
              <a:ext uri="{FF2B5EF4-FFF2-40B4-BE49-F238E27FC236}">
                <a16:creationId xmlns:a16="http://schemas.microsoft.com/office/drawing/2014/main" id="{70511B64-9FE9-48CA-8BFD-A89988AC7FE5}"/>
              </a:ext>
            </a:extLst>
          </p:cNvPr>
          <p:cNvSpPr>
            <a:spLocks noGrp="1"/>
          </p:cNvSpPr>
          <p:nvPr>
            <p:ph idx="1"/>
          </p:nvPr>
        </p:nvSpPr>
        <p:spPr/>
        <p:txBody>
          <a:bodyPr/>
          <a:lstStyle/>
          <a:p>
            <a:r>
              <a:rPr lang="en-US" dirty="0"/>
              <a:t>Solution to the exercise</a:t>
            </a:r>
          </a:p>
          <a:p>
            <a:r>
              <a:rPr lang="en-US" dirty="0"/>
              <a:t>Run the code in your console</a:t>
            </a:r>
          </a:p>
          <a:p>
            <a:r>
              <a:rPr lang="en-US" dirty="0">
                <a:solidFill>
                  <a:srgbClr val="C00000"/>
                </a:solidFill>
              </a:rPr>
              <a:t>[(</a:t>
            </a:r>
            <a:r>
              <a:rPr lang="en-US" dirty="0" err="1">
                <a:solidFill>
                  <a:srgbClr val="C00000"/>
                </a:solidFill>
              </a:rPr>
              <a:t>x,y,z</a:t>
            </a:r>
            <a:r>
              <a:rPr lang="en-US" dirty="0">
                <a:solidFill>
                  <a:srgbClr val="C00000"/>
                </a:solidFill>
              </a:rPr>
              <a:t>) for x in range(1,30) for y in range(x,30) for z in range(y,30) if x**2 + y**2 == z**2]</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E4DF6FC1-1FF3-4031-BACF-EA740D672B84}"/>
              </a:ext>
            </a:extLst>
          </p:cNvPr>
          <p:cNvSpPr>
            <a:spLocks noGrp="1"/>
          </p:cNvSpPr>
          <p:nvPr>
            <p:ph type="sldNum" sz="quarter" idx="10"/>
          </p:nvPr>
        </p:nvSpPr>
        <p:spPr/>
        <p:txBody>
          <a:bodyPr/>
          <a:lstStyle/>
          <a:p>
            <a:pPr>
              <a:defRPr/>
            </a:pPr>
            <a:fld id="{6DB1FBA9-0009-47E9-8D28-5B0116D2432D}" type="slidenum">
              <a:rPr lang="en-US" altLang="en-US" smtClean="0"/>
              <a:pPr>
                <a:defRPr/>
              </a:pPr>
              <a:t>135</a:t>
            </a:fld>
            <a:endParaRPr lang="en-US" altLang="en-US"/>
          </a:p>
        </p:txBody>
      </p:sp>
      <p:pic>
        <p:nvPicPr>
          <p:cNvPr id="6" name="Picture 5">
            <a:extLst>
              <a:ext uri="{FF2B5EF4-FFF2-40B4-BE49-F238E27FC236}">
                <a16:creationId xmlns:a16="http://schemas.microsoft.com/office/drawing/2014/main" id="{9C582744-FC03-49CB-B735-F768AA9A3C46}"/>
              </a:ext>
            </a:extLst>
          </p:cNvPr>
          <p:cNvPicPr>
            <a:picLocks noChangeAspect="1"/>
          </p:cNvPicPr>
          <p:nvPr/>
        </p:nvPicPr>
        <p:blipFill>
          <a:blip r:embed="rId2"/>
          <a:stretch>
            <a:fillRect/>
          </a:stretch>
        </p:blipFill>
        <p:spPr>
          <a:xfrm>
            <a:off x="200025" y="2743200"/>
            <a:ext cx="8743950" cy="3505200"/>
          </a:xfrm>
          <a:prstGeom prst="rect">
            <a:avLst/>
          </a:prstGeom>
        </p:spPr>
      </p:pic>
    </p:spTree>
    <p:extLst>
      <p:ext uri="{BB962C8B-B14F-4D97-AF65-F5344CB8AC3E}">
        <p14:creationId xmlns:p14="http://schemas.microsoft.com/office/powerpoint/2010/main" val="1840239091"/>
      </p:ext>
    </p:extLst>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25C2A-C789-4DEB-8EB8-B636273A09C8}"/>
              </a:ext>
            </a:extLst>
          </p:cNvPr>
          <p:cNvSpPr>
            <a:spLocks noGrp="1"/>
          </p:cNvSpPr>
          <p:nvPr>
            <p:ph type="title"/>
          </p:nvPr>
        </p:nvSpPr>
        <p:spPr/>
        <p:txBody>
          <a:bodyPr/>
          <a:lstStyle/>
          <a:p>
            <a:r>
              <a:rPr lang="en-US" dirty="0"/>
              <a:t>List Comprehension(</a:t>
            </a:r>
            <a:r>
              <a:rPr lang="en-US" dirty="0" err="1"/>
              <a:t>cont</a:t>
            </a:r>
            <a:r>
              <a:rPr lang="en-US" dirty="0"/>
              <a:t>)</a:t>
            </a:r>
          </a:p>
        </p:txBody>
      </p:sp>
      <p:sp>
        <p:nvSpPr>
          <p:cNvPr id="3" name="Content Placeholder 2">
            <a:extLst>
              <a:ext uri="{FF2B5EF4-FFF2-40B4-BE49-F238E27FC236}">
                <a16:creationId xmlns:a16="http://schemas.microsoft.com/office/drawing/2014/main" id="{C49A3F79-E8FE-463F-940E-B28B28D772E2}"/>
              </a:ext>
            </a:extLst>
          </p:cNvPr>
          <p:cNvSpPr>
            <a:spLocks noGrp="1"/>
          </p:cNvSpPr>
          <p:nvPr>
            <p:ph idx="1"/>
          </p:nvPr>
        </p:nvSpPr>
        <p:spPr/>
        <p:txBody>
          <a:bodyPr/>
          <a:lstStyle/>
          <a:p>
            <a:r>
              <a:rPr lang="en-US" dirty="0"/>
              <a:t>Before going to the quiz, I want to present a method that you will most likely use with lists and it’s called the </a:t>
            </a:r>
            <a:r>
              <a:rPr lang="en-US" dirty="0">
                <a:solidFill>
                  <a:srgbClr val="C00000"/>
                </a:solidFill>
                <a:highlight>
                  <a:srgbClr val="FFFF00"/>
                </a:highlight>
              </a:rPr>
              <a:t>pop() method</a:t>
            </a:r>
          </a:p>
          <a:p>
            <a:r>
              <a:rPr lang="en-CA" dirty="0">
                <a:solidFill>
                  <a:srgbClr val="C00000"/>
                </a:solidFill>
              </a:rPr>
              <a:t>The pop() method removes the item at the given index from the list and returns the removed item</a:t>
            </a:r>
          </a:p>
          <a:p>
            <a:r>
              <a:rPr lang="en-CA" dirty="0">
                <a:solidFill>
                  <a:srgbClr val="C00000"/>
                </a:solidFill>
              </a:rPr>
              <a:t>The syntax of the pop() method is:</a:t>
            </a:r>
          </a:p>
          <a:p>
            <a:r>
              <a:rPr lang="en-CA" dirty="0" err="1">
                <a:solidFill>
                  <a:srgbClr val="C00000"/>
                </a:solidFill>
              </a:rPr>
              <a:t>list.pop</a:t>
            </a:r>
            <a:r>
              <a:rPr lang="en-CA" dirty="0">
                <a:solidFill>
                  <a:srgbClr val="C00000"/>
                </a:solidFill>
              </a:rPr>
              <a:t>(index)</a:t>
            </a:r>
          </a:p>
          <a:p>
            <a:endParaRPr lang="en-CA" dirty="0">
              <a:solidFill>
                <a:srgbClr val="C00000"/>
              </a:solidFill>
            </a:endParaRPr>
          </a:p>
          <a:p>
            <a:r>
              <a:rPr lang="en-US" b="1" dirty="0">
                <a:solidFill>
                  <a:srgbClr val="C00000"/>
                </a:solidFill>
              </a:rPr>
              <a:t>Example:</a:t>
            </a:r>
          </a:p>
          <a:p>
            <a:r>
              <a:rPr lang="en-US" i="1" dirty="0" err="1">
                <a:solidFill>
                  <a:srgbClr val="C00000"/>
                </a:solidFill>
              </a:rPr>
              <a:t>myarray</a:t>
            </a:r>
            <a:r>
              <a:rPr lang="en-US" i="1" dirty="0">
                <a:solidFill>
                  <a:srgbClr val="C00000"/>
                </a:solidFill>
              </a:rPr>
              <a:t>=[1,2,3,4,5]</a:t>
            </a:r>
          </a:p>
          <a:p>
            <a:r>
              <a:rPr lang="en-US" i="1" dirty="0" err="1">
                <a:solidFill>
                  <a:srgbClr val="C00000"/>
                </a:solidFill>
              </a:rPr>
              <a:t>myarray.pop</a:t>
            </a:r>
            <a:r>
              <a:rPr lang="en-US" i="1" dirty="0">
                <a:solidFill>
                  <a:srgbClr val="C00000"/>
                </a:solidFill>
              </a:rPr>
              <a:t>()</a:t>
            </a:r>
          </a:p>
          <a:p>
            <a:r>
              <a:rPr lang="en-US" i="1" dirty="0">
                <a:solidFill>
                  <a:srgbClr val="C00000"/>
                </a:solidFill>
                <a:highlight>
                  <a:srgbClr val="FFFF00"/>
                </a:highlight>
              </a:rPr>
              <a:t>output is 5</a:t>
            </a:r>
          </a:p>
          <a:p>
            <a:r>
              <a:rPr lang="en-US" i="1" dirty="0">
                <a:solidFill>
                  <a:srgbClr val="C00000"/>
                </a:solidFill>
              </a:rPr>
              <a:t>print(</a:t>
            </a:r>
            <a:r>
              <a:rPr lang="en-US" i="1" dirty="0" err="1">
                <a:solidFill>
                  <a:srgbClr val="C00000"/>
                </a:solidFill>
              </a:rPr>
              <a:t>myarray</a:t>
            </a:r>
            <a:r>
              <a:rPr lang="en-US" i="1" dirty="0">
                <a:solidFill>
                  <a:srgbClr val="C00000"/>
                </a:solidFill>
              </a:rPr>
              <a:t>)</a:t>
            </a:r>
          </a:p>
          <a:p>
            <a:r>
              <a:rPr lang="en-US" dirty="0">
                <a:solidFill>
                  <a:srgbClr val="C00000"/>
                </a:solidFill>
              </a:rPr>
              <a:t>If no index is provided, pop() will remove the last element in the list and the list is changed </a:t>
            </a:r>
          </a:p>
        </p:txBody>
      </p:sp>
      <p:sp>
        <p:nvSpPr>
          <p:cNvPr id="4" name="Slide Number Placeholder 3">
            <a:extLst>
              <a:ext uri="{FF2B5EF4-FFF2-40B4-BE49-F238E27FC236}">
                <a16:creationId xmlns:a16="http://schemas.microsoft.com/office/drawing/2014/main" id="{1AE769FC-1AE1-4680-A850-ED540804187A}"/>
              </a:ext>
            </a:extLst>
          </p:cNvPr>
          <p:cNvSpPr>
            <a:spLocks noGrp="1"/>
          </p:cNvSpPr>
          <p:nvPr>
            <p:ph type="sldNum" sz="quarter" idx="10"/>
          </p:nvPr>
        </p:nvSpPr>
        <p:spPr/>
        <p:txBody>
          <a:bodyPr/>
          <a:lstStyle/>
          <a:p>
            <a:pPr>
              <a:defRPr/>
            </a:pPr>
            <a:fld id="{6DB1FBA9-0009-47E9-8D28-5B0116D2432D}" type="slidenum">
              <a:rPr lang="en-US" altLang="en-US" smtClean="0"/>
              <a:pPr>
                <a:defRPr/>
              </a:pPr>
              <a:t>136</a:t>
            </a:fld>
            <a:endParaRPr lang="en-US" altLang="en-US"/>
          </a:p>
        </p:txBody>
      </p:sp>
      <p:pic>
        <p:nvPicPr>
          <p:cNvPr id="7" name="Picture 6">
            <a:extLst>
              <a:ext uri="{FF2B5EF4-FFF2-40B4-BE49-F238E27FC236}">
                <a16:creationId xmlns:a16="http://schemas.microsoft.com/office/drawing/2014/main" id="{287FAF26-309B-44AF-8379-6B347D0E02AB}"/>
              </a:ext>
            </a:extLst>
          </p:cNvPr>
          <p:cNvPicPr>
            <a:picLocks noChangeAspect="1"/>
          </p:cNvPicPr>
          <p:nvPr/>
        </p:nvPicPr>
        <p:blipFill>
          <a:blip r:embed="rId2"/>
          <a:stretch>
            <a:fillRect/>
          </a:stretch>
        </p:blipFill>
        <p:spPr>
          <a:xfrm>
            <a:off x="3657600" y="3848100"/>
            <a:ext cx="4933950" cy="1828800"/>
          </a:xfrm>
          <a:prstGeom prst="rect">
            <a:avLst/>
          </a:prstGeom>
        </p:spPr>
      </p:pic>
    </p:spTree>
    <p:extLst>
      <p:ext uri="{BB962C8B-B14F-4D97-AF65-F5344CB8AC3E}">
        <p14:creationId xmlns:p14="http://schemas.microsoft.com/office/powerpoint/2010/main" val="369071876"/>
      </p:ext>
    </p:extLst>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F9DD4-66C6-4148-A900-BC4EBAD27B09}"/>
              </a:ext>
            </a:extLst>
          </p:cNvPr>
          <p:cNvSpPr>
            <a:spLocks noGrp="1"/>
          </p:cNvSpPr>
          <p:nvPr>
            <p:ph type="title"/>
          </p:nvPr>
        </p:nvSpPr>
        <p:spPr/>
        <p:txBody>
          <a:bodyPr/>
          <a:lstStyle/>
          <a:p>
            <a:r>
              <a:rPr lang="en-US" dirty="0"/>
              <a:t>List Comprehension(</a:t>
            </a:r>
            <a:r>
              <a:rPr lang="en-US" dirty="0" err="1"/>
              <a:t>cont</a:t>
            </a:r>
            <a:r>
              <a:rPr lang="en-US" dirty="0"/>
              <a:t>)</a:t>
            </a:r>
          </a:p>
        </p:txBody>
      </p:sp>
      <p:sp>
        <p:nvSpPr>
          <p:cNvPr id="3" name="Content Placeholder 2">
            <a:extLst>
              <a:ext uri="{FF2B5EF4-FFF2-40B4-BE49-F238E27FC236}">
                <a16:creationId xmlns:a16="http://schemas.microsoft.com/office/drawing/2014/main" id="{710E4ECC-CD1E-464A-AE6A-D1916DAEA6C9}"/>
              </a:ext>
            </a:extLst>
          </p:cNvPr>
          <p:cNvSpPr>
            <a:spLocks noGrp="1"/>
          </p:cNvSpPr>
          <p:nvPr>
            <p:ph idx="1"/>
          </p:nvPr>
        </p:nvSpPr>
        <p:spPr/>
        <p:txBody>
          <a:bodyPr/>
          <a:lstStyle/>
          <a:p>
            <a:r>
              <a:rPr lang="en-US" b="1" dirty="0">
                <a:solidFill>
                  <a:srgbClr val="C00000"/>
                </a:solidFill>
              </a:rPr>
              <a:t>Example</a:t>
            </a:r>
          </a:p>
          <a:p>
            <a:endParaRPr lang="en-US" dirty="0"/>
          </a:p>
          <a:p>
            <a:r>
              <a:rPr lang="en-US" i="1" dirty="0" err="1">
                <a:solidFill>
                  <a:srgbClr val="C00000"/>
                </a:solidFill>
              </a:rPr>
              <a:t>myarray</a:t>
            </a:r>
            <a:r>
              <a:rPr lang="en-US" i="1" dirty="0">
                <a:solidFill>
                  <a:srgbClr val="C00000"/>
                </a:solidFill>
              </a:rPr>
              <a:t> = [1,2,3,4,5,6,7,8]</a:t>
            </a:r>
          </a:p>
          <a:p>
            <a:endParaRPr lang="en-US" i="1" dirty="0">
              <a:solidFill>
                <a:srgbClr val="C00000"/>
              </a:solidFill>
            </a:endParaRPr>
          </a:p>
          <a:p>
            <a:r>
              <a:rPr lang="en-US" i="1" dirty="0">
                <a:solidFill>
                  <a:srgbClr val="C00000"/>
                </a:solidFill>
              </a:rPr>
              <a:t>print(</a:t>
            </a:r>
            <a:r>
              <a:rPr lang="en-US" i="1" dirty="0" err="1">
                <a:solidFill>
                  <a:srgbClr val="C00000"/>
                </a:solidFill>
              </a:rPr>
              <a:t>myarray.pop</a:t>
            </a:r>
            <a:r>
              <a:rPr lang="en-US" i="1" dirty="0">
                <a:solidFill>
                  <a:srgbClr val="C00000"/>
                </a:solidFill>
              </a:rPr>
              <a:t>(0))</a:t>
            </a:r>
          </a:p>
          <a:p>
            <a:r>
              <a:rPr lang="en-US" i="1" dirty="0">
                <a:solidFill>
                  <a:srgbClr val="C00000"/>
                </a:solidFill>
              </a:rPr>
              <a:t>print(</a:t>
            </a:r>
            <a:r>
              <a:rPr lang="en-US" i="1" dirty="0" err="1">
                <a:solidFill>
                  <a:srgbClr val="C00000"/>
                </a:solidFill>
              </a:rPr>
              <a:t>myarray.pop</a:t>
            </a:r>
            <a:r>
              <a:rPr lang="en-US" i="1" dirty="0">
                <a:solidFill>
                  <a:srgbClr val="C00000"/>
                </a:solidFill>
              </a:rPr>
              <a:t>(1))</a:t>
            </a:r>
          </a:p>
          <a:p>
            <a:r>
              <a:rPr lang="en-US" i="1" dirty="0">
                <a:solidFill>
                  <a:srgbClr val="C00000"/>
                </a:solidFill>
              </a:rPr>
              <a:t>print(</a:t>
            </a:r>
            <a:r>
              <a:rPr lang="en-US" i="1" dirty="0" err="1">
                <a:solidFill>
                  <a:srgbClr val="C00000"/>
                </a:solidFill>
              </a:rPr>
              <a:t>myarray.pop</a:t>
            </a:r>
            <a:r>
              <a:rPr lang="en-US" i="1" dirty="0">
                <a:solidFill>
                  <a:srgbClr val="C00000"/>
                </a:solidFill>
              </a:rPr>
              <a:t>(2))</a:t>
            </a:r>
          </a:p>
          <a:p>
            <a:r>
              <a:rPr lang="en-US" i="1" dirty="0">
                <a:solidFill>
                  <a:srgbClr val="C00000"/>
                </a:solidFill>
              </a:rPr>
              <a:t>print(</a:t>
            </a:r>
            <a:r>
              <a:rPr lang="en-US" i="1" dirty="0" err="1">
                <a:solidFill>
                  <a:srgbClr val="C00000"/>
                </a:solidFill>
              </a:rPr>
              <a:t>myarray</a:t>
            </a:r>
            <a:r>
              <a:rPr lang="en-US" i="1" dirty="0">
                <a:solidFill>
                  <a:srgbClr val="C00000"/>
                </a:solidFill>
              </a:rPr>
              <a:t>)</a:t>
            </a:r>
          </a:p>
          <a:p>
            <a:endParaRPr lang="en-US" dirty="0"/>
          </a:p>
        </p:txBody>
      </p:sp>
      <p:sp>
        <p:nvSpPr>
          <p:cNvPr id="4" name="Slide Number Placeholder 3">
            <a:extLst>
              <a:ext uri="{FF2B5EF4-FFF2-40B4-BE49-F238E27FC236}">
                <a16:creationId xmlns:a16="http://schemas.microsoft.com/office/drawing/2014/main" id="{12F2DD7A-8E51-450E-A1A0-CF4320742A41}"/>
              </a:ext>
            </a:extLst>
          </p:cNvPr>
          <p:cNvSpPr>
            <a:spLocks noGrp="1"/>
          </p:cNvSpPr>
          <p:nvPr>
            <p:ph type="sldNum" sz="quarter" idx="10"/>
          </p:nvPr>
        </p:nvSpPr>
        <p:spPr/>
        <p:txBody>
          <a:bodyPr/>
          <a:lstStyle/>
          <a:p>
            <a:pPr>
              <a:defRPr/>
            </a:pPr>
            <a:fld id="{6DB1FBA9-0009-47E9-8D28-5B0116D2432D}" type="slidenum">
              <a:rPr lang="en-US" altLang="en-US" smtClean="0"/>
              <a:pPr>
                <a:defRPr/>
              </a:pPr>
              <a:t>137</a:t>
            </a:fld>
            <a:endParaRPr lang="en-US" altLang="en-US"/>
          </a:p>
        </p:txBody>
      </p:sp>
      <p:pic>
        <p:nvPicPr>
          <p:cNvPr id="6" name="Picture 5">
            <a:extLst>
              <a:ext uri="{FF2B5EF4-FFF2-40B4-BE49-F238E27FC236}">
                <a16:creationId xmlns:a16="http://schemas.microsoft.com/office/drawing/2014/main" id="{33648118-FD42-40F2-AD36-5294A8DC06CC}"/>
              </a:ext>
            </a:extLst>
          </p:cNvPr>
          <p:cNvPicPr>
            <a:picLocks noChangeAspect="1"/>
          </p:cNvPicPr>
          <p:nvPr/>
        </p:nvPicPr>
        <p:blipFill>
          <a:blip r:embed="rId2"/>
          <a:stretch>
            <a:fillRect/>
          </a:stretch>
        </p:blipFill>
        <p:spPr>
          <a:xfrm>
            <a:off x="4343400" y="2133600"/>
            <a:ext cx="3676650" cy="1857375"/>
          </a:xfrm>
          <a:prstGeom prst="rect">
            <a:avLst/>
          </a:prstGeom>
        </p:spPr>
      </p:pic>
    </p:spTree>
    <p:extLst>
      <p:ext uri="{BB962C8B-B14F-4D97-AF65-F5344CB8AC3E}">
        <p14:creationId xmlns:p14="http://schemas.microsoft.com/office/powerpoint/2010/main" val="1904749086"/>
      </p:ext>
    </p:extLst>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FD34A-7E9A-4E7A-9F90-8F87D7B33C95}"/>
              </a:ext>
            </a:extLst>
          </p:cNvPr>
          <p:cNvSpPr>
            <a:spLocks noGrp="1"/>
          </p:cNvSpPr>
          <p:nvPr>
            <p:ph type="title"/>
          </p:nvPr>
        </p:nvSpPr>
        <p:spPr/>
        <p:txBody>
          <a:bodyPr/>
          <a:lstStyle/>
          <a:p>
            <a:r>
              <a:rPr lang="en-US" dirty="0"/>
              <a:t>Quiz 3</a:t>
            </a:r>
          </a:p>
        </p:txBody>
      </p:sp>
      <p:pic>
        <p:nvPicPr>
          <p:cNvPr id="6" name="Content Placeholder 5" descr="A close up of a sign&#10;&#10;Description automatically generated">
            <a:extLst>
              <a:ext uri="{FF2B5EF4-FFF2-40B4-BE49-F238E27FC236}">
                <a16:creationId xmlns:a16="http://schemas.microsoft.com/office/drawing/2014/main" id="{6E196971-4948-47BD-B19A-24C4D5AAC0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9800" y="1600200"/>
            <a:ext cx="4495800" cy="4495800"/>
          </a:xfrm>
        </p:spPr>
      </p:pic>
      <p:sp>
        <p:nvSpPr>
          <p:cNvPr id="4" name="Slide Number Placeholder 3">
            <a:extLst>
              <a:ext uri="{FF2B5EF4-FFF2-40B4-BE49-F238E27FC236}">
                <a16:creationId xmlns:a16="http://schemas.microsoft.com/office/drawing/2014/main" id="{2D3B07E5-A1B8-4A46-941A-0118F67FFFA1}"/>
              </a:ext>
            </a:extLst>
          </p:cNvPr>
          <p:cNvSpPr>
            <a:spLocks noGrp="1"/>
          </p:cNvSpPr>
          <p:nvPr>
            <p:ph type="sldNum" sz="quarter" idx="10"/>
          </p:nvPr>
        </p:nvSpPr>
        <p:spPr/>
        <p:txBody>
          <a:bodyPr/>
          <a:lstStyle/>
          <a:p>
            <a:pPr>
              <a:defRPr/>
            </a:pPr>
            <a:fld id="{6DB1FBA9-0009-47E9-8D28-5B0116D2432D}" type="slidenum">
              <a:rPr lang="en-US" altLang="en-US" smtClean="0"/>
              <a:pPr>
                <a:defRPr/>
              </a:pPr>
              <a:t>138</a:t>
            </a:fld>
            <a:endParaRPr lang="en-US" altLang="en-US"/>
          </a:p>
        </p:txBody>
      </p:sp>
    </p:spTree>
    <p:extLst>
      <p:ext uri="{BB962C8B-B14F-4D97-AF65-F5344CB8AC3E}">
        <p14:creationId xmlns:p14="http://schemas.microsoft.com/office/powerpoint/2010/main" val="753457805"/>
      </p:ext>
    </p:extLst>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DDB5A-B879-46C7-B502-4FD9F5B8F2C6}"/>
              </a:ext>
            </a:extLst>
          </p:cNvPr>
          <p:cNvSpPr>
            <a:spLocks noGrp="1"/>
          </p:cNvSpPr>
          <p:nvPr>
            <p:ph type="title"/>
          </p:nvPr>
        </p:nvSpPr>
        <p:spPr/>
        <p:txBody>
          <a:bodyPr/>
          <a:lstStyle/>
          <a:p>
            <a:r>
              <a:rPr lang="en-US" dirty="0"/>
              <a:t>Quiz 3</a:t>
            </a:r>
            <a:endParaRPr lang="en-CA" dirty="0"/>
          </a:p>
        </p:txBody>
      </p:sp>
      <p:sp>
        <p:nvSpPr>
          <p:cNvPr id="3" name="Content Placeholder 2">
            <a:extLst>
              <a:ext uri="{FF2B5EF4-FFF2-40B4-BE49-F238E27FC236}">
                <a16:creationId xmlns:a16="http://schemas.microsoft.com/office/drawing/2014/main" id="{8FBAB47E-D01F-4FB9-8FF4-F07C878E4784}"/>
              </a:ext>
            </a:extLst>
          </p:cNvPr>
          <p:cNvSpPr>
            <a:spLocks noGrp="1"/>
          </p:cNvSpPr>
          <p:nvPr>
            <p:ph idx="1"/>
          </p:nvPr>
        </p:nvSpPr>
        <p:spPr/>
        <p:txBody>
          <a:bodyPr/>
          <a:lstStyle/>
          <a:p>
            <a:r>
              <a:rPr lang="en-US" b="1" dirty="0"/>
              <a:t>1. What will be the output of the following code snippet?</a:t>
            </a:r>
          </a:p>
          <a:p>
            <a:r>
              <a:rPr lang="en-US" i="1" dirty="0">
                <a:solidFill>
                  <a:srgbClr val="C00000"/>
                </a:solidFill>
              </a:rPr>
              <a:t>a=[1,2,3,4,5,6,7,8,9]</a:t>
            </a:r>
          </a:p>
          <a:p>
            <a:r>
              <a:rPr lang="en-US" i="1" dirty="0">
                <a:solidFill>
                  <a:srgbClr val="C00000"/>
                </a:solidFill>
              </a:rPr>
              <a:t>print(a[::2])</a:t>
            </a:r>
          </a:p>
          <a:p>
            <a:endParaRPr lang="en-US" dirty="0"/>
          </a:p>
          <a:p>
            <a:r>
              <a:rPr lang="en-US" dirty="0"/>
              <a:t>A  [1,2]</a:t>
            </a:r>
          </a:p>
          <a:p>
            <a:r>
              <a:rPr lang="en-US" dirty="0"/>
              <a:t>B  [8,9]</a:t>
            </a:r>
          </a:p>
          <a:p>
            <a:r>
              <a:rPr lang="en-US" dirty="0"/>
              <a:t>C  [1,3,5,7,9]</a:t>
            </a:r>
          </a:p>
          <a:p>
            <a:r>
              <a:rPr lang="en-US" dirty="0"/>
              <a:t>D  [1,2,3]</a:t>
            </a:r>
          </a:p>
          <a:p>
            <a:r>
              <a:rPr lang="en-US" dirty="0"/>
              <a:t>E  None of the above</a:t>
            </a:r>
            <a:endParaRPr lang="en-CA" dirty="0"/>
          </a:p>
        </p:txBody>
      </p:sp>
      <p:sp>
        <p:nvSpPr>
          <p:cNvPr id="4" name="Slide Number Placeholder 3">
            <a:extLst>
              <a:ext uri="{FF2B5EF4-FFF2-40B4-BE49-F238E27FC236}">
                <a16:creationId xmlns:a16="http://schemas.microsoft.com/office/drawing/2014/main" id="{36D95801-B886-4C23-9D89-60902B76F961}"/>
              </a:ext>
            </a:extLst>
          </p:cNvPr>
          <p:cNvSpPr>
            <a:spLocks noGrp="1"/>
          </p:cNvSpPr>
          <p:nvPr>
            <p:ph type="sldNum" sz="quarter" idx="10"/>
          </p:nvPr>
        </p:nvSpPr>
        <p:spPr/>
        <p:txBody>
          <a:bodyPr/>
          <a:lstStyle/>
          <a:p>
            <a:pPr>
              <a:defRPr/>
            </a:pPr>
            <a:fld id="{6DB1FBA9-0009-47E9-8D28-5B0116D2432D}" type="slidenum">
              <a:rPr lang="en-US" altLang="en-US" smtClean="0"/>
              <a:pPr>
                <a:defRPr/>
              </a:pPr>
              <a:t>139</a:t>
            </a:fld>
            <a:endParaRPr lang="en-US" altLang="en-US"/>
          </a:p>
        </p:txBody>
      </p:sp>
    </p:spTree>
    <p:extLst>
      <p:ext uri="{BB962C8B-B14F-4D97-AF65-F5344CB8AC3E}">
        <p14:creationId xmlns:p14="http://schemas.microsoft.com/office/powerpoint/2010/main" val="145876390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p:cNvSpPr>
            <a:spLocks noGrp="1"/>
          </p:cNvSpPr>
          <p:nvPr>
            <p:ph type="sldNum" sz="quarter" idx="10"/>
          </p:nvPr>
        </p:nvSpPr>
        <p:spPr>
          <a:noFill/>
        </p:spPr>
        <p:txBody>
          <a:bodyPr/>
          <a:lstStyle>
            <a:lvl1pPr>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1pPr>
            <a:lvl2pPr marL="742950" indent="-28575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2pPr>
            <a:lvl3pPr marL="11430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3pPr>
            <a:lvl4pPr marL="16002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4pPr>
            <a:lvl5pPr marL="20574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a:spcBef>
                <a:spcPct val="0"/>
              </a:spcBef>
              <a:buClrTx/>
              <a:buSzTx/>
              <a:buFontTx/>
              <a:buNone/>
            </a:pPr>
            <a:fld id="{4FA44725-9287-42A8-AAF9-551D65C0C9B2}" type="slidenum">
              <a:rPr lang="en-US" altLang="en-US" sz="1400">
                <a:latin typeface="Tahoma" panose="020B0604030504040204" pitchFamily="34" charset="0"/>
              </a:rPr>
              <a:pPr>
                <a:spcBef>
                  <a:spcPct val="0"/>
                </a:spcBef>
                <a:buClrTx/>
                <a:buSzTx/>
                <a:buFontTx/>
                <a:buNone/>
              </a:pPr>
              <a:t>14</a:t>
            </a:fld>
            <a:endParaRPr lang="en-US" altLang="en-US" sz="1400">
              <a:latin typeface="Tahoma" panose="020B0604030504040204" pitchFamily="34" charset="0"/>
            </a:endParaRPr>
          </a:p>
        </p:txBody>
      </p:sp>
      <p:sp>
        <p:nvSpPr>
          <p:cNvPr id="7171" name="Rectangle 4"/>
          <p:cNvSpPr>
            <a:spLocks noGrp="1" noChangeArrowheads="1"/>
          </p:cNvSpPr>
          <p:nvPr>
            <p:ph type="body" idx="1"/>
          </p:nvPr>
        </p:nvSpPr>
        <p:spPr/>
        <p:txBody>
          <a:bodyPr/>
          <a:lstStyle/>
          <a:p>
            <a:pPr eaLnBrk="1" hangingPunct="1">
              <a:spcBef>
                <a:spcPts val="600"/>
              </a:spcBef>
            </a:pPr>
            <a:r>
              <a:rPr lang="en-GB" altLang="en-US" b="1" dirty="0">
                <a:solidFill>
                  <a:srgbClr val="C00000"/>
                </a:solidFill>
              </a:rPr>
              <a:t>code</a:t>
            </a:r>
            <a:r>
              <a:rPr lang="en-GB" altLang="en-US" b="1" dirty="0"/>
              <a:t> </a:t>
            </a:r>
            <a:r>
              <a:rPr lang="en-GB" altLang="en-US" dirty="0"/>
              <a:t>or</a:t>
            </a:r>
            <a:r>
              <a:rPr lang="en-GB" altLang="en-US" b="1" dirty="0"/>
              <a:t> </a:t>
            </a:r>
            <a:r>
              <a:rPr lang="en-GB" altLang="en-US" b="1" dirty="0">
                <a:solidFill>
                  <a:srgbClr val="C00000"/>
                </a:solidFill>
              </a:rPr>
              <a:t>source code</a:t>
            </a:r>
            <a:r>
              <a:rPr lang="en-GB" altLang="en-US" dirty="0">
                <a:solidFill>
                  <a:srgbClr val="C00000"/>
                </a:solidFill>
              </a:rPr>
              <a:t>: </a:t>
            </a:r>
            <a:r>
              <a:rPr lang="en-GB" altLang="en-US" dirty="0"/>
              <a:t>The sequence of instructions in a program.</a:t>
            </a:r>
          </a:p>
          <a:p>
            <a:pPr lvl="1" eaLnBrk="1" hangingPunct="1">
              <a:spcBef>
                <a:spcPts val="500"/>
              </a:spcBef>
            </a:pPr>
            <a:endParaRPr lang="en-GB" altLang="en-US" sz="800" b="1" dirty="0"/>
          </a:p>
          <a:p>
            <a:pPr eaLnBrk="1" hangingPunct="1">
              <a:spcBef>
                <a:spcPts val="600"/>
              </a:spcBef>
            </a:pPr>
            <a:r>
              <a:rPr lang="en-GB" altLang="en-US" b="1" dirty="0">
                <a:solidFill>
                  <a:srgbClr val="C00000"/>
                </a:solidFill>
              </a:rPr>
              <a:t>syntax</a:t>
            </a:r>
            <a:r>
              <a:rPr lang="en-GB" altLang="en-US" dirty="0">
                <a:solidFill>
                  <a:srgbClr val="C00000"/>
                </a:solidFill>
              </a:rPr>
              <a:t>:</a:t>
            </a:r>
            <a:r>
              <a:rPr lang="en-GB" altLang="en-US" dirty="0"/>
              <a:t> The set of legal structures and commands that can be used in a particular programming language</a:t>
            </a:r>
          </a:p>
          <a:p>
            <a:pPr lvl="1" eaLnBrk="1" hangingPunct="1">
              <a:spcBef>
                <a:spcPts val="500"/>
              </a:spcBef>
            </a:pPr>
            <a:endParaRPr lang="en-GB" altLang="en-US" sz="800" b="1" dirty="0"/>
          </a:p>
          <a:p>
            <a:pPr eaLnBrk="1" hangingPunct="1">
              <a:spcBef>
                <a:spcPts val="600"/>
              </a:spcBef>
            </a:pPr>
            <a:r>
              <a:rPr lang="en-GB" altLang="en-US" b="1" dirty="0">
                <a:solidFill>
                  <a:srgbClr val="C00000"/>
                </a:solidFill>
              </a:rPr>
              <a:t>output</a:t>
            </a:r>
            <a:r>
              <a:rPr lang="en-GB" altLang="en-US" dirty="0">
                <a:solidFill>
                  <a:srgbClr val="C00000"/>
                </a:solidFill>
              </a:rPr>
              <a:t>:</a:t>
            </a:r>
            <a:r>
              <a:rPr lang="en-GB" altLang="en-US" dirty="0"/>
              <a:t> The messages printed to the user by a program</a:t>
            </a:r>
          </a:p>
          <a:p>
            <a:pPr lvl="1" eaLnBrk="1" hangingPunct="1">
              <a:spcBef>
                <a:spcPts val="600"/>
              </a:spcBef>
            </a:pPr>
            <a:endParaRPr lang="en-GB" altLang="en-US" sz="800" b="1" dirty="0"/>
          </a:p>
          <a:p>
            <a:pPr eaLnBrk="1" hangingPunct="1">
              <a:spcBef>
                <a:spcPts val="600"/>
              </a:spcBef>
            </a:pPr>
            <a:r>
              <a:rPr lang="en-GB" altLang="en-US" b="1" dirty="0">
                <a:solidFill>
                  <a:srgbClr val="C00000"/>
                </a:solidFill>
              </a:rPr>
              <a:t>console</a:t>
            </a:r>
            <a:r>
              <a:rPr lang="en-GB" altLang="en-US" dirty="0">
                <a:solidFill>
                  <a:srgbClr val="C00000"/>
                </a:solidFill>
              </a:rPr>
              <a:t>:</a:t>
            </a:r>
            <a:r>
              <a:rPr lang="en-GB" altLang="en-US" dirty="0"/>
              <a:t> The text box onto which output is printed</a:t>
            </a:r>
          </a:p>
          <a:p>
            <a:pPr lvl="1" eaLnBrk="1" hangingPunct="1">
              <a:spcBef>
                <a:spcPts val="600"/>
              </a:spcBef>
            </a:pPr>
            <a:r>
              <a:rPr lang="en-GB" altLang="en-US" dirty="0"/>
              <a:t>Some source code editors pop up the console as an external window, and others contain their own console window</a:t>
            </a:r>
            <a:endParaRPr lang="en-US" altLang="en-US" dirty="0"/>
          </a:p>
        </p:txBody>
      </p:sp>
      <p:sp>
        <p:nvSpPr>
          <p:cNvPr id="7173" name="Rectangle 3"/>
          <p:cNvSpPr>
            <a:spLocks noGrp="1" noChangeArrowheads="1"/>
          </p:cNvSpPr>
          <p:nvPr>
            <p:ph type="title"/>
          </p:nvPr>
        </p:nvSpPr>
        <p:spPr/>
        <p:txBody>
          <a:bodyPr/>
          <a:lstStyle/>
          <a:p>
            <a:pPr eaLnBrk="1" hangingPunct="1"/>
            <a:r>
              <a:rPr lang="en-US" altLang="en-US" dirty="0"/>
              <a:t>Programming Basics</a:t>
            </a:r>
          </a:p>
        </p:txBody>
      </p:sp>
      <p:pic>
        <p:nvPicPr>
          <p:cNvPr id="3" name="Picture 2">
            <a:extLst>
              <a:ext uri="{FF2B5EF4-FFF2-40B4-BE49-F238E27FC236}">
                <a16:creationId xmlns:a16="http://schemas.microsoft.com/office/drawing/2014/main" id="{51F1AD92-EBB0-49D6-9CA4-7426E5B563BE}"/>
              </a:ext>
            </a:extLst>
          </p:cNvPr>
          <p:cNvPicPr>
            <a:picLocks noChangeAspect="1"/>
          </p:cNvPicPr>
          <p:nvPr/>
        </p:nvPicPr>
        <p:blipFill>
          <a:blip r:embed="rId3"/>
          <a:stretch>
            <a:fillRect/>
          </a:stretch>
        </p:blipFill>
        <p:spPr>
          <a:xfrm>
            <a:off x="228600" y="4079210"/>
            <a:ext cx="8610600" cy="2245390"/>
          </a:xfrm>
          <a:prstGeom prst="rect">
            <a:avLst/>
          </a:prstGeom>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22F50-6429-411B-B0BF-E0D79BDC9688}"/>
              </a:ext>
            </a:extLst>
          </p:cNvPr>
          <p:cNvSpPr>
            <a:spLocks noGrp="1"/>
          </p:cNvSpPr>
          <p:nvPr>
            <p:ph type="title"/>
          </p:nvPr>
        </p:nvSpPr>
        <p:spPr/>
        <p:txBody>
          <a:bodyPr/>
          <a:lstStyle/>
          <a:p>
            <a:r>
              <a:rPr lang="en-US" dirty="0"/>
              <a:t>Quiz 3</a:t>
            </a:r>
            <a:endParaRPr lang="en-CA" dirty="0"/>
          </a:p>
        </p:txBody>
      </p:sp>
      <p:sp>
        <p:nvSpPr>
          <p:cNvPr id="3" name="Content Placeholder 2">
            <a:extLst>
              <a:ext uri="{FF2B5EF4-FFF2-40B4-BE49-F238E27FC236}">
                <a16:creationId xmlns:a16="http://schemas.microsoft.com/office/drawing/2014/main" id="{313F22D2-3FF1-46C8-AF14-C16344EA475C}"/>
              </a:ext>
            </a:extLst>
          </p:cNvPr>
          <p:cNvSpPr>
            <a:spLocks noGrp="1"/>
          </p:cNvSpPr>
          <p:nvPr>
            <p:ph idx="1"/>
          </p:nvPr>
        </p:nvSpPr>
        <p:spPr/>
        <p:txBody>
          <a:bodyPr/>
          <a:lstStyle/>
          <a:p>
            <a:r>
              <a:rPr lang="en-US" b="1" dirty="0"/>
              <a:t>2. What will be the output of the following code snippet?</a:t>
            </a:r>
          </a:p>
          <a:p>
            <a:r>
              <a:rPr lang="en-US" i="1" dirty="0">
                <a:solidFill>
                  <a:srgbClr val="C00000"/>
                </a:solidFill>
              </a:rPr>
              <a:t>a=[1,2,3,4,5]</a:t>
            </a:r>
          </a:p>
          <a:p>
            <a:r>
              <a:rPr lang="en-US" i="1" dirty="0">
                <a:solidFill>
                  <a:srgbClr val="C00000"/>
                </a:solidFill>
              </a:rPr>
              <a:t>print(a[3:0:-1])</a:t>
            </a:r>
          </a:p>
          <a:p>
            <a:endParaRPr lang="en-US" dirty="0"/>
          </a:p>
          <a:p>
            <a:endParaRPr lang="en-US" dirty="0"/>
          </a:p>
          <a:p>
            <a:r>
              <a:rPr lang="en-US" dirty="0"/>
              <a:t>A  Syntax error</a:t>
            </a:r>
          </a:p>
          <a:p>
            <a:r>
              <a:rPr lang="en-US" dirty="0"/>
              <a:t>B  [4, 3, 2]</a:t>
            </a:r>
          </a:p>
          <a:p>
            <a:r>
              <a:rPr lang="en-US" dirty="0"/>
              <a:t>C  [4, 3]</a:t>
            </a:r>
          </a:p>
          <a:p>
            <a:r>
              <a:rPr lang="en-US" dirty="0"/>
              <a:t>D  [4, 3, 2, 1]</a:t>
            </a:r>
          </a:p>
          <a:p>
            <a:r>
              <a:rPr lang="en-US" dirty="0"/>
              <a:t>E  None of the above</a:t>
            </a:r>
            <a:endParaRPr lang="en-CA" dirty="0"/>
          </a:p>
        </p:txBody>
      </p:sp>
      <p:sp>
        <p:nvSpPr>
          <p:cNvPr id="4" name="Slide Number Placeholder 3">
            <a:extLst>
              <a:ext uri="{FF2B5EF4-FFF2-40B4-BE49-F238E27FC236}">
                <a16:creationId xmlns:a16="http://schemas.microsoft.com/office/drawing/2014/main" id="{FD7C20EE-9107-4D2B-9FA3-52F7949B47B2}"/>
              </a:ext>
            </a:extLst>
          </p:cNvPr>
          <p:cNvSpPr>
            <a:spLocks noGrp="1"/>
          </p:cNvSpPr>
          <p:nvPr>
            <p:ph type="sldNum" sz="quarter" idx="10"/>
          </p:nvPr>
        </p:nvSpPr>
        <p:spPr/>
        <p:txBody>
          <a:bodyPr/>
          <a:lstStyle/>
          <a:p>
            <a:pPr>
              <a:defRPr/>
            </a:pPr>
            <a:fld id="{6DB1FBA9-0009-47E9-8D28-5B0116D2432D}" type="slidenum">
              <a:rPr lang="en-US" altLang="en-US" smtClean="0"/>
              <a:pPr>
                <a:defRPr/>
              </a:pPr>
              <a:t>140</a:t>
            </a:fld>
            <a:endParaRPr lang="en-US" altLang="en-US"/>
          </a:p>
        </p:txBody>
      </p:sp>
    </p:spTree>
    <p:extLst>
      <p:ext uri="{BB962C8B-B14F-4D97-AF65-F5344CB8AC3E}">
        <p14:creationId xmlns:p14="http://schemas.microsoft.com/office/powerpoint/2010/main" val="3750245856"/>
      </p:ext>
    </p:extLst>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1685E-34A1-4FD3-8A8C-8248575C6FD1}"/>
              </a:ext>
            </a:extLst>
          </p:cNvPr>
          <p:cNvSpPr>
            <a:spLocks noGrp="1"/>
          </p:cNvSpPr>
          <p:nvPr>
            <p:ph type="title"/>
          </p:nvPr>
        </p:nvSpPr>
        <p:spPr/>
        <p:txBody>
          <a:bodyPr/>
          <a:lstStyle/>
          <a:p>
            <a:r>
              <a:rPr lang="en-US" dirty="0"/>
              <a:t>Quiz 3</a:t>
            </a:r>
            <a:endParaRPr lang="en-CA" dirty="0"/>
          </a:p>
        </p:txBody>
      </p:sp>
      <p:sp>
        <p:nvSpPr>
          <p:cNvPr id="3" name="Content Placeholder 2">
            <a:extLst>
              <a:ext uri="{FF2B5EF4-FFF2-40B4-BE49-F238E27FC236}">
                <a16:creationId xmlns:a16="http://schemas.microsoft.com/office/drawing/2014/main" id="{D28C827C-C1F7-4147-A2D5-A9661DB5D6B6}"/>
              </a:ext>
            </a:extLst>
          </p:cNvPr>
          <p:cNvSpPr>
            <a:spLocks noGrp="1"/>
          </p:cNvSpPr>
          <p:nvPr>
            <p:ph idx="1"/>
          </p:nvPr>
        </p:nvSpPr>
        <p:spPr/>
        <p:txBody>
          <a:bodyPr/>
          <a:lstStyle/>
          <a:p>
            <a:r>
              <a:rPr lang="en-US" b="1" dirty="0"/>
              <a:t>3. What will be the output of the following code snippet?</a:t>
            </a:r>
          </a:p>
          <a:p>
            <a:r>
              <a:rPr lang="en-US" i="1" dirty="0" err="1">
                <a:solidFill>
                  <a:srgbClr val="C00000"/>
                </a:solidFill>
              </a:rPr>
              <a:t>arr</a:t>
            </a:r>
            <a:r>
              <a:rPr lang="en-US" i="1" dirty="0">
                <a:solidFill>
                  <a:srgbClr val="C00000"/>
                </a:solidFill>
              </a:rPr>
              <a:t> = [[1, 2, 3, 4],</a:t>
            </a:r>
          </a:p>
          <a:p>
            <a:r>
              <a:rPr lang="en-US" i="1" dirty="0">
                <a:solidFill>
                  <a:srgbClr val="C00000"/>
                </a:solidFill>
              </a:rPr>
              <a:t>       [4, 5, 6, 7],</a:t>
            </a:r>
          </a:p>
          <a:p>
            <a:r>
              <a:rPr lang="en-US" i="1" dirty="0">
                <a:solidFill>
                  <a:srgbClr val="C00000"/>
                </a:solidFill>
              </a:rPr>
              <a:t>       [8, 9, 10, 11],</a:t>
            </a:r>
          </a:p>
          <a:p>
            <a:r>
              <a:rPr lang="en-US" i="1" dirty="0">
                <a:solidFill>
                  <a:srgbClr val="C00000"/>
                </a:solidFill>
              </a:rPr>
              <a:t>       [12, 13, 14, 15]]</a:t>
            </a:r>
          </a:p>
          <a:p>
            <a:r>
              <a:rPr lang="en-US" i="1" dirty="0">
                <a:solidFill>
                  <a:srgbClr val="C00000"/>
                </a:solidFill>
              </a:rPr>
              <a:t>print(</a:t>
            </a:r>
            <a:r>
              <a:rPr lang="en-US" i="1" dirty="0" err="1">
                <a:solidFill>
                  <a:srgbClr val="C00000"/>
                </a:solidFill>
              </a:rPr>
              <a:t>arr</a:t>
            </a:r>
            <a:r>
              <a:rPr lang="en-US" i="1" dirty="0">
                <a:solidFill>
                  <a:srgbClr val="C00000"/>
                </a:solidFill>
              </a:rPr>
              <a:t>[0].pop())</a:t>
            </a:r>
          </a:p>
          <a:p>
            <a:r>
              <a:rPr lang="en-US" i="1" dirty="0">
                <a:solidFill>
                  <a:srgbClr val="C00000"/>
                </a:solidFill>
              </a:rPr>
              <a:t>print(</a:t>
            </a:r>
            <a:r>
              <a:rPr lang="en-US" i="1" dirty="0" err="1">
                <a:solidFill>
                  <a:srgbClr val="C00000"/>
                </a:solidFill>
              </a:rPr>
              <a:t>arr</a:t>
            </a:r>
            <a:r>
              <a:rPr lang="en-US" i="1" dirty="0">
                <a:solidFill>
                  <a:srgbClr val="C00000"/>
                </a:solidFill>
              </a:rPr>
              <a:t>[1].pop())</a:t>
            </a:r>
          </a:p>
          <a:p>
            <a:r>
              <a:rPr lang="en-US" i="1" dirty="0">
                <a:solidFill>
                  <a:srgbClr val="C00000"/>
                </a:solidFill>
              </a:rPr>
              <a:t>print(</a:t>
            </a:r>
            <a:r>
              <a:rPr lang="en-US" i="1" dirty="0" err="1">
                <a:solidFill>
                  <a:srgbClr val="C00000"/>
                </a:solidFill>
              </a:rPr>
              <a:t>arr</a:t>
            </a:r>
            <a:r>
              <a:rPr lang="en-US" i="1" dirty="0">
                <a:solidFill>
                  <a:srgbClr val="C00000"/>
                </a:solidFill>
              </a:rPr>
              <a:t>[2].pop())</a:t>
            </a:r>
          </a:p>
          <a:p>
            <a:r>
              <a:rPr lang="en-US" i="1" dirty="0">
                <a:solidFill>
                  <a:srgbClr val="C00000"/>
                </a:solidFill>
              </a:rPr>
              <a:t>print(</a:t>
            </a:r>
            <a:r>
              <a:rPr lang="en-US" i="1" dirty="0" err="1">
                <a:solidFill>
                  <a:srgbClr val="C00000"/>
                </a:solidFill>
              </a:rPr>
              <a:t>arr</a:t>
            </a:r>
            <a:r>
              <a:rPr lang="en-US" i="1" dirty="0">
                <a:solidFill>
                  <a:srgbClr val="C00000"/>
                </a:solidFill>
              </a:rPr>
              <a:t>[3].pop())</a:t>
            </a:r>
          </a:p>
          <a:p>
            <a:endParaRPr lang="en-US" dirty="0"/>
          </a:p>
          <a:p>
            <a:r>
              <a:rPr lang="en-US" dirty="0"/>
              <a:t>A  1 2 3 4</a:t>
            </a:r>
          </a:p>
          <a:p>
            <a:r>
              <a:rPr lang="en-US" dirty="0"/>
              <a:t>B  1 4 8 12</a:t>
            </a:r>
          </a:p>
          <a:p>
            <a:r>
              <a:rPr lang="en-US" dirty="0"/>
              <a:t>C  4 7 11 15 </a:t>
            </a:r>
          </a:p>
          <a:p>
            <a:r>
              <a:rPr lang="en-US" dirty="0"/>
              <a:t>D  12,13,14,15</a:t>
            </a:r>
            <a:endParaRPr lang="en-CA" dirty="0"/>
          </a:p>
        </p:txBody>
      </p:sp>
      <p:sp>
        <p:nvSpPr>
          <p:cNvPr id="4" name="Slide Number Placeholder 3">
            <a:extLst>
              <a:ext uri="{FF2B5EF4-FFF2-40B4-BE49-F238E27FC236}">
                <a16:creationId xmlns:a16="http://schemas.microsoft.com/office/drawing/2014/main" id="{75745558-68F7-47E2-98B9-AB6BDB4EF6C7}"/>
              </a:ext>
            </a:extLst>
          </p:cNvPr>
          <p:cNvSpPr>
            <a:spLocks noGrp="1"/>
          </p:cNvSpPr>
          <p:nvPr>
            <p:ph type="sldNum" sz="quarter" idx="10"/>
          </p:nvPr>
        </p:nvSpPr>
        <p:spPr/>
        <p:txBody>
          <a:bodyPr/>
          <a:lstStyle/>
          <a:p>
            <a:pPr>
              <a:defRPr/>
            </a:pPr>
            <a:fld id="{6DB1FBA9-0009-47E9-8D28-5B0116D2432D}" type="slidenum">
              <a:rPr lang="en-US" altLang="en-US" smtClean="0"/>
              <a:pPr>
                <a:defRPr/>
              </a:pPr>
              <a:t>141</a:t>
            </a:fld>
            <a:endParaRPr lang="en-US" altLang="en-US"/>
          </a:p>
        </p:txBody>
      </p:sp>
    </p:spTree>
    <p:extLst>
      <p:ext uri="{BB962C8B-B14F-4D97-AF65-F5344CB8AC3E}">
        <p14:creationId xmlns:p14="http://schemas.microsoft.com/office/powerpoint/2010/main" val="3858436810"/>
      </p:ext>
    </p:extLst>
  </p:cSld>
  <p:clrMapOvr>
    <a:masterClrMapping/>
  </p:clrMapOvr>
  <p:transition spd="me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1FC6F-0DB9-4942-A71A-C8D557EFABF6}"/>
              </a:ext>
            </a:extLst>
          </p:cNvPr>
          <p:cNvSpPr>
            <a:spLocks noGrp="1"/>
          </p:cNvSpPr>
          <p:nvPr>
            <p:ph type="title"/>
          </p:nvPr>
        </p:nvSpPr>
        <p:spPr/>
        <p:txBody>
          <a:bodyPr/>
          <a:lstStyle/>
          <a:p>
            <a:r>
              <a:rPr lang="en-US" dirty="0"/>
              <a:t>Quiz 3</a:t>
            </a:r>
            <a:endParaRPr lang="en-CA" dirty="0"/>
          </a:p>
        </p:txBody>
      </p:sp>
      <p:sp>
        <p:nvSpPr>
          <p:cNvPr id="3" name="Content Placeholder 2">
            <a:extLst>
              <a:ext uri="{FF2B5EF4-FFF2-40B4-BE49-F238E27FC236}">
                <a16:creationId xmlns:a16="http://schemas.microsoft.com/office/drawing/2014/main" id="{390FB013-B745-45FD-80D1-F7BCAEBD4756}"/>
              </a:ext>
            </a:extLst>
          </p:cNvPr>
          <p:cNvSpPr>
            <a:spLocks noGrp="1"/>
          </p:cNvSpPr>
          <p:nvPr>
            <p:ph idx="1"/>
          </p:nvPr>
        </p:nvSpPr>
        <p:spPr/>
        <p:txBody>
          <a:bodyPr/>
          <a:lstStyle/>
          <a:p>
            <a:r>
              <a:rPr lang="en-US" b="1" dirty="0"/>
              <a:t>4. What will be the output of the following code snippet?</a:t>
            </a:r>
          </a:p>
          <a:p>
            <a:r>
              <a:rPr lang="en-US" i="1" dirty="0" err="1">
                <a:solidFill>
                  <a:srgbClr val="C00000"/>
                </a:solidFill>
              </a:rPr>
              <a:t>init_tuple</a:t>
            </a:r>
            <a:r>
              <a:rPr lang="en-US" i="1" dirty="0">
                <a:solidFill>
                  <a:srgbClr val="C00000"/>
                </a:solidFill>
              </a:rPr>
              <a:t> = ()</a:t>
            </a:r>
          </a:p>
          <a:p>
            <a:r>
              <a:rPr lang="en-US" i="1" dirty="0">
                <a:solidFill>
                  <a:srgbClr val="C00000"/>
                </a:solidFill>
              </a:rPr>
              <a:t>print (init_tuple.__</a:t>
            </a:r>
            <a:r>
              <a:rPr lang="en-US" i="1" dirty="0" err="1">
                <a:solidFill>
                  <a:srgbClr val="C00000"/>
                </a:solidFill>
              </a:rPr>
              <a:t>len</a:t>
            </a:r>
            <a:r>
              <a:rPr lang="en-US" i="1" dirty="0">
                <a:solidFill>
                  <a:srgbClr val="C00000"/>
                </a:solidFill>
              </a:rPr>
              <a:t>__())</a:t>
            </a:r>
          </a:p>
          <a:p>
            <a:r>
              <a:rPr lang="en-US" dirty="0"/>
              <a:t>Hint # remember what </a:t>
            </a:r>
            <a:r>
              <a:rPr lang="en-US" dirty="0" err="1"/>
              <a:t>dunder</a:t>
            </a:r>
            <a:r>
              <a:rPr lang="en-US" dirty="0"/>
              <a:t> methods do</a:t>
            </a:r>
          </a:p>
          <a:p>
            <a:endParaRPr lang="en-US" dirty="0"/>
          </a:p>
          <a:p>
            <a:r>
              <a:rPr lang="en-US" dirty="0"/>
              <a:t>A  None</a:t>
            </a:r>
          </a:p>
          <a:p>
            <a:r>
              <a:rPr lang="en-US" dirty="0"/>
              <a:t>B   1</a:t>
            </a:r>
          </a:p>
          <a:p>
            <a:r>
              <a:rPr lang="en-US" dirty="0"/>
              <a:t>C  0</a:t>
            </a:r>
          </a:p>
          <a:p>
            <a:r>
              <a:rPr lang="en-US" dirty="0"/>
              <a:t>D  Exception</a:t>
            </a:r>
          </a:p>
          <a:p>
            <a:r>
              <a:rPr lang="en-US" dirty="0"/>
              <a:t>E  None of the above</a:t>
            </a:r>
          </a:p>
          <a:p>
            <a:endParaRPr lang="en-CA" dirty="0"/>
          </a:p>
        </p:txBody>
      </p:sp>
      <p:sp>
        <p:nvSpPr>
          <p:cNvPr id="4" name="Slide Number Placeholder 3">
            <a:extLst>
              <a:ext uri="{FF2B5EF4-FFF2-40B4-BE49-F238E27FC236}">
                <a16:creationId xmlns:a16="http://schemas.microsoft.com/office/drawing/2014/main" id="{47F033AB-8CDC-40A4-97DC-72FD01F07F11}"/>
              </a:ext>
            </a:extLst>
          </p:cNvPr>
          <p:cNvSpPr>
            <a:spLocks noGrp="1"/>
          </p:cNvSpPr>
          <p:nvPr>
            <p:ph type="sldNum" sz="quarter" idx="10"/>
          </p:nvPr>
        </p:nvSpPr>
        <p:spPr/>
        <p:txBody>
          <a:bodyPr/>
          <a:lstStyle/>
          <a:p>
            <a:pPr>
              <a:defRPr/>
            </a:pPr>
            <a:fld id="{6DB1FBA9-0009-47E9-8D28-5B0116D2432D}" type="slidenum">
              <a:rPr lang="en-US" altLang="en-US" smtClean="0"/>
              <a:pPr>
                <a:defRPr/>
              </a:pPr>
              <a:t>142</a:t>
            </a:fld>
            <a:endParaRPr lang="en-US" altLang="en-US"/>
          </a:p>
        </p:txBody>
      </p:sp>
    </p:spTree>
    <p:extLst>
      <p:ext uri="{BB962C8B-B14F-4D97-AF65-F5344CB8AC3E}">
        <p14:creationId xmlns:p14="http://schemas.microsoft.com/office/powerpoint/2010/main" val="943505590"/>
      </p:ext>
    </p:extLst>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32B4E-D526-42B3-8287-B60DF94CEE26}"/>
              </a:ext>
            </a:extLst>
          </p:cNvPr>
          <p:cNvSpPr>
            <a:spLocks noGrp="1"/>
          </p:cNvSpPr>
          <p:nvPr>
            <p:ph type="title"/>
          </p:nvPr>
        </p:nvSpPr>
        <p:spPr/>
        <p:txBody>
          <a:bodyPr/>
          <a:lstStyle/>
          <a:p>
            <a:r>
              <a:rPr lang="en-US" dirty="0"/>
              <a:t>Quiz 3</a:t>
            </a:r>
            <a:endParaRPr lang="en-CA" dirty="0"/>
          </a:p>
        </p:txBody>
      </p:sp>
      <p:sp>
        <p:nvSpPr>
          <p:cNvPr id="3" name="Content Placeholder 2">
            <a:extLst>
              <a:ext uri="{FF2B5EF4-FFF2-40B4-BE49-F238E27FC236}">
                <a16:creationId xmlns:a16="http://schemas.microsoft.com/office/drawing/2014/main" id="{1D9BE0F5-C89A-4627-8737-C0455B00FA99}"/>
              </a:ext>
            </a:extLst>
          </p:cNvPr>
          <p:cNvSpPr>
            <a:spLocks noGrp="1"/>
          </p:cNvSpPr>
          <p:nvPr>
            <p:ph idx="1"/>
          </p:nvPr>
        </p:nvSpPr>
        <p:spPr/>
        <p:txBody>
          <a:bodyPr/>
          <a:lstStyle/>
          <a:p>
            <a:r>
              <a:rPr lang="en-US" b="1" dirty="0"/>
              <a:t>5. What will be the output of the following code snippet?</a:t>
            </a:r>
          </a:p>
          <a:p>
            <a:r>
              <a:rPr lang="en-US" i="1" dirty="0" err="1">
                <a:solidFill>
                  <a:srgbClr val="C00000"/>
                </a:solidFill>
              </a:rPr>
              <a:t>init_tuple_a</a:t>
            </a:r>
            <a:r>
              <a:rPr lang="en-US" i="1" dirty="0">
                <a:solidFill>
                  <a:srgbClr val="C00000"/>
                </a:solidFill>
              </a:rPr>
              <a:t> = 'a', 'b'</a:t>
            </a:r>
          </a:p>
          <a:p>
            <a:r>
              <a:rPr lang="en-US" i="1" dirty="0" err="1">
                <a:solidFill>
                  <a:srgbClr val="C00000"/>
                </a:solidFill>
              </a:rPr>
              <a:t>init_tuple_b</a:t>
            </a:r>
            <a:r>
              <a:rPr lang="en-US" i="1" dirty="0">
                <a:solidFill>
                  <a:srgbClr val="C00000"/>
                </a:solidFill>
              </a:rPr>
              <a:t> = ('a', 'b')</a:t>
            </a:r>
          </a:p>
          <a:p>
            <a:endParaRPr lang="en-US" i="1" dirty="0">
              <a:solidFill>
                <a:srgbClr val="C00000"/>
              </a:solidFill>
            </a:endParaRPr>
          </a:p>
          <a:p>
            <a:r>
              <a:rPr lang="en-US" i="1" dirty="0">
                <a:solidFill>
                  <a:srgbClr val="C00000"/>
                </a:solidFill>
              </a:rPr>
              <a:t>print (</a:t>
            </a:r>
            <a:r>
              <a:rPr lang="en-US" i="1" dirty="0" err="1">
                <a:solidFill>
                  <a:srgbClr val="C00000"/>
                </a:solidFill>
              </a:rPr>
              <a:t>init_tuple_a</a:t>
            </a:r>
            <a:r>
              <a:rPr lang="en-US" i="1" dirty="0">
                <a:solidFill>
                  <a:srgbClr val="C00000"/>
                </a:solidFill>
              </a:rPr>
              <a:t> == </a:t>
            </a:r>
            <a:r>
              <a:rPr lang="en-US" i="1" dirty="0" err="1">
                <a:solidFill>
                  <a:srgbClr val="C00000"/>
                </a:solidFill>
              </a:rPr>
              <a:t>init_tuple_b</a:t>
            </a:r>
            <a:r>
              <a:rPr lang="en-US" i="1" dirty="0">
                <a:solidFill>
                  <a:srgbClr val="C00000"/>
                </a:solidFill>
              </a:rPr>
              <a:t>)</a:t>
            </a:r>
          </a:p>
          <a:p>
            <a:endParaRPr lang="en-US" dirty="0"/>
          </a:p>
          <a:p>
            <a:endParaRPr lang="en-US" dirty="0"/>
          </a:p>
          <a:p>
            <a:r>
              <a:rPr lang="en-US" dirty="0"/>
              <a:t>A   0</a:t>
            </a:r>
          </a:p>
          <a:p>
            <a:r>
              <a:rPr lang="en-US" dirty="0"/>
              <a:t>B   1</a:t>
            </a:r>
          </a:p>
          <a:p>
            <a:r>
              <a:rPr lang="en-US" dirty="0"/>
              <a:t>C  False</a:t>
            </a:r>
          </a:p>
          <a:p>
            <a:r>
              <a:rPr lang="en-US" dirty="0"/>
              <a:t>D  True</a:t>
            </a:r>
          </a:p>
          <a:p>
            <a:r>
              <a:rPr lang="en-US" dirty="0"/>
              <a:t>E  None of the above</a:t>
            </a:r>
          </a:p>
          <a:p>
            <a:pPr marL="0" indent="0">
              <a:buNone/>
            </a:pPr>
            <a:endParaRPr lang="en-CA" dirty="0"/>
          </a:p>
        </p:txBody>
      </p:sp>
      <p:sp>
        <p:nvSpPr>
          <p:cNvPr id="4" name="Slide Number Placeholder 3">
            <a:extLst>
              <a:ext uri="{FF2B5EF4-FFF2-40B4-BE49-F238E27FC236}">
                <a16:creationId xmlns:a16="http://schemas.microsoft.com/office/drawing/2014/main" id="{8D854205-7E50-4ADA-88DC-7B7B0A7737C0}"/>
              </a:ext>
            </a:extLst>
          </p:cNvPr>
          <p:cNvSpPr>
            <a:spLocks noGrp="1"/>
          </p:cNvSpPr>
          <p:nvPr>
            <p:ph type="sldNum" sz="quarter" idx="10"/>
          </p:nvPr>
        </p:nvSpPr>
        <p:spPr/>
        <p:txBody>
          <a:bodyPr/>
          <a:lstStyle/>
          <a:p>
            <a:pPr>
              <a:defRPr/>
            </a:pPr>
            <a:fld id="{6DB1FBA9-0009-47E9-8D28-5B0116D2432D}" type="slidenum">
              <a:rPr lang="en-US" altLang="en-US" smtClean="0"/>
              <a:pPr>
                <a:defRPr/>
              </a:pPr>
              <a:t>143</a:t>
            </a:fld>
            <a:endParaRPr lang="en-US" altLang="en-US"/>
          </a:p>
        </p:txBody>
      </p:sp>
    </p:spTree>
    <p:extLst>
      <p:ext uri="{BB962C8B-B14F-4D97-AF65-F5344CB8AC3E}">
        <p14:creationId xmlns:p14="http://schemas.microsoft.com/office/powerpoint/2010/main" val="3928293094"/>
      </p:ext>
    </p:extLst>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E7357-1D48-409D-8703-FB5E22AEA44D}"/>
              </a:ext>
            </a:extLst>
          </p:cNvPr>
          <p:cNvSpPr>
            <a:spLocks noGrp="1"/>
          </p:cNvSpPr>
          <p:nvPr>
            <p:ph type="title"/>
          </p:nvPr>
        </p:nvSpPr>
        <p:spPr/>
        <p:txBody>
          <a:bodyPr/>
          <a:lstStyle/>
          <a:p>
            <a:r>
              <a:rPr lang="en-US" dirty="0"/>
              <a:t>Quiz 3</a:t>
            </a:r>
            <a:endParaRPr lang="en-CA" dirty="0"/>
          </a:p>
        </p:txBody>
      </p:sp>
      <p:sp>
        <p:nvSpPr>
          <p:cNvPr id="3" name="Content Placeholder 2">
            <a:extLst>
              <a:ext uri="{FF2B5EF4-FFF2-40B4-BE49-F238E27FC236}">
                <a16:creationId xmlns:a16="http://schemas.microsoft.com/office/drawing/2014/main" id="{C89B05C5-6A4A-496D-B4BE-FEB339CEA1F0}"/>
              </a:ext>
            </a:extLst>
          </p:cNvPr>
          <p:cNvSpPr>
            <a:spLocks noGrp="1"/>
          </p:cNvSpPr>
          <p:nvPr>
            <p:ph idx="1"/>
          </p:nvPr>
        </p:nvSpPr>
        <p:spPr/>
        <p:txBody>
          <a:bodyPr/>
          <a:lstStyle/>
          <a:p>
            <a:r>
              <a:rPr lang="en-US" b="1" dirty="0"/>
              <a:t>6. What will be the output of the following code snippet?</a:t>
            </a:r>
          </a:p>
          <a:p>
            <a:r>
              <a:rPr lang="en-US" i="1" dirty="0" err="1">
                <a:solidFill>
                  <a:srgbClr val="C00000"/>
                </a:solidFill>
              </a:rPr>
              <a:t>init_tuple_a</a:t>
            </a:r>
            <a:r>
              <a:rPr lang="en-US" i="1" dirty="0">
                <a:solidFill>
                  <a:srgbClr val="C00000"/>
                </a:solidFill>
              </a:rPr>
              <a:t> = '1', '2'</a:t>
            </a:r>
          </a:p>
          <a:p>
            <a:r>
              <a:rPr lang="en-US" i="1" dirty="0" err="1">
                <a:solidFill>
                  <a:srgbClr val="C00000"/>
                </a:solidFill>
              </a:rPr>
              <a:t>init_tuple_b</a:t>
            </a:r>
            <a:r>
              <a:rPr lang="en-US" i="1" dirty="0">
                <a:solidFill>
                  <a:srgbClr val="C00000"/>
                </a:solidFill>
              </a:rPr>
              <a:t> = ('3', '4')</a:t>
            </a:r>
          </a:p>
          <a:p>
            <a:endParaRPr lang="en-US" dirty="0"/>
          </a:p>
          <a:p>
            <a:r>
              <a:rPr lang="en-US" i="1" dirty="0">
                <a:solidFill>
                  <a:srgbClr val="C00000"/>
                </a:solidFill>
              </a:rPr>
              <a:t>print (</a:t>
            </a:r>
            <a:r>
              <a:rPr lang="en-US" i="1" dirty="0" err="1">
                <a:solidFill>
                  <a:srgbClr val="C00000"/>
                </a:solidFill>
              </a:rPr>
              <a:t>init_tuple_a</a:t>
            </a:r>
            <a:r>
              <a:rPr lang="en-US" i="1" dirty="0">
                <a:solidFill>
                  <a:srgbClr val="C00000"/>
                </a:solidFill>
              </a:rPr>
              <a:t> + </a:t>
            </a:r>
            <a:r>
              <a:rPr lang="en-US" i="1" dirty="0" err="1">
                <a:solidFill>
                  <a:srgbClr val="C00000"/>
                </a:solidFill>
              </a:rPr>
              <a:t>init_tuple_b</a:t>
            </a:r>
            <a:r>
              <a:rPr lang="en-US" i="1" dirty="0">
                <a:solidFill>
                  <a:srgbClr val="C00000"/>
                </a:solidFill>
              </a:rPr>
              <a:t>)</a:t>
            </a:r>
          </a:p>
          <a:p>
            <a:endParaRPr lang="en-US" i="1" dirty="0">
              <a:solidFill>
                <a:srgbClr val="C00000"/>
              </a:solidFill>
            </a:endParaRPr>
          </a:p>
          <a:p>
            <a:r>
              <a:rPr lang="en-US" dirty="0"/>
              <a:t>A  (1, 2, 3, 4)</a:t>
            </a:r>
          </a:p>
          <a:p>
            <a:r>
              <a:rPr lang="en-US" dirty="0"/>
              <a:t>B   (‘1’, ‘2’, ‘3’, ‘4’)</a:t>
            </a:r>
          </a:p>
          <a:p>
            <a:r>
              <a:rPr lang="en-US" dirty="0"/>
              <a:t>C  [‘1’, ‘2’, ‘3’, ‘4’]</a:t>
            </a:r>
          </a:p>
          <a:p>
            <a:r>
              <a:rPr lang="en-US" dirty="0"/>
              <a:t>D  None </a:t>
            </a:r>
            <a:endParaRPr lang="en-CA" dirty="0"/>
          </a:p>
        </p:txBody>
      </p:sp>
      <p:sp>
        <p:nvSpPr>
          <p:cNvPr id="4" name="Slide Number Placeholder 3">
            <a:extLst>
              <a:ext uri="{FF2B5EF4-FFF2-40B4-BE49-F238E27FC236}">
                <a16:creationId xmlns:a16="http://schemas.microsoft.com/office/drawing/2014/main" id="{9E9BBFAD-A7DE-4DAB-A3C6-E27831348E05}"/>
              </a:ext>
            </a:extLst>
          </p:cNvPr>
          <p:cNvSpPr>
            <a:spLocks noGrp="1"/>
          </p:cNvSpPr>
          <p:nvPr>
            <p:ph type="sldNum" sz="quarter" idx="10"/>
          </p:nvPr>
        </p:nvSpPr>
        <p:spPr/>
        <p:txBody>
          <a:bodyPr/>
          <a:lstStyle/>
          <a:p>
            <a:pPr>
              <a:defRPr/>
            </a:pPr>
            <a:fld id="{6DB1FBA9-0009-47E9-8D28-5B0116D2432D}" type="slidenum">
              <a:rPr lang="en-US" altLang="en-US" smtClean="0"/>
              <a:pPr>
                <a:defRPr/>
              </a:pPr>
              <a:t>144</a:t>
            </a:fld>
            <a:endParaRPr lang="en-US" altLang="en-US"/>
          </a:p>
        </p:txBody>
      </p:sp>
    </p:spTree>
    <p:extLst>
      <p:ext uri="{BB962C8B-B14F-4D97-AF65-F5344CB8AC3E}">
        <p14:creationId xmlns:p14="http://schemas.microsoft.com/office/powerpoint/2010/main" val="765316880"/>
      </p:ext>
    </p:extLst>
  </p:cSld>
  <p:clrMapOvr>
    <a:masterClrMapping/>
  </p:clrMapOvr>
  <p:transition spd="me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D0A38-8039-430D-A1D9-FD0C349D7F1B}"/>
              </a:ext>
            </a:extLst>
          </p:cNvPr>
          <p:cNvSpPr>
            <a:spLocks noGrp="1"/>
          </p:cNvSpPr>
          <p:nvPr>
            <p:ph type="title"/>
          </p:nvPr>
        </p:nvSpPr>
        <p:spPr/>
        <p:txBody>
          <a:bodyPr/>
          <a:lstStyle/>
          <a:p>
            <a:r>
              <a:rPr lang="en-US" dirty="0"/>
              <a:t>Quiz 3</a:t>
            </a:r>
            <a:endParaRPr lang="en-CA" dirty="0"/>
          </a:p>
        </p:txBody>
      </p:sp>
      <p:sp>
        <p:nvSpPr>
          <p:cNvPr id="3" name="Content Placeholder 2">
            <a:extLst>
              <a:ext uri="{FF2B5EF4-FFF2-40B4-BE49-F238E27FC236}">
                <a16:creationId xmlns:a16="http://schemas.microsoft.com/office/drawing/2014/main" id="{2BF64C06-042C-408A-9316-90E3ACB65C73}"/>
              </a:ext>
            </a:extLst>
          </p:cNvPr>
          <p:cNvSpPr>
            <a:spLocks noGrp="1"/>
          </p:cNvSpPr>
          <p:nvPr>
            <p:ph idx="1"/>
          </p:nvPr>
        </p:nvSpPr>
        <p:spPr/>
        <p:txBody>
          <a:bodyPr/>
          <a:lstStyle/>
          <a:p>
            <a:r>
              <a:rPr lang="en-US" b="1" dirty="0"/>
              <a:t>7. What will be the output of the following code snippet?</a:t>
            </a:r>
          </a:p>
          <a:p>
            <a:r>
              <a:rPr lang="en-US" i="1" dirty="0" err="1">
                <a:solidFill>
                  <a:srgbClr val="C00000"/>
                </a:solidFill>
              </a:rPr>
              <a:t>init_tuple</a:t>
            </a:r>
            <a:r>
              <a:rPr lang="en-US" i="1" dirty="0">
                <a:solidFill>
                  <a:srgbClr val="C00000"/>
                </a:solidFill>
              </a:rPr>
              <a:t> = (1,) * 3</a:t>
            </a:r>
          </a:p>
          <a:p>
            <a:endParaRPr lang="en-US" i="1" dirty="0">
              <a:solidFill>
                <a:srgbClr val="C00000"/>
              </a:solidFill>
            </a:endParaRPr>
          </a:p>
          <a:p>
            <a:r>
              <a:rPr lang="en-US" i="1" dirty="0" err="1">
                <a:solidFill>
                  <a:srgbClr val="C00000"/>
                </a:solidFill>
              </a:rPr>
              <a:t>init_tuple</a:t>
            </a:r>
            <a:r>
              <a:rPr lang="en-US" i="1" dirty="0">
                <a:solidFill>
                  <a:srgbClr val="C00000"/>
                </a:solidFill>
              </a:rPr>
              <a:t>[0] = 2</a:t>
            </a:r>
          </a:p>
          <a:p>
            <a:endParaRPr lang="en-US" i="1" dirty="0">
              <a:solidFill>
                <a:srgbClr val="C00000"/>
              </a:solidFill>
            </a:endParaRPr>
          </a:p>
          <a:p>
            <a:r>
              <a:rPr lang="en-US" i="1" dirty="0">
                <a:solidFill>
                  <a:srgbClr val="C00000"/>
                </a:solidFill>
              </a:rPr>
              <a:t>print(</a:t>
            </a:r>
            <a:r>
              <a:rPr lang="en-US" i="1" dirty="0" err="1">
                <a:solidFill>
                  <a:srgbClr val="C00000"/>
                </a:solidFill>
              </a:rPr>
              <a:t>init_tuple</a:t>
            </a:r>
            <a:r>
              <a:rPr lang="en-US" i="1" dirty="0">
                <a:solidFill>
                  <a:srgbClr val="C00000"/>
                </a:solidFill>
              </a:rPr>
              <a:t>)</a:t>
            </a:r>
          </a:p>
          <a:p>
            <a:endParaRPr lang="en-US" i="1" dirty="0">
              <a:solidFill>
                <a:srgbClr val="C00000"/>
              </a:solidFill>
            </a:endParaRPr>
          </a:p>
          <a:p>
            <a:r>
              <a:rPr lang="en-US" dirty="0"/>
              <a:t>A  (1, 1, 1)</a:t>
            </a:r>
          </a:p>
          <a:p>
            <a:r>
              <a:rPr lang="en-US" dirty="0"/>
              <a:t>B  (2, 2, 2)</a:t>
            </a:r>
          </a:p>
          <a:p>
            <a:r>
              <a:rPr lang="en-US" dirty="0"/>
              <a:t>C  (2, 1, 1)</a:t>
            </a:r>
          </a:p>
          <a:p>
            <a:r>
              <a:rPr lang="en-US" dirty="0"/>
              <a:t>D  TypeError: ‘tuple’ object does not support item assignment</a:t>
            </a:r>
            <a:endParaRPr lang="en-CA" dirty="0"/>
          </a:p>
        </p:txBody>
      </p:sp>
      <p:sp>
        <p:nvSpPr>
          <p:cNvPr id="4" name="Slide Number Placeholder 3">
            <a:extLst>
              <a:ext uri="{FF2B5EF4-FFF2-40B4-BE49-F238E27FC236}">
                <a16:creationId xmlns:a16="http://schemas.microsoft.com/office/drawing/2014/main" id="{6442EA00-18C2-45A7-A2E6-6C6A67A0B912}"/>
              </a:ext>
            </a:extLst>
          </p:cNvPr>
          <p:cNvSpPr>
            <a:spLocks noGrp="1"/>
          </p:cNvSpPr>
          <p:nvPr>
            <p:ph type="sldNum" sz="quarter" idx="10"/>
          </p:nvPr>
        </p:nvSpPr>
        <p:spPr/>
        <p:txBody>
          <a:bodyPr/>
          <a:lstStyle/>
          <a:p>
            <a:pPr>
              <a:defRPr/>
            </a:pPr>
            <a:fld id="{6DB1FBA9-0009-47E9-8D28-5B0116D2432D}" type="slidenum">
              <a:rPr lang="en-US" altLang="en-US" smtClean="0"/>
              <a:pPr>
                <a:defRPr/>
              </a:pPr>
              <a:t>145</a:t>
            </a:fld>
            <a:endParaRPr lang="en-US" altLang="en-US"/>
          </a:p>
        </p:txBody>
      </p:sp>
    </p:spTree>
    <p:extLst>
      <p:ext uri="{BB962C8B-B14F-4D97-AF65-F5344CB8AC3E}">
        <p14:creationId xmlns:p14="http://schemas.microsoft.com/office/powerpoint/2010/main" val="3016653709"/>
      </p:ext>
    </p:extLst>
  </p:cSld>
  <p:clrMapOvr>
    <a:masterClrMapping/>
  </p:clrMapOvr>
  <p:transition spd="med"/>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F0D65-7387-412A-837D-C42C82655976}"/>
              </a:ext>
            </a:extLst>
          </p:cNvPr>
          <p:cNvSpPr>
            <a:spLocks noGrp="1"/>
          </p:cNvSpPr>
          <p:nvPr>
            <p:ph type="title"/>
          </p:nvPr>
        </p:nvSpPr>
        <p:spPr/>
        <p:txBody>
          <a:bodyPr/>
          <a:lstStyle/>
          <a:p>
            <a:r>
              <a:rPr lang="en-US" dirty="0"/>
              <a:t>Quiz 3</a:t>
            </a:r>
            <a:endParaRPr lang="en-CA" dirty="0"/>
          </a:p>
        </p:txBody>
      </p:sp>
      <p:sp>
        <p:nvSpPr>
          <p:cNvPr id="3" name="Content Placeholder 2">
            <a:extLst>
              <a:ext uri="{FF2B5EF4-FFF2-40B4-BE49-F238E27FC236}">
                <a16:creationId xmlns:a16="http://schemas.microsoft.com/office/drawing/2014/main" id="{CA8DDA90-241D-4E42-8ADB-DC18560A5177}"/>
              </a:ext>
            </a:extLst>
          </p:cNvPr>
          <p:cNvSpPr>
            <a:spLocks noGrp="1"/>
          </p:cNvSpPr>
          <p:nvPr>
            <p:ph idx="1"/>
          </p:nvPr>
        </p:nvSpPr>
        <p:spPr/>
        <p:txBody>
          <a:bodyPr/>
          <a:lstStyle/>
          <a:p>
            <a:r>
              <a:rPr lang="en-US" b="1" dirty="0"/>
              <a:t>8. Which of the following statements given below is/are true? </a:t>
            </a:r>
            <a:r>
              <a:rPr lang="en-US" b="1" dirty="0">
                <a:solidFill>
                  <a:srgbClr val="C00000"/>
                </a:solidFill>
              </a:rPr>
              <a:t>(there may be more than one)</a:t>
            </a:r>
          </a:p>
          <a:p>
            <a:endParaRPr lang="en-US" dirty="0"/>
          </a:p>
          <a:p>
            <a:r>
              <a:rPr lang="en-US" dirty="0"/>
              <a:t>A  Tuples and lists have order (order matters)</a:t>
            </a:r>
          </a:p>
          <a:p>
            <a:r>
              <a:rPr lang="en-US" dirty="0"/>
              <a:t>B  Tuples are homogeneous, lists are heterogeneous</a:t>
            </a:r>
          </a:p>
          <a:p>
            <a:r>
              <a:rPr lang="en-US" dirty="0"/>
              <a:t>C  Tuples are immutable, lists are mutable</a:t>
            </a:r>
          </a:p>
          <a:p>
            <a:r>
              <a:rPr lang="en-US" dirty="0"/>
              <a:t>D  B and C</a:t>
            </a:r>
          </a:p>
          <a:p>
            <a:r>
              <a:rPr lang="en-US" dirty="0"/>
              <a:t>E  None of the above</a:t>
            </a:r>
          </a:p>
          <a:p>
            <a:endParaRPr lang="en-US" dirty="0"/>
          </a:p>
          <a:p>
            <a:endParaRPr lang="en-CA" dirty="0"/>
          </a:p>
        </p:txBody>
      </p:sp>
      <p:sp>
        <p:nvSpPr>
          <p:cNvPr id="4" name="Slide Number Placeholder 3">
            <a:extLst>
              <a:ext uri="{FF2B5EF4-FFF2-40B4-BE49-F238E27FC236}">
                <a16:creationId xmlns:a16="http://schemas.microsoft.com/office/drawing/2014/main" id="{732D730B-CD7D-4FDB-A237-2A237722FE70}"/>
              </a:ext>
            </a:extLst>
          </p:cNvPr>
          <p:cNvSpPr>
            <a:spLocks noGrp="1"/>
          </p:cNvSpPr>
          <p:nvPr>
            <p:ph type="sldNum" sz="quarter" idx="10"/>
          </p:nvPr>
        </p:nvSpPr>
        <p:spPr/>
        <p:txBody>
          <a:bodyPr/>
          <a:lstStyle/>
          <a:p>
            <a:pPr>
              <a:defRPr/>
            </a:pPr>
            <a:fld id="{6DB1FBA9-0009-47E9-8D28-5B0116D2432D}" type="slidenum">
              <a:rPr lang="en-US" altLang="en-US" smtClean="0"/>
              <a:pPr>
                <a:defRPr/>
              </a:pPr>
              <a:t>146</a:t>
            </a:fld>
            <a:endParaRPr lang="en-US" altLang="en-US"/>
          </a:p>
        </p:txBody>
      </p:sp>
    </p:spTree>
    <p:extLst>
      <p:ext uri="{BB962C8B-B14F-4D97-AF65-F5344CB8AC3E}">
        <p14:creationId xmlns:p14="http://schemas.microsoft.com/office/powerpoint/2010/main" val="2409112297"/>
      </p:ext>
    </p:extLst>
  </p:cSld>
  <p:clrMapOvr>
    <a:masterClrMapping/>
  </p:clrMapOvr>
  <p:transition spd="me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538DD-3FB5-4BC7-ADE0-05A4AD4631CB}"/>
              </a:ext>
            </a:extLst>
          </p:cNvPr>
          <p:cNvSpPr>
            <a:spLocks noGrp="1"/>
          </p:cNvSpPr>
          <p:nvPr>
            <p:ph type="title"/>
          </p:nvPr>
        </p:nvSpPr>
        <p:spPr/>
        <p:txBody>
          <a:bodyPr/>
          <a:lstStyle/>
          <a:p>
            <a:r>
              <a:rPr lang="en-US" dirty="0"/>
              <a:t>Quiz 3</a:t>
            </a:r>
            <a:endParaRPr lang="en-CA" dirty="0"/>
          </a:p>
        </p:txBody>
      </p:sp>
      <p:sp>
        <p:nvSpPr>
          <p:cNvPr id="3" name="Content Placeholder 2">
            <a:extLst>
              <a:ext uri="{FF2B5EF4-FFF2-40B4-BE49-F238E27FC236}">
                <a16:creationId xmlns:a16="http://schemas.microsoft.com/office/drawing/2014/main" id="{AE1B2164-EAD2-4655-BC84-FB5C8D2F60F8}"/>
              </a:ext>
            </a:extLst>
          </p:cNvPr>
          <p:cNvSpPr>
            <a:spLocks noGrp="1"/>
          </p:cNvSpPr>
          <p:nvPr>
            <p:ph idx="1"/>
          </p:nvPr>
        </p:nvSpPr>
        <p:spPr/>
        <p:txBody>
          <a:bodyPr/>
          <a:lstStyle/>
          <a:p>
            <a:r>
              <a:rPr lang="en-US" b="1" dirty="0"/>
              <a:t>9. What is the output of the following code snippet?</a:t>
            </a:r>
            <a:endParaRPr lang="en-US" dirty="0"/>
          </a:p>
          <a:p>
            <a:r>
              <a:rPr lang="en-US" i="1" dirty="0">
                <a:solidFill>
                  <a:srgbClr val="C00000"/>
                </a:solidFill>
              </a:rPr>
              <a:t>[x**2 for x in (0,1,2,3,4,5)]</a:t>
            </a:r>
          </a:p>
          <a:p>
            <a:endParaRPr lang="en-US" dirty="0"/>
          </a:p>
          <a:p>
            <a:r>
              <a:rPr lang="en-US" dirty="0"/>
              <a:t>A  syntax error</a:t>
            </a:r>
          </a:p>
          <a:p>
            <a:r>
              <a:rPr lang="en-US" dirty="0"/>
              <a:t>B  {0 ,1,4,9</a:t>
            </a:r>
            <a:r>
              <a:rPr lang="en-CA" dirty="0"/>
              <a:t>,16,25}</a:t>
            </a:r>
          </a:p>
          <a:p>
            <a:r>
              <a:rPr lang="en-CA" dirty="0"/>
              <a:t>C  [0,2,4,6,8,10]</a:t>
            </a:r>
          </a:p>
          <a:p>
            <a:r>
              <a:rPr lang="en-CA" dirty="0"/>
              <a:t>D  [0,1,4,9,16,26]</a:t>
            </a:r>
          </a:p>
          <a:p>
            <a:r>
              <a:rPr lang="en-CA" dirty="0"/>
              <a:t>E  None of the above</a:t>
            </a:r>
            <a:endParaRPr lang="en-US" dirty="0"/>
          </a:p>
        </p:txBody>
      </p:sp>
      <p:sp>
        <p:nvSpPr>
          <p:cNvPr id="4" name="Slide Number Placeholder 3">
            <a:extLst>
              <a:ext uri="{FF2B5EF4-FFF2-40B4-BE49-F238E27FC236}">
                <a16:creationId xmlns:a16="http://schemas.microsoft.com/office/drawing/2014/main" id="{17A1B593-FAE5-40E0-9DEA-5DE7F0860FA2}"/>
              </a:ext>
            </a:extLst>
          </p:cNvPr>
          <p:cNvSpPr>
            <a:spLocks noGrp="1"/>
          </p:cNvSpPr>
          <p:nvPr>
            <p:ph type="sldNum" sz="quarter" idx="10"/>
          </p:nvPr>
        </p:nvSpPr>
        <p:spPr/>
        <p:txBody>
          <a:bodyPr/>
          <a:lstStyle/>
          <a:p>
            <a:pPr>
              <a:defRPr/>
            </a:pPr>
            <a:fld id="{6DB1FBA9-0009-47E9-8D28-5B0116D2432D}" type="slidenum">
              <a:rPr lang="en-US" altLang="en-US" smtClean="0"/>
              <a:pPr>
                <a:defRPr/>
              </a:pPr>
              <a:t>147</a:t>
            </a:fld>
            <a:endParaRPr lang="en-US" altLang="en-US"/>
          </a:p>
        </p:txBody>
      </p:sp>
    </p:spTree>
    <p:extLst>
      <p:ext uri="{BB962C8B-B14F-4D97-AF65-F5344CB8AC3E}">
        <p14:creationId xmlns:p14="http://schemas.microsoft.com/office/powerpoint/2010/main" val="3555657192"/>
      </p:ext>
    </p:extLst>
  </p:cSld>
  <p:clrMapOvr>
    <a:masterClrMapping/>
  </p:clrMapOvr>
  <p:transition spd="me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71593-AD4B-4246-9B36-B9E1879E77A8}"/>
              </a:ext>
            </a:extLst>
          </p:cNvPr>
          <p:cNvSpPr>
            <a:spLocks noGrp="1"/>
          </p:cNvSpPr>
          <p:nvPr>
            <p:ph type="title"/>
          </p:nvPr>
        </p:nvSpPr>
        <p:spPr/>
        <p:txBody>
          <a:bodyPr/>
          <a:lstStyle/>
          <a:p>
            <a:r>
              <a:rPr lang="en-US" dirty="0"/>
              <a:t>Quiz 3</a:t>
            </a:r>
            <a:endParaRPr lang="en-CA" dirty="0"/>
          </a:p>
        </p:txBody>
      </p:sp>
      <p:sp>
        <p:nvSpPr>
          <p:cNvPr id="3" name="Content Placeholder 2">
            <a:extLst>
              <a:ext uri="{FF2B5EF4-FFF2-40B4-BE49-F238E27FC236}">
                <a16:creationId xmlns:a16="http://schemas.microsoft.com/office/drawing/2014/main" id="{51745776-2012-463B-ACFA-C2D586E16587}"/>
              </a:ext>
            </a:extLst>
          </p:cNvPr>
          <p:cNvSpPr>
            <a:spLocks noGrp="1"/>
          </p:cNvSpPr>
          <p:nvPr>
            <p:ph idx="1"/>
          </p:nvPr>
        </p:nvSpPr>
        <p:spPr/>
        <p:txBody>
          <a:bodyPr/>
          <a:lstStyle/>
          <a:p>
            <a:r>
              <a:rPr lang="en-US" b="1" dirty="0"/>
              <a:t>10. What is the output of the following code snippet?</a:t>
            </a:r>
          </a:p>
          <a:p>
            <a:r>
              <a:rPr lang="en-US" i="1" dirty="0">
                <a:solidFill>
                  <a:srgbClr val="C00000"/>
                </a:solidFill>
              </a:rPr>
              <a:t>A =[1,8,5,3,2,0]</a:t>
            </a:r>
          </a:p>
          <a:p>
            <a:r>
              <a:rPr lang="en-US" i="1" dirty="0">
                <a:solidFill>
                  <a:srgbClr val="C00000"/>
                </a:solidFill>
              </a:rPr>
              <a:t>print(</a:t>
            </a:r>
            <a:r>
              <a:rPr lang="en-US" i="1" dirty="0" err="1">
                <a:solidFill>
                  <a:srgbClr val="C00000"/>
                </a:solidFill>
              </a:rPr>
              <a:t>A.pop</a:t>
            </a:r>
            <a:r>
              <a:rPr lang="en-US" i="1" dirty="0">
                <a:solidFill>
                  <a:srgbClr val="C00000"/>
                </a:solidFill>
              </a:rPr>
              <a:t>(0))</a:t>
            </a:r>
          </a:p>
          <a:p>
            <a:r>
              <a:rPr lang="en-US" i="1" dirty="0">
                <a:solidFill>
                  <a:srgbClr val="C00000"/>
                </a:solidFill>
              </a:rPr>
              <a:t>print(</a:t>
            </a:r>
            <a:r>
              <a:rPr lang="en-US" i="1" dirty="0" err="1">
                <a:solidFill>
                  <a:srgbClr val="C00000"/>
                </a:solidFill>
              </a:rPr>
              <a:t>A.pop</a:t>
            </a:r>
            <a:r>
              <a:rPr lang="en-US" i="1" dirty="0">
                <a:solidFill>
                  <a:srgbClr val="C00000"/>
                </a:solidFill>
              </a:rPr>
              <a:t>(0))</a:t>
            </a:r>
          </a:p>
          <a:p>
            <a:endParaRPr lang="en-US" dirty="0"/>
          </a:p>
          <a:p>
            <a:endParaRPr lang="en-CA" dirty="0"/>
          </a:p>
          <a:p>
            <a:r>
              <a:rPr lang="en-CA" dirty="0"/>
              <a:t>A  8,5</a:t>
            </a:r>
          </a:p>
          <a:p>
            <a:r>
              <a:rPr lang="en-CA" dirty="0"/>
              <a:t>B  1,8</a:t>
            </a:r>
          </a:p>
          <a:p>
            <a:r>
              <a:rPr lang="en-CA" dirty="0"/>
              <a:t>C  2,0</a:t>
            </a:r>
          </a:p>
          <a:p>
            <a:r>
              <a:rPr lang="en-CA" dirty="0"/>
              <a:t>D  3,2</a:t>
            </a:r>
          </a:p>
          <a:p>
            <a:r>
              <a:rPr lang="en-CA" dirty="0"/>
              <a:t>E  None of the above </a:t>
            </a:r>
          </a:p>
        </p:txBody>
      </p:sp>
      <p:sp>
        <p:nvSpPr>
          <p:cNvPr id="4" name="Slide Number Placeholder 3">
            <a:extLst>
              <a:ext uri="{FF2B5EF4-FFF2-40B4-BE49-F238E27FC236}">
                <a16:creationId xmlns:a16="http://schemas.microsoft.com/office/drawing/2014/main" id="{7FF4602D-AA68-4791-861B-10293CAE1FD0}"/>
              </a:ext>
            </a:extLst>
          </p:cNvPr>
          <p:cNvSpPr>
            <a:spLocks noGrp="1"/>
          </p:cNvSpPr>
          <p:nvPr>
            <p:ph type="sldNum" sz="quarter" idx="10"/>
          </p:nvPr>
        </p:nvSpPr>
        <p:spPr/>
        <p:txBody>
          <a:bodyPr/>
          <a:lstStyle/>
          <a:p>
            <a:pPr>
              <a:defRPr/>
            </a:pPr>
            <a:fld id="{6DB1FBA9-0009-47E9-8D28-5B0116D2432D}" type="slidenum">
              <a:rPr lang="en-US" altLang="en-US" smtClean="0"/>
              <a:pPr>
                <a:defRPr/>
              </a:pPr>
              <a:t>148</a:t>
            </a:fld>
            <a:endParaRPr lang="en-US" altLang="en-US"/>
          </a:p>
        </p:txBody>
      </p:sp>
    </p:spTree>
    <p:extLst>
      <p:ext uri="{BB962C8B-B14F-4D97-AF65-F5344CB8AC3E}">
        <p14:creationId xmlns:p14="http://schemas.microsoft.com/office/powerpoint/2010/main" val="954227"/>
      </p:ext>
    </p:extLst>
  </p:cSld>
  <p:clrMapOvr>
    <a:masterClrMapping/>
  </p:clrMapOvr>
  <p:transition spd="med"/>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6"/>
          <p:cNvSpPr>
            <a:spLocks noGrp="1" noChangeArrowheads="1"/>
          </p:cNvSpPr>
          <p:nvPr>
            <p:ph type="sldNum" sz="quarter" idx="10"/>
          </p:nvPr>
        </p:nvSpPr>
        <p:spPr>
          <a:noFill/>
        </p:spPr>
        <p:txBody>
          <a:bodyPr/>
          <a:lstStyle>
            <a:lvl1pPr>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1pPr>
            <a:lvl2pPr marL="742950" indent="-28575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2pPr>
            <a:lvl3pPr marL="11430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3pPr>
            <a:lvl4pPr marL="16002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4pPr>
            <a:lvl5pPr marL="20574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a:spcBef>
                <a:spcPct val="0"/>
              </a:spcBef>
              <a:buClrTx/>
              <a:buSzTx/>
              <a:buFontTx/>
              <a:buNone/>
            </a:pPr>
            <a:fld id="{2C9001B6-C0C1-496A-A1D5-E2DF79D17807}" type="slidenum">
              <a:rPr lang="en-US" altLang="en-US" sz="1400">
                <a:solidFill>
                  <a:schemeClr val="bg1"/>
                </a:solidFill>
                <a:latin typeface="Tahoma" panose="020B0604030504040204" pitchFamily="34" charset="0"/>
              </a:rPr>
              <a:pPr>
                <a:spcBef>
                  <a:spcPct val="0"/>
                </a:spcBef>
                <a:buClrTx/>
                <a:buSzTx/>
                <a:buFontTx/>
                <a:buNone/>
              </a:pPr>
              <a:t>149</a:t>
            </a:fld>
            <a:endParaRPr lang="en-US" altLang="en-US" sz="1400">
              <a:solidFill>
                <a:schemeClr val="bg1"/>
              </a:solidFill>
              <a:latin typeface="Tahoma" panose="020B0604030504040204" pitchFamily="34" charset="0"/>
            </a:endParaRPr>
          </a:p>
        </p:txBody>
      </p:sp>
      <p:sp>
        <p:nvSpPr>
          <p:cNvPr id="1491970" name="Rectangle 2"/>
          <p:cNvSpPr>
            <a:spLocks noGrp="1" noChangeArrowheads="1"/>
          </p:cNvSpPr>
          <p:nvPr>
            <p:ph type="title"/>
          </p:nvPr>
        </p:nvSpPr>
        <p:spPr/>
        <p:txBody>
          <a:bodyPr/>
          <a:lstStyle/>
          <a:p>
            <a:pPr eaLnBrk="1" hangingPunct="1">
              <a:defRPr/>
            </a:pPr>
            <a:r>
              <a:rPr lang="en-US" altLang="en-US" dirty="0"/>
              <a:t>Python Decimal Module</a:t>
            </a:r>
          </a:p>
        </p:txBody>
      </p:sp>
    </p:spTree>
    <p:extLst>
      <p:ext uri="{BB962C8B-B14F-4D97-AF65-F5344CB8AC3E}">
        <p14:creationId xmlns:p14="http://schemas.microsoft.com/office/powerpoint/2010/main" val="362518957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noFill/>
        </p:spPr>
        <p:txBody>
          <a:bodyPr/>
          <a:lstStyle>
            <a:lvl1pPr>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1pPr>
            <a:lvl2pPr marL="742950" indent="-28575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2pPr>
            <a:lvl3pPr marL="11430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3pPr>
            <a:lvl4pPr marL="16002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4pPr>
            <a:lvl5pPr marL="20574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a:spcBef>
                <a:spcPct val="0"/>
              </a:spcBef>
              <a:buClrTx/>
              <a:buSzTx/>
              <a:buFontTx/>
              <a:buNone/>
            </a:pPr>
            <a:fld id="{95D55C05-4AEF-4019-AE83-7C6371375F77}" type="slidenum">
              <a:rPr lang="en-US" altLang="en-US" sz="1400">
                <a:latin typeface="Tahoma" panose="020B0604030504040204" pitchFamily="34" charset="0"/>
              </a:rPr>
              <a:pPr>
                <a:spcBef>
                  <a:spcPct val="0"/>
                </a:spcBef>
                <a:buClrTx/>
                <a:buSzTx/>
                <a:buFontTx/>
                <a:buNone/>
              </a:pPr>
              <a:t>15</a:t>
            </a:fld>
            <a:endParaRPr lang="en-US" altLang="en-US" sz="1400">
              <a:latin typeface="Tahoma" panose="020B0604030504040204" pitchFamily="34" charset="0"/>
            </a:endParaRPr>
          </a:p>
        </p:txBody>
      </p:sp>
      <p:sp>
        <p:nvSpPr>
          <p:cNvPr id="9219" name="Rectangle 2"/>
          <p:cNvSpPr>
            <a:spLocks noGrp="1" noChangeArrowheads="1"/>
          </p:cNvSpPr>
          <p:nvPr>
            <p:ph type="title"/>
          </p:nvPr>
        </p:nvSpPr>
        <p:spPr/>
        <p:txBody>
          <a:bodyPr/>
          <a:lstStyle/>
          <a:p>
            <a:pPr eaLnBrk="1" hangingPunct="1"/>
            <a:r>
              <a:rPr lang="en-US" altLang="en-US" dirty="0"/>
              <a:t>Compiling and Interpreting</a:t>
            </a:r>
          </a:p>
        </p:txBody>
      </p:sp>
      <p:sp>
        <p:nvSpPr>
          <p:cNvPr id="9220" name="Rectangle 3"/>
          <p:cNvSpPr>
            <a:spLocks noGrp="1" noChangeArrowheads="1"/>
          </p:cNvSpPr>
          <p:nvPr>
            <p:ph type="body" idx="1"/>
          </p:nvPr>
        </p:nvSpPr>
        <p:spPr/>
        <p:txBody>
          <a:bodyPr/>
          <a:lstStyle/>
          <a:p>
            <a:pPr eaLnBrk="1" hangingPunct="1"/>
            <a:r>
              <a:rPr lang="en-US" altLang="en-US" dirty="0"/>
              <a:t>Many languages require you to </a:t>
            </a:r>
            <a:r>
              <a:rPr lang="en-US" altLang="en-US" b="1" i="1" dirty="0">
                <a:solidFill>
                  <a:srgbClr val="C00000"/>
                </a:solidFill>
              </a:rPr>
              <a:t>compile</a:t>
            </a:r>
            <a:r>
              <a:rPr lang="en-US" altLang="en-US" i="1" dirty="0">
                <a:solidFill>
                  <a:srgbClr val="C00000"/>
                </a:solidFill>
              </a:rPr>
              <a:t> </a:t>
            </a:r>
            <a:r>
              <a:rPr lang="en-US" altLang="en-US" dirty="0"/>
              <a:t>(translate) your program into a form that the machine understands</a:t>
            </a:r>
          </a:p>
          <a:p>
            <a:pPr lvl="1" eaLnBrk="1" hangingPunct="1"/>
            <a:endParaRPr lang="en-US" altLang="en-US" dirty="0"/>
          </a:p>
          <a:p>
            <a:pPr lvl="1" eaLnBrk="1" hangingPunct="1"/>
            <a:endParaRPr lang="en-US" altLang="en-US" dirty="0"/>
          </a:p>
          <a:p>
            <a:pPr lvl="1" eaLnBrk="1" hangingPunct="1"/>
            <a:endParaRPr lang="en-US" altLang="en-US" dirty="0"/>
          </a:p>
          <a:p>
            <a:pPr lvl="1" eaLnBrk="1" hangingPunct="1"/>
            <a:endParaRPr lang="en-US" altLang="en-US" dirty="0"/>
          </a:p>
          <a:p>
            <a:pPr lvl="1" eaLnBrk="1" hangingPunct="1"/>
            <a:endParaRPr lang="en-US" altLang="en-US" dirty="0"/>
          </a:p>
          <a:p>
            <a:pPr lvl="1" eaLnBrk="1" hangingPunct="1"/>
            <a:endParaRPr lang="en-US" altLang="en-US" dirty="0"/>
          </a:p>
          <a:p>
            <a:pPr lvl="1" eaLnBrk="1" hangingPunct="1"/>
            <a:endParaRPr lang="en-US" altLang="en-US" dirty="0"/>
          </a:p>
          <a:p>
            <a:pPr eaLnBrk="1" hangingPunct="1"/>
            <a:r>
              <a:rPr lang="en-US" altLang="en-US" dirty="0"/>
              <a:t>Python is instead directly </a:t>
            </a:r>
            <a:r>
              <a:rPr lang="en-US" altLang="en-US" i="1" dirty="0"/>
              <a:t>interpreted </a:t>
            </a:r>
            <a:r>
              <a:rPr lang="en-US" altLang="en-US" dirty="0"/>
              <a:t>into machine instructions</a:t>
            </a:r>
          </a:p>
        </p:txBody>
      </p:sp>
      <p:grpSp>
        <p:nvGrpSpPr>
          <p:cNvPr id="9221" name="Group 4"/>
          <p:cNvGrpSpPr>
            <a:grpSpLocks/>
          </p:cNvGrpSpPr>
          <p:nvPr/>
        </p:nvGrpSpPr>
        <p:grpSpPr bwMode="auto">
          <a:xfrm>
            <a:off x="1295400" y="1892300"/>
            <a:ext cx="6397625" cy="1765300"/>
            <a:chOff x="48" y="2544"/>
            <a:chExt cx="5565" cy="1536"/>
          </a:xfrm>
        </p:grpSpPr>
        <p:sp>
          <p:nvSpPr>
            <p:cNvPr id="9230" name="Line 5"/>
            <p:cNvSpPr>
              <a:spLocks noChangeShapeType="1"/>
            </p:cNvSpPr>
            <p:nvPr/>
          </p:nvSpPr>
          <p:spPr bwMode="auto">
            <a:xfrm>
              <a:off x="1824" y="3456"/>
              <a:ext cx="336" cy="0"/>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CA"/>
            </a:p>
          </p:txBody>
        </p:sp>
        <p:sp>
          <p:nvSpPr>
            <p:cNvPr id="9231" name="Text Box 6"/>
            <p:cNvSpPr txBox="1">
              <a:spLocks noChangeArrowheads="1"/>
            </p:cNvSpPr>
            <p:nvPr/>
          </p:nvSpPr>
          <p:spPr bwMode="auto">
            <a:xfrm>
              <a:off x="1584" y="2544"/>
              <a:ext cx="829" cy="3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449263">
                <a:spcBef>
                  <a:spcPts val="500"/>
                </a:spcBef>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1pPr>
              <a:lvl2pPr marL="742950" indent="-285750" defTabSz="449263">
                <a:spcBef>
                  <a:spcPts val="500"/>
                </a:spcBef>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2pPr>
              <a:lvl3pPr marL="1143000" indent="-228600" defTabSz="449263">
                <a:spcBef>
                  <a:spcPts val="500"/>
                </a:spcBef>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3pPr>
              <a:lvl4pPr marL="1600200" indent="-228600" defTabSz="449263">
                <a:spcBef>
                  <a:spcPts val="500"/>
                </a:spcBef>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4pPr>
              <a:lvl5pPr marL="2057400" indent="-228600" defTabSz="449263">
                <a:spcBef>
                  <a:spcPts val="500"/>
                </a:spcBef>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5pPr>
              <a:lvl6pPr marL="2514600" indent="-228600" defTabSz="449263" eaLnBrk="0" fontAlgn="base" hangingPunct="0">
                <a:spcBef>
                  <a:spcPts val="500"/>
                </a:spcBef>
                <a:spcAft>
                  <a:spcPct val="0"/>
                </a:spcAft>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6pPr>
              <a:lvl7pPr marL="2971800" indent="-228600" defTabSz="449263" eaLnBrk="0" fontAlgn="base" hangingPunct="0">
                <a:spcBef>
                  <a:spcPts val="500"/>
                </a:spcBef>
                <a:spcAft>
                  <a:spcPct val="0"/>
                </a:spcAft>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7pPr>
              <a:lvl8pPr marL="3429000" indent="-228600" defTabSz="449263" eaLnBrk="0" fontAlgn="base" hangingPunct="0">
                <a:spcBef>
                  <a:spcPts val="500"/>
                </a:spcBef>
                <a:spcAft>
                  <a:spcPct val="0"/>
                </a:spcAft>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8pPr>
              <a:lvl9pPr marL="3886200" indent="-228600" defTabSz="449263" eaLnBrk="0" fontAlgn="base" hangingPunct="0">
                <a:spcBef>
                  <a:spcPts val="500"/>
                </a:spcBef>
                <a:spcAft>
                  <a:spcPct val="0"/>
                </a:spcAft>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9pPr>
            </a:lstStyle>
            <a:p>
              <a:pPr eaLnBrk="1" hangingPunct="1">
                <a:spcBef>
                  <a:spcPct val="0"/>
                </a:spcBef>
                <a:buClr>
                  <a:srgbClr val="000000"/>
                </a:buClr>
                <a:buSzPct val="100000"/>
                <a:buFont typeface="Tahoma" panose="020B0604030504040204" pitchFamily="34" charset="0"/>
                <a:buNone/>
              </a:pPr>
              <a:r>
                <a:rPr lang="en-GB" altLang="en-US" sz="1800" i="1">
                  <a:solidFill>
                    <a:srgbClr val="000000"/>
                  </a:solidFill>
                  <a:latin typeface="Tahoma" panose="020B0604030504040204" pitchFamily="34" charset="0"/>
                </a:rPr>
                <a:t>compile</a:t>
              </a:r>
            </a:p>
          </p:txBody>
        </p:sp>
        <p:sp>
          <p:nvSpPr>
            <p:cNvPr id="9232" name="Text Box 7"/>
            <p:cNvSpPr txBox="1">
              <a:spLocks noChangeArrowheads="1"/>
            </p:cNvSpPr>
            <p:nvPr/>
          </p:nvSpPr>
          <p:spPr bwMode="auto">
            <a:xfrm>
              <a:off x="3792" y="2544"/>
              <a:ext cx="838" cy="3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449263">
                <a:spcBef>
                  <a:spcPts val="500"/>
                </a:spcBef>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1pPr>
              <a:lvl2pPr marL="742950" indent="-285750" defTabSz="449263">
                <a:spcBef>
                  <a:spcPts val="500"/>
                </a:spcBef>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2pPr>
              <a:lvl3pPr marL="1143000" indent="-228600" defTabSz="449263">
                <a:spcBef>
                  <a:spcPts val="500"/>
                </a:spcBef>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3pPr>
              <a:lvl4pPr marL="1600200" indent="-228600" defTabSz="449263">
                <a:spcBef>
                  <a:spcPts val="500"/>
                </a:spcBef>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4pPr>
              <a:lvl5pPr marL="2057400" indent="-228600" defTabSz="449263">
                <a:spcBef>
                  <a:spcPts val="500"/>
                </a:spcBef>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5pPr>
              <a:lvl6pPr marL="2514600" indent="-228600" defTabSz="449263" eaLnBrk="0" fontAlgn="base" hangingPunct="0">
                <a:spcBef>
                  <a:spcPts val="500"/>
                </a:spcBef>
                <a:spcAft>
                  <a:spcPct val="0"/>
                </a:spcAft>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6pPr>
              <a:lvl7pPr marL="2971800" indent="-228600" defTabSz="449263" eaLnBrk="0" fontAlgn="base" hangingPunct="0">
                <a:spcBef>
                  <a:spcPts val="500"/>
                </a:spcBef>
                <a:spcAft>
                  <a:spcPct val="0"/>
                </a:spcAft>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7pPr>
              <a:lvl8pPr marL="3429000" indent="-228600" defTabSz="449263" eaLnBrk="0" fontAlgn="base" hangingPunct="0">
                <a:spcBef>
                  <a:spcPts val="500"/>
                </a:spcBef>
                <a:spcAft>
                  <a:spcPct val="0"/>
                </a:spcAft>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8pPr>
              <a:lvl9pPr marL="3886200" indent="-228600" defTabSz="449263" eaLnBrk="0" fontAlgn="base" hangingPunct="0">
                <a:spcBef>
                  <a:spcPts val="500"/>
                </a:spcBef>
                <a:spcAft>
                  <a:spcPct val="0"/>
                </a:spcAft>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9pPr>
            </a:lstStyle>
            <a:p>
              <a:pPr eaLnBrk="1" hangingPunct="1">
                <a:spcBef>
                  <a:spcPct val="0"/>
                </a:spcBef>
                <a:buClr>
                  <a:srgbClr val="000000"/>
                </a:buClr>
                <a:buSzPct val="100000"/>
                <a:buFont typeface="Tahoma" panose="020B0604030504040204" pitchFamily="34" charset="0"/>
                <a:buNone/>
              </a:pPr>
              <a:r>
                <a:rPr lang="en-GB" altLang="en-US" sz="1800" i="1">
                  <a:solidFill>
                    <a:srgbClr val="000000"/>
                  </a:solidFill>
                  <a:latin typeface="Tahoma" panose="020B0604030504040204" pitchFamily="34" charset="0"/>
                </a:rPr>
                <a:t>execute</a:t>
              </a:r>
            </a:p>
          </p:txBody>
        </p:sp>
        <p:sp>
          <p:nvSpPr>
            <p:cNvPr id="9233" name="Text Box 8"/>
            <p:cNvSpPr txBox="1">
              <a:spLocks noChangeArrowheads="1"/>
            </p:cNvSpPr>
            <p:nvPr/>
          </p:nvSpPr>
          <p:spPr bwMode="auto">
            <a:xfrm>
              <a:off x="4374" y="2910"/>
              <a:ext cx="729" cy="3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449263">
                <a:spcBef>
                  <a:spcPts val="500"/>
                </a:spcBef>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1pPr>
              <a:lvl2pPr marL="742950" indent="-285750" defTabSz="449263">
                <a:spcBef>
                  <a:spcPts val="500"/>
                </a:spcBef>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2pPr>
              <a:lvl3pPr marL="1143000" indent="-228600" defTabSz="449263">
                <a:spcBef>
                  <a:spcPts val="500"/>
                </a:spcBef>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3pPr>
              <a:lvl4pPr marL="1600200" indent="-228600" defTabSz="449263">
                <a:spcBef>
                  <a:spcPts val="500"/>
                </a:spcBef>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4pPr>
              <a:lvl5pPr marL="2057400" indent="-228600" defTabSz="449263">
                <a:spcBef>
                  <a:spcPts val="500"/>
                </a:spcBef>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5pPr>
              <a:lvl6pPr marL="2514600" indent="-228600" defTabSz="449263" eaLnBrk="0" fontAlgn="base" hangingPunct="0">
                <a:spcBef>
                  <a:spcPts val="500"/>
                </a:spcBef>
                <a:spcAft>
                  <a:spcPct val="0"/>
                </a:spcAft>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6pPr>
              <a:lvl7pPr marL="2971800" indent="-228600" defTabSz="449263" eaLnBrk="0" fontAlgn="base" hangingPunct="0">
                <a:spcBef>
                  <a:spcPts val="500"/>
                </a:spcBef>
                <a:spcAft>
                  <a:spcPct val="0"/>
                </a:spcAft>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7pPr>
              <a:lvl8pPr marL="3429000" indent="-228600" defTabSz="449263" eaLnBrk="0" fontAlgn="base" hangingPunct="0">
                <a:spcBef>
                  <a:spcPts val="500"/>
                </a:spcBef>
                <a:spcAft>
                  <a:spcPct val="0"/>
                </a:spcAft>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8pPr>
              <a:lvl9pPr marL="3886200" indent="-228600" defTabSz="449263" eaLnBrk="0" fontAlgn="base" hangingPunct="0">
                <a:spcBef>
                  <a:spcPts val="500"/>
                </a:spcBef>
                <a:spcAft>
                  <a:spcPct val="0"/>
                </a:spcAft>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9pPr>
            </a:lstStyle>
            <a:p>
              <a:pPr eaLnBrk="1" hangingPunct="1">
                <a:spcBef>
                  <a:spcPct val="0"/>
                </a:spcBef>
                <a:buClr>
                  <a:srgbClr val="000000"/>
                </a:buClr>
                <a:buSzPct val="100000"/>
                <a:buFont typeface="Tahoma" panose="020B0604030504040204" pitchFamily="34" charset="0"/>
                <a:buNone/>
              </a:pPr>
              <a:r>
                <a:rPr lang="en-GB" altLang="en-US" sz="1800">
                  <a:solidFill>
                    <a:srgbClr val="000000"/>
                  </a:solidFill>
                  <a:latin typeface="Tahoma" panose="020B0604030504040204" pitchFamily="34" charset="0"/>
                </a:rPr>
                <a:t>output</a:t>
              </a:r>
            </a:p>
          </p:txBody>
        </p:sp>
        <p:pic>
          <p:nvPicPr>
            <p:cNvPr id="9234" name="Picture 9"/>
            <p:cNvPicPr>
              <a:picLocks noChangeAspect="1" noChangeArrowheads="1"/>
            </p:cNvPicPr>
            <p:nvPr/>
          </p:nvPicPr>
          <p:blipFill>
            <a:blip r:embed="rId2">
              <a:extLst>
                <a:ext uri="{28A0092B-C50C-407E-A947-70E740481C1C}">
                  <a14:useLocalDpi xmlns:a14="http://schemas.microsoft.com/office/drawing/2010/main" val="0"/>
                </a:ext>
              </a:extLst>
            </a:blip>
            <a:srcRect r="48225" b="39371"/>
            <a:stretch>
              <a:fillRect/>
            </a:stretch>
          </p:blipFill>
          <p:spPr bwMode="auto">
            <a:xfrm>
              <a:off x="4368" y="3216"/>
              <a:ext cx="1245" cy="604"/>
            </a:xfrm>
            <a:prstGeom prst="rect">
              <a:avLst/>
            </a:prstGeom>
            <a:noFill/>
            <a:ln>
              <a:noFill/>
            </a:ln>
            <a:effectLst/>
            <a:extLst>
              <a:ext uri="{909E8E84-426E-40DD-AFC4-6F175D3DCCD1}">
                <a14:hiddenFill xmlns:a14="http://schemas.microsoft.com/office/drawing/2010/main">
                  <a:blipFill dpi="0" rotWithShape="0">
                    <a:blip/>
                    <a:srcRect r="48225" b="39371"/>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9235" name="Group 10"/>
            <p:cNvGrpSpPr>
              <a:grpSpLocks/>
            </p:cNvGrpSpPr>
            <p:nvPr/>
          </p:nvGrpSpPr>
          <p:grpSpPr bwMode="auto">
            <a:xfrm>
              <a:off x="48" y="2880"/>
              <a:ext cx="1776" cy="1200"/>
              <a:chOff x="48" y="2880"/>
              <a:chExt cx="1776" cy="1200"/>
            </a:xfrm>
          </p:grpSpPr>
          <p:sp>
            <p:nvSpPr>
              <p:cNvPr id="9241" name="Rectangle 11"/>
              <p:cNvSpPr>
                <a:spLocks noChangeArrowheads="1"/>
              </p:cNvSpPr>
              <p:nvPr/>
            </p:nvSpPr>
            <p:spPr bwMode="auto">
              <a:xfrm>
                <a:off x="48" y="2880"/>
                <a:ext cx="1776" cy="1200"/>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1pPr>
                <a:lvl2pPr marL="742950" indent="-28575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2pPr>
                <a:lvl3pPr marL="11430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3pPr>
                <a:lvl4pPr marL="16002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4pPr>
                <a:lvl5pPr marL="20574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eaLnBrk="1" hangingPunct="1"/>
                <a:endParaRPr lang="en-CA" altLang="en-US"/>
              </a:p>
            </p:txBody>
          </p:sp>
          <p:sp>
            <p:nvSpPr>
              <p:cNvPr id="9242" name="Text Box 12"/>
              <p:cNvSpPr txBox="1">
                <a:spLocks noChangeArrowheads="1"/>
              </p:cNvSpPr>
              <p:nvPr/>
            </p:nvSpPr>
            <p:spPr bwMode="auto">
              <a:xfrm>
                <a:off x="67" y="2910"/>
                <a:ext cx="1757" cy="5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spcBef>
                    <a:spcPts val="500"/>
                  </a:spcBef>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1pPr>
                <a:lvl2pPr marL="742950" indent="-285750" defTabSz="449263">
                  <a:spcBef>
                    <a:spcPts val="500"/>
                  </a:spcBef>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2pPr>
                <a:lvl3pPr marL="1143000" indent="-228600" defTabSz="449263">
                  <a:spcBef>
                    <a:spcPts val="500"/>
                  </a:spcBef>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3pPr>
                <a:lvl4pPr marL="1600200" indent="-228600" defTabSz="449263">
                  <a:spcBef>
                    <a:spcPts val="500"/>
                  </a:spcBef>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4pPr>
                <a:lvl5pPr marL="2057400" indent="-228600" defTabSz="449263">
                  <a:spcBef>
                    <a:spcPts val="500"/>
                  </a:spcBef>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5pPr>
                <a:lvl6pPr marL="2514600" indent="-228600" defTabSz="449263" eaLnBrk="0" fontAlgn="base" hangingPunct="0">
                  <a:spcBef>
                    <a:spcPts val="500"/>
                  </a:spcBef>
                  <a:spcAft>
                    <a:spcPct val="0"/>
                  </a:spcAft>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6pPr>
                <a:lvl7pPr marL="2971800" indent="-228600" defTabSz="449263" eaLnBrk="0" fontAlgn="base" hangingPunct="0">
                  <a:spcBef>
                    <a:spcPts val="500"/>
                  </a:spcBef>
                  <a:spcAft>
                    <a:spcPct val="0"/>
                  </a:spcAft>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7pPr>
                <a:lvl8pPr marL="3429000" indent="-228600" defTabSz="449263" eaLnBrk="0" fontAlgn="base" hangingPunct="0">
                  <a:spcBef>
                    <a:spcPts val="500"/>
                  </a:spcBef>
                  <a:spcAft>
                    <a:spcPct val="0"/>
                  </a:spcAft>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8pPr>
                <a:lvl9pPr marL="3886200" indent="-228600" defTabSz="449263" eaLnBrk="0" fontAlgn="base" hangingPunct="0">
                  <a:spcBef>
                    <a:spcPts val="500"/>
                  </a:spcBef>
                  <a:spcAft>
                    <a:spcPct val="0"/>
                  </a:spcAft>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9pPr>
              </a:lstStyle>
              <a:p>
                <a:pPr eaLnBrk="1" hangingPunct="1">
                  <a:spcBef>
                    <a:spcPct val="0"/>
                  </a:spcBef>
                  <a:buClr>
                    <a:srgbClr val="000000"/>
                  </a:buClr>
                  <a:buSzPct val="100000"/>
                  <a:buFont typeface="Tahoma" panose="020B0604030504040204" pitchFamily="34" charset="0"/>
                  <a:buNone/>
                </a:pPr>
                <a:r>
                  <a:rPr lang="en-GB" altLang="en-US" sz="1800">
                    <a:solidFill>
                      <a:srgbClr val="000000"/>
                    </a:solidFill>
                    <a:latin typeface="Tahoma" panose="020B0604030504040204" pitchFamily="34" charset="0"/>
                  </a:rPr>
                  <a:t>source code</a:t>
                </a:r>
              </a:p>
              <a:p>
                <a:pPr eaLnBrk="1" hangingPunct="1">
                  <a:spcBef>
                    <a:spcPct val="0"/>
                  </a:spcBef>
                  <a:buClr>
                    <a:srgbClr val="000000"/>
                  </a:buClr>
                  <a:buSzPct val="100000"/>
                  <a:buFont typeface="Tahoma" panose="020B0604030504040204" pitchFamily="34" charset="0"/>
                  <a:buNone/>
                </a:pPr>
                <a:r>
                  <a:rPr lang="en-GB" altLang="en-US" sz="1800">
                    <a:solidFill>
                      <a:srgbClr val="000000"/>
                    </a:solidFill>
                    <a:latin typeface="Courier New" panose="02070309020205020404" pitchFamily="49" charset="0"/>
                  </a:rPr>
                  <a:t>Hello.java</a:t>
                </a:r>
                <a:endParaRPr lang="en-GB" altLang="en-US" sz="1800">
                  <a:solidFill>
                    <a:srgbClr val="000000"/>
                  </a:solidFill>
                  <a:latin typeface="Tahoma" panose="020B0604030504040204" pitchFamily="34" charset="0"/>
                </a:endParaRPr>
              </a:p>
            </p:txBody>
          </p:sp>
          <p:pic>
            <p:nvPicPr>
              <p:cNvPr id="9243"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 y="3456"/>
                <a:ext cx="560" cy="60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9236" name="Group 14"/>
            <p:cNvGrpSpPr>
              <a:grpSpLocks/>
            </p:cNvGrpSpPr>
            <p:nvPr/>
          </p:nvGrpSpPr>
          <p:grpSpPr bwMode="auto">
            <a:xfrm>
              <a:off x="2208" y="2880"/>
              <a:ext cx="1776" cy="1200"/>
              <a:chOff x="2208" y="2880"/>
              <a:chExt cx="1776" cy="1200"/>
            </a:xfrm>
          </p:grpSpPr>
          <p:pic>
            <p:nvPicPr>
              <p:cNvPr id="9238"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4" y="3456"/>
                <a:ext cx="586" cy="57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239" name="Rectangle 16"/>
              <p:cNvSpPr>
                <a:spLocks noChangeArrowheads="1"/>
              </p:cNvSpPr>
              <p:nvPr/>
            </p:nvSpPr>
            <p:spPr bwMode="auto">
              <a:xfrm>
                <a:off x="2208" y="2880"/>
                <a:ext cx="1776" cy="1200"/>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1pPr>
                <a:lvl2pPr marL="742950" indent="-28575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2pPr>
                <a:lvl3pPr marL="11430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3pPr>
                <a:lvl4pPr marL="16002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4pPr>
                <a:lvl5pPr marL="20574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eaLnBrk="1" hangingPunct="1"/>
                <a:endParaRPr lang="en-CA" altLang="en-US"/>
              </a:p>
            </p:txBody>
          </p:sp>
          <p:sp>
            <p:nvSpPr>
              <p:cNvPr id="9240" name="Text Box 17"/>
              <p:cNvSpPr txBox="1">
                <a:spLocks noChangeArrowheads="1"/>
              </p:cNvSpPr>
              <p:nvPr/>
            </p:nvSpPr>
            <p:spPr bwMode="auto">
              <a:xfrm>
                <a:off x="2227" y="2910"/>
                <a:ext cx="1757" cy="5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spcBef>
                    <a:spcPts val="500"/>
                  </a:spcBef>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1pPr>
                <a:lvl2pPr marL="742950" indent="-285750" defTabSz="449263">
                  <a:spcBef>
                    <a:spcPts val="500"/>
                  </a:spcBef>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2pPr>
                <a:lvl3pPr marL="1143000" indent="-228600" defTabSz="449263">
                  <a:spcBef>
                    <a:spcPts val="500"/>
                  </a:spcBef>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3pPr>
                <a:lvl4pPr marL="1600200" indent="-228600" defTabSz="449263">
                  <a:spcBef>
                    <a:spcPts val="500"/>
                  </a:spcBef>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4pPr>
                <a:lvl5pPr marL="2057400" indent="-228600" defTabSz="449263">
                  <a:spcBef>
                    <a:spcPts val="500"/>
                  </a:spcBef>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5pPr>
                <a:lvl6pPr marL="2514600" indent="-228600" defTabSz="449263" eaLnBrk="0" fontAlgn="base" hangingPunct="0">
                  <a:spcBef>
                    <a:spcPts val="500"/>
                  </a:spcBef>
                  <a:spcAft>
                    <a:spcPct val="0"/>
                  </a:spcAft>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6pPr>
                <a:lvl7pPr marL="2971800" indent="-228600" defTabSz="449263" eaLnBrk="0" fontAlgn="base" hangingPunct="0">
                  <a:spcBef>
                    <a:spcPts val="500"/>
                  </a:spcBef>
                  <a:spcAft>
                    <a:spcPct val="0"/>
                  </a:spcAft>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7pPr>
                <a:lvl8pPr marL="3429000" indent="-228600" defTabSz="449263" eaLnBrk="0" fontAlgn="base" hangingPunct="0">
                  <a:spcBef>
                    <a:spcPts val="500"/>
                  </a:spcBef>
                  <a:spcAft>
                    <a:spcPct val="0"/>
                  </a:spcAft>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8pPr>
                <a:lvl9pPr marL="3886200" indent="-228600" defTabSz="449263" eaLnBrk="0" fontAlgn="base" hangingPunct="0">
                  <a:spcBef>
                    <a:spcPts val="500"/>
                  </a:spcBef>
                  <a:spcAft>
                    <a:spcPct val="0"/>
                  </a:spcAft>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9pPr>
              </a:lstStyle>
              <a:p>
                <a:pPr eaLnBrk="1" hangingPunct="1">
                  <a:spcBef>
                    <a:spcPct val="0"/>
                  </a:spcBef>
                  <a:buClr>
                    <a:srgbClr val="000000"/>
                  </a:buClr>
                  <a:buSzPct val="100000"/>
                  <a:buFont typeface="Tahoma" panose="020B0604030504040204" pitchFamily="34" charset="0"/>
                  <a:buNone/>
                </a:pPr>
                <a:r>
                  <a:rPr lang="en-GB" altLang="en-US" sz="1800">
                    <a:solidFill>
                      <a:srgbClr val="000000"/>
                    </a:solidFill>
                    <a:latin typeface="Tahoma" panose="020B0604030504040204" pitchFamily="34" charset="0"/>
                  </a:rPr>
                  <a:t>byte code</a:t>
                </a:r>
              </a:p>
              <a:p>
                <a:pPr eaLnBrk="1" hangingPunct="1">
                  <a:spcBef>
                    <a:spcPct val="0"/>
                  </a:spcBef>
                  <a:buClr>
                    <a:srgbClr val="000000"/>
                  </a:buClr>
                  <a:buSzPct val="100000"/>
                  <a:buFont typeface="Tahoma" panose="020B0604030504040204" pitchFamily="34" charset="0"/>
                  <a:buNone/>
                </a:pPr>
                <a:r>
                  <a:rPr lang="en-GB" altLang="en-US" sz="1800">
                    <a:solidFill>
                      <a:srgbClr val="000000"/>
                    </a:solidFill>
                    <a:latin typeface="Courier New" panose="02070309020205020404" pitchFamily="49" charset="0"/>
                  </a:rPr>
                  <a:t>Hello.class</a:t>
                </a:r>
                <a:endParaRPr lang="en-GB" altLang="en-US" sz="1800">
                  <a:solidFill>
                    <a:srgbClr val="000000"/>
                  </a:solidFill>
                  <a:latin typeface="Tahoma" panose="020B0604030504040204" pitchFamily="34" charset="0"/>
                </a:endParaRPr>
              </a:p>
            </p:txBody>
          </p:sp>
        </p:grpSp>
        <p:sp>
          <p:nvSpPr>
            <p:cNvPr id="9237" name="Line 18"/>
            <p:cNvSpPr>
              <a:spLocks noChangeShapeType="1"/>
            </p:cNvSpPr>
            <p:nvPr/>
          </p:nvSpPr>
          <p:spPr bwMode="auto">
            <a:xfrm>
              <a:off x="3984" y="3456"/>
              <a:ext cx="336" cy="0"/>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CA"/>
            </a:p>
          </p:txBody>
        </p:sp>
      </p:grpSp>
      <p:grpSp>
        <p:nvGrpSpPr>
          <p:cNvPr id="9222" name="Group 36"/>
          <p:cNvGrpSpPr>
            <a:grpSpLocks/>
          </p:cNvGrpSpPr>
          <p:nvPr/>
        </p:nvGrpSpPr>
        <p:grpSpPr bwMode="auto">
          <a:xfrm>
            <a:off x="1295400" y="4648200"/>
            <a:ext cx="3886200" cy="1765300"/>
            <a:chOff x="816" y="2928"/>
            <a:chExt cx="2448" cy="1112"/>
          </a:xfrm>
        </p:grpSpPr>
        <p:sp>
          <p:nvSpPr>
            <p:cNvPr id="9223" name="Line 20"/>
            <p:cNvSpPr>
              <a:spLocks noChangeShapeType="1"/>
            </p:cNvSpPr>
            <p:nvPr/>
          </p:nvSpPr>
          <p:spPr bwMode="auto">
            <a:xfrm>
              <a:off x="2102" y="3588"/>
              <a:ext cx="243" cy="0"/>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CA"/>
            </a:p>
          </p:txBody>
        </p:sp>
        <p:sp>
          <p:nvSpPr>
            <p:cNvPr id="9224" name="Text Box 21"/>
            <p:cNvSpPr txBox="1">
              <a:spLocks noChangeArrowheads="1"/>
            </p:cNvSpPr>
            <p:nvPr/>
          </p:nvSpPr>
          <p:spPr bwMode="auto">
            <a:xfrm>
              <a:off x="1928" y="2928"/>
              <a:ext cx="760"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spcBef>
                  <a:spcPts val="500"/>
                </a:spcBef>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1pPr>
              <a:lvl2pPr marL="742950" indent="-285750" defTabSz="449263">
                <a:spcBef>
                  <a:spcPts val="500"/>
                </a:spcBef>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2pPr>
              <a:lvl3pPr marL="1143000" indent="-228600" defTabSz="449263">
                <a:spcBef>
                  <a:spcPts val="500"/>
                </a:spcBef>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3pPr>
              <a:lvl4pPr marL="1600200" indent="-228600" defTabSz="449263">
                <a:spcBef>
                  <a:spcPts val="500"/>
                </a:spcBef>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4pPr>
              <a:lvl5pPr marL="2057400" indent="-228600" defTabSz="449263">
                <a:spcBef>
                  <a:spcPts val="500"/>
                </a:spcBef>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5pPr>
              <a:lvl6pPr marL="2514600" indent="-228600" defTabSz="449263" eaLnBrk="0" fontAlgn="base" hangingPunct="0">
                <a:spcBef>
                  <a:spcPts val="500"/>
                </a:spcBef>
                <a:spcAft>
                  <a:spcPct val="0"/>
                </a:spcAft>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6pPr>
              <a:lvl7pPr marL="2971800" indent="-228600" defTabSz="449263" eaLnBrk="0" fontAlgn="base" hangingPunct="0">
                <a:spcBef>
                  <a:spcPts val="500"/>
                </a:spcBef>
                <a:spcAft>
                  <a:spcPct val="0"/>
                </a:spcAft>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7pPr>
              <a:lvl8pPr marL="3429000" indent="-228600" defTabSz="449263" eaLnBrk="0" fontAlgn="base" hangingPunct="0">
                <a:spcBef>
                  <a:spcPts val="500"/>
                </a:spcBef>
                <a:spcAft>
                  <a:spcPct val="0"/>
                </a:spcAft>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8pPr>
              <a:lvl9pPr marL="3886200" indent="-228600" defTabSz="449263" eaLnBrk="0" fontAlgn="base" hangingPunct="0">
                <a:spcBef>
                  <a:spcPts val="500"/>
                </a:spcBef>
                <a:spcAft>
                  <a:spcPct val="0"/>
                </a:spcAft>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9pPr>
            </a:lstStyle>
            <a:p>
              <a:pPr eaLnBrk="1" hangingPunct="1">
                <a:spcBef>
                  <a:spcPct val="0"/>
                </a:spcBef>
                <a:buClr>
                  <a:srgbClr val="000000"/>
                </a:buClr>
                <a:buSzPct val="100000"/>
                <a:buFont typeface="Tahoma" panose="020B0604030504040204" pitchFamily="34" charset="0"/>
                <a:buNone/>
              </a:pPr>
              <a:r>
                <a:rPr lang="en-GB" altLang="en-US" sz="1800" i="1">
                  <a:solidFill>
                    <a:srgbClr val="000000"/>
                  </a:solidFill>
                  <a:latin typeface="Tahoma" panose="020B0604030504040204" pitchFamily="34" charset="0"/>
                </a:rPr>
                <a:t>interpret</a:t>
              </a:r>
            </a:p>
          </p:txBody>
        </p:sp>
        <p:sp>
          <p:nvSpPr>
            <p:cNvPr id="9225" name="Text Box 23"/>
            <p:cNvSpPr txBox="1">
              <a:spLocks noChangeArrowheads="1"/>
            </p:cNvSpPr>
            <p:nvPr/>
          </p:nvSpPr>
          <p:spPr bwMode="auto">
            <a:xfrm>
              <a:off x="2367" y="3193"/>
              <a:ext cx="528"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449263">
                <a:spcBef>
                  <a:spcPts val="500"/>
                </a:spcBef>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1pPr>
              <a:lvl2pPr marL="742950" indent="-285750" defTabSz="449263">
                <a:spcBef>
                  <a:spcPts val="500"/>
                </a:spcBef>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2pPr>
              <a:lvl3pPr marL="1143000" indent="-228600" defTabSz="449263">
                <a:spcBef>
                  <a:spcPts val="500"/>
                </a:spcBef>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3pPr>
              <a:lvl4pPr marL="1600200" indent="-228600" defTabSz="449263">
                <a:spcBef>
                  <a:spcPts val="500"/>
                </a:spcBef>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4pPr>
              <a:lvl5pPr marL="2057400" indent="-228600" defTabSz="449263">
                <a:spcBef>
                  <a:spcPts val="500"/>
                </a:spcBef>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5pPr>
              <a:lvl6pPr marL="2514600" indent="-228600" defTabSz="449263" eaLnBrk="0" fontAlgn="base" hangingPunct="0">
                <a:spcBef>
                  <a:spcPts val="500"/>
                </a:spcBef>
                <a:spcAft>
                  <a:spcPct val="0"/>
                </a:spcAft>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6pPr>
              <a:lvl7pPr marL="2971800" indent="-228600" defTabSz="449263" eaLnBrk="0" fontAlgn="base" hangingPunct="0">
                <a:spcBef>
                  <a:spcPts val="500"/>
                </a:spcBef>
                <a:spcAft>
                  <a:spcPct val="0"/>
                </a:spcAft>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7pPr>
              <a:lvl8pPr marL="3429000" indent="-228600" defTabSz="449263" eaLnBrk="0" fontAlgn="base" hangingPunct="0">
                <a:spcBef>
                  <a:spcPts val="500"/>
                </a:spcBef>
                <a:spcAft>
                  <a:spcPct val="0"/>
                </a:spcAft>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8pPr>
              <a:lvl9pPr marL="3886200" indent="-228600" defTabSz="449263" eaLnBrk="0" fontAlgn="base" hangingPunct="0">
                <a:spcBef>
                  <a:spcPts val="500"/>
                </a:spcBef>
                <a:spcAft>
                  <a:spcPct val="0"/>
                </a:spcAft>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9pPr>
            </a:lstStyle>
            <a:p>
              <a:pPr eaLnBrk="1" hangingPunct="1">
                <a:spcBef>
                  <a:spcPct val="0"/>
                </a:spcBef>
                <a:buClr>
                  <a:srgbClr val="000000"/>
                </a:buClr>
                <a:buSzPct val="100000"/>
                <a:buFont typeface="Tahoma" panose="020B0604030504040204" pitchFamily="34" charset="0"/>
                <a:buNone/>
              </a:pPr>
              <a:r>
                <a:rPr lang="en-GB" altLang="en-US" sz="1800">
                  <a:solidFill>
                    <a:srgbClr val="000000"/>
                  </a:solidFill>
                  <a:latin typeface="Tahoma" panose="020B0604030504040204" pitchFamily="34" charset="0"/>
                </a:rPr>
                <a:t>output</a:t>
              </a:r>
            </a:p>
          </p:txBody>
        </p:sp>
        <p:pic>
          <p:nvPicPr>
            <p:cNvPr id="9226" name="Picture 24"/>
            <p:cNvPicPr>
              <a:picLocks noChangeAspect="1" noChangeArrowheads="1"/>
            </p:cNvPicPr>
            <p:nvPr/>
          </p:nvPicPr>
          <p:blipFill>
            <a:blip r:embed="rId2">
              <a:extLst>
                <a:ext uri="{28A0092B-C50C-407E-A947-70E740481C1C}">
                  <a14:useLocalDpi xmlns:a14="http://schemas.microsoft.com/office/drawing/2010/main" val="0"/>
                </a:ext>
              </a:extLst>
            </a:blip>
            <a:srcRect r="48225" b="39371"/>
            <a:stretch>
              <a:fillRect/>
            </a:stretch>
          </p:blipFill>
          <p:spPr bwMode="auto">
            <a:xfrm>
              <a:off x="2362" y="3415"/>
              <a:ext cx="902" cy="437"/>
            </a:xfrm>
            <a:prstGeom prst="rect">
              <a:avLst/>
            </a:prstGeom>
            <a:noFill/>
            <a:ln>
              <a:noFill/>
            </a:ln>
            <a:effectLst/>
            <a:extLst>
              <a:ext uri="{909E8E84-426E-40DD-AFC4-6F175D3DCCD1}">
                <a14:hiddenFill xmlns:a14="http://schemas.microsoft.com/office/drawing/2010/main">
                  <a:blipFill dpi="0" rotWithShape="0">
                    <a:blip/>
                    <a:srcRect r="48225" b="39371"/>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227" name="Rectangle 26"/>
            <p:cNvSpPr>
              <a:spLocks noChangeArrowheads="1"/>
            </p:cNvSpPr>
            <p:nvPr/>
          </p:nvSpPr>
          <p:spPr bwMode="auto">
            <a:xfrm>
              <a:off x="816" y="3171"/>
              <a:ext cx="1286" cy="869"/>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1pPr>
              <a:lvl2pPr marL="742950" indent="-28575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2pPr>
              <a:lvl3pPr marL="11430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3pPr>
              <a:lvl4pPr marL="16002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4pPr>
              <a:lvl5pPr marL="20574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eaLnBrk="1" hangingPunct="1"/>
              <a:endParaRPr lang="en-CA" altLang="en-US"/>
            </a:p>
          </p:txBody>
        </p:sp>
        <p:sp>
          <p:nvSpPr>
            <p:cNvPr id="9228" name="Text Box 27"/>
            <p:cNvSpPr txBox="1">
              <a:spLocks noChangeArrowheads="1"/>
            </p:cNvSpPr>
            <p:nvPr/>
          </p:nvSpPr>
          <p:spPr bwMode="auto">
            <a:xfrm>
              <a:off x="830" y="3193"/>
              <a:ext cx="1272"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spcBef>
                  <a:spcPts val="500"/>
                </a:spcBef>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1pPr>
              <a:lvl2pPr marL="742950" indent="-285750" defTabSz="449263">
                <a:spcBef>
                  <a:spcPts val="500"/>
                </a:spcBef>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2pPr>
              <a:lvl3pPr marL="1143000" indent="-228600" defTabSz="449263">
                <a:spcBef>
                  <a:spcPts val="500"/>
                </a:spcBef>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3pPr>
              <a:lvl4pPr marL="1600200" indent="-228600" defTabSz="449263">
                <a:spcBef>
                  <a:spcPts val="500"/>
                </a:spcBef>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4pPr>
              <a:lvl5pPr marL="2057400" indent="-228600" defTabSz="449263">
                <a:spcBef>
                  <a:spcPts val="500"/>
                </a:spcBef>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5pPr>
              <a:lvl6pPr marL="2514600" indent="-228600" defTabSz="449263" eaLnBrk="0" fontAlgn="base" hangingPunct="0">
                <a:spcBef>
                  <a:spcPts val="500"/>
                </a:spcBef>
                <a:spcAft>
                  <a:spcPct val="0"/>
                </a:spcAft>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6pPr>
              <a:lvl7pPr marL="2971800" indent="-228600" defTabSz="449263" eaLnBrk="0" fontAlgn="base" hangingPunct="0">
                <a:spcBef>
                  <a:spcPts val="500"/>
                </a:spcBef>
                <a:spcAft>
                  <a:spcPct val="0"/>
                </a:spcAft>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7pPr>
              <a:lvl8pPr marL="3429000" indent="-228600" defTabSz="449263" eaLnBrk="0" fontAlgn="base" hangingPunct="0">
                <a:spcBef>
                  <a:spcPts val="500"/>
                </a:spcBef>
                <a:spcAft>
                  <a:spcPct val="0"/>
                </a:spcAft>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8pPr>
              <a:lvl9pPr marL="3886200" indent="-228600" defTabSz="449263" eaLnBrk="0" fontAlgn="base" hangingPunct="0">
                <a:spcBef>
                  <a:spcPts val="500"/>
                </a:spcBef>
                <a:spcAft>
                  <a:spcPct val="0"/>
                </a:spcAft>
                <a:buClr>
                  <a:srgbClr val="80008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9pPr>
            </a:lstStyle>
            <a:p>
              <a:pPr eaLnBrk="1" hangingPunct="1">
                <a:spcBef>
                  <a:spcPct val="0"/>
                </a:spcBef>
                <a:buClr>
                  <a:srgbClr val="000000"/>
                </a:buClr>
                <a:buSzPct val="100000"/>
                <a:buFont typeface="Tahoma" panose="020B0604030504040204" pitchFamily="34" charset="0"/>
                <a:buNone/>
              </a:pPr>
              <a:r>
                <a:rPr lang="en-GB" altLang="en-US" sz="1800">
                  <a:solidFill>
                    <a:srgbClr val="000000"/>
                  </a:solidFill>
                  <a:latin typeface="Tahoma" panose="020B0604030504040204" pitchFamily="34" charset="0"/>
                </a:rPr>
                <a:t>source code</a:t>
              </a:r>
            </a:p>
            <a:p>
              <a:pPr eaLnBrk="1" hangingPunct="1">
                <a:spcBef>
                  <a:spcPct val="0"/>
                </a:spcBef>
                <a:buClr>
                  <a:srgbClr val="000000"/>
                </a:buClr>
                <a:buSzPct val="100000"/>
                <a:buFont typeface="Tahoma" panose="020B0604030504040204" pitchFamily="34" charset="0"/>
                <a:buNone/>
              </a:pPr>
              <a:r>
                <a:rPr lang="en-GB" altLang="en-US" sz="1800">
                  <a:solidFill>
                    <a:srgbClr val="000000"/>
                  </a:solidFill>
                  <a:latin typeface="Courier New" panose="02070309020205020404" pitchFamily="49" charset="0"/>
                </a:rPr>
                <a:t>Hello.py</a:t>
              </a:r>
              <a:endParaRPr lang="en-GB" altLang="en-US" sz="1800">
                <a:solidFill>
                  <a:srgbClr val="000000"/>
                </a:solidFill>
                <a:latin typeface="Tahoma" panose="020B0604030504040204" pitchFamily="34" charset="0"/>
              </a:endParaRPr>
            </a:p>
          </p:txBody>
        </p:sp>
        <p:pic>
          <p:nvPicPr>
            <p:cNvPr id="9229" name="Picture 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0" y="3582"/>
              <a:ext cx="406" cy="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transition spd="med"/>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C5730-B94C-434B-B67A-40613B438E94}"/>
              </a:ext>
            </a:extLst>
          </p:cNvPr>
          <p:cNvSpPr>
            <a:spLocks noGrp="1"/>
          </p:cNvSpPr>
          <p:nvPr>
            <p:ph type="title"/>
          </p:nvPr>
        </p:nvSpPr>
        <p:spPr/>
        <p:txBody>
          <a:bodyPr/>
          <a:lstStyle/>
          <a:p>
            <a:r>
              <a:rPr lang="en-CA" dirty="0"/>
              <a:t>Decimal module(cont)</a:t>
            </a:r>
          </a:p>
        </p:txBody>
      </p:sp>
      <p:sp>
        <p:nvSpPr>
          <p:cNvPr id="3" name="Content Placeholder 2">
            <a:extLst>
              <a:ext uri="{FF2B5EF4-FFF2-40B4-BE49-F238E27FC236}">
                <a16:creationId xmlns:a16="http://schemas.microsoft.com/office/drawing/2014/main" id="{1B331C51-2286-4B69-B275-44ABBFE62AAE}"/>
              </a:ext>
            </a:extLst>
          </p:cNvPr>
          <p:cNvSpPr>
            <a:spLocks noGrp="1"/>
          </p:cNvSpPr>
          <p:nvPr>
            <p:ph idx="1"/>
          </p:nvPr>
        </p:nvSpPr>
        <p:spPr/>
        <p:txBody>
          <a:bodyPr/>
          <a:lstStyle/>
          <a:p>
            <a:r>
              <a:rPr lang="en-US" b="1" dirty="0">
                <a:solidFill>
                  <a:srgbClr val="C00000"/>
                </a:solidFill>
              </a:rPr>
              <a:t>Decimal </a:t>
            </a:r>
            <a:r>
              <a:rPr lang="en-US" dirty="0"/>
              <a:t>“is based on a </a:t>
            </a:r>
            <a:r>
              <a:rPr lang="en-US" b="1" dirty="0">
                <a:solidFill>
                  <a:srgbClr val="C00000"/>
                </a:solidFill>
              </a:rPr>
              <a:t>floating-point model </a:t>
            </a:r>
            <a:r>
              <a:rPr lang="en-US" dirty="0"/>
              <a:t>which was designed with people in mind, and has a paramount guiding principle – computers must provide an arithmetic that works in the same way as the arithmetic that people learn at school</a:t>
            </a:r>
            <a:endParaRPr lang="en-CA" dirty="0"/>
          </a:p>
          <a:p>
            <a:r>
              <a:rPr lang="en-US" dirty="0"/>
              <a:t>Decimal numbers can be represented exactly</a:t>
            </a:r>
          </a:p>
          <a:p>
            <a:r>
              <a:rPr lang="en-US" dirty="0"/>
              <a:t>In contrast, numbers like </a:t>
            </a:r>
            <a:r>
              <a:rPr lang="en-US" b="1" dirty="0">
                <a:solidFill>
                  <a:srgbClr val="C00000"/>
                </a:solidFill>
              </a:rPr>
              <a:t>1.1</a:t>
            </a:r>
            <a:r>
              <a:rPr lang="en-US" dirty="0"/>
              <a:t> and </a:t>
            </a:r>
            <a:r>
              <a:rPr lang="en-US" b="1" dirty="0">
                <a:solidFill>
                  <a:srgbClr val="C00000"/>
                </a:solidFill>
              </a:rPr>
              <a:t>2.2</a:t>
            </a:r>
            <a:r>
              <a:rPr lang="en-US" dirty="0"/>
              <a:t> do not have exact representations in </a:t>
            </a:r>
            <a:r>
              <a:rPr lang="en-US" b="1" dirty="0">
                <a:solidFill>
                  <a:srgbClr val="C00000"/>
                </a:solidFill>
              </a:rPr>
              <a:t>binary floating point</a:t>
            </a:r>
          </a:p>
          <a:p>
            <a:r>
              <a:rPr lang="en-US" dirty="0"/>
              <a:t>End users typically would not expect </a:t>
            </a:r>
            <a:r>
              <a:rPr lang="en-US" b="1" dirty="0">
                <a:solidFill>
                  <a:srgbClr val="C00000"/>
                </a:solidFill>
              </a:rPr>
              <a:t>1.1 + 2.2 </a:t>
            </a:r>
            <a:r>
              <a:rPr lang="en-US" dirty="0"/>
              <a:t>to display as </a:t>
            </a:r>
            <a:r>
              <a:rPr lang="en-US" b="1" dirty="0">
                <a:solidFill>
                  <a:srgbClr val="C00000"/>
                </a:solidFill>
              </a:rPr>
              <a:t>3.3000000000000003</a:t>
            </a:r>
            <a:r>
              <a:rPr lang="en-US" dirty="0"/>
              <a:t> as it does with binary floating point</a:t>
            </a:r>
          </a:p>
          <a:p>
            <a:r>
              <a:rPr lang="en-US" dirty="0"/>
              <a:t>The exactness carries over into arithmetic</a:t>
            </a:r>
          </a:p>
          <a:p>
            <a:r>
              <a:rPr lang="en-US" dirty="0"/>
              <a:t>In decimal floating point, </a:t>
            </a:r>
            <a:r>
              <a:rPr lang="en-US" b="1" dirty="0">
                <a:solidFill>
                  <a:srgbClr val="C00000"/>
                </a:solidFill>
              </a:rPr>
              <a:t>0.1 + 0.1 + 0.1 - 0.3</a:t>
            </a:r>
            <a:r>
              <a:rPr lang="en-US" dirty="0">
                <a:solidFill>
                  <a:srgbClr val="C00000"/>
                </a:solidFill>
              </a:rPr>
              <a:t> </a:t>
            </a:r>
            <a:r>
              <a:rPr lang="en-US" dirty="0"/>
              <a:t>is exactly equal to </a:t>
            </a:r>
            <a:r>
              <a:rPr lang="en-US" b="1" dirty="0">
                <a:solidFill>
                  <a:srgbClr val="C00000"/>
                </a:solidFill>
              </a:rPr>
              <a:t>zero</a:t>
            </a:r>
          </a:p>
          <a:p>
            <a:r>
              <a:rPr lang="en-US" dirty="0"/>
              <a:t>In binary floating point, the result is</a:t>
            </a:r>
            <a:r>
              <a:rPr lang="en-US" b="1" dirty="0"/>
              <a:t> </a:t>
            </a:r>
            <a:r>
              <a:rPr lang="en-US" b="1" dirty="0">
                <a:solidFill>
                  <a:srgbClr val="C00000"/>
                </a:solidFill>
              </a:rPr>
              <a:t>5.5511151231257827e-017</a:t>
            </a:r>
            <a:r>
              <a:rPr lang="en-US" dirty="0"/>
              <a:t>, although this is very close to zero, it’s not actually zero so comparisons will fail</a:t>
            </a:r>
            <a:endParaRPr lang="en-CA" dirty="0"/>
          </a:p>
        </p:txBody>
      </p:sp>
      <p:sp>
        <p:nvSpPr>
          <p:cNvPr id="4" name="Slide Number Placeholder 3">
            <a:extLst>
              <a:ext uri="{FF2B5EF4-FFF2-40B4-BE49-F238E27FC236}">
                <a16:creationId xmlns:a16="http://schemas.microsoft.com/office/drawing/2014/main" id="{AF922B3C-F19F-4F20-B2F8-BEAD675F2F38}"/>
              </a:ext>
            </a:extLst>
          </p:cNvPr>
          <p:cNvSpPr>
            <a:spLocks noGrp="1"/>
          </p:cNvSpPr>
          <p:nvPr>
            <p:ph type="sldNum" sz="quarter" idx="10"/>
          </p:nvPr>
        </p:nvSpPr>
        <p:spPr/>
        <p:txBody>
          <a:bodyPr/>
          <a:lstStyle/>
          <a:p>
            <a:pPr>
              <a:defRPr/>
            </a:pPr>
            <a:fld id="{6DB1FBA9-0009-47E9-8D28-5B0116D2432D}" type="slidenum">
              <a:rPr lang="en-US" altLang="en-US" smtClean="0"/>
              <a:pPr>
                <a:defRPr/>
              </a:pPr>
              <a:t>150</a:t>
            </a:fld>
            <a:endParaRPr lang="en-US" altLang="en-US"/>
          </a:p>
        </p:txBody>
      </p:sp>
    </p:spTree>
    <p:extLst>
      <p:ext uri="{BB962C8B-B14F-4D97-AF65-F5344CB8AC3E}">
        <p14:creationId xmlns:p14="http://schemas.microsoft.com/office/powerpoint/2010/main" val="3382874524"/>
      </p:ext>
    </p:extLst>
  </p:cSld>
  <p:clrMapOvr>
    <a:masterClrMapping/>
  </p:clrMapOvr>
  <p:transition spd="med"/>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64380-AA31-45BD-90DB-AA9281E8ACCC}"/>
              </a:ext>
            </a:extLst>
          </p:cNvPr>
          <p:cNvSpPr>
            <a:spLocks noGrp="1"/>
          </p:cNvSpPr>
          <p:nvPr>
            <p:ph type="title"/>
          </p:nvPr>
        </p:nvSpPr>
        <p:spPr/>
        <p:txBody>
          <a:bodyPr/>
          <a:lstStyle/>
          <a:p>
            <a:r>
              <a:rPr lang="en-CA" dirty="0"/>
              <a:t>Decimal module</a:t>
            </a:r>
          </a:p>
        </p:txBody>
      </p:sp>
      <p:sp>
        <p:nvSpPr>
          <p:cNvPr id="3" name="Content Placeholder 2">
            <a:extLst>
              <a:ext uri="{FF2B5EF4-FFF2-40B4-BE49-F238E27FC236}">
                <a16:creationId xmlns:a16="http://schemas.microsoft.com/office/drawing/2014/main" id="{C83F4D87-8182-42EE-BA07-C52FD369C517}"/>
              </a:ext>
            </a:extLst>
          </p:cNvPr>
          <p:cNvSpPr>
            <a:spLocks noGrp="1"/>
          </p:cNvSpPr>
          <p:nvPr>
            <p:ph idx="1"/>
          </p:nvPr>
        </p:nvSpPr>
        <p:spPr/>
        <p:txBody>
          <a:bodyPr/>
          <a:lstStyle/>
          <a:p>
            <a:r>
              <a:rPr lang="en-CA" dirty="0"/>
              <a:t>If you want floating point calculations to display properly, calculations to be precise so that comparisons can be performed then use the decimal package</a:t>
            </a:r>
          </a:p>
          <a:p>
            <a:r>
              <a:rPr lang="en-CA" i="1" dirty="0">
                <a:solidFill>
                  <a:srgbClr val="C00000"/>
                </a:solidFill>
              </a:rPr>
              <a:t>a = 0.1</a:t>
            </a:r>
          </a:p>
          <a:p>
            <a:r>
              <a:rPr lang="en-CA" i="1" dirty="0">
                <a:solidFill>
                  <a:srgbClr val="C00000"/>
                </a:solidFill>
              </a:rPr>
              <a:t>b = 0.2</a:t>
            </a:r>
          </a:p>
          <a:p>
            <a:r>
              <a:rPr lang="en-CA" i="1" dirty="0">
                <a:solidFill>
                  <a:srgbClr val="C00000"/>
                </a:solidFill>
              </a:rPr>
              <a:t>a +b outputs 0.30000000000000004 </a:t>
            </a:r>
          </a:p>
          <a:p>
            <a:r>
              <a:rPr lang="en-CA" i="1" dirty="0">
                <a:solidFill>
                  <a:srgbClr val="C00000"/>
                </a:solidFill>
              </a:rPr>
              <a:t>Why does this happen?</a:t>
            </a:r>
          </a:p>
          <a:p>
            <a:r>
              <a:rPr lang="en-US" b="1" i="1" dirty="0">
                <a:solidFill>
                  <a:srgbClr val="C00000"/>
                </a:solidFill>
              </a:rPr>
              <a:t>Representation error</a:t>
            </a:r>
            <a:r>
              <a:rPr lang="en-US" b="1" dirty="0">
                <a:solidFill>
                  <a:srgbClr val="C00000"/>
                </a:solidFill>
              </a:rPr>
              <a:t> </a:t>
            </a:r>
            <a:r>
              <a:rPr lang="en-US" dirty="0"/>
              <a:t>refers to the fact that some (most, actually) decimal fractions cannot be represented exactly as binary (base 2) fractions</a:t>
            </a:r>
          </a:p>
          <a:p>
            <a:r>
              <a:rPr lang="en-US" dirty="0"/>
              <a:t>This is the main reason why Python (or Perl, C, C++, Java, Fortran, and many others) often won’t display the exact decimal number you expect</a:t>
            </a:r>
          </a:p>
          <a:p>
            <a:endParaRPr lang="en-CA" dirty="0"/>
          </a:p>
        </p:txBody>
      </p:sp>
      <p:sp>
        <p:nvSpPr>
          <p:cNvPr id="4" name="Slide Number Placeholder 3">
            <a:extLst>
              <a:ext uri="{FF2B5EF4-FFF2-40B4-BE49-F238E27FC236}">
                <a16:creationId xmlns:a16="http://schemas.microsoft.com/office/drawing/2014/main" id="{BDC56ABA-5A6A-4A8B-B847-2E38A35F9BE5}"/>
              </a:ext>
            </a:extLst>
          </p:cNvPr>
          <p:cNvSpPr>
            <a:spLocks noGrp="1"/>
          </p:cNvSpPr>
          <p:nvPr>
            <p:ph type="sldNum" sz="quarter" idx="10"/>
          </p:nvPr>
        </p:nvSpPr>
        <p:spPr/>
        <p:txBody>
          <a:bodyPr/>
          <a:lstStyle/>
          <a:p>
            <a:pPr>
              <a:defRPr/>
            </a:pPr>
            <a:fld id="{6DB1FBA9-0009-47E9-8D28-5B0116D2432D}" type="slidenum">
              <a:rPr lang="en-US" altLang="en-US" smtClean="0"/>
              <a:pPr>
                <a:defRPr/>
              </a:pPr>
              <a:t>151</a:t>
            </a:fld>
            <a:endParaRPr lang="en-US" altLang="en-US"/>
          </a:p>
        </p:txBody>
      </p:sp>
    </p:spTree>
    <p:extLst>
      <p:ext uri="{BB962C8B-B14F-4D97-AF65-F5344CB8AC3E}">
        <p14:creationId xmlns:p14="http://schemas.microsoft.com/office/powerpoint/2010/main" val="1509067421"/>
      </p:ext>
    </p:extLst>
  </p:cSld>
  <p:clrMapOvr>
    <a:masterClrMapping/>
  </p:clrMapOvr>
  <p:transition spd="med"/>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52F5D-B7B9-4B1E-ADEB-B7C6005CD3A3}"/>
              </a:ext>
            </a:extLst>
          </p:cNvPr>
          <p:cNvSpPr>
            <a:spLocks noGrp="1"/>
          </p:cNvSpPr>
          <p:nvPr>
            <p:ph type="title"/>
          </p:nvPr>
        </p:nvSpPr>
        <p:spPr/>
        <p:txBody>
          <a:bodyPr/>
          <a:lstStyle/>
          <a:p>
            <a:r>
              <a:rPr lang="en-US" dirty="0"/>
              <a:t>Decimal Module(cont)</a:t>
            </a:r>
            <a:endParaRPr lang="en-CA" dirty="0"/>
          </a:p>
        </p:txBody>
      </p:sp>
      <p:sp>
        <p:nvSpPr>
          <p:cNvPr id="3" name="Content Placeholder 2">
            <a:extLst>
              <a:ext uri="{FF2B5EF4-FFF2-40B4-BE49-F238E27FC236}">
                <a16:creationId xmlns:a16="http://schemas.microsoft.com/office/drawing/2014/main" id="{47AE9A10-8276-45EB-99C9-CE6748C03DCE}"/>
              </a:ext>
            </a:extLst>
          </p:cNvPr>
          <p:cNvSpPr>
            <a:spLocks noGrp="1"/>
          </p:cNvSpPr>
          <p:nvPr>
            <p:ph idx="1"/>
          </p:nvPr>
        </p:nvSpPr>
        <p:spPr/>
        <p:txBody>
          <a:bodyPr/>
          <a:lstStyle/>
          <a:p>
            <a:r>
              <a:rPr lang="en-US" b="1" dirty="0">
                <a:solidFill>
                  <a:srgbClr val="C00000"/>
                </a:solidFill>
              </a:rPr>
              <a:t>Binary Fractions</a:t>
            </a:r>
          </a:p>
          <a:p>
            <a:r>
              <a:rPr lang="en-US" dirty="0"/>
              <a:t>If you are not familiar how binary fractions work, see below</a:t>
            </a:r>
          </a:p>
          <a:p>
            <a:r>
              <a:rPr lang="en-US" dirty="0"/>
              <a:t>They are very similar to base 10 (the one that we are used to)</a:t>
            </a:r>
          </a:p>
          <a:p>
            <a:r>
              <a:rPr lang="en-US" dirty="0"/>
              <a:t>Let’s compare base 10 to base 2</a:t>
            </a:r>
          </a:p>
          <a:p>
            <a:endParaRPr lang="en-US" dirty="0"/>
          </a:p>
          <a:p>
            <a:endParaRPr lang="en-US" dirty="0"/>
          </a:p>
          <a:p>
            <a:endParaRPr lang="en-US" dirty="0"/>
          </a:p>
          <a:p>
            <a:endParaRPr lang="en-US" dirty="0"/>
          </a:p>
          <a:p>
            <a:r>
              <a:rPr lang="en-US" dirty="0"/>
              <a:t>This is how computers store integer numbers internally</a:t>
            </a:r>
          </a:p>
          <a:p>
            <a:r>
              <a:rPr lang="en-US" dirty="0"/>
              <a:t>And for fractional numbers in </a:t>
            </a:r>
            <a:r>
              <a:rPr lang="en-US" u="sng" dirty="0">
                <a:solidFill>
                  <a:srgbClr val="C00000"/>
                </a:solidFill>
              </a:rPr>
              <a:t>positional notation</a:t>
            </a:r>
            <a:r>
              <a:rPr lang="en-US" dirty="0"/>
              <a:t>, they do the same thing:</a:t>
            </a:r>
          </a:p>
          <a:p>
            <a:endParaRPr lang="en-US" dirty="0"/>
          </a:p>
          <a:p>
            <a:endParaRPr lang="en-US" dirty="0"/>
          </a:p>
          <a:p>
            <a:endParaRPr lang="en-CA" dirty="0"/>
          </a:p>
        </p:txBody>
      </p:sp>
      <p:sp>
        <p:nvSpPr>
          <p:cNvPr id="4" name="Slide Number Placeholder 3">
            <a:extLst>
              <a:ext uri="{FF2B5EF4-FFF2-40B4-BE49-F238E27FC236}">
                <a16:creationId xmlns:a16="http://schemas.microsoft.com/office/drawing/2014/main" id="{23C38AFB-BF06-4781-9D9C-C16DA2C8A489}"/>
              </a:ext>
            </a:extLst>
          </p:cNvPr>
          <p:cNvSpPr>
            <a:spLocks noGrp="1"/>
          </p:cNvSpPr>
          <p:nvPr>
            <p:ph type="sldNum" sz="quarter" idx="10"/>
          </p:nvPr>
        </p:nvSpPr>
        <p:spPr/>
        <p:txBody>
          <a:bodyPr/>
          <a:lstStyle/>
          <a:p>
            <a:pPr>
              <a:defRPr/>
            </a:pPr>
            <a:fld id="{6DB1FBA9-0009-47E9-8D28-5B0116D2432D}" type="slidenum">
              <a:rPr lang="en-US" altLang="en-US" smtClean="0"/>
              <a:pPr>
                <a:defRPr/>
              </a:pPr>
              <a:t>152</a:t>
            </a:fld>
            <a:endParaRPr lang="en-US" altLang="en-US"/>
          </a:p>
        </p:txBody>
      </p:sp>
      <p:pic>
        <p:nvPicPr>
          <p:cNvPr id="5" name="Picture 4">
            <a:extLst>
              <a:ext uri="{FF2B5EF4-FFF2-40B4-BE49-F238E27FC236}">
                <a16:creationId xmlns:a16="http://schemas.microsoft.com/office/drawing/2014/main" id="{1CD0E6F2-A1B8-4FF4-8628-950C215F1448}"/>
              </a:ext>
            </a:extLst>
          </p:cNvPr>
          <p:cNvPicPr>
            <a:picLocks noChangeAspect="1"/>
          </p:cNvPicPr>
          <p:nvPr/>
        </p:nvPicPr>
        <p:blipFill>
          <a:blip r:embed="rId2"/>
          <a:stretch>
            <a:fillRect/>
          </a:stretch>
        </p:blipFill>
        <p:spPr>
          <a:xfrm>
            <a:off x="448831" y="2590800"/>
            <a:ext cx="6713969" cy="1133475"/>
          </a:xfrm>
          <a:prstGeom prst="rect">
            <a:avLst/>
          </a:prstGeom>
        </p:spPr>
      </p:pic>
      <p:pic>
        <p:nvPicPr>
          <p:cNvPr id="6" name="Picture 5">
            <a:extLst>
              <a:ext uri="{FF2B5EF4-FFF2-40B4-BE49-F238E27FC236}">
                <a16:creationId xmlns:a16="http://schemas.microsoft.com/office/drawing/2014/main" id="{16AC6B47-CD5C-4F44-A5B3-B3D498141836}"/>
              </a:ext>
            </a:extLst>
          </p:cNvPr>
          <p:cNvPicPr>
            <a:picLocks noChangeAspect="1"/>
          </p:cNvPicPr>
          <p:nvPr/>
        </p:nvPicPr>
        <p:blipFill>
          <a:blip r:embed="rId3"/>
          <a:stretch>
            <a:fillRect/>
          </a:stretch>
        </p:blipFill>
        <p:spPr>
          <a:xfrm>
            <a:off x="448831" y="5086350"/>
            <a:ext cx="6829425" cy="1314450"/>
          </a:xfrm>
          <a:prstGeom prst="rect">
            <a:avLst/>
          </a:prstGeom>
        </p:spPr>
      </p:pic>
    </p:spTree>
    <p:extLst>
      <p:ext uri="{BB962C8B-B14F-4D97-AF65-F5344CB8AC3E}">
        <p14:creationId xmlns:p14="http://schemas.microsoft.com/office/powerpoint/2010/main" val="976944058"/>
      </p:ext>
    </p:extLst>
  </p:cSld>
  <p:clrMapOvr>
    <a:masterClrMapping/>
  </p:clrMapOvr>
  <p:transition spd="med"/>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0404C-704B-4E4E-B7CB-BD4D2230355C}"/>
              </a:ext>
            </a:extLst>
          </p:cNvPr>
          <p:cNvSpPr>
            <a:spLocks noGrp="1"/>
          </p:cNvSpPr>
          <p:nvPr>
            <p:ph type="title"/>
          </p:nvPr>
        </p:nvSpPr>
        <p:spPr/>
        <p:txBody>
          <a:bodyPr/>
          <a:lstStyle/>
          <a:p>
            <a:r>
              <a:rPr lang="en-US" dirty="0"/>
              <a:t>Decimal Module(cont)</a:t>
            </a:r>
            <a:endParaRPr lang="en-CA" dirty="0"/>
          </a:p>
        </p:txBody>
      </p:sp>
      <p:sp>
        <p:nvSpPr>
          <p:cNvPr id="3" name="Content Placeholder 2">
            <a:extLst>
              <a:ext uri="{FF2B5EF4-FFF2-40B4-BE49-F238E27FC236}">
                <a16:creationId xmlns:a16="http://schemas.microsoft.com/office/drawing/2014/main" id="{065E1E33-868B-462A-8E46-3D0C97E6B99F}"/>
              </a:ext>
            </a:extLst>
          </p:cNvPr>
          <p:cNvSpPr>
            <a:spLocks noGrp="1"/>
          </p:cNvSpPr>
          <p:nvPr>
            <p:ph idx="1"/>
          </p:nvPr>
        </p:nvSpPr>
        <p:spPr/>
        <p:txBody>
          <a:bodyPr/>
          <a:lstStyle/>
          <a:p>
            <a:r>
              <a:rPr lang="en-US" b="1" dirty="0">
                <a:solidFill>
                  <a:srgbClr val="C00000"/>
                </a:solidFill>
              </a:rPr>
              <a:t>Problems</a:t>
            </a:r>
          </a:p>
          <a:p>
            <a:r>
              <a:rPr lang="en-US" dirty="0"/>
              <a:t>While they work the same in principle, </a:t>
            </a:r>
            <a:r>
              <a:rPr lang="en-US" b="1" dirty="0">
                <a:solidFill>
                  <a:srgbClr val="C00000"/>
                </a:solidFill>
              </a:rPr>
              <a:t>binary fractions </a:t>
            </a:r>
            <a:r>
              <a:rPr lang="en-US" dirty="0"/>
              <a:t>are different from </a:t>
            </a:r>
            <a:r>
              <a:rPr lang="en-US" b="1" dirty="0">
                <a:solidFill>
                  <a:srgbClr val="C00000"/>
                </a:solidFill>
              </a:rPr>
              <a:t>decimal fractions </a:t>
            </a:r>
            <a:r>
              <a:rPr lang="en-US" dirty="0"/>
              <a:t>in what numbers they can accurately represent with a given number of digits, and thus also in what numbers result in rounding errors:</a:t>
            </a:r>
          </a:p>
          <a:p>
            <a:r>
              <a:rPr lang="en-US" dirty="0"/>
              <a:t>Specifically, binary can only represent those numbers as a finite fraction where the denominator is a power of 2</a:t>
            </a:r>
          </a:p>
          <a:p>
            <a:r>
              <a:rPr lang="en-US" dirty="0"/>
              <a:t>Unfortunately, this does not include most of the numbers that can be represented as finite fraction in base 10, like 0.1</a:t>
            </a:r>
          </a:p>
          <a:p>
            <a:endParaRPr lang="en-CA" dirty="0"/>
          </a:p>
        </p:txBody>
      </p:sp>
      <p:sp>
        <p:nvSpPr>
          <p:cNvPr id="4" name="Slide Number Placeholder 3">
            <a:extLst>
              <a:ext uri="{FF2B5EF4-FFF2-40B4-BE49-F238E27FC236}">
                <a16:creationId xmlns:a16="http://schemas.microsoft.com/office/drawing/2014/main" id="{7D5F6134-2358-4526-AECD-5A76686D0DC2}"/>
              </a:ext>
            </a:extLst>
          </p:cNvPr>
          <p:cNvSpPr>
            <a:spLocks noGrp="1"/>
          </p:cNvSpPr>
          <p:nvPr>
            <p:ph type="sldNum" sz="quarter" idx="10"/>
          </p:nvPr>
        </p:nvSpPr>
        <p:spPr/>
        <p:txBody>
          <a:bodyPr/>
          <a:lstStyle/>
          <a:p>
            <a:pPr>
              <a:defRPr/>
            </a:pPr>
            <a:fld id="{6DB1FBA9-0009-47E9-8D28-5B0116D2432D}" type="slidenum">
              <a:rPr lang="en-US" altLang="en-US" smtClean="0"/>
              <a:pPr>
                <a:defRPr/>
              </a:pPr>
              <a:t>153</a:t>
            </a:fld>
            <a:endParaRPr lang="en-US" altLang="en-US"/>
          </a:p>
        </p:txBody>
      </p:sp>
      <p:pic>
        <p:nvPicPr>
          <p:cNvPr id="5" name="Picture 4">
            <a:extLst>
              <a:ext uri="{FF2B5EF4-FFF2-40B4-BE49-F238E27FC236}">
                <a16:creationId xmlns:a16="http://schemas.microsoft.com/office/drawing/2014/main" id="{92C3322E-A404-4E71-A55C-0B2967CF60BB}"/>
              </a:ext>
            </a:extLst>
          </p:cNvPr>
          <p:cNvPicPr>
            <a:picLocks noChangeAspect="1"/>
          </p:cNvPicPr>
          <p:nvPr/>
        </p:nvPicPr>
        <p:blipFill>
          <a:blip r:embed="rId2"/>
          <a:stretch>
            <a:fillRect/>
          </a:stretch>
        </p:blipFill>
        <p:spPr>
          <a:xfrm>
            <a:off x="7144" y="4471765"/>
            <a:ext cx="9144000" cy="1882853"/>
          </a:xfrm>
          <a:prstGeom prst="rect">
            <a:avLst/>
          </a:prstGeom>
        </p:spPr>
      </p:pic>
    </p:spTree>
    <p:extLst>
      <p:ext uri="{BB962C8B-B14F-4D97-AF65-F5344CB8AC3E}">
        <p14:creationId xmlns:p14="http://schemas.microsoft.com/office/powerpoint/2010/main" val="2934705054"/>
      </p:ext>
    </p:extLst>
  </p:cSld>
  <p:clrMapOvr>
    <a:masterClrMapping/>
  </p:clrMapOvr>
  <p:transition spd="med"/>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C7153-9E1C-44F2-ACE3-9CB5F16B6DA6}"/>
              </a:ext>
            </a:extLst>
          </p:cNvPr>
          <p:cNvSpPr>
            <a:spLocks noGrp="1"/>
          </p:cNvSpPr>
          <p:nvPr>
            <p:ph type="title"/>
          </p:nvPr>
        </p:nvSpPr>
        <p:spPr/>
        <p:txBody>
          <a:bodyPr/>
          <a:lstStyle/>
          <a:p>
            <a:r>
              <a:rPr lang="en-US" dirty="0"/>
              <a:t>Decimal Module(cont)</a:t>
            </a:r>
            <a:endParaRPr lang="en-CA" dirty="0"/>
          </a:p>
        </p:txBody>
      </p:sp>
      <p:sp>
        <p:nvSpPr>
          <p:cNvPr id="3" name="Content Placeholder 2">
            <a:extLst>
              <a:ext uri="{FF2B5EF4-FFF2-40B4-BE49-F238E27FC236}">
                <a16:creationId xmlns:a16="http://schemas.microsoft.com/office/drawing/2014/main" id="{9A252B61-B27F-4FA6-8D68-7258A2F81406}"/>
              </a:ext>
            </a:extLst>
          </p:cNvPr>
          <p:cNvSpPr>
            <a:spLocks noGrp="1"/>
          </p:cNvSpPr>
          <p:nvPr>
            <p:ph idx="1"/>
          </p:nvPr>
        </p:nvSpPr>
        <p:spPr/>
        <p:txBody>
          <a:bodyPr/>
          <a:lstStyle/>
          <a:p>
            <a:r>
              <a:rPr lang="en-US" dirty="0"/>
              <a:t>And this is how you already get a rounding error when you just write down a number like 0.1 and run it through your interpreter or compiler</a:t>
            </a:r>
          </a:p>
          <a:p>
            <a:endParaRPr lang="en-US" dirty="0"/>
          </a:p>
          <a:p>
            <a:r>
              <a:rPr lang="en-US" dirty="0"/>
              <a:t>It’s not as big as 3/80 and may be invisible because computers cut off after 23 or 52 binary digits rather than 4</a:t>
            </a:r>
          </a:p>
          <a:p>
            <a:endParaRPr lang="en-US" dirty="0">
              <a:solidFill>
                <a:srgbClr val="C00000"/>
              </a:solidFill>
              <a:highlight>
                <a:srgbClr val="FFFF00"/>
              </a:highlight>
            </a:endParaRPr>
          </a:p>
          <a:p>
            <a:r>
              <a:rPr lang="en-US" dirty="0">
                <a:solidFill>
                  <a:srgbClr val="C00000"/>
                </a:solidFill>
                <a:highlight>
                  <a:srgbClr val="FFFF00"/>
                </a:highlight>
              </a:rPr>
              <a:t>But the error is there and will cause problems eventually if you just ignore it</a:t>
            </a:r>
          </a:p>
        </p:txBody>
      </p:sp>
      <p:sp>
        <p:nvSpPr>
          <p:cNvPr id="4" name="Slide Number Placeholder 3">
            <a:extLst>
              <a:ext uri="{FF2B5EF4-FFF2-40B4-BE49-F238E27FC236}">
                <a16:creationId xmlns:a16="http://schemas.microsoft.com/office/drawing/2014/main" id="{7CC4CD88-CF33-43EA-A597-99CA31676105}"/>
              </a:ext>
            </a:extLst>
          </p:cNvPr>
          <p:cNvSpPr>
            <a:spLocks noGrp="1"/>
          </p:cNvSpPr>
          <p:nvPr>
            <p:ph type="sldNum" sz="quarter" idx="10"/>
          </p:nvPr>
        </p:nvSpPr>
        <p:spPr/>
        <p:txBody>
          <a:bodyPr/>
          <a:lstStyle/>
          <a:p>
            <a:pPr>
              <a:defRPr/>
            </a:pPr>
            <a:fld id="{6DB1FBA9-0009-47E9-8D28-5B0116D2432D}" type="slidenum">
              <a:rPr lang="en-US" altLang="en-US" smtClean="0"/>
              <a:pPr>
                <a:defRPr/>
              </a:pPr>
              <a:t>154</a:t>
            </a:fld>
            <a:endParaRPr lang="en-US" altLang="en-US"/>
          </a:p>
        </p:txBody>
      </p:sp>
    </p:spTree>
    <p:extLst>
      <p:ext uri="{BB962C8B-B14F-4D97-AF65-F5344CB8AC3E}">
        <p14:creationId xmlns:p14="http://schemas.microsoft.com/office/powerpoint/2010/main" val="2941082919"/>
      </p:ext>
    </p:extLst>
  </p:cSld>
  <p:clrMapOvr>
    <a:masterClrMapping/>
  </p:clrMapOvr>
  <p:transition spd="med"/>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41CD5-330D-4A2D-AEB1-527606BC4F1D}"/>
              </a:ext>
            </a:extLst>
          </p:cNvPr>
          <p:cNvSpPr>
            <a:spLocks noGrp="1"/>
          </p:cNvSpPr>
          <p:nvPr>
            <p:ph type="title"/>
          </p:nvPr>
        </p:nvSpPr>
        <p:spPr/>
        <p:txBody>
          <a:bodyPr/>
          <a:lstStyle/>
          <a:p>
            <a:r>
              <a:rPr lang="en-US" dirty="0"/>
              <a:t>Decimal Module(cont)</a:t>
            </a:r>
            <a:endParaRPr lang="en-CA" dirty="0"/>
          </a:p>
        </p:txBody>
      </p:sp>
      <p:sp>
        <p:nvSpPr>
          <p:cNvPr id="3" name="Content Placeholder 2">
            <a:extLst>
              <a:ext uri="{FF2B5EF4-FFF2-40B4-BE49-F238E27FC236}">
                <a16:creationId xmlns:a16="http://schemas.microsoft.com/office/drawing/2014/main" id="{356EE2CE-C3B9-415A-89DB-2B19CEE2249E}"/>
              </a:ext>
            </a:extLst>
          </p:cNvPr>
          <p:cNvSpPr>
            <a:spLocks noGrp="1"/>
          </p:cNvSpPr>
          <p:nvPr>
            <p:ph idx="1"/>
          </p:nvPr>
        </p:nvSpPr>
        <p:spPr/>
        <p:txBody>
          <a:bodyPr/>
          <a:lstStyle/>
          <a:p>
            <a:r>
              <a:rPr lang="en-US" b="1" dirty="0">
                <a:solidFill>
                  <a:srgbClr val="C00000"/>
                </a:solidFill>
              </a:rPr>
              <a:t>Why use Binary?</a:t>
            </a:r>
          </a:p>
          <a:p>
            <a:r>
              <a:rPr lang="en-US" dirty="0"/>
              <a:t>At the lowest level, computers are based on billions of electrical elements that have only </a:t>
            </a:r>
            <a:r>
              <a:rPr lang="en-US" b="1" dirty="0">
                <a:solidFill>
                  <a:srgbClr val="C00000"/>
                </a:solidFill>
              </a:rPr>
              <a:t>two states</a:t>
            </a:r>
            <a:r>
              <a:rPr lang="en-US" dirty="0"/>
              <a:t>, (usually </a:t>
            </a:r>
            <a:r>
              <a:rPr lang="en-US" b="1" dirty="0">
                <a:solidFill>
                  <a:srgbClr val="C00000"/>
                </a:solidFill>
              </a:rPr>
              <a:t>low</a:t>
            </a:r>
            <a:r>
              <a:rPr lang="en-US" b="1" dirty="0"/>
              <a:t> </a:t>
            </a:r>
            <a:r>
              <a:rPr lang="en-US" dirty="0"/>
              <a:t>and </a:t>
            </a:r>
            <a:r>
              <a:rPr lang="en-US" b="1" dirty="0">
                <a:solidFill>
                  <a:srgbClr val="C00000"/>
                </a:solidFill>
              </a:rPr>
              <a:t>high</a:t>
            </a:r>
            <a:r>
              <a:rPr lang="en-US" dirty="0"/>
              <a:t> voltage)</a:t>
            </a:r>
          </a:p>
          <a:p>
            <a:r>
              <a:rPr lang="en-US" dirty="0"/>
              <a:t>By interpreting these </a:t>
            </a:r>
            <a:r>
              <a:rPr lang="en-US" b="1" dirty="0">
                <a:solidFill>
                  <a:srgbClr val="C00000"/>
                </a:solidFill>
              </a:rPr>
              <a:t>two states</a:t>
            </a:r>
            <a:r>
              <a:rPr lang="en-US" dirty="0">
                <a:solidFill>
                  <a:srgbClr val="C00000"/>
                </a:solidFill>
              </a:rPr>
              <a:t> </a:t>
            </a:r>
            <a:r>
              <a:rPr lang="en-US" dirty="0"/>
              <a:t>as </a:t>
            </a:r>
            <a:r>
              <a:rPr lang="en-US" dirty="0">
                <a:solidFill>
                  <a:srgbClr val="C00000"/>
                </a:solidFill>
              </a:rPr>
              <a:t>0</a:t>
            </a:r>
            <a:r>
              <a:rPr lang="en-US" dirty="0"/>
              <a:t> and </a:t>
            </a:r>
            <a:r>
              <a:rPr lang="en-US" dirty="0">
                <a:solidFill>
                  <a:srgbClr val="C00000"/>
                </a:solidFill>
              </a:rPr>
              <a:t>1</a:t>
            </a:r>
            <a:r>
              <a:rPr lang="en-US" dirty="0"/>
              <a:t>, it’s very easy to build circuits for storing binary numbers and doing calculations with them</a:t>
            </a:r>
          </a:p>
          <a:p>
            <a:r>
              <a:rPr lang="en-US" dirty="0"/>
              <a:t>While it’s possible to simulate the behaviour of decimal numbers with binary circuits as well, it’s less efficient</a:t>
            </a:r>
          </a:p>
          <a:p>
            <a:r>
              <a:rPr lang="en-US" b="1" dirty="0">
                <a:solidFill>
                  <a:srgbClr val="C00000"/>
                </a:solidFill>
                <a:highlight>
                  <a:srgbClr val="FFFF00"/>
                </a:highlight>
              </a:rPr>
              <a:t>If computers used decimal numbers internally, they’d have less memory and be slower at the same level of technology</a:t>
            </a:r>
          </a:p>
          <a:p>
            <a:r>
              <a:rPr lang="en-US" dirty="0"/>
              <a:t>Since the difference in behaviour between </a:t>
            </a:r>
            <a:r>
              <a:rPr lang="en-US" b="1" dirty="0">
                <a:solidFill>
                  <a:srgbClr val="C00000"/>
                </a:solidFill>
              </a:rPr>
              <a:t>binary</a:t>
            </a:r>
            <a:r>
              <a:rPr lang="en-US" dirty="0"/>
              <a:t> and </a:t>
            </a:r>
            <a:r>
              <a:rPr lang="en-US" b="1" dirty="0">
                <a:solidFill>
                  <a:srgbClr val="C00000"/>
                </a:solidFill>
              </a:rPr>
              <a:t>decimal</a:t>
            </a:r>
            <a:r>
              <a:rPr lang="en-US" dirty="0"/>
              <a:t> numbers </a:t>
            </a:r>
            <a:r>
              <a:rPr lang="en-US" b="1" dirty="0">
                <a:solidFill>
                  <a:srgbClr val="C00000"/>
                </a:solidFill>
                <a:highlight>
                  <a:srgbClr val="FFFF00"/>
                </a:highlight>
              </a:rPr>
              <a:t>is not important </a:t>
            </a:r>
            <a:r>
              <a:rPr lang="en-US" dirty="0"/>
              <a:t>for most applications, the logical choice is to build computers based on binary numbers and live with the fact that some extra care and effort are necessary for applications that require decimal-like behaviour</a:t>
            </a:r>
            <a:endParaRPr lang="en-CA" dirty="0"/>
          </a:p>
          <a:p>
            <a:endParaRPr lang="en-CA" dirty="0"/>
          </a:p>
        </p:txBody>
      </p:sp>
      <p:sp>
        <p:nvSpPr>
          <p:cNvPr id="4" name="Slide Number Placeholder 3">
            <a:extLst>
              <a:ext uri="{FF2B5EF4-FFF2-40B4-BE49-F238E27FC236}">
                <a16:creationId xmlns:a16="http://schemas.microsoft.com/office/drawing/2014/main" id="{1D04FCC1-9183-43BC-9A45-0B6305ABA497}"/>
              </a:ext>
            </a:extLst>
          </p:cNvPr>
          <p:cNvSpPr>
            <a:spLocks noGrp="1"/>
          </p:cNvSpPr>
          <p:nvPr>
            <p:ph type="sldNum" sz="quarter" idx="10"/>
          </p:nvPr>
        </p:nvSpPr>
        <p:spPr/>
        <p:txBody>
          <a:bodyPr/>
          <a:lstStyle/>
          <a:p>
            <a:pPr>
              <a:defRPr/>
            </a:pPr>
            <a:fld id="{6DB1FBA9-0009-47E9-8D28-5B0116D2432D}" type="slidenum">
              <a:rPr lang="en-US" altLang="en-US" smtClean="0"/>
              <a:pPr>
                <a:defRPr/>
              </a:pPr>
              <a:t>155</a:t>
            </a:fld>
            <a:endParaRPr lang="en-US" altLang="en-US"/>
          </a:p>
        </p:txBody>
      </p:sp>
    </p:spTree>
    <p:extLst>
      <p:ext uri="{BB962C8B-B14F-4D97-AF65-F5344CB8AC3E}">
        <p14:creationId xmlns:p14="http://schemas.microsoft.com/office/powerpoint/2010/main" val="881831767"/>
      </p:ext>
    </p:extLst>
  </p:cSld>
  <p:clrMapOvr>
    <a:masterClrMapping/>
  </p:clrMapOvr>
  <p:transition spd="med"/>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9D5F1-6B2E-459D-AB35-F46D2FEE287A}"/>
              </a:ext>
            </a:extLst>
          </p:cNvPr>
          <p:cNvSpPr>
            <a:spLocks noGrp="1"/>
          </p:cNvSpPr>
          <p:nvPr>
            <p:ph type="title"/>
          </p:nvPr>
        </p:nvSpPr>
        <p:spPr/>
        <p:txBody>
          <a:bodyPr/>
          <a:lstStyle/>
          <a:p>
            <a:r>
              <a:rPr lang="en-CA" dirty="0"/>
              <a:t>Decimal Module(cont)</a:t>
            </a:r>
          </a:p>
        </p:txBody>
      </p:sp>
      <p:sp>
        <p:nvSpPr>
          <p:cNvPr id="3" name="Content Placeholder 2">
            <a:extLst>
              <a:ext uri="{FF2B5EF4-FFF2-40B4-BE49-F238E27FC236}">
                <a16:creationId xmlns:a16="http://schemas.microsoft.com/office/drawing/2014/main" id="{16AA321E-2DE3-43E1-9823-C4D574FD5620}"/>
              </a:ext>
            </a:extLst>
          </p:cNvPr>
          <p:cNvSpPr>
            <a:spLocks noGrp="1"/>
          </p:cNvSpPr>
          <p:nvPr>
            <p:ph idx="1"/>
          </p:nvPr>
        </p:nvSpPr>
        <p:spPr/>
        <p:txBody>
          <a:bodyPr/>
          <a:lstStyle/>
          <a:p>
            <a:r>
              <a:rPr lang="en-US" b="1" dirty="0">
                <a:solidFill>
                  <a:srgbClr val="C00000"/>
                </a:solidFill>
              </a:rPr>
              <a:t>Let’s see a sample of decimal module in action</a:t>
            </a:r>
          </a:p>
          <a:p>
            <a:r>
              <a:rPr lang="en-US" dirty="0"/>
              <a:t>The Python </a:t>
            </a:r>
            <a:r>
              <a:rPr lang="en-US" b="1" dirty="0">
                <a:solidFill>
                  <a:srgbClr val="C00000"/>
                </a:solidFill>
              </a:rPr>
              <a:t>decimal</a:t>
            </a:r>
            <a:r>
              <a:rPr lang="en-US" dirty="0"/>
              <a:t> module incorporates a notion of significant places so that </a:t>
            </a:r>
            <a:r>
              <a:rPr lang="en-US" b="1" dirty="0">
                <a:solidFill>
                  <a:srgbClr val="C00000"/>
                </a:solidFill>
              </a:rPr>
              <a:t>1.30 + 1.20 is 2.50</a:t>
            </a:r>
          </a:p>
          <a:p>
            <a:r>
              <a:rPr lang="en-US" dirty="0"/>
              <a:t>The trailing zero is kept to indicate </a:t>
            </a:r>
            <a:r>
              <a:rPr lang="en-US" b="1" dirty="0">
                <a:solidFill>
                  <a:srgbClr val="C00000"/>
                </a:solidFill>
              </a:rPr>
              <a:t>significance</a:t>
            </a:r>
          </a:p>
          <a:p>
            <a:r>
              <a:rPr lang="en-US" dirty="0"/>
              <a:t>The </a:t>
            </a:r>
            <a:r>
              <a:rPr lang="en-US" b="1" dirty="0">
                <a:solidFill>
                  <a:srgbClr val="C00000"/>
                </a:solidFill>
              </a:rPr>
              <a:t>decimal</a:t>
            </a:r>
            <a:r>
              <a:rPr lang="en-US" dirty="0"/>
              <a:t> module has a user alterable precision </a:t>
            </a:r>
            <a:r>
              <a:rPr lang="en-US" dirty="0">
                <a:solidFill>
                  <a:srgbClr val="C00000"/>
                </a:solidFill>
              </a:rPr>
              <a:t>(defaulting to 28 places)</a:t>
            </a:r>
            <a:r>
              <a:rPr lang="en-US" dirty="0">
                <a:solidFill>
                  <a:srgbClr val="FF0000"/>
                </a:solidFill>
              </a:rPr>
              <a:t> </a:t>
            </a:r>
            <a:r>
              <a:rPr lang="en-US" dirty="0"/>
              <a:t>which can be as large as needed for a given problem</a:t>
            </a:r>
          </a:p>
          <a:p>
            <a:r>
              <a:rPr lang="en-US" dirty="0"/>
              <a:t>To use the decimal module, you will need to import it</a:t>
            </a:r>
          </a:p>
          <a:p>
            <a:r>
              <a:rPr lang="en-US" b="1" dirty="0">
                <a:solidFill>
                  <a:srgbClr val="C00000"/>
                </a:solidFill>
              </a:rPr>
              <a:t>import decimal</a:t>
            </a:r>
          </a:p>
          <a:p>
            <a:r>
              <a:rPr lang="en-US" dirty="0"/>
              <a:t>To create a decimal type object, use the </a:t>
            </a:r>
            <a:r>
              <a:rPr lang="en-US" dirty="0">
                <a:solidFill>
                  <a:srgbClr val="C00000"/>
                </a:solidFill>
              </a:rPr>
              <a:t>Decimal() </a:t>
            </a:r>
            <a:r>
              <a:rPr lang="en-US" dirty="0"/>
              <a:t>constructor</a:t>
            </a:r>
          </a:p>
          <a:p>
            <a:r>
              <a:rPr lang="en-US" dirty="0">
                <a:solidFill>
                  <a:srgbClr val="C00000"/>
                </a:solidFill>
              </a:rPr>
              <a:t>from decimal import *</a:t>
            </a:r>
          </a:p>
          <a:p>
            <a:r>
              <a:rPr lang="en-US" dirty="0"/>
              <a:t>Let’s try a calculation with a precision of 5</a:t>
            </a:r>
          </a:p>
          <a:p>
            <a:r>
              <a:rPr lang="en-US" b="1" dirty="0" err="1">
                <a:solidFill>
                  <a:srgbClr val="C00000"/>
                </a:solidFill>
              </a:rPr>
              <a:t>getcontext</a:t>
            </a:r>
            <a:r>
              <a:rPr lang="en-US" b="1" dirty="0">
                <a:solidFill>
                  <a:srgbClr val="C00000"/>
                </a:solidFill>
              </a:rPr>
              <a:t>().</a:t>
            </a:r>
            <a:r>
              <a:rPr lang="en-US" b="1" dirty="0" err="1">
                <a:solidFill>
                  <a:srgbClr val="C00000"/>
                </a:solidFill>
              </a:rPr>
              <a:t>prec</a:t>
            </a:r>
            <a:r>
              <a:rPr lang="en-US" b="1" dirty="0">
                <a:solidFill>
                  <a:srgbClr val="C00000"/>
                </a:solidFill>
              </a:rPr>
              <a:t> = 5</a:t>
            </a:r>
          </a:p>
          <a:p>
            <a:r>
              <a:rPr lang="en-CA" i="1" dirty="0">
                <a:solidFill>
                  <a:srgbClr val="C00000"/>
                </a:solidFill>
              </a:rPr>
              <a:t>Decimal(1)/Decimal(7) outputs Decimal(‘0.14286’) </a:t>
            </a:r>
          </a:p>
          <a:p>
            <a:endParaRPr lang="en-CA" dirty="0"/>
          </a:p>
        </p:txBody>
      </p:sp>
      <p:sp>
        <p:nvSpPr>
          <p:cNvPr id="4" name="Slide Number Placeholder 3">
            <a:extLst>
              <a:ext uri="{FF2B5EF4-FFF2-40B4-BE49-F238E27FC236}">
                <a16:creationId xmlns:a16="http://schemas.microsoft.com/office/drawing/2014/main" id="{0142A365-C17A-44B0-B16A-3AE343905A30}"/>
              </a:ext>
            </a:extLst>
          </p:cNvPr>
          <p:cNvSpPr>
            <a:spLocks noGrp="1"/>
          </p:cNvSpPr>
          <p:nvPr>
            <p:ph type="sldNum" sz="quarter" idx="10"/>
          </p:nvPr>
        </p:nvSpPr>
        <p:spPr/>
        <p:txBody>
          <a:bodyPr/>
          <a:lstStyle/>
          <a:p>
            <a:pPr>
              <a:defRPr/>
            </a:pPr>
            <a:fld id="{6DB1FBA9-0009-47E9-8D28-5B0116D2432D}" type="slidenum">
              <a:rPr lang="en-US" altLang="en-US" smtClean="0"/>
              <a:pPr>
                <a:defRPr/>
              </a:pPr>
              <a:t>156</a:t>
            </a:fld>
            <a:endParaRPr lang="en-US" altLang="en-US"/>
          </a:p>
        </p:txBody>
      </p:sp>
    </p:spTree>
    <p:extLst>
      <p:ext uri="{BB962C8B-B14F-4D97-AF65-F5344CB8AC3E}">
        <p14:creationId xmlns:p14="http://schemas.microsoft.com/office/powerpoint/2010/main" val="436882755"/>
      </p:ext>
    </p:extLst>
  </p:cSld>
  <p:clrMapOvr>
    <a:masterClrMapping/>
  </p:clrMapOvr>
  <p:transition spd="med"/>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425DF-1941-4032-B630-325AD63C9F5A}"/>
              </a:ext>
            </a:extLst>
          </p:cNvPr>
          <p:cNvSpPr>
            <a:spLocks noGrp="1"/>
          </p:cNvSpPr>
          <p:nvPr>
            <p:ph type="title"/>
          </p:nvPr>
        </p:nvSpPr>
        <p:spPr/>
        <p:txBody>
          <a:bodyPr/>
          <a:lstStyle/>
          <a:p>
            <a:r>
              <a:rPr lang="en-US" dirty="0"/>
              <a:t>PopQuiz Decimals</a:t>
            </a:r>
            <a:endParaRPr lang="en-CA" dirty="0"/>
          </a:p>
        </p:txBody>
      </p:sp>
      <p:sp>
        <p:nvSpPr>
          <p:cNvPr id="3" name="Content Placeholder 2">
            <a:extLst>
              <a:ext uri="{FF2B5EF4-FFF2-40B4-BE49-F238E27FC236}">
                <a16:creationId xmlns:a16="http://schemas.microsoft.com/office/drawing/2014/main" id="{10235BBF-CB9D-44F7-B6E2-9DB2A6094F07}"/>
              </a:ext>
            </a:extLst>
          </p:cNvPr>
          <p:cNvSpPr>
            <a:spLocks noGrp="1"/>
          </p:cNvSpPr>
          <p:nvPr>
            <p:ph idx="1"/>
          </p:nvPr>
        </p:nvSpPr>
        <p:spPr/>
        <p:txBody>
          <a:bodyPr/>
          <a:lstStyle/>
          <a:p>
            <a:r>
              <a:rPr lang="en-US" b="1" dirty="0"/>
              <a:t>1. What is the output of the following code snippet?</a:t>
            </a:r>
          </a:p>
          <a:p>
            <a:r>
              <a:rPr lang="en-US" i="1" dirty="0">
                <a:solidFill>
                  <a:srgbClr val="C00000"/>
                </a:solidFill>
              </a:rPr>
              <a:t>from decimal import </a:t>
            </a:r>
            <a:r>
              <a:rPr lang="en-US" i="1" dirty="0" err="1">
                <a:solidFill>
                  <a:srgbClr val="C00000"/>
                </a:solidFill>
              </a:rPr>
              <a:t>getcontext</a:t>
            </a:r>
            <a:r>
              <a:rPr lang="en-US" i="1" dirty="0">
                <a:solidFill>
                  <a:srgbClr val="C00000"/>
                </a:solidFill>
              </a:rPr>
              <a:t>, Decimal</a:t>
            </a:r>
          </a:p>
          <a:p>
            <a:r>
              <a:rPr lang="en-US" i="1" dirty="0" err="1">
                <a:solidFill>
                  <a:srgbClr val="C00000"/>
                </a:solidFill>
              </a:rPr>
              <a:t>getcontext</a:t>
            </a:r>
            <a:r>
              <a:rPr lang="en-US" i="1" dirty="0">
                <a:solidFill>
                  <a:srgbClr val="C00000"/>
                </a:solidFill>
              </a:rPr>
              <a:t>().</a:t>
            </a:r>
            <a:r>
              <a:rPr lang="en-US" i="1" dirty="0" err="1">
                <a:solidFill>
                  <a:srgbClr val="C00000"/>
                </a:solidFill>
              </a:rPr>
              <a:t>prec</a:t>
            </a:r>
            <a:r>
              <a:rPr lang="en-US" i="1" dirty="0">
                <a:solidFill>
                  <a:srgbClr val="C00000"/>
                </a:solidFill>
              </a:rPr>
              <a:t> = 1</a:t>
            </a:r>
          </a:p>
          <a:p>
            <a:r>
              <a:rPr lang="en-US" i="1" dirty="0">
                <a:solidFill>
                  <a:srgbClr val="C00000"/>
                </a:solidFill>
              </a:rPr>
              <a:t>Decimal(0.1) + Decimal(0.2)</a:t>
            </a:r>
          </a:p>
          <a:p>
            <a:endParaRPr lang="en-US" dirty="0"/>
          </a:p>
          <a:p>
            <a:r>
              <a:rPr lang="en-US" dirty="0"/>
              <a:t>A  Decimal(‘0.30’)</a:t>
            </a:r>
          </a:p>
          <a:p>
            <a:r>
              <a:rPr lang="en-US" dirty="0"/>
              <a:t>B  0.3000000004</a:t>
            </a:r>
          </a:p>
          <a:p>
            <a:r>
              <a:rPr lang="en-US" dirty="0"/>
              <a:t>C  Decimal(‘0.300’)</a:t>
            </a:r>
          </a:p>
          <a:p>
            <a:r>
              <a:rPr lang="en-US" dirty="0"/>
              <a:t>D  Decimal(‘0.3’)</a:t>
            </a:r>
          </a:p>
          <a:p>
            <a:r>
              <a:rPr lang="en-US" dirty="0"/>
              <a:t>E  None of the above</a:t>
            </a:r>
          </a:p>
          <a:p>
            <a:endParaRPr lang="en-US" dirty="0"/>
          </a:p>
          <a:p>
            <a:pPr marL="0" indent="0">
              <a:buNone/>
            </a:pPr>
            <a:endParaRPr lang="en-US" dirty="0"/>
          </a:p>
          <a:p>
            <a:endParaRPr lang="en-CA" dirty="0"/>
          </a:p>
        </p:txBody>
      </p:sp>
      <p:sp>
        <p:nvSpPr>
          <p:cNvPr id="4" name="Slide Number Placeholder 3">
            <a:extLst>
              <a:ext uri="{FF2B5EF4-FFF2-40B4-BE49-F238E27FC236}">
                <a16:creationId xmlns:a16="http://schemas.microsoft.com/office/drawing/2014/main" id="{7772BC21-0F42-44B8-A52C-22B54563C20A}"/>
              </a:ext>
            </a:extLst>
          </p:cNvPr>
          <p:cNvSpPr>
            <a:spLocks noGrp="1"/>
          </p:cNvSpPr>
          <p:nvPr>
            <p:ph type="sldNum" sz="quarter" idx="10"/>
          </p:nvPr>
        </p:nvSpPr>
        <p:spPr/>
        <p:txBody>
          <a:bodyPr/>
          <a:lstStyle/>
          <a:p>
            <a:pPr>
              <a:defRPr/>
            </a:pPr>
            <a:fld id="{6DB1FBA9-0009-47E9-8D28-5B0116D2432D}" type="slidenum">
              <a:rPr lang="en-US" altLang="en-US" smtClean="0"/>
              <a:pPr>
                <a:defRPr/>
              </a:pPr>
              <a:t>157</a:t>
            </a:fld>
            <a:endParaRPr lang="en-US" altLang="en-US"/>
          </a:p>
        </p:txBody>
      </p:sp>
    </p:spTree>
    <p:extLst>
      <p:ext uri="{BB962C8B-B14F-4D97-AF65-F5344CB8AC3E}">
        <p14:creationId xmlns:p14="http://schemas.microsoft.com/office/powerpoint/2010/main" val="3874242166"/>
      </p:ext>
    </p:extLst>
  </p:cSld>
  <p:clrMapOvr>
    <a:masterClrMapping/>
  </p:clrMapOvr>
  <p:transition spd="med"/>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A0552-993B-480D-9D78-7FB3B450F8E5}"/>
              </a:ext>
            </a:extLst>
          </p:cNvPr>
          <p:cNvSpPr>
            <a:spLocks noGrp="1"/>
          </p:cNvSpPr>
          <p:nvPr>
            <p:ph type="title"/>
          </p:nvPr>
        </p:nvSpPr>
        <p:spPr/>
        <p:txBody>
          <a:bodyPr/>
          <a:lstStyle/>
          <a:p>
            <a:r>
              <a:rPr lang="en-US" dirty="0"/>
              <a:t>PopQuiz Decimals</a:t>
            </a:r>
            <a:endParaRPr lang="en-CA" dirty="0"/>
          </a:p>
        </p:txBody>
      </p:sp>
      <p:sp>
        <p:nvSpPr>
          <p:cNvPr id="3" name="Content Placeholder 2">
            <a:extLst>
              <a:ext uri="{FF2B5EF4-FFF2-40B4-BE49-F238E27FC236}">
                <a16:creationId xmlns:a16="http://schemas.microsoft.com/office/drawing/2014/main" id="{A2F11CE3-28B5-411C-83CF-D8BC74415CEC}"/>
              </a:ext>
            </a:extLst>
          </p:cNvPr>
          <p:cNvSpPr>
            <a:spLocks noGrp="1"/>
          </p:cNvSpPr>
          <p:nvPr>
            <p:ph idx="1"/>
          </p:nvPr>
        </p:nvSpPr>
        <p:spPr/>
        <p:txBody>
          <a:bodyPr/>
          <a:lstStyle/>
          <a:p>
            <a:r>
              <a:rPr lang="en-US" b="1" dirty="0"/>
              <a:t>2. What is the output of the following code snippet?</a:t>
            </a:r>
          </a:p>
          <a:p>
            <a:r>
              <a:rPr lang="en-US" i="1" dirty="0">
                <a:solidFill>
                  <a:srgbClr val="C00000"/>
                </a:solidFill>
              </a:rPr>
              <a:t>from decimal import </a:t>
            </a:r>
            <a:r>
              <a:rPr lang="en-US" i="1" dirty="0" err="1">
                <a:solidFill>
                  <a:srgbClr val="C00000"/>
                </a:solidFill>
              </a:rPr>
              <a:t>getcontext</a:t>
            </a:r>
            <a:r>
              <a:rPr lang="en-US" i="1" dirty="0">
                <a:solidFill>
                  <a:srgbClr val="C00000"/>
                </a:solidFill>
              </a:rPr>
              <a:t>, Decimal</a:t>
            </a:r>
          </a:p>
          <a:p>
            <a:r>
              <a:rPr lang="en-US" i="1" dirty="0" err="1">
                <a:solidFill>
                  <a:srgbClr val="C00000"/>
                </a:solidFill>
              </a:rPr>
              <a:t>getcontext</a:t>
            </a:r>
            <a:r>
              <a:rPr lang="en-US" i="1" dirty="0">
                <a:solidFill>
                  <a:srgbClr val="C00000"/>
                </a:solidFill>
              </a:rPr>
              <a:t>().</a:t>
            </a:r>
            <a:r>
              <a:rPr lang="en-US" i="1" dirty="0" err="1">
                <a:solidFill>
                  <a:srgbClr val="C00000"/>
                </a:solidFill>
              </a:rPr>
              <a:t>prec</a:t>
            </a:r>
            <a:r>
              <a:rPr lang="en-US" i="1" dirty="0">
                <a:solidFill>
                  <a:srgbClr val="C00000"/>
                </a:solidFill>
              </a:rPr>
              <a:t> = 2</a:t>
            </a:r>
          </a:p>
          <a:p>
            <a:r>
              <a:rPr lang="en-US" i="1" dirty="0">
                <a:solidFill>
                  <a:srgbClr val="C00000"/>
                </a:solidFill>
              </a:rPr>
              <a:t>Decimal(‘0.10’) + Decimal(‘0.20’)</a:t>
            </a:r>
          </a:p>
          <a:p>
            <a:endParaRPr lang="en-US" dirty="0"/>
          </a:p>
          <a:p>
            <a:r>
              <a:rPr lang="en-US" dirty="0"/>
              <a:t>A  Decimal(‘0.30’)</a:t>
            </a:r>
          </a:p>
          <a:p>
            <a:r>
              <a:rPr lang="en-US" dirty="0"/>
              <a:t>B  ‘0.30’</a:t>
            </a:r>
          </a:p>
          <a:p>
            <a:r>
              <a:rPr lang="en-US" dirty="0"/>
              <a:t>C  Decimal(0.300)</a:t>
            </a:r>
          </a:p>
          <a:p>
            <a:r>
              <a:rPr lang="en-US" dirty="0"/>
              <a:t>D  Decimal(‘0.21’)</a:t>
            </a:r>
          </a:p>
          <a:p>
            <a:r>
              <a:rPr lang="en-US" dirty="0"/>
              <a:t>E  None of the above</a:t>
            </a:r>
          </a:p>
          <a:p>
            <a:endParaRPr lang="en-US" dirty="0"/>
          </a:p>
          <a:p>
            <a:endParaRPr lang="en-CA" dirty="0"/>
          </a:p>
          <a:p>
            <a:endParaRPr lang="en-CA" dirty="0"/>
          </a:p>
        </p:txBody>
      </p:sp>
      <p:sp>
        <p:nvSpPr>
          <p:cNvPr id="4" name="Slide Number Placeholder 3">
            <a:extLst>
              <a:ext uri="{FF2B5EF4-FFF2-40B4-BE49-F238E27FC236}">
                <a16:creationId xmlns:a16="http://schemas.microsoft.com/office/drawing/2014/main" id="{020A37A7-73B3-43CB-98B8-25C8A6A12D45}"/>
              </a:ext>
            </a:extLst>
          </p:cNvPr>
          <p:cNvSpPr>
            <a:spLocks noGrp="1"/>
          </p:cNvSpPr>
          <p:nvPr>
            <p:ph type="sldNum" sz="quarter" idx="10"/>
          </p:nvPr>
        </p:nvSpPr>
        <p:spPr/>
        <p:txBody>
          <a:bodyPr/>
          <a:lstStyle/>
          <a:p>
            <a:pPr>
              <a:defRPr/>
            </a:pPr>
            <a:fld id="{6DB1FBA9-0009-47E9-8D28-5B0116D2432D}" type="slidenum">
              <a:rPr lang="en-US" altLang="en-US" smtClean="0"/>
              <a:pPr>
                <a:defRPr/>
              </a:pPr>
              <a:t>158</a:t>
            </a:fld>
            <a:endParaRPr lang="en-US" altLang="en-US"/>
          </a:p>
        </p:txBody>
      </p:sp>
    </p:spTree>
    <p:extLst>
      <p:ext uri="{BB962C8B-B14F-4D97-AF65-F5344CB8AC3E}">
        <p14:creationId xmlns:p14="http://schemas.microsoft.com/office/powerpoint/2010/main" val="761973051"/>
      </p:ext>
    </p:extLst>
  </p:cSld>
  <p:clrMapOvr>
    <a:masterClrMapping/>
  </p:clrMapOvr>
  <p:transition spd="med"/>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6"/>
          <p:cNvSpPr>
            <a:spLocks noGrp="1" noChangeArrowheads="1"/>
          </p:cNvSpPr>
          <p:nvPr>
            <p:ph type="sldNum" sz="quarter" idx="10"/>
          </p:nvPr>
        </p:nvSpPr>
        <p:spPr>
          <a:noFill/>
        </p:spPr>
        <p:txBody>
          <a:bodyPr/>
          <a:lstStyle>
            <a:lvl1pPr>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1pPr>
            <a:lvl2pPr marL="742950" indent="-28575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2pPr>
            <a:lvl3pPr marL="11430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3pPr>
            <a:lvl4pPr marL="16002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4pPr>
            <a:lvl5pPr marL="20574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a:spcBef>
                <a:spcPct val="0"/>
              </a:spcBef>
              <a:buClrTx/>
              <a:buSzTx/>
              <a:buFontTx/>
              <a:buNone/>
            </a:pPr>
            <a:fld id="{2C9001B6-C0C1-496A-A1D5-E2DF79D17807}" type="slidenum">
              <a:rPr lang="en-US" altLang="en-US" sz="1400">
                <a:solidFill>
                  <a:schemeClr val="bg1"/>
                </a:solidFill>
                <a:latin typeface="Tahoma" panose="020B0604030504040204" pitchFamily="34" charset="0"/>
              </a:rPr>
              <a:pPr>
                <a:spcBef>
                  <a:spcPct val="0"/>
                </a:spcBef>
                <a:buClrTx/>
                <a:buSzTx/>
                <a:buFontTx/>
                <a:buNone/>
              </a:pPr>
              <a:t>159</a:t>
            </a:fld>
            <a:endParaRPr lang="en-US" altLang="en-US" sz="1400">
              <a:solidFill>
                <a:schemeClr val="bg1"/>
              </a:solidFill>
              <a:latin typeface="Tahoma" panose="020B0604030504040204" pitchFamily="34" charset="0"/>
            </a:endParaRPr>
          </a:p>
        </p:txBody>
      </p:sp>
      <p:sp>
        <p:nvSpPr>
          <p:cNvPr id="1491970" name="Rectangle 2"/>
          <p:cNvSpPr>
            <a:spLocks noGrp="1" noChangeArrowheads="1"/>
          </p:cNvSpPr>
          <p:nvPr>
            <p:ph type="title"/>
          </p:nvPr>
        </p:nvSpPr>
        <p:spPr/>
        <p:txBody>
          <a:bodyPr/>
          <a:lstStyle/>
          <a:p>
            <a:pPr eaLnBrk="1" hangingPunct="1">
              <a:defRPr/>
            </a:pPr>
            <a:r>
              <a:rPr lang="en-US" altLang="en-US" dirty="0"/>
              <a:t>Python Fractions Module</a:t>
            </a:r>
          </a:p>
        </p:txBody>
      </p:sp>
    </p:spTree>
    <p:extLst>
      <p:ext uri="{BB962C8B-B14F-4D97-AF65-F5344CB8AC3E}">
        <p14:creationId xmlns:p14="http://schemas.microsoft.com/office/powerpoint/2010/main" val="118577055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p:cNvSpPr>
            <a:spLocks noGrp="1"/>
          </p:cNvSpPr>
          <p:nvPr>
            <p:ph type="sldNum" sz="quarter" idx="10"/>
          </p:nvPr>
        </p:nvSpPr>
        <p:spPr>
          <a:noFill/>
        </p:spPr>
        <p:txBody>
          <a:bodyPr/>
          <a:lstStyle>
            <a:lvl1pPr>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1pPr>
            <a:lvl2pPr marL="742950" indent="-28575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2pPr>
            <a:lvl3pPr marL="11430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3pPr>
            <a:lvl4pPr marL="16002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4pPr>
            <a:lvl5pPr marL="20574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a:spcBef>
                <a:spcPct val="0"/>
              </a:spcBef>
              <a:buClrTx/>
              <a:buSzTx/>
              <a:buFontTx/>
              <a:buNone/>
            </a:pPr>
            <a:fld id="{FEEDA318-A085-4446-8AC4-06118EA0A291}" type="slidenum">
              <a:rPr lang="en-US" altLang="en-US" sz="1400">
                <a:latin typeface="Tahoma" panose="020B0604030504040204" pitchFamily="34" charset="0"/>
              </a:rPr>
              <a:pPr>
                <a:spcBef>
                  <a:spcPct val="0"/>
                </a:spcBef>
                <a:buClrTx/>
                <a:buSzTx/>
                <a:buFontTx/>
                <a:buNone/>
              </a:pPr>
              <a:t>16</a:t>
            </a:fld>
            <a:endParaRPr lang="en-US" altLang="en-US" sz="1400">
              <a:latin typeface="Tahoma" panose="020B0604030504040204" pitchFamily="34" charset="0"/>
            </a:endParaRPr>
          </a:p>
        </p:txBody>
      </p:sp>
      <p:sp>
        <p:nvSpPr>
          <p:cNvPr id="15363" name="Rectangle 2"/>
          <p:cNvSpPr>
            <a:spLocks noGrp="1" noChangeArrowheads="1"/>
          </p:cNvSpPr>
          <p:nvPr>
            <p:ph type="title"/>
          </p:nvPr>
        </p:nvSpPr>
        <p:spPr/>
        <p:txBody>
          <a:bodyPr/>
          <a:lstStyle/>
          <a:p>
            <a:pPr eaLnBrk="1" hangingPunct="1"/>
            <a:r>
              <a:rPr lang="en-US" altLang="en-US" dirty="0"/>
              <a:t>Math Commands</a:t>
            </a:r>
          </a:p>
        </p:txBody>
      </p:sp>
      <p:sp>
        <p:nvSpPr>
          <p:cNvPr id="15364" name="Rectangle 3"/>
          <p:cNvSpPr>
            <a:spLocks noGrp="1" noChangeArrowheads="1"/>
          </p:cNvSpPr>
          <p:nvPr>
            <p:ph type="body" idx="1"/>
          </p:nvPr>
        </p:nvSpPr>
        <p:spPr>
          <a:xfrm>
            <a:off x="0" y="1066800"/>
            <a:ext cx="9144000" cy="6553200"/>
          </a:xfrm>
        </p:spPr>
        <p:txBody>
          <a:bodyPr/>
          <a:lstStyle/>
          <a:p>
            <a:pPr eaLnBrk="1" hangingPunct="1">
              <a:lnSpc>
                <a:spcPct val="90000"/>
              </a:lnSpc>
            </a:pPr>
            <a:r>
              <a:rPr lang="en-US" altLang="en-US" dirty="0"/>
              <a:t>Python has useful </a:t>
            </a:r>
            <a:r>
              <a:rPr lang="en-US" altLang="en-US" b="1" dirty="0">
                <a:solidFill>
                  <a:srgbClr val="C00000"/>
                </a:solidFill>
                <a:hlinkClick r:id="rId3">
                  <a:extLst>
                    <a:ext uri="{A12FA001-AC4F-418D-AE19-62706E023703}">
                      <ahyp:hlinkClr xmlns:ahyp="http://schemas.microsoft.com/office/drawing/2018/hyperlinkcolor" val="tx"/>
                    </a:ext>
                  </a:extLst>
                </a:hlinkClick>
              </a:rPr>
              <a:t>commands</a:t>
            </a:r>
            <a:r>
              <a:rPr lang="en-US" altLang="en-US" dirty="0"/>
              <a:t> for performing calculations.</a:t>
            </a:r>
          </a:p>
          <a:p>
            <a:pPr lvl="1" eaLnBrk="1" hangingPunct="1">
              <a:lnSpc>
                <a:spcPct val="90000"/>
              </a:lnSpc>
            </a:pPr>
            <a:endParaRPr lang="en-US" altLang="en-US" dirty="0"/>
          </a:p>
          <a:p>
            <a:pPr lvl="1" eaLnBrk="1" hangingPunct="1">
              <a:lnSpc>
                <a:spcPct val="90000"/>
              </a:lnSpc>
            </a:pPr>
            <a:endParaRPr lang="en-US" altLang="en-US" dirty="0"/>
          </a:p>
          <a:p>
            <a:pPr lvl="1" eaLnBrk="1" hangingPunct="1">
              <a:lnSpc>
                <a:spcPct val="90000"/>
              </a:lnSpc>
            </a:pPr>
            <a:endParaRPr lang="en-US" altLang="en-US" dirty="0"/>
          </a:p>
          <a:p>
            <a:pPr lvl="1" eaLnBrk="1" hangingPunct="1">
              <a:lnSpc>
                <a:spcPct val="90000"/>
              </a:lnSpc>
            </a:pPr>
            <a:endParaRPr lang="en-US" altLang="en-US" dirty="0"/>
          </a:p>
          <a:p>
            <a:pPr lvl="1" eaLnBrk="1" hangingPunct="1">
              <a:lnSpc>
                <a:spcPct val="90000"/>
              </a:lnSpc>
            </a:pPr>
            <a:endParaRPr lang="en-US" altLang="en-US" dirty="0"/>
          </a:p>
          <a:p>
            <a:pPr lvl="1" eaLnBrk="1" hangingPunct="1">
              <a:lnSpc>
                <a:spcPct val="90000"/>
              </a:lnSpc>
            </a:pPr>
            <a:endParaRPr lang="en-US" altLang="en-US" dirty="0"/>
          </a:p>
          <a:p>
            <a:pPr lvl="1" eaLnBrk="1" hangingPunct="1">
              <a:lnSpc>
                <a:spcPct val="90000"/>
              </a:lnSpc>
            </a:pPr>
            <a:endParaRPr lang="en-US" altLang="en-US" dirty="0"/>
          </a:p>
          <a:p>
            <a:pPr lvl="1" eaLnBrk="1" hangingPunct="1">
              <a:lnSpc>
                <a:spcPct val="90000"/>
              </a:lnSpc>
            </a:pPr>
            <a:endParaRPr lang="en-US" altLang="en-US" dirty="0"/>
          </a:p>
          <a:p>
            <a:pPr lvl="1" eaLnBrk="1" hangingPunct="1">
              <a:lnSpc>
                <a:spcPct val="90000"/>
              </a:lnSpc>
            </a:pPr>
            <a:endParaRPr lang="en-US" altLang="en-US" dirty="0"/>
          </a:p>
          <a:p>
            <a:pPr lvl="1" eaLnBrk="1" hangingPunct="1">
              <a:lnSpc>
                <a:spcPct val="90000"/>
              </a:lnSpc>
            </a:pPr>
            <a:endParaRPr lang="en-US" altLang="en-US" dirty="0"/>
          </a:p>
          <a:p>
            <a:pPr lvl="1" eaLnBrk="1" hangingPunct="1">
              <a:lnSpc>
                <a:spcPct val="90000"/>
              </a:lnSpc>
            </a:pPr>
            <a:endParaRPr lang="en-US" altLang="en-US" dirty="0"/>
          </a:p>
          <a:p>
            <a:pPr lvl="1" eaLnBrk="1" hangingPunct="1">
              <a:lnSpc>
                <a:spcPct val="90000"/>
              </a:lnSpc>
            </a:pPr>
            <a:endParaRPr lang="en-US" altLang="en-US" dirty="0"/>
          </a:p>
          <a:p>
            <a:pPr lvl="1" eaLnBrk="1" hangingPunct="1">
              <a:lnSpc>
                <a:spcPct val="90000"/>
              </a:lnSpc>
            </a:pPr>
            <a:endParaRPr lang="en-US" altLang="en-US" dirty="0"/>
          </a:p>
          <a:p>
            <a:pPr eaLnBrk="1" hangingPunct="1">
              <a:lnSpc>
                <a:spcPct val="90000"/>
              </a:lnSpc>
            </a:pPr>
            <a:r>
              <a:rPr lang="en-US" altLang="en-US" dirty="0"/>
              <a:t>To use many of these commands, you must write the following at the top of your Python program:</a:t>
            </a:r>
          </a:p>
          <a:p>
            <a:pPr lvl="1" eaLnBrk="1" hangingPunct="1">
              <a:lnSpc>
                <a:spcPct val="90000"/>
              </a:lnSpc>
              <a:buFont typeface="Wingdings" panose="05000000000000000000" pitchFamily="2" charset="2"/>
              <a:buNone/>
            </a:pPr>
            <a:r>
              <a:rPr lang="en-US" altLang="en-US" b="1" dirty="0">
                <a:latin typeface="Courier New" panose="02070309020205020404" pitchFamily="49" charset="0"/>
              </a:rPr>
              <a:t>from math import *</a:t>
            </a:r>
          </a:p>
          <a:p>
            <a:pPr lvl="1" eaLnBrk="1" hangingPunct="1">
              <a:lnSpc>
                <a:spcPct val="90000"/>
              </a:lnSpc>
              <a:buFont typeface="Wingdings" panose="05000000000000000000" pitchFamily="2" charset="2"/>
              <a:buNone/>
            </a:pPr>
            <a:r>
              <a:rPr lang="en-US" altLang="en-US" b="1" dirty="0">
                <a:solidFill>
                  <a:srgbClr val="C00000"/>
                </a:solidFill>
                <a:latin typeface="Courier New" panose="02070309020205020404" pitchFamily="49" charset="0"/>
              </a:rPr>
              <a:t>Note: it’s not always advisable to import everything that comes with a package</a:t>
            </a:r>
          </a:p>
        </p:txBody>
      </p:sp>
      <p:graphicFrame>
        <p:nvGraphicFramePr>
          <p:cNvPr id="1538116" name="Group 68"/>
          <p:cNvGraphicFramePr>
            <a:graphicFrameLocks noGrp="1"/>
          </p:cNvGraphicFramePr>
          <p:nvPr>
            <p:extLst>
              <p:ext uri="{D42A27DB-BD31-4B8C-83A1-F6EECF244321}">
                <p14:modId xmlns:p14="http://schemas.microsoft.com/office/powerpoint/2010/main" val="1752557750"/>
              </p:ext>
            </p:extLst>
          </p:nvPr>
        </p:nvGraphicFramePr>
        <p:xfrm>
          <a:off x="152400" y="1600200"/>
          <a:ext cx="5715000" cy="3657600"/>
        </p:xfrm>
        <a:graphic>
          <a:graphicData uri="http://schemas.openxmlformats.org/drawingml/2006/table">
            <a:tbl>
              <a:tblPr/>
              <a:tblGrid>
                <a:gridCol w="2309383">
                  <a:extLst>
                    <a:ext uri="{9D8B030D-6E8A-4147-A177-3AD203B41FA5}">
                      <a16:colId xmlns:a16="http://schemas.microsoft.com/office/drawing/2014/main" val="4112798472"/>
                    </a:ext>
                  </a:extLst>
                </a:gridCol>
                <a:gridCol w="3405617">
                  <a:extLst>
                    <a:ext uri="{9D8B030D-6E8A-4147-A177-3AD203B41FA5}">
                      <a16:colId xmlns:a16="http://schemas.microsoft.com/office/drawing/2014/main" val="2537123047"/>
                    </a:ext>
                  </a:extLst>
                </a:gridCol>
              </a:tblGrid>
              <a:tr h="279400">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Verdana" panose="020B0604030504040204" pitchFamily="34" charset="0"/>
                          <a:cs typeface="Times New Roman" panose="02020603050405020304" pitchFamily="18" charset="0"/>
                        </a:rPr>
                        <a:t>Command name</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Verdana" panose="020B0604030504040204" pitchFamily="34" charset="0"/>
                          <a:cs typeface="Times New Roman" panose="02020603050405020304" pitchFamily="18" charset="0"/>
                        </a:rPr>
                        <a:t>Description</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617363289"/>
                  </a:ext>
                </a:extLst>
              </a:tr>
              <a:tr h="279400">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abs(</a:t>
                      </a:r>
                      <a:r>
                        <a:rPr kumimoji="0" lang="en-US" altLang="en-US" sz="1400" b="1" i="1" u="none" strike="noStrike" cap="none" normalizeH="0" baseline="0">
                          <a:ln>
                            <a:noFill/>
                          </a:ln>
                          <a:solidFill>
                            <a:schemeClr val="tx1"/>
                          </a:solidFill>
                          <a:effectLst/>
                          <a:latin typeface="Verdana" panose="020B0604030504040204" pitchFamily="34" charset="0"/>
                          <a:cs typeface="Times New Roman" panose="02020603050405020304" pitchFamily="18" charset="0"/>
                        </a:rPr>
                        <a:t>value</a:t>
                      </a: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400" b="0" i="0" u="none" strike="noStrike" cap="none" normalizeH="0" baseline="0">
                          <a:ln>
                            <a:noFill/>
                          </a:ln>
                          <a:solidFill>
                            <a:schemeClr val="tx1"/>
                          </a:solidFill>
                          <a:effectLst/>
                          <a:latin typeface="Verdana" panose="020B0604030504040204" pitchFamily="34" charset="0"/>
                          <a:cs typeface="Times New Roman" panose="02020603050405020304" pitchFamily="18" charset="0"/>
                        </a:rPr>
                        <a:t>absolute value</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764244410"/>
                  </a:ext>
                </a:extLst>
              </a:tr>
              <a:tr h="279400">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ceil(</a:t>
                      </a:r>
                      <a:r>
                        <a:rPr kumimoji="0" lang="en-US" altLang="en-US" sz="1400" b="1" i="1" u="none" strike="noStrike" cap="none" normalizeH="0" baseline="0">
                          <a:ln>
                            <a:noFill/>
                          </a:ln>
                          <a:solidFill>
                            <a:schemeClr val="tx1"/>
                          </a:solidFill>
                          <a:effectLst/>
                          <a:latin typeface="Verdana" panose="020B0604030504040204" pitchFamily="34" charset="0"/>
                          <a:cs typeface="Times New Roman" panose="02020603050405020304" pitchFamily="18" charset="0"/>
                        </a:rPr>
                        <a:t>value</a:t>
                      </a: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400" b="0" i="0" u="none" strike="noStrike" cap="none" normalizeH="0" baseline="0">
                          <a:ln>
                            <a:noFill/>
                          </a:ln>
                          <a:solidFill>
                            <a:schemeClr val="tx1"/>
                          </a:solidFill>
                          <a:effectLst/>
                          <a:latin typeface="Verdana" panose="020B0604030504040204" pitchFamily="34" charset="0"/>
                          <a:cs typeface="Times New Roman" panose="02020603050405020304" pitchFamily="18" charset="0"/>
                        </a:rPr>
                        <a:t>rounds up</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710669683"/>
                  </a:ext>
                </a:extLst>
              </a:tr>
              <a:tr h="279400">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cos(</a:t>
                      </a:r>
                      <a:r>
                        <a:rPr kumimoji="0" lang="en-US" altLang="en-US" sz="1400" b="1" i="1" u="none" strike="noStrike" cap="none" normalizeH="0" baseline="0">
                          <a:ln>
                            <a:noFill/>
                          </a:ln>
                          <a:solidFill>
                            <a:schemeClr val="tx1"/>
                          </a:solidFill>
                          <a:effectLst/>
                          <a:latin typeface="Verdana" panose="020B0604030504040204" pitchFamily="34" charset="0"/>
                          <a:cs typeface="Times New Roman" panose="02020603050405020304" pitchFamily="18" charset="0"/>
                        </a:rPr>
                        <a:t>value</a:t>
                      </a: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400" b="0" i="0" u="none" strike="noStrike" cap="none" normalizeH="0" baseline="0" dirty="0">
                          <a:ln>
                            <a:noFill/>
                          </a:ln>
                          <a:solidFill>
                            <a:schemeClr val="tx1"/>
                          </a:solidFill>
                          <a:effectLst/>
                          <a:latin typeface="Verdana" panose="020B0604030504040204" pitchFamily="34" charset="0"/>
                          <a:cs typeface="Times New Roman" panose="02020603050405020304" pitchFamily="18" charset="0"/>
                        </a:rPr>
                        <a:t>cosine, in radians</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534965600"/>
                  </a:ext>
                </a:extLst>
              </a:tr>
              <a:tr h="279400">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floor(</a:t>
                      </a:r>
                      <a:r>
                        <a:rPr kumimoji="0" lang="en-US" altLang="en-US" sz="1400" b="1" i="1" u="none" strike="noStrike" cap="none" normalizeH="0" baseline="0">
                          <a:ln>
                            <a:noFill/>
                          </a:ln>
                          <a:solidFill>
                            <a:schemeClr val="tx1"/>
                          </a:solidFill>
                          <a:effectLst/>
                          <a:latin typeface="Verdana" panose="020B0604030504040204" pitchFamily="34" charset="0"/>
                          <a:cs typeface="Times New Roman" panose="02020603050405020304" pitchFamily="18" charset="0"/>
                        </a:rPr>
                        <a:t>value</a:t>
                      </a: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400" b="0" i="0" u="none" strike="noStrike" cap="none" normalizeH="0" baseline="0" dirty="0">
                          <a:ln>
                            <a:noFill/>
                          </a:ln>
                          <a:solidFill>
                            <a:schemeClr val="tx1"/>
                          </a:solidFill>
                          <a:effectLst/>
                          <a:latin typeface="Verdana" panose="020B0604030504040204" pitchFamily="34" charset="0"/>
                          <a:cs typeface="Times New Roman" panose="02020603050405020304" pitchFamily="18" charset="0"/>
                        </a:rPr>
                        <a:t>rounds down</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700704923"/>
                  </a:ext>
                </a:extLst>
              </a:tr>
              <a:tr h="279400">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log(</a:t>
                      </a:r>
                      <a:r>
                        <a:rPr kumimoji="0" lang="en-US" altLang="en-US" sz="1400" b="1" i="1" u="none" strike="noStrike" cap="none" normalizeH="0" baseline="0">
                          <a:ln>
                            <a:noFill/>
                          </a:ln>
                          <a:solidFill>
                            <a:schemeClr val="tx1"/>
                          </a:solidFill>
                          <a:effectLst/>
                          <a:latin typeface="Verdana" panose="020B0604030504040204" pitchFamily="34" charset="0"/>
                          <a:cs typeface="Times New Roman" panose="02020603050405020304" pitchFamily="18" charset="0"/>
                        </a:rPr>
                        <a:t>value</a:t>
                      </a: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400" b="0" i="0" u="none" strike="noStrike" cap="none" normalizeH="0" baseline="0">
                          <a:ln>
                            <a:noFill/>
                          </a:ln>
                          <a:solidFill>
                            <a:schemeClr val="tx1"/>
                          </a:solidFill>
                          <a:effectLst/>
                          <a:latin typeface="Verdana" panose="020B0604030504040204" pitchFamily="34" charset="0"/>
                          <a:cs typeface="Times New Roman" panose="02020603050405020304" pitchFamily="18" charset="0"/>
                        </a:rPr>
                        <a:t>logarithm, base </a:t>
                      </a:r>
                      <a:r>
                        <a:rPr kumimoji="0" lang="en-US" altLang="en-US" sz="1400" b="0" i="1" u="none" strike="noStrike" cap="none" normalizeH="0" baseline="0">
                          <a:ln>
                            <a:noFill/>
                          </a:ln>
                          <a:solidFill>
                            <a:schemeClr val="tx1"/>
                          </a:solidFill>
                          <a:effectLst/>
                          <a:latin typeface="Verdana" panose="020B0604030504040204" pitchFamily="34" charset="0"/>
                          <a:cs typeface="Times New Roman" panose="02020603050405020304" pitchFamily="18" charset="0"/>
                        </a:rPr>
                        <a:t>e</a:t>
                      </a:r>
                      <a:endParaRPr kumimoji="0" lang="en-US" altLang="en-US" sz="1400" b="0" i="0" u="none" strike="noStrike" cap="none" normalizeH="0" baseline="0">
                        <a:ln>
                          <a:noFill/>
                        </a:ln>
                        <a:solidFill>
                          <a:schemeClr val="tx1"/>
                        </a:solidFill>
                        <a:effectLst/>
                        <a:latin typeface="Verdana" panose="020B0604030504040204" pitchFamily="34" charset="0"/>
                        <a:cs typeface="Times New Roman" panose="02020603050405020304" pitchFamily="18"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6847819"/>
                  </a:ext>
                </a:extLst>
              </a:tr>
              <a:tr h="279400">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log10(</a:t>
                      </a:r>
                      <a:r>
                        <a:rPr kumimoji="0" lang="en-US" altLang="en-US" sz="1400" b="1" i="1" u="none" strike="noStrike" cap="none" normalizeH="0" baseline="0">
                          <a:ln>
                            <a:noFill/>
                          </a:ln>
                          <a:solidFill>
                            <a:schemeClr val="tx1"/>
                          </a:solidFill>
                          <a:effectLst/>
                          <a:latin typeface="Verdana" panose="020B0604030504040204" pitchFamily="34" charset="0"/>
                          <a:cs typeface="Times New Roman" panose="02020603050405020304" pitchFamily="18" charset="0"/>
                        </a:rPr>
                        <a:t>value</a:t>
                      </a: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400" b="0" i="0" u="none" strike="noStrike" cap="none" normalizeH="0" baseline="0">
                          <a:ln>
                            <a:noFill/>
                          </a:ln>
                          <a:solidFill>
                            <a:schemeClr val="tx1"/>
                          </a:solidFill>
                          <a:effectLst/>
                          <a:latin typeface="Verdana" panose="020B0604030504040204" pitchFamily="34" charset="0"/>
                          <a:cs typeface="Times New Roman" panose="02020603050405020304" pitchFamily="18" charset="0"/>
                        </a:rPr>
                        <a:t>logarithm, base 10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216523763"/>
                  </a:ext>
                </a:extLst>
              </a:tr>
              <a:tr h="279400">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max(</a:t>
                      </a:r>
                      <a:r>
                        <a:rPr kumimoji="0" lang="en-US" altLang="en-US" sz="1400" b="1" i="1" u="none" strike="noStrike" cap="none" normalizeH="0" baseline="0">
                          <a:ln>
                            <a:noFill/>
                          </a:ln>
                          <a:solidFill>
                            <a:schemeClr val="tx1"/>
                          </a:solidFill>
                          <a:effectLst/>
                          <a:latin typeface="Verdana" panose="020B0604030504040204" pitchFamily="34" charset="0"/>
                          <a:cs typeface="Times New Roman" panose="02020603050405020304" pitchFamily="18" charset="0"/>
                        </a:rPr>
                        <a:t>value1</a:t>
                      </a: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a:t>
                      </a:r>
                      <a:r>
                        <a:rPr kumimoji="0" lang="en-US" altLang="en-US" sz="1400" b="0" i="0" u="none" strike="noStrike" cap="none" normalizeH="0" baseline="0">
                          <a:ln>
                            <a:noFill/>
                          </a:ln>
                          <a:solidFill>
                            <a:schemeClr val="tx1"/>
                          </a:solidFill>
                          <a:effectLst/>
                          <a:latin typeface="Verdana" panose="020B0604030504040204" pitchFamily="34" charset="0"/>
                          <a:cs typeface="Times New Roman" panose="02020603050405020304" pitchFamily="18" charset="0"/>
                        </a:rPr>
                        <a:t> </a:t>
                      </a:r>
                      <a:r>
                        <a:rPr kumimoji="0" lang="en-US" altLang="en-US" sz="1400" b="1" i="1" u="none" strike="noStrike" cap="none" normalizeH="0" baseline="0">
                          <a:ln>
                            <a:noFill/>
                          </a:ln>
                          <a:solidFill>
                            <a:schemeClr val="tx1"/>
                          </a:solidFill>
                          <a:effectLst/>
                          <a:latin typeface="Verdana" panose="020B0604030504040204" pitchFamily="34" charset="0"/>
                          <a:cs typeface="Times New Roman" panose="02020603050405020304" pitchFamily="18" charset="0"/>
                        </a:rPr>
                        <a:t>value2</a:t>
                      </a: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400" b="0" i="0" u="none" strike="noStrike" cap="none" normalizeH="0" baseline="0">
                          <a:ln>
                            <a:noFill/>
                          </a:ln>
                          <a:solidFill>
                            <a:schemeClr val="tx1"/>
                          </a:solidFill>
                          <a:effectLst/>
                          <a:latin typeface="Verdana" panose="020B0604030504040204" pitchFamily="34" charset="0"/>
                          <a:cs typeface="Times New Roman" panose="02020603050405020304" pitchFamily="18" charset="0"/>
                        </a:rPr>
                        <a:t>larger of two values</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858480748"/>
                  </a:ext>
                </a:extLst>
              </a:tr>
              <a:tr h="279400">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min(</a:t>
                      </a:r>
                      <a:r>
                        <a:rPr kumimoji="0" lang="en-US" altLang="en-US" sz="1400" b="1" i="1" u="none" strike="noStrike" cap="none" normalizeH="0" baseline="0">
                          <a:ln>
                            <a:noFill/>
                          </a:ln>
                          <a:solidFill>
                            <a:schemeClr val="tx1"/>
                          </a:solidFill>
                          <a:effectLst/>
                          <a:latin typeface="Verdana" panose="020B0604030504040204" pitchFamily="34" charset="0"/>
                          <a:cs typeface="Times New Roman" panose="02020603050405020304" pitchFamily="18" charset="0"/>
                        </a:rPr>
                        <a:t>value1</a:t>
                      </a: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a:t>
                      </a:r>
                      <a:r>
                        <a:rPr kumimoji="0" lang="en-US" altLang="en-US" sz="1400" b="0" i="0" u="none" strike="noStrike" cap="none" normalizeH="0" baseline="0">
                          <a:ln>
                            <a:noFill/>
                          </a:ln>
                          <a:solidFill>
                            <a:schemeClr val="tx1"/>
                          </a:solidFill>
                          <a:effectLst/>
                          <a:latin typeface="Verdana" panose="020B0604030504040204" pitchFamily="34" charset="0"/>
                          <a:cs typeface="Times New Roman" panose="02020603050405020304" pitchFamily="18" charset="0"/>
                        </a:rPr>
                        <a:t> </a:t>
                      </a:r>
                      <a:r>
                        <a:rPr kumimoji="0" lang="en-US" altLang="en-US" sz="1400" b="1" i="1" u="none" strike="noStrike" cap="none" normalizeH="0" baseline="0">
                          <a:ln>
                            <a:noFill/>
                          </a:ln>
                          <a:solidFill>
                            <a:schemeClr val="tx1"/>
                          </a:solidFill>
                          <a:effectLst/>
                          <a:latin typeface="Verdana" panose="020B0604030504040204" pitchFamily="34" charset="0"/>
                          <a:cs typeface="Times New Roman" panose="02020603050405020304" pitchFamily="18" charset="0"/>
                        </a:rPr>
                        <a:t>value2</a:t>
                      </a: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400" b="0" i="0" u="none" strike="noStrike" cap="none" normalizeH="0" baseline="0">
                          <a:ln>
                            <a:noFill/>
                          </a:ln>
                          <a:solidFill>
                            <a:schemeClr val="tx1"/>
                          </a:solidFill>
                          <a:effectLst/>
                          <a:latin typeface="Verdana" panose="020B0604030504040204" pitchFamily="34" charset="0"/>
                          <a:cs typeface="Times New Roman" panose="02020603050405020304" pitchFamily="18" charset="0"/>
                        </a:rPr>
                        <a:t>smaller of two values</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206996083"/>
                  </a:ext>
                </a:extLst>
              </a:tr>
              <a:tr h="279400">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round(</a:t>
                      </a:r>
                      <a:r>
                        <a:rPr kumimoji="0" lang="en-US" altLang="en-US" sz="1400" b="1" i="1" u="none" strike="noStrike" cap="none" normalizeH="0" baseline="0">
                          <a:ln>
                            <a:noFill/>
                          </a:ln>
                          <a:solidFill>
                            <a:schemeClr val="tx1"/>
                          </a:solidFill>
                          <a:effectLst/>
                          <a:latin typeface="Verdana" panose="020B0604030504040204" pitchFamily="34" charset="0"/>
                          <a:cs typeface="Times New Roman" panose="02020603050405020304" pitchFamily="18" charset="0"/>
                        </a:rPr>
                        <a:t>value</a:t>
                      </a: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400" b="0" i="0" u="none" strike="noStrike" cap="none" normalizeH="0" baseline="0" dirty="0">
                          <a:ln>
                            <a:noFill/>
                          </a:ln>
                          <a:solidFill>
                            <a:schemeClr val="tx1"/>
                          </a:solidFill>
                          <a:effectLst/>
                          <a:latin typeface="Verdana" panose="020B0604030504040204" pitchFamily="34" charset="0"/>
                          <a:cs typeface="Times New Roman" panose="02020603050405020304" pitchFamily="18" charset="0"/>
                        </a:rPr>
                        <a:t>nearest whole number</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171999551"/>
                  </a:ext>
                </a:extLst>
              </a:tr>
              <a:tr h="279400">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sin(</a:t>
                      </a:r>
                      <a:r>
                        <a:rPr kumimoji="0" lang="en-US" altLang="en-US" sz="1400" b="1" i="1" u="none" strike="noStrike" cap="none" normalizeH="0" baseline="0">
                          <a:ln>
                            <a:noFill/>
                          </a:ln>
                          <a:solidFill>
                            <a:schemeClr val="tx1"/>
                          </a:solidFill>
                          <a:effectLst/>
                          <a:latin typeface="Verdana" panose="020B0604030504040204" pitchFamily="34" charset="0"/>
                          <a:cs typeface="Times New Roman" panose="02020603050405020304" pitchFamily="18" charset="0"/>
                        </a:rPr>
                        <a:t>value</a:t>
                      </a: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400" b="0" i="0" u="none" strike="noStrike" cap="none" normalizeH="0" baseline="0">
                          <a:ln>
                            <a:noFill/>
                          </a:ln>
                          <a:solidFill>
                            <a:schemeClr val="tx1"/>
                          </a:solidFill>
                          <a:effectLst/>
                          <a:latin typeface="Verdana" panose="020B0604030504040204" pitchFamily="34" charset="0"/>
                          <a:cs typeface="Times New Roman" panose="02020603050405020304" pitchFamily="18" charset="0"/>
                        </a:rPr>
                        <a:t>sine, in radians</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399775463"/>
                  </a:ext>
                </a:extLst>
              </a:tr>
              <a:tr h="279400">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4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sqrt(</a:t>
                      </a:r>
                      <a:r>
                        <a:rPr kumimoji="0" lang="en-US" altLang="en-US" sz="1400" b="1" i="1" u="none" strike="noStrike" cap="none" normalizeH="0" baseline="0" dirty="0">
                          <a:ln>
                            <a:noFill/>
                          </a:ln>
                          <a:solidFill>
                            <a:schemeClr val="tx1"/>
                          </a:solidFill>
                          <a:effectLst/>
                          <a:latin typeface="Verdana" panose="020B0604030504040204" pitchFamily="34" charset="0"/>
                          <a:cs typeface="Times New Roman" panose="02020603050405020304" pitchFamily="18" charset="0"/>
                        </a:rPr>
                        <a:t>value</a:t>
                      </a:r>
                      <a:r>
                        <a:rPr kumimoji="0" lang="en-US" altLang="en-US" sz="14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400" b="0" i="0" u="none" strike="noStrike" cap="none" normalizeH="0" baseline="0" dirty="0">
                          <a:ln>
                            <a:noFill/>
                          </a:ln>
                          <a:solidFill>
                            <a:schemeClr val="tx1"/>
                          </a:solidFill>
                          <a:effectLst/>
                          <a:latin typeface="Verdana" panose="020B0604030504040204" pitchFamily="34" charset="0"/>
                          <a:cs typeface="Times New Roman" panose="02020603050405020304" pitchFamily="18" charset="0"/>
                        </a:rPr>
                        <a:t>square root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4259122898"/>
                  </a:ext>
                </a:extLst>
              </a:tr>
            </a:tbl>
          </a:graphicData>
        </a:graphic>
      </p:graphicFrame>
      <p:graphicFrame>
        <p:nvGraphicFramePr>
          <p:cNvPr id="1538115" name="Group 67"/>
          <p:cNvGraphicFramePr>
            <a:graphicFrameLocks noGrp="1"/>
          </p:cNvGraphicFramePr>
          <p:nvPr/>
        </p:nvGraphicFramePr>
        <p:xfrm>
          <a:off x="6219825" y="1600200"/>
          <a:ext cx="2771775" cy="990600"/>
        </p:xfrm>
        <a:graphic>
          <a:graphicData uri="http://schemas.openxmlformats.org/drawingml/2006/table">
            <a:tbl>
              <a:tblPr/>
              <a:tblGrid>
                <a:gridCol w="1219200">
                  <a:extLst>
                    <a:ext uri="{9D8B030D-6E8A-4147-A177-3AD203B41FA5}">
                      <a16:colId xmlns:a16="http://schemas.microsoft.com/office/drawing/2014/main" val="1596047572"/>
                    </a:ext>
                  </a:extLst>
                </a:gridCol>
                <a:gridCol w="1552575">
                  <a:extLst>
                    <a:ext uri="{9D8B030D-6E8A-4147-A177-3AD203B41FA5}">
                      <a16:colId xmlns:a16="http://schemas.microsoft.com/office/drawing/2014/main" val="2356636145"/>
                    </a:ext>
                  </a:extLst>
                </a:gridCol>
              </a:tblGrid>
              <a:tr h="330200">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Verdana" panose="020B0604030504040204" pitchFamily="34" charset="0"/>
                          <a:cs typeface="Times New Roman" panose="02020603050405020304" pitchFamily="18" charset="0"/>
                        </a:rPr>
                        <a:t>Constant </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400" b="1" i="0" u="none" strike="noStrike" cap="none" normalizeH="0" baseline="0">
                          <a:ln>
                            <a:noFill/>
                          </a:ln>
                          <a:solidFill>
                            <a:schemeClr val="tx1"/>
                          </a:solidFill>
                          <a:effectLst/>
                          <a:latin typeface="Verdana" panose="020B0604030504040204" pitchFamily="34" charset="0"/>
                          <a:cs typeface="Times New Roman" panose="02020603050405020304" pitchFamily="18" charset="0"/>
                        </a:rPr>
                        <a:t>Description</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472577845"/>
                  </a:ext>
                </a:extLst>
              </a:tr>
              <a:tr h="330200">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e</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400" b="0" i="0" u="none" strike="noStrike" cap="none" normalizeH="0" baseline="0">
                          <a:ln>
                            <a:noFill/>
                          </a:ln>
                          <a:solidFill>
                            <a:schemeClr val="tx1"/>
                          </a:solidFill>
                          <a:effectLst/>
                          <a:latin typeface="Verdana" panose="020B0604030504040204" pitchFamily="34" charset="0"/>
                          <a:cs typeface="Times New Roman" panose="02020603050405020304" pitchFamily="18" charset="0"/>
                        </a:rPr>
                        <a:t>2.7182818...</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844751433"/>
                  </a:ext>
                </a:extLst>
              </a:tr>
              <a:tr h="330200">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4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rPr>
                        <a:t>pi</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400" b="0" i="0" u="none" strike="noStrike" cap="none" normalizeH="0" baseline="0">
                          <a:ln>
                            <a:noFill/>
                          </a:ln>
                          <a:solidFill>
                            <a:schemeClr val="tx1"/>
                          </a:solidFill>
                          <a:effectLst/>
                          <a:latin typeface="Verdana" panose="020B0604030504040204" pitchFamily="34" charset="0"/>
                          <a:cs typeface="Times New Roman" panose="02020603050405020304" pitchFamily="18" charset="0"/>
                        </a:rPr>
                        <a:t>3.1415926...</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757051128"/>
                  </a:ext>
                </a:extLst>
              </a:tr>
            </a:tbl>
          </a:graphicData>
        </a:graphic>
      </p:graphicFrame>
    </p:spTree>
  </p:cSld>
  <p:clrMapOvr>
    <a:masterClrMapping/>
  </p:clrMapOvr>
  <p:transition spd="med"/>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A63FF-ED5E-45D8-99EC-8D3521778CAC}"/>
              </a:ext>
            </a:extLst>
          </p:cNvPr>
          <p:cNvSpPr>
            <a:spLocks noGrp="1"/>
          </p:cNvSpPr>
          <p:nvPr>
            <p:ph type="title"/>
          </p:nvPr>
        </p:nvSpPr>
        <p:spPr/>
        <p:txBody>
          <a:bodyPr/>
          <a:lstStyle/>
          <a:p>
            <a:r>
              <a:rPr lang="en-CA" dirty="0"/>
              <a:t>Fractions Module</a:t>
            </a:r>
          </a:p>
        </p:txBody>
      </p:sp>
      <p:sp>
        <p:nvSpPr>
          <p:cNvPr id="3" name="Content Placeholder 2">
            <a:extLst>
              <a:ext uri="{FF2B5EF4-FFF2-40B4-BE49-F238E27FC236}">
                <a16:creationId xmlns:a16="http://schemas.microsoft.com/office/drawing/2014/main" id="{045C9812-DC90-414E-BEA5-37FC8F94749C}"/>
              </a:ext>
            </a:extLst>
          </p:cNvPr>
          <p:cNvSpPr>
            <a:spLocks noGrp="1"/>
          </p:cNvSpPr>
          <p:nvPr>
            <p:ph idx="1"/>
          </p:nvPr>
        </p:nvSpPr>
        <p:spPr/>
        <p:txBody>
          <a:bodyPr/>
          <a:lstStyle/>
          <a:p>
            <a:r>
              <a:rPr lang="en-CA" b="1" dirty="0">
                <a:solidFill>
                  <a:srgbClr val="C00000"/>
                </a:solidFill>
              </a:rPr>
              <a:t>Guess what?</a:t>
            </a:r>
          </a:p>
          <a:p>
            <a:r>
              <a:rPr lang="en-CA" dirty="0"/>
              <a:t>There is a module called </a:t>
            </a:r>
            <a:r>
              <a:rPr lang="en-CA" b="1" dirty="0">
                <a:solidFill>
                  <a:srgbClr val="C00000"/>
                </a:solidFill>
              </a:rPr>
              <a:t>fractions</a:t>
            </a:r>
            <a:r>
              <a:rPr lang="en-CA" dirty="0"/>
              <a:t> in python</a:t>
            </a:r>
          </a:p>
          <a:p>
            <a:r>
              <a:rPr lang="en-US" dirty="0"/>
              <a:t>The </a:t>
            </a:r>
            <a:r>
              <a:rPr lang="en-US" b="1" dirty="0">
                <a:solidFill>
                  <a:srgbClr val="C00000"/>
                </a:solidFill>
              </a:rPr>
              <a:t>fractions</a:t>
            </a:r>
            <a:r>
              <a:rPr lang="en-US" dirty="0"/>
              <a:t> module makes available a new type of number: the </a:t>
            </a:r>
            <a:r>
              <a:rPr lang="en-US" dirty="0">
                <a:solidFill>
                  <a:srgbClr val="C00000"/>
                </a:solidFill>
              </a:rPr>
              <a:t>Fraction</a:t>
            </a:r>
            <a:r>
              <a:rPr lang="en-US" dirty="0"/>
              <a:t> type</a:t>
            </a:r>
          </a:p>
          <a:p>
            <a:r>
              <a:rPr lang="en-US" dirty="0"/>
              <a:t>The </a:t>
            </a:r>
            <a:r>
              <a:rPr lang="en-US" dirty="0">
                <a:solidFill>
                  <a:srgbClr val="C00000"/>
                </a:solidFill>
              </a:rPr>
              <a:t>Fraction</a:t>
            </a:r>
            <a:r>
              <a:rPr lang="en-US" dirty="0">
                <a:solidFill>
                  <a:srgbClr val="FF0000"/>
                </a:solidFill>
              </a:rPr>
              <a:t> </a:t>
            </a:r>
            <a:r>
              <a:rPr lang="en-US" dirty="0"/>
              <a:t>type is used to represent fractions and do rational arithmetic, such as: ½ + ¾ = 5/4</a:t>
            </a:r>
          </a:p>
          <a:p>
            <a:r>
              <a:rPr lang="en-US" dirty="0"/>
              <a:t>To use the </a:t>
            </a:r>
            <a:r>
              <a:rPr lang="en-US" b="1" dirty="0">
                <a:solidFill>
                  <a:srgbClr val="C00000"/>
                </a:solidFill>
              </a:rPr>
              <a:t>fractions</a:t>
            </a:r>
            <a:r>
              <a:rPr lang="en-US" b="1" dirty="0"/>
              <a:t> </a:t>
            </a:r>
            <a:r>
              <a:rPr lang="en-US" dirty="0"/>
              <a:t>module, you need to import it,</a:t>
            </a:r>
          </a:p>
          <a:p>
            <a:r>
              <a:rPr lang="en-US" b="1" dirty="0">
                <a:solidFill>
                  <a:srgbClr val="C00000"/>
                </a:solidFill>
              </a:rPr>
              <a:t>import fractions</a:t>
            </a:r>
          </a:p>
          <a:p>
            <a:r>
              <a:rPr lang="en-US" dirty="0"/>
              <a:t>To create a fractions object, use the </a:t>
            </a:r>
            <a:r>
              <a:rPr lang="en-US" b="1" dirty="0">
                <a:solidFill>
                  <a:srgbClr val="C00000"/>
                </a:solidFill>
              </a:rPr>
              <a:t>Fraction</a:t>
            </a:r>
            <a:r>
              <a:rPr lang="en-US" dirty="0">
                <a:solidFill>
                  <a:srgbClr val="C00000"/>
                </a:solidFill>
              </a:rPr>
              <a:t>() </a:t>
            </a:r>
            <a:r>
              <a:rPr lang="en-US" dirty="0"/>
              <a:t>constructor</a:t>
            </a:r>
          </a:p>
          <a:p>
            <a:r>
              <a:rPr lang="en-US" dirty="0"/>
              <a:t>To add ½ + ¾ </a:t>
            </a:r>
          </a:p>
          <a:p>
            <a:r>
              <a:rPr lang="en-US" dirty="0"/>
              <a:t>a = </a:t>
            </a:r>
            <a:r>
              <a:rPr lang="en-US" dirty="0" err="1"/>
              <a:t>fractions.</a:t>
            </a:r>
            <a:r>
              <a:rPr lang="en-US" dirty="0" err="1">
                <a:solidFill>
                  <a:srgbClr val="C00000"/>
                </a:solidFill>
              </a:rPr>
              <a:t>Fraction</a:t>
            </a:r>
            <a:r>
              <a:rPr lang="en-US" dirty="0"/>
              <a:t>(1,2)</a:t>
            </a:r>
          </a:p>
          <a:p>
            <a:r>
              <a:rPr lang="en-US" dirty="0"/>
              <a:t>b = </a:t>
            </a:r>
            <a:r>
              <a:rPr lang="en-US" dirty="0" err="1"/>
              <a:t>fractions.</a:t>
            </a:r>
            <a:r>
              <a:rPr lang="en-US" dirty="0" err="1">
                <a:solidFill>
                  <a:srgbClr val="C00000"/>
                </a:solidFill>
              </a:rPr>
              <a:t>Fraction</a:t>
            </a:r>
            <a:r>
              <a:rPr lang="en-US" dirty="0"/>
              <a:t>(3,4)</a:t>
            </a:r>
          </a:p>
          <a:p>
            <a:r>
              <a:rPr lang="en-US" dirty="0"/>
              <a:t>We can a and b</a:t>
            </a:r>
          </a:p>
          <a:p>
            <a:r>
              <a:rPr lang="en-US" dirty="0"/>
              <a:t>c = a + b outputs </a:t>
            </a:r>
            <a:r>
              <a:rPr lang="en-US" dirty="0">
                <a:solidFill>
                  <a:srgbClr val="C00000"/>
                </a:solidFill>
              </a:rPr>
              <a:t>Fraction</a:t>
            </a:r>
            <a:r>
              <a:rPr lang="en-US" dirty="0"/>
              <a:t>(5,4) not 1.25</a:t>
            </a:r>
          </a:p>
          <a:p>
            <a:endParaRPr lang="en-US" dirty="0"/>
          </a:p>
          <a:p>
            <a:endParaRPr lang="en-US" dirty="0"/>
          </a:p>
          <a:p>
            <a:endParaRPr lang="en-US" dirty="0"/>
          </a:p>
          <a:p>
            <a:endParaRPr lang="en-US" dirty="0"/>
          </a:p>
          <a:p>
            <a:endParaRPr lang="en-US" dirty="0"/>
          </a:p>
          <a:p>
            <a:endParaRPr lang="en-CA" dirty="0"/>
          </a:p>
        </p:txBody>
      </p:sp>
      <p:sp>
        <p:nvSpPr>
          <p:cNvPr id="4" name="Slide Number Placeholder 3">
            <a:extLst>
              <a:ext uri="{FF2B5EF4-FFF2-40B4-BE49-F238E27FC236}">
                <a16:creationId xmlns:a16="http://schemas.microsoft.com/office/drawing/2014/main" id="{E133EF40-5AE3-4C35-8B5B-ED7BB47986AF}"/>
              </a:ext>
            </a:extLst>
          </p:cNvPr>
          <p:cNvSpPr>
            <a:spLocks noGrp="1"/>
          </p:cNvSpPr>
          <p:nvPr>
            <p:ph type="sldNum" sz="quarter" idx="10"/>
          </p:nvPr>
        </p:nvSpPr>
        <p:spPr/>
        <p:txBody>
          <a:bodyPr/>
          <a:lstStyle/>
          <a:p>
            <a:pPr>
              <a:defRPr/>
            </a:pPr>
            <a:fld id="{6DB1FBA9-0009-47E9-8D28-5B0116D2432D}" type="slidenum">
              <a:rPr lang="en-US" altLang="en-US" smtClean="0"/>
              <a:pPr>
                <a:defRPr/>
              </a:pPr>
              <a:t>160</a:t>
            </a:fld>
            <a:endParaRPr lang="en-US" altLang="en-US"/>
          </a:p>
        </p:txBody>
      </p:sp>
    </p:spTree>
    <p:extLst>
      <p:ext uri="{BB962C8B-B14F-4D97-AF65-F5344CB8AC3E}">
        <p14:creationId xmlns:p14="http://schemas.microsoft.com/office/powerpoint/2010/main" val="4114391231"/>
      </p:ext>
    </p:extLst>
  </p:cSld>
  <p:clrMapOvr>
    <a:masterClrMapping/>
  </p:clrMapOvr>
  <p:transition spd="med"/>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490BE-D2BF-48B9-B01D-FFD6C3B79894}"/>
              </a:ext>
            </a:extLst>
          </p:cNvPr>
          <p:cNvSpPr>
            <a:spLocks noGrp="1"/>
          </p:cNvSpPr>
          <p:nvPr>
            <p:ph type="title"/>
          </p:nvPr>
        </p:nvSpPr>
        <p:spPr/>
        <p:txBody>
          <a:bodyPr/>
          <a:lstStyle/>
          <a:p>
            <a:r>
              <a:rPr lang="en-CA" dirty="0"/>
              <a:t>Fractions Module(cont)</a:t>
            </a:r>
          </a:p>
        </p:txBody>
      </p:sp>
      <p:sp>
        <p:nvSpPr>
          <p:cNvPr id="3" name="Content Placeholder 2">
            <a:extLst>
              <a:ext uri="{FF2B5EF4-FFF2-40B4-BE49-F238E27FC236}">
                <a16:creationId xmlns:a16="http://schemas.microsoft.com/office/drawing/2014/main" id="{B0088675-8857-4473-BC1D-B43C17E6E719}"/>
              </a:ext>
            </a:extLst>
          </p:cNvPr>
          <p:cNvSpPr>
            <a:spLocks noGrp="1"/>
          </p:cNvSpPr>
          <p:nvPr>
            <p:ph idx="1"/>
          </p:nvPr>
        </p:nvSpPr>
        <p:spPr/>
        <p:txBody>
          <a:bodyPr/>
          <a:lstStyle/>
          <a:p>
            <a:r>
              <a:rPr lang="en-CA" dirty="0"/>
              <a:t>Note that </a:t>
            </a:r>
            <a:r>
              <a:rPr lang="en-CA" b="1" dirty="0" err="1">
                <a:solidFill>
                  <a:srgbClr val="C00000"/>
                </a:solidFill>
              </a:rPr>
              <a:t>fractions.Fraction</a:t>
            </a:r>
            <a:r>
              <a:rPr lang="en-CA" b="1" dirty="0">
                <a:solidFill>
                  <a:srgbClr val="C00000"/>
                </a:solidFill>
              </a:rPr>
              <a:t>(5,4)</a:t>
            </a:r>
            <a:r>
              <a:rPr lang="en-CA" b="1" dirty="0"/>
              <a:t> </a:t>
            </a:r>
            <a:r>
              <a:rPr lang="en-CA" dirty="0"/>
              <a:t>does not evaluate to </a:t>
            </a:r>
            <a:r>
              <a:rPr lang="en-CA" b="1" dirty="0"/>
              <a:t>1.25</a:t>
            </a:r>
          </a:p>
          <a:p>
            <a:r>
              <a:rPr lang="en-CA" dirty="0" err="1"/>
              <a:t>fractions.Fraction</a:t>
            </a:r>
            <a:r>
              <a:rPr lang="en-CA" dirty="0"/>
              <a:t> will convert a decimal to a fraction</a:t>
            </a:r>
          </a:p>
          <a:p>
            <a:r>
              <a:rPr lang="en-CA" b="1" dirty="0">
                <a:solidFill>
                  <a:srgbClr val="C00000"/>
                </a:solidFill>
              </a:rPr>
              <a:t>Examples:</a:t>
            </a:r>
          </a:p>
          <a:p>
            <a:r>
              <a:rPr lang="en-CA" dirty="0" err="1">
                <a:solidFill>
                  <a:srgbClr val="C00000"/>
                </a:solidFill>
                <a:highlight>
                  <a:srgbClr val="FFFF00"/>
                </a:highlight>
              </a:rPr>
              <a:t>fractions.Fraction</a:t>
            </a:r>
            <a:r>
              <a:rPr lang="en-CA" dirty="0">
                <a:solidFill>
                  <a:srgbClr val="C00000"/>
                </a:solidFill>
                <a:highlight>
                  <a:srgbClr val="FFFF00"/>
                </a:highlight>
              </a:rPr>
              <a:t>(4.5) will output Fraction(9,2)</a:t>
            </a:r>
          </a:p>
          <a:p>
            <a:r>
              <a:rPr lang="en-CA" dirty="0" err="1">
                <a:solidFill>
                  <a:srgbClr val="C00000"/>
                </a:solidFill>
                <a:highlight>
                  <a:srgbClr val="FFFF00"/>
                </a:highlight>
              </a:rPr>
              <a:t>fractions.Fraction</a:t>
            </a:r>
            <a:r>
              <a:rPr lang="en-CA" dirty="0">
                <a:solidFill>
                  <a:srgbClr val="C00000"/>
                </a:solidFill>
                <a:highlight>
                  <a:srgbClr val="FFFF00"/>
                </a:highlight>
              </a:rPr>
              <a:t>(0.5) will output Fraction(1,2)</a:t>
            </a:r>
          </a:p>
          <a:p>
            <a:endParaRPr lang="en-US" dirty="0"/>
          </a:p>
          <a:p>
            <a:r>
              <a:rPr lang="en-US" dirty="0"/>
              <a:t>What is the difference between the float type and the fractions ,Fraction type?</a:t>
            </a:r>
          </a:p>
          <a:p>
            <a:r>
              <a:rPr lang="en-US" dirty="0"/>
              <a:t>Float values are stored in the computer using a limited number of bits, typically 64 of them</a:t>
            </a:r>
          </a:p>
          <a:p>
            <a:r>
              <a:rPr lang="en-US" dirty="0"/>
              <a:t>That means that the range of values that float objects can store is limited</a:t>
            </a:r>
          </a:p>
          <a:p>
            <a:r>
              <a:rPr lang="en-US" dirty="0"/>
              <a:t>For example, try </a:t>
            </a:r>
            <a:r>
              <a:rPr lang="en-US" b="1" dirty="0">
                <a:solidFill>
                  <a:srgbClr val="C00000"/>
                </a:solidFill>
              </a:rPr>
              <a:t>0.5**2000 will output 0</a:t>
            </a:r>
            <a:r>
              <a:rPr lang="en-US" b="1" dirty="0"/>
              <a:t>, </a:t>
            </a:r>
            <a:r>
              <a:rPr lang="en-US" dirty="0"/>
              <a:t>however</a:t>
            </a:r>
          </a:p>
          <a:p>
            <a:r>
              <a:rPr lang="en-US" b="1" dirty="0" err="1">
                <a:solidFill>
                  <a:srgbClr val="C00000"/>
                </a:solidFill>
              </a:rPr>
              <a:t>fractions.Fraction</a:t>
            </a:r>
            <a:r>
              <a:rPr lang="en-US" b="1" dirty="0">
                <a:solidFill>
                  <a:srgbClr val="C00000"/>
                </a:solidFill>
              </a:rPr>
              <a:t>(1,2) **2000</a:t>
            </a:r>
            <a:r>
              <a:rPr lang="en-US" dirty="0"/>
              <a:t> will output</a:t>
            </a:r>
          </a:p>
          <a:p>
            <a:endParaRPr lang="en-US" dirty="0"/>
          </a:p>
          <a:p>
            <a:endParaRPr lang="en-US" dirty="0"/>
          </a:p>
          <a:p>
            <a:endParaRPr lang="en-US" dirty="0"/>
          </a:p>
          <a:p>
            <a:endParaRPr lang="en-CA" dirty="0"/>
          </a:p>
          <a:p>
            <a:endParaRPr lang="en-CA" dirty="0"/>
          </a:p>
        </p:txBody>
      </p:sp>
      <p:sp>
        <p:nvSpPr>
          <p:cNvPr id="4" name="Slide Number Placeholder 3">
            <a:extLst>
              <a:ext uri="{FF2B5EF4-FFF2-40B4-BE49-F238E27FC236}">
                <a16:creationId xmlns:a16="http://schemas.microsoft.com/office/drawing/2014/main" id="{F4109F85-3FBE-4349-9860-361CBDB0DE2D}"/>
              </a:ext>
            </a:extLst>
          </p:cNvPr>
          <p:cNvSpPr>
            <a:spLocks noGrp="1"/>
          </p:cNvSpPr>
          <p:nvPr>
            <p:ph type="sldNum" sz="quarter" idx="10"/>
          </p:nvPr>
        </p:nvSpPr>
        <p:spPr/>
        <p:txBody>
          <a:bodyPr/>
          <a:lstStyle/>
          <a:p>
            <a:pPr>
              <a:defRPr/>
            </a:pPr>
            <a:fld id="{6DB1FBA9-0009-47E9-8D28-5B0116D2432D}" type="slidenum">
              <a:rPr lang="en-US" altLang="en-US" smtClean="0"/>
              <a:pPr>
                <a:defRPr/>
              </a:pPr>
              <a:t>161</a:t>
            </a:fld>
            <a:endParaRPr lang="en-US" altLang="en-US"/>
          </a:p>
        </p:txBody>
      </p:sp>
    </p:spTree>
    <p:extLst>
      <p:ext uri="{BB962C8B-B14F-4D97-AF65-F5344CB8AC3E}">
        <p14:creationId xmlns:p14="http://schemas.microsoft.com/office/powerpoint/2010/main" val="1944907652"/>
      </p:ext>
    </p:extLst>
  </p:cSld>
  <p:clrMapOvr>
    <a:masterClrMapping/>
  </p:clrMapOvr>
  <p:transition spd="med"/>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71ACA-2ED5-4F9F-A3C5-2E4EDD39A53E}"/>
              </a:ext>
            </a:extLst>
          </p:cNvPr>
          <p:cNvSpPr>
            <a:spLocks noGrp="1"/>
          </p:cNvSpPr>
          <p:nvPr>
            <p:ph type="title"/>
          </p:nvPr>
        </p:nvSpPr>
        <p:spPr/>
        <p:txBody>
          <a:bodyPr/>
          <a:lstStyle/>
          <a:p>
            <a:r>
              <a:rPr lang="en-CA" dirty="0"/>
              <a:t>Fractions Module(cont)</a:t>
            </a:r>
          </a:p>
        </p:txBody>
      </p:sp>
      <p:sp>
        <p:nvSpPr>
          <p:cNvPr id="3" name="Content Placeholder 2">
            <a:extLst>
              <a:ext uri="{FF2B5EF4-FFF2-40B4-BE49-F238E27FC236}">
                <a16:creationId xmlns:a16="http://schemas.microsoft.com/office/drawing/2014/main" id="{4E3C119E-6852-4810-8DF2-A1A67B99B8D2}"/>
              </a:ext>
            </a:extLst>
          </p:cNvPr>
          <p:cNvSpPr>
            <a:spLocks noGrp="1"/>
          </p:cNvSpPr>
          <p:nvPr>
            <p:ph idx="1"/>
          </p:nvPr>
        </p:nvSpPr>
        <p:spPr/>
        <p:txBody>
          <a:bodyPr/>
          <a:lstStyle/>
          <a:p>
            <a:r>
              <a:rPr lang="en-CA" b="1" i="1" dirty="0">
                <a:solidFill>
                  <a:srgbClr val="C00000"/>
                </a:solidFill>
              </a:rPr>
              <a:t>Fraction</a:t>
            </a:r>
            <a:r>
              <a:rPr lang="en-CA" i="1" dirty="0">
                <a:solidFill>
                  <a:srgbClr val="C00000"/>
                </a:solidFill>
              </a:rPr>
              <a:t>(1, 114813069527425452423283320117768198402231770208869520047764273682576626139237031385665948631650626991844596463898746277344711896086305533142593135616665318539129989145312280000688779148240044871428926990063486244781615463646388363947317026040466353970904996558162398808944629605623311649536164221970332681344168908984458505602379484807914058900934776500429002716706625830522008132236281291761267883317206598995396418127021779858404042159853183251540889433902091920554957783589672039160081957216630582755380425583726015528348786419432054508915275783882625175435528800822842770817965453762184851149029376)</a:t>
            </a:r>
          </a:p>
          <a:p>
            <a:endParaRPr lang="en-CA" dirty="0"/>
          </a:p>
        </p:txBody>
      </p:sp>
      <p:sp>
        <p:nvSpPr>
          <p:cNvPr id="4" name="Slide Number Placeholder 3">
            <a:extLst>
              <a:ext uri="{FF2B5EF4-FFF2-40B4-BE49-F238E27FC236}">
                <a16:creationId xmlns:a16="http://schemas.microsoft.com/office/drawing/2014/main" id="{D1D71563-0B71-4627-8DF8-7C188268A40B}"/>
              </a:ext>
            </a:extLst>
          </p:cNvPr>
          <p:cNvSpPr>
            <a:spLocks noGrp="1"/>
          </p:cNvSpPr>
          <p:nvPr>
            <p:ph type="sldNum" sz="quarter" idx="10"/>
          </p:nvPr>
        </p:nvSpPr>
        <p:spPr/>
        <p:txBody>
          <a:bodyPr/>
          <a:lstStyle/>
          <a:p>
            <a:pPr>
              <a:defRPr/>
            </a:pPr>
            <a:fld id="{6DB1FBA9-0009-47E9-8D28-5B0116D2432D}" type="slidenum">
              <a:rPr lang="en-US" altLang="en-US" smtClean="0"/>
              <a:pPr>
                <a:defRPr/>
              </a:pPr>
              <a:t>162</a:t>
            </a:fld>
            <a:endParaRPr lang="en-US" altLang="en-US"/>
          </a:p>
        </p:txBody>
      </p:sp>
    </p:spTree>
    <p:extLst>
      <p:ext uri="{BB962C8B-B14F-4D97-AF65-F5344CB8AC3E}">
        <p14:creationId xmlns:p14="http://schemas.microsoft.com/office/powerpoint/2010/main" val="879422688"/>
      </p:ext>
    </p:extLst>
  </p:cSld>
  <p:clrMapOvr>
    <a:masterClrMapping/>
  </p:clrMapOvr>
  <p:transition spd="med"/>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D438E-569F-4782-B7CA-557621245D05}"/>
              </a:ext>
            </a:extLst>
          </p:cNvPr>
          <p:cNvSpPr>
            <a:spLocks noGrp="1"/>
          </p:cNvSpPr>
          <p:nvPr>
            <p:ph type="title"/>
          </p:nvPr>
        </p:nvSpPr>
        <p:spPr/>
        <p:txBody>
          <a:bodyPr/>
          <a:lstStyle/>
          <a:p>
            <a:r>
              <a:rPr lang="en-CA" dirty="0"/>
              <a:t>Fractions Module(cont)</a:t>
            </a:r>
          </a:p>
        </p:txBody>
      </p:sp>
      <p:sp>
        <p:nvSpPr>
          <p:cNvPr id="3" name="Content Placeholder 2">
            <a:extLst>
              <a:ext uri="{FF2B5EF4-FFF2-40B4-BE49-F238E27FC236}">
                <a16:creationId xmlns:a16="http://schemas.microsoft.com/office/drawing/2014/main" id="{39D01E59-E28A-4228-AA94-F884CC8C621B}"/>
              </a:ext>
            </a:extLst>
          </p:cNvPr>
          <p:cNvSpPr>
            <a:spLocks noGrp="1"/>
          </p:cNvSpPr>
          <p:nvPr>
            <p:ph idx="1"/>
          </p:nvPr>
        </p:nvSpPr>
        <p:spPr/>
        <p:txBody>
          <a:bodyPr/>
          <a:lstStyle/>
          <a:p>
            <a:r>
              <a:rPr lang="en-US" dirty="0"/>
              <a:t>Why not always use the </a:t>
            </a:r>
            <a:r>
              <a:rPr lang="en-US" b="1" dirty="0" err="1">
                <a:solidFill>
                  <a:srgbClr val="C00000"/>
                </a:solidFill>
              </a:rPr>
              <a:t>fractions.Fraction</a:t>
            </a:r>
            <a:r>
              <a:rPr lang="en-US" b="1" dirty="0">
                <a:solidFill>
                  <a:srgbClr val="C00000"/>
                </a:solidFill>
              </a:rPr>
              <a:t> </a:t>
            </a:r>
            <a:r>
              <a:rPr lang="en-US" dirty="0"/>
              <a:t>type?</a:t>
            </a:r>
          </a:p>
          <a:p>
            <a:endParaRPr lang="en-US" dirty="0"/>
          </a:p>
          <a:p>
            <a:r>
              <a:rPr lang="en-US" dirty="0"/>
              <a:t>Because expressions involving float values evaluate </a:t>
            </a:r>
            <a:r>
              <a:rPr lang="en-US" b="1" dirty="0">
                <a:solidFill>
                  <a:srgbClr val="C00000"/>
                </a:solidFill>
                <a:highlight>
                  <a:srgbClr val="FFFF00"/>
                </a:highlight>
              </a:rPr>
              <a:t>much, much faster</a:t>
            </a:r>
            <a:r>
              <a:rPr lang="en-US" dirty="0"/>
              <a:t> than expressions involving </a:t>
            </a:r>
            <a:r>
              <a:rPr lang="en-US" b="1" dirty="0" err="1">
                <a:solidFill>
                  <a:srgbClr val="C00000"/>
                </a:solidFill>
              </a:rPr>
              <a:t>fractions.Fraction</a:t>
            </a:r>
            <a:r>
              <a:rPr lang="en-US" dirty="0">
                <a:solidFill>
                  <a:srgbClr val="C00000"/>
                </a:solidFill>
              </a:rPr>
              <a:t> </a:t>
            </a:r>
            <a:r>
              <a:rPr lang="en-US" dirty="0"/>
              <a:t>values</a:t>
            </a:r>
          </a:p>
          <a:p>
            <a:endParaRPr lang="en-US" dirty="0"/>
          </a:p>
          <a:p>
            <a:endParaRPr lang="en-CA" dirty="0"/>
          </a:p>
        </p:txBody>
      </p:sp>
      <p:sp>
        <p:nvSpPr>
          <p:cNvPr id="4" name="Slide Number Placeholder 3">
            <a:extLst>
              <a:ext uri="{FF2B5EF4-FFF2-40B4-BE49-F238E27FC236}">
                <a16:creationId xmlns:a16="http://schemas.microsoft.com/office/drawing/2014/main" id="{641950B4-AB68-48DC-B8ED-81592A89E305}"/>
              </a:ext>
            </a:extLst>
          </p:cNvPr>
          <p:cNvSpPr>
            <a:spLocks noGrp="1"/>
          </p:cNvSpPr>
          <p:nvPr>
            <p:ph type="sldNum" sz="quarter" idx="10"/>
          </p:nvPr>
        </p:nvSpPr>
        <p:spPr/>
        <p:txBody>
          <a:bodyPr/>
          <a:lstStyle/>
          <a:p>
            <a:pPr>
              <a:defRPr/>
            </a:pPr>
            <a:fld id="{6DB1FBA9-0009-47E9-8D28-5B0116D2432D}" type="slidenum">
              <a:rPr lang="en-US" altLang="en-US" smtClean="0"/>
              <a:pPr>
                <a:defRPr/>
              </a:pPr>
              <a:t>163</a:t>
            </a:fld>
            <a:endParaRPr lang="en-US" altLang="en-US"/>
          </a:p>
        </p:txBody>
      </p:sp>
    </p:spTree>
    <p:extLst>
      <p:ext uri="{BB962C8B-B14F-4D97-AF65-F5344CB8AC3E}">
        <p14:creationId xmlns:p14="http://schemas.microsoft.com/office/powerpoint/2010/main" val="3623672559"/>
      </p:ext>
    </p:extLst>
  </p:cSld>
  <p:clrMapOvr>
    <a:masterClrMapping/>
  </p:clrMapOvr>
  <p:transition spd="med"/>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3E550-77E2-4DB7-ACAF-1FA51F7CBA7E}"/>
              </a:ext>
            </a:extLst>
          </p:cNvPr>
          <p:cNvSpPr>
            <a:spLocks noGrp="1"/>
          </p:cNvSpPr>
          <p:nvPr>
            <p:ph type="title"/>
          </p:nvPr>
        </p:nvSpPr>
        <p:spPr/>
        <p:txBody>
          <a:bodyPr/>
          <a:lstStyle/>
          <a:p>
            <a:r>
              <a:rPr lang="en-US" dirty="0"/>
              <a:t>PopQuiz Fractions</a:t>
            </a:r>
            <a:endParaRPr lang="en-CA" dirty="0"/>
          </a:p>
        </p:txBody>
      </p:sp>
      <p:sp>
        <p:nvSpPr>
          <p:cNvPr id="3" name="Content Placeholder 2">
            <a:extLst>
              <a:ext uri="{FF2B5EF4-FFF2-40B4-BE49-F238E27FC236}">
                <a16:creationId xmlns:a16="http://schemas.microsoft.com/office/drawing/2014/main" id="{6C886FF0-4C7D-4FE2-9837-4D5E854BA1CD}"/>
              </a:ext>
            </a:extLst>
          </p:cNvPr>
          <p:cNvSpPr>
            <a:spLocks noGrp="1"/>
          </p:cNvSpPr>
          <p:nvPr>
            <p:ph idx="1"/>
          </p:nvPr>
        </p:nvSpPr>
        <p:spPr/>
        <p:txBody>
          <a:bodyPr/>
          <a:lstStyle/>
          <a:p>
            <a:r>
              <a:rPr lang="en-US" b="1" dirty="0"/>
              <a:t>1. What is the output of the following code snippet?</a:t>
            </a:r>
          </a:p>
          <a:p>
            <a:r>
              <a:rPr lang="en-CA" i="1" dirty="0">
                <a:solidFill>
                  <a:srgbClr val="C00000"/>
                </a:solidFill>
              </a:rPr>
              <a:t>from fractions import Fraction </a:t>
            </a:r>
          </a:p>
          <a:p>
            <a:r>
              <a:rPr lang="en-CA" i="1" dirty="0">
                <a:solidFill>
                  <a:srgbClr val="C00000"/>
                </a:solidFill>
              </a:rPr>
              <a:t>print(Fraction(2.5))</a:t>
            </a:r>
          </a:p>
          <a:p>
            <a:r>
              <a:rPr lang="en-CA" i="1" dirty="0">
                <a:solidFill>
                  <a:srgbClr val="C00000"/>
                </a:solidFill>
              </a:rPr>
              <a:t>print(Fraction(1.75))</a:t>
            </a:r>
          </a:p>
          <a:p>
            <a:endParaRPr lang="en-CA" dirty="0"/>
          </a:p>
          <a:p>
            <a:r>
              <a:rPr lang="en-CA" dirty="0"/>
              <a:t>A   Fraction(5,2)</a:t>
            </a:r>
          </a:p>
          <a:p>
            <a:r>
              <a:rPr lang="en-CA" dirty="0"/>
              <a:t>     Fraction(9,4)</a:t>
            </a:r>
          </a:p>
          <a:p>
            <a:endParaRPr lang="en-CA" dirty="0"/>
          </a:p>
          <a:p>
            <a:r>
              <a:rPr lang="en-CA" dirty="0"/>
              <a:t>B   Fraction(2.5)</a:t>
            </a:r>
          </a:p>
          <a:p>
            <a:r>
              <a:rPr lang="en-CA" dirty="0"/>
              <a:t>     Fraction(1.75)</a:t>
            </a:r>
          </a:p>
          <a:p>
            <a:endParaRPr lang="en-CA" dirty="0"/>
          </a:p>
          <a:p>
            <a:r>
              <a:rPr lang="en-CA" dirty="0"/>
              <a:t>C  5/2</a:t>
            </a:r>
          </a:p>
          <a:p>
            <a:r>
              <a:rPr lang="en-CA" dirty="0"/>
              <a:t>    7/4</a:t>
            </a:r>
          </a:p>
          <a:p>
            <a:endParaRPr lang="en-CA" dirty="0"/>
          </a:p>
          <a:p>
            <a:r>
              <a:rPr lang="en-CA" dirty="0"/>
              <a:t>D  None of the above</a:t>
            </a:r>
          </a:p>
          <a:p>
            <a:r>
              <a:rPr lang="en-CA" dirty="0"/>
              <a:t>     </a:t>
            </a:r>
          </a:p>
        </p:txBody>
      </p:sp>
      <p:sp>
        <p:nvSpPr>
          <p:cNvPr id="4" name="Slide Number Placeholder 3">
            <a:extLst>
              <a:ext uri="{FF2B5EF4-FFF2-40B4-BE49-F238E27FC236}">
                <a16:creationId xmlns:a16="http://schemas.microsoft.com/office/drawing/2014/main" id="{C8C6940C-0786-4008-BB37-F22A9663EB1C}"/>
              </a:ext>
            </a:extLst>
          </p:cNvPr>
          <p:cNvSpPr>
            <a:spLocks noGrp="1"/>
          </p:cNvSpPr>
          <p:nvPr>
            <p:ph type="sldNum" sz="quarter" idx="10"/>
          </p:nvPr>
        </p:nvSpPr>
        <p:spPr/>
        <p:txBody>
          <a:bodyPr/>
          <a:lstStyle/>
          <a:p>
            <a:pPr>
              <a:defRPr/>
            </a:pPr>
            <a:fld id="{6DB1FBA9-0009-47E9-8D28-5B0116D2432D}" type="slidenum">
              <a:rPr lang="en-US" altLang="en-US" smtClean="0"/>
              <a:pPr>
                <a:defRPr/>
              </a:pPr>
              <a:t>164</a:t>
            </a:fld>
            <a:endParaRPr lang="en-US" altLang="en-US"/>
          </a:p>
        </p:txBody>
      </p:sp>
    </p:spTree>
    <p:extLst>
      <p:ext uri="{BB962C8B-B14F-4D97-AF65-F5344CB8AC3E}">
        <p14:creationId xmlns:p14="http://schemas.microsoft.com/office/powerpoint/2010/main" val="274905184"/>
      </p:ext>
    </p:extLst>
  </p:cSld>
  <p:clrMapOvr>
    <a:masterClrMapping/>
  </p:clrMapOvr>
  <p:transition spd="med"/>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054B6-2244-4A71-9734-B25BCAFAA12B}"/>
              </a:ext>
            </a:extLst>
          </p:cNvPr>
          <p:cNvSpPr>
            <a:spLocks noGrp="1"/>
          </p:cNvSpPr>
          <p:nvPr>
            <p:ph type="title"/>
          </p:nvPr>
        </p:nvSpPr>
        <p:spPr/>
        <p:txBody>
          <a:bodyPr/>
          <a:lstStyle/>
          <a:p>
            <a:r>
              <a:rPr lang="en-US" dirty="0"/>
              <a:t>PopQuiz Fractions</a:t>
            </a:r>
            <a:endParaRPr lang="en-CA" dirty="0"/>
          </a:p>
        </p:txBody>
      </p:sp>
      <p:sp>
        <p:nvSpPr>
          <p:cNvPr id="3" name="Content Placeholder 2">
            <a:extLst>
              <a:ext uri="{FF2B5EF4-FFF2-40B4-BE49-F238E27FC236}">
                <a16:creationId xmlns:a16="http://schemas.microsoft.com/office/drawing/2014/main" id="{3C28431C-395A-4171-A113-71013AA0D8E4}"/>
              </a:ext>
            </a:extLst>
          </p:cNvPr>
          <p:cNvSpPr>
            <a:spLocks noGrp="1"/>
          </p:cNvSpPr>
          <p:nvPr>
            <p:ph idx="1"/>
          </p:nvPr>
        </p:nvSpPr>
        <p:spPr/>
        <p:txBody>
          <a:bodyPr/>
          <a:lstStyle/>
          <a:p>
            <a:r>
              <a:rPr lang="en-US" b="1" dirty="0"/>
              <a:t>2. What is the output of the following code snippet?</a:t>
            </a:r>
          </a:p>
          <a:p>
            <a:r>
              <a:rPr lang="en-US" i="1" dirty="0">
                <a:solidFill>
                  <a:srgbClr val="C00000"/>
                </a:solidFill>
              </a:rPr>
              <a:t>from fractions import Fraction</a:t>
            </a:r>
          </a:p>
          <a:p>
            <a:r>
              <a:rPr lang="en-US" i="1" dirty="0">
                <a:solidFill>
                  <a:srgbClr val="C00000"/>
                </a:solidFill>
              </a:rPr>
              <a:t>print(Fraction(2.2) + Fraction(2.3))</a:t>
            </a:r>
          </a:p>
          <a:p>
            <a:endParaRPr lang="en-US" dirty="0"/>
          </a:p>
          <a:p>
            <a:r>
              <a:rPr lang="en-US" dirty="0"/>
              <a:t>A  Fraction(9,2)</a:t>
            </a:r>
          </a:p>
          <a:p>
            <a:r>
              <a:rPr lang="en-US" dirty="0"/>
              <a:t>B  Fraction(18,4)</a:t>
            </a:r>
          </a:p>
          <a:p>
            <a:r>
              <a:rPr lang="en-US" dirty="0"/>
              <a:t>C  Fraction(4.5)</a:t>
            </a:r>
          </a:p>
          <a:p>
            <a:r>
              <a:rPr lang="en-US" dirty="0"/>
              <a:t>D  Fraction(7,2)</a:t>
            </a:r>
          </a:p>
          <a:p>
            <a:r>
              <a:rPr lang="en-US" dirty="0"/>
              <a:t>E   9/2</a:t>
            </a:r>
            <a:endParaRPr lang="en-CA" dirty="0"/>
          </a:p>
        </p:txBody>
      </p:sp>
      <p:sp>
        <p:nvSpPr>
          <p:cNvPr id="4" name="Slide Number Placeholder 3">
            <a:extLst>
              <a:ext uri="{FF2B5EF4-FFF2-40B4-BE49-F238E27FC236}">
                <a16:creationId xmlns:a16="http://schemas.microsoft.com/office/drawing/2014/main" id="{990DB505-8FF9-459D-8E75-FE0E473517B6}"/>
              </a:ext>
            </a:extLst>
          </p:cNvPr>
          <p:cNvSpPr>
            <a:spLocks noGrp="1"/>
          </p:cNvSpPr>
          <p:nvPr>
            <p:ph type="sldNum" sz="quarter" idx="10"/>
          </p:nvPr>
        </p:nvSpPr>
        <p:spPr/>
        <p:txBody>
          <a:bodyPr/>
          <a:lstStyle/>
          <a:p>
            <a:pPr>
              <a:defRPr/>
            </a:pPr>
            <a:fld id="{6DB1FBA9-0009-47E9-8D28-5B0116D2432D}" type="slidenum">
              <a:rPr lang="en-US" altLang="en-US" smtClean="0"/>
              <a:pPr>
                <a:defRPr/>
              </a:pPr>
              <a:t>165</a:t>
            </a:fld>
            <a:endParaRPr lang="en-US" altLang="en-US"/>
          </a:p>
        </p:txBody>
      </p:sp>
    </p:spTree>
    <p:extLst>
      <p:ext uri="{BB962C8B-B14F-4D97-AF65-F5344CB8AC3E}">
        <p14:creationId xmlns:p14="http://schemas.microsoft.com/office/powerpoint/2010/main" val="1664411525"/>
      </p:ext>
    </p:extLst>
  </p:cSld>
  <p:clrMapOvr>
    <a:masterClrMapping/>
  </p:clrMapOvr>
  <p:transition spd="med"/>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6"/>
          <p:cNvSpPr>
            <a:spLocks noGrp="1" noChangeArrowheads="1"/>
          </p:cNvSpPr>
          <p:nvPr>
            <p:ph type="sldNum" sz="quarter" idx="10"/>
          </p:nvPr>
        </p:nvSpPr>
        <p:spPr>
          <a:noFill/>
        </p:spPr>
        <p:txBody>
          <a:bodyPr/>
          <a:lstStyle>
            <a:lvl1pPr>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1pPr>
            <a:lvl2pPr marL="742950" indent="-28575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2pPr>
            <a:lvl3pPr marL="11430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3pPr>
            <a:lvl4pPr marL="16002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4pPr>
            <a:lvl5pPr marL="20574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a:spcBef>
                <a:spcPct val="0"/>
              </a:spcBef>
              <a:buClrTx/>
              <a:buSzTx/>
              <a:buFontTx/>
              <a:buNone/>
            </a:pPr>
            <a:fld id="{2C9001B6-C0C1-496A-A1D5-E2DF79D17807}" type="slidenum">
              <a:rPr lang="en-US" altLang="en-US" sz="1400">
                <a:solidFill>
                  <a:schemeClr val="bg1"/>
                </a:solidFill>
                <a:latin typeface="Tahoma" panose="020B0604030504040204" pitchFamily="34" charset="0"/>
              </a:rPr>
              <a:pPr>
                <a:spcBef>
                  <a:spcPct val="0"/>
                </a:spcBef>
                <a:buClrTx/>
                <a:buSzTx/>
                <a:buFontTx/>
                <a:buNone/>
              </a:pPr>
              <a:t>166</a:t>
            </a:fld>
            <a:endParaRPr lang="en-US" altLang="en-US" sz="1400">
              <a:solidFill>
                <a:schemeClr val="bg1"/>
              </a:solidFill>
              <a:latin typeface="Tahoma" panose="020B0604030504040204" pitchFamily="34" charset="0"/>
            </a:endParaRPr>
          </a:p>
        </p:txBody>
      </p:sp>
      <p:sp>
        <p:nvSpPr>
          <p:cNvPr id="1491970" name="Rectangle 2"/>
          <p:cNvSpPr>
            <a:spLocks noGrp="1" noChangeArrowheads="1"/>
          </p:cNvSpPr>
          <p:nvPr>
            <p:ph type="title"/>
          </p:nvPr>
        </p:nvSpPr>
        <p:spPr/>
        <p:txBody>
          <a:bodyPr/>
          <a:lstStyle/>
          <a:p>
            <a:pPr eaLnBrk="1" hangingPunct="1">
              <a:defRPr/>
            </a:pPr>
            <a:r>
              <a:rPr lang="en-US" altLang="en-US" dirty="0"/>
              <a:t>SETS</a:t>
            </a:r>
          </a:p>
        </p:txBody>
      </p:sp>
      <p:sp>
        <p:nvSpPr>
          <p:cNvPr id="4" name="Arrow: U-Turn 3">
            <a:hlinkClick r:id="rId3" action="ppaction://hlinksldjump"/>
            <a:extLst>
              <a:ext uri="{FF2B5EF4-FFF2-40B4-BE49-F238E27FC236}">
                <a16:creationId xmlns:a16="http://schemas.microsoft.com/office/drawing/2014/main" id="{49FC4A57-DFEA-473A-B529-7A017A91AE99}"/>
              </a:ext>
            </a:extLst>
          </p:cNvPr>
          <p:cNvSpPr/>
          <p:nvPr/>
        </p:nvSpPr>
        <p:spPr bwMode="auto">
          <a:xfrm>
            <a:off x="1066800" y="5300662"/>
            <a:ext cx="457200" cy="228600"/>
          </a:xfrm>
          <a:prstGeom prst="uturnArrow">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1196975" marR="0" indent="-282575" algn="l" defTabSz="914400" rtl="0" eaLnBrk="1" fontAlgn="base" latinLnBrk="0" hangingPunct="1">
              <a:lnSpc>
                <a:spcPct val="100000"/>
              </a:lnSpc>
              <a:spcBef>
                <a:spcPts val="500"/>
              </a:spcBef>
              <a:spcAft>
                <a:spcPct val="0"/>
              </a:spcAft>
              <a:buClr>
                <a:srgbClr val="800080"/>
              </a:buClr>
              <a:buSzPct val="55000"/>
              <a:buFont typeface="Wingdings" panose="05000000000000000000" pitchFamily="2" charset="2"/>
              <a:buChar char="n"/>
              <a:tabLst/>
            </a:pPr>
            <a:endParaRPr kumimoji="0" lang="en-US" sz="2000" b="0" i="0" u="none" strike="noStrike" cap="none" normalizeH="0" baseline="0">
              <a:ln>
                <a:noFill/>
              </a:ln>
              <a:solidFill>
                <a:schemeClr val="tx1"/>
              </a:solidFill>
              <a:effectLst/>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58549104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28AEF-D3C5-4880-8211-FCEDE2668BC1}"/>
              </a:ext>
            </a:extLst>
          </p:cNvPr>
          <p:cNvSpPr>
            <a:spLocks noGrp="1"/>
          </p:cNvSpPr>
          <p:nvPr>
            <p:ph type="title"/>
          </p:nvPr>
        </p:nvSpPr>
        <p:spPr/>
        <p:txBody>
          <a:bodyPr/>
          <a:lstStyle/>
          <a:p>
            <a:r>
              <a:rPr lang="en-CA" dirty="0"/>
              <a:t>Python Sets</a:t>
            </a:r>
          </a:p>
        </p:txBody>
      </p:sp>
      <p:sp>
        <p:nvSpPr>
          <p:cNvPr id="3" name="Content Placeholder 2">
            <a:extLst>
              <a:ext uri="{FF2B5EF4-FFF2-40B4-BE49-F238E27FC236}">
                <a16:creationId xmlns:a16="http://schemas.microsoft.com/office/drawing/2014/main" id="{78413D6F-C743-407E-AC9E-51BD127838AE}"/>
              </a:ext>
            </a:extLst>
          </p:cNvPr>
          <p:cNvSpPr>
            <a:spLocks noGrp="1"/>
          </p:cNvSpPr>
          <p:nvPr>
            <p:ph idx="1"/>
          </p:nvPr>
        </p:nvSpPr>
        <p:spPr/>
        <p:txBody>
          <a:bodyPr/>
          <a:lstStyle/>
          <a:p>
            <a:r>
              <a:rPr lang="en-CA" b="1" dirty="0"/>
              <a:t>Python Sets</a:t>
            </a:r>
          </a:p>
          <a:p>
            <a:endParaRPr lang="en-CA" dirty="0"/>
          </a:p>
          <a:p>
            <a:endParaRPr lang="en-CA" dirty="0"/>
          </a:p>
          <a:p>
            <a:endParaRPr lang="en-CA" dirty="0"/>
          </a:p>
          <a:p>
            <a:endParaRPr lang="en-CA" dirty="0"/>
          </a:p>
          <a:p>
            <a:endParaRPr lang="en-CA" dirty="0"/>
          </a:p>
          <a:p>
            <a:endParaRPr lang="en-CA" dirty="0"/>
          </a:p>
          <a:p>
            <a:endParaRPr lang="en-CA" dirty="0"/>
          </a:p>
          <a:p>
            <a:r>
              <a:rPr lang="en-US" dirty="0"/>
              <a:t>A set is an </a:t>
            </a:r>
            <a:r>
              <a:rPr lang="en-US" dirty="0">
                <a:solidFill>
                  <a:srgbClr val="C00000"/>
                </a:solidFill>
              </a:rPr>
              <a:t>unordered </a:t>
            </a:r>
            <a:r>
              <a:rPr lang="en-US" dirty="0"/>
              <a:t>collection of items</a:t>
            </a:r>
          </a:p>
          <a:p>
            <a:r>
              <a:rPr lang="en-US" dirty="0"/>
              <a:t>Every element is unique (no duplicates) and must be immutable (which cannot be changed)</a:t>
            </a:r>
          </a:p>
          <a:p>
            <a:r>
              <a:rPr lang="en-US" dirty="0">
                <a:solidFill>
                  <a:srgbClr val="C00000"/>
                </a:solidFill>
              </a:rPr>
              <a:t>However, the set itself is mutable</a:t>
            </a:r>
          </a:p>
          <a:p>
            <a:r>
              <a:rPr lang="en-US" dirty="0">
                <a:solidFill>
                  <a:srgbClr val="C00000"/>
                </a:solidFill>
              </a:rPr>
              <a:t>We can add or remove items from it</a:t>
            </a:r>
          </a:p>
          <a:p>
            <a:r>
              <a:rPr lang="en-US" dirty="0"/>
              <a:t>Sets can be used to perform mathematical set operations like union, intersection, symmetric difference etc.…</a:t>
            </a:r>
            <a:endParaRPr lang="en-CA" dirty="0"/>
          </a:p>
          <a:p>
            <a:endParaRPr lang="en-CA" dirty="0"/>
          </a:p>
          <a:p>
            <a:endParaRPr lang="en-CA" dirty="0"/>
          </a:p>
        </p:txBody>
      </p:sp>
      <p:sp>
        <p:nvSpPr>
          <p:cNvPr id="4" name="Slide Number Placeholder 3">
            <a:extLst>
              <a:ext uri="{FF2B5EF4-FFF2-40B4-BE49-F238E27FC236}">
                <a16:creationId xmlns:a16="http://schemas.microsoft.com/office/drawing/2014/main" id="{1B76B178-2E93-4AC4-AB9B-AE41302470EE}"/>
              </a:ext>
            </a:extLst>
          </p:cNvPr>
          <p:cNvSpPr>
            <a:spLocks noGrp="1"/>
          </p:cNvSpPr>
          <p:nvPr>
            <p:ph type="sldNum" sz="quarter" idx="10"/>
          </p:nvPr>
        </p:nvSpPr>
        <p:spPr/>
        <p:txBody>
          <a:bodyPr/>
          <a:lstStyle/>
          <a:p>
            <a:pPr>
              <a:defRPr/>
            </a:pPr>
            <a:fld id="{6DB1FBA9-0009-47E9-8D28-5B0116D2432D}" type="slidenum">
              <a:rPr lang="en-US" altLang="en-US" smtClean="0"/>
              <a:pPr>
                <a:defRPr/>
              </a:pPr>
              <a:t>167</a:t>
            </a:fld>
            <a:endParaRPr lang="en-US" altLang="en-US"/>
          </a:p>
        </p:txBody>
      </p:sp>
      <p:pic>
        <p:nvPicPr>
          <p:cNvPr id="5" name="Picture 4">
            <a:extLst>
              <a:ext uri="{FF2B5EF4-FFF2-40B4-BE49-F238E27FC236}">
                <a16:creationId xmlns:a16="http://schemas.microsoft.com/office/drawing/2014/main" id="{2193E876-FEE4-4384-B429-A427C66F0AD7}"/>
              </a:ext>
            </a:extLst>
          </p:cNvPr>
          <p:cNvPicPr>
            <a:picLocks noChangeAspect="1"/>
          </p:cNvPicPr>
          <p:nvPr/>
        </p:nvPicPr>
        <p:blipFill>
          <a:blip r:embed="rId2"/>
          <a:stretch>
            <a:fillRect/>
          </a:stretch>
        </p:blipFill>
        <p:spPr>
          <a:xfrm>
            <a:off x="904875" y="1447800"/>
            <a:ext cx="7334250" cy="2362200"/>
          </a:xfrm>
          <a:prstGeom prst="rect">
            <a:avLst/>
          </a:prstGeom>
        </p:spPr>
      </p:pic>
    </p:spTree>
    <p:extLst>
      <p:ext uri="{BB962C8B-B14F-4D97-AF65-F5344CB8AC3E}">
        <p14:creationId xmlns:p14="http://schemas.microsoft.com/office/powerpoint/2010/main" val="659401171"/>
      </p:ext>
    </p:extLst>
  </p:cSld>
  <p:clrMapOvr>
    <a:masterClrMapping/>
  </p:clrMapOvr>
  <p:transition spd="med"/>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2F52B-FF60-4D94-82CF-C73DADC5F790}"/>
              </a:ext>
            </a:extLst>
          </p:cNvPr>
          <p:cNvSpPr>
            <a:spLocks noGrp="1"/>
          </p:cNvSpPr>
          <p:nvPr>
            <p:ph type="title"/>
          </p:nvPr>
        </p:nvSpPr>
        <p:spPr/>
        <p:txBody>
          <a:bodyPr/>
          <a:lstStyle/>
          <a:p>
            <a:r>
              <a:rPr lang="en-CA" dirty="0"/>
              <a:t>Python Sets(cont)</a:t>
            </a:r>
          </a:p>
        </p:txBody>
      </p:sp>
      <p:sp>
        <p:nvSpPr>
          <p:cNvPr id="3" name="Content Placeholder 2">
            <a:extLst>
              <a:ext uri="{FF2B5EF4-FFF2-40B4-BE49-F238E27FC236}">
                <a16:creationId xmlns:a16="http://schemas.microsoft.com/office/drawing/2014/main" id="{F9362D2A-C3EA-4FD9-910A-BDCCCD53EE54}"/>
              </a:ext>
            </a:extLst>
          </p:cNvPr>
          <p:cNvSpPr>
            <a:spLocks noGrp="1"/>
          </p:cNvSpPr>
          <p:nvPr>
            <p:ph idx="1"/>
          </p:nvPr>
        </p:nvSpPr>
        <p:spPr/>
        <p:txBody>
          <a:bodyPr/>
          <a:lstStyle/>
          <a:p>
            <a:r>
              <a:rPr lang="en-US" dirty="0">
                <a:solidFill>
                  <a:srgbClr val="C00000"/>
                </a:solidFill>
              </a:rPr>
              <a:t>How to create a set?</a:t>
            </a:r>
          </a:p>
          <a:p>
            <a:r>
              <a:rPr lang="en-US" dirty="0"/>
              <a:t>A set is created by placing all the items (elements) inside curly braces {}, separated by comma or by using the built-in function set()</a:t>
            </a:r>
          </a:p>
          <a:p>
            <a:r>
              <a:rPr lang="en-US" dirty="0"/>
              <a:t>It can have any number of items and they may be of different types (integer, float, tuple, string etc.)</a:t>
            </a:r>
          </a:p>
          <a:p>
            <a:r>
              <a:rPr lang="en-US" dirty="0"/>
              <a:t>But a set cannot have a </a:t>
            </a:r>
            <a:r>
              <a:rPr lang="en-US" dirty="0">
                <a:solidFill>
                  <a:srgbClr val="C00000"/>
                </a:solidFill>
              </a:rPr>
              <a:t>mutable element</a:t>
            </a:r>
            <a:r>
              <a:rPr lang="en-US" dirty="0"/>
              <a:t>, like list, set or dictionary, as its element (we’ll talk about dictionaries later in this tutorial)</a:t>
            </a:r>
          </a:p>
          <a:p>
            <a:r>
              <a:rPr lang="en-US" b="1" dirty="0">
                <a:solidFill>
                  <a:srgbClr val="C00000"/>
                </a:solidFill>
              </a:rPr>
              <a:t>Example</a:t>
            </a:r>
          </a:p>
          <a:p>
            <a:r>
              <a:rPr lang="en-US" i="1" dirty="0">
                <a:solidFill>
                  <a:srgbClr val="C00000"/>
                </a:solidFill>
              </a:rPr>
              <a:t># set of integers</a:t>
            </a:r>
          </a:p>
          <a:p>
            <a:r>
              <a:rPr lang="en-US" i="1" dirty="0" err="1">
                <a:solidFill>
                  <a:srgbClr val="C00000"/>
                </a:solidFill>
              </a:rPr>
              <a:t>my_set</a:t>
            </a:r>
            <a:r>
              <a:rPr lang="en-US" i="1" dirty="0">
                <a:solidFill>
                  <a:srgbClr val="C00000"/>
                </a:solidFill>
              </a:rPr>
              <a:t> = {1, 2, 3}</a:t>
            </a:r>
          </a:p>
          <a:p>
            <a:r>
              <a:rPr lang="en-US" i="1" dirty="0">
                <a:solidFill>
                  <a:srgbClr val="C00000"/>
                </a:solidFill>
              </a:rPr>
              <a:t>print(</a:t>
            </a:r>
            <a:r>
              <a:rPr lang="en-US" i="1" dirty="0" err="1">
                <a:solidFill>
                  <a:srgbClr val="C00000"/>
                </a:solidFill>
              </a:rPr>
              <a:t>my_set</a:t>
            </a:r>
            <a:r>
              <a:rPr lang="en-US" i="1" dirty="0">
                <a:solidFill>
                  <a:srgbClr val="C00000"/>
                </a:solidFill>
              </a:rPr>
              <a:t>)</a:t>
            </a:r>
          </a:p>
          <a:p>
            <a:r>
              <a:rPr lang="en-US" i="1" dirty="0">
                <a:solidFill>
                  <a:srgbClr val="C00000"/>
                </a:solidFill>
              </a:rPr>
              <a:t>#Example(myset1.py)</a:t>
            </a:r>
          </a:p>
          <a:p>
            <a:r>
              <a:rPr lang="en-US" i="1" dirty="0">
                <a:solidFill>
                  <a:srgbClr val="C00000"/>
                </a:solidFill>
              </a:rPr>
              <a:t># set of mixed data types my</a:t>
            </a:r>
          </a:p>
          <a:p>
            <a:r>
              <a:rPr lang="en-US" i="1" dirty="0" err="1">
                <a:solidFill>
                  <a:srgbClr val="C00000"/>
                </a:solidFill>
              </a:rPr>
              <a:t>my_set</a:t>
            </a:r>
            <a:r>
              <a:rPr lang="en-US" i="1" dirty="0">
                <a:solidFill>
                  <a:srgbClr val="C00000"/>
                </a:solidFill>
              </a:rPr>
              <a:t> = {1.0, "Hello", (1, 2, 3)}</a:t>
            </a:r>
          </a:p>
          <a:p>
            <a:r>
              <a:rPr lang="en-US" i="1" dirty="0">
                <a:solidFill>
                  <a:srgbClr val="C00000"/>
                </a:solidFill>
              </a:rPr>
              <a:t>print(</a:t>
            </a:r>
            <a:r>
              <a:rPr lang="en-US" i="1" dirty="0" err="1">
                <a:solidFill>
                  <a:srgbClr val="C00000"/>
                </a:solidFill>
              </a:rPr>
              <a:t>my_set</a:t>
            </a:r>
            <a:r>
              <a:rPr lang="en-US" i="1" dirty="0">
                <a:solidFill>
                  <a:srgbClr val="C00000"/>
                </a:solidFill>
              </a:rPr>
              <a:t>)</a:t>
            </a:r>
            <a:endParaRPr lang="en-CA" i="1" dirty="0">
              <a:solidFill>
                <a:srgbClr val="C00000"/>
              </a:solidFill>
            </a:endParaRPr>
          </a:p>
        </p:txBody>
      </p:sp>
      <p:sp>
        <p:nvSpPr>
          <p:cNvPr id="4" name="Slide Number Placeholder 3">
            <a:extLst>
              <a:ext uri="{FF2B5EF4-FFF2-40B4-BE49-F238E27FC236}">
                <a16:creationId xmlns:a16="http://schemas.microsoft.com/office/drawing/2014/main" id="{1D6AED88-4B42-4450-80CF-CFA5497C3B34}"/>
              </a:ext>
            </a:extLst>
          </p:cNvPr>
          <p:cNvSpPr>
            <a:spLocks noGrp="1"/>
          </p:cNvSpPr>
          <p:nvPr>
            <p:ph type="sldNum" sz="quarter" idx="10"/>
          </p:nvPr>
        </p:nvSpPr>
        <p:spPr/>
        <p:txBody>
          <a:bodyPr/>
          <a:lstStyle/>
          <a:p>
            <a:pPr>
              <a:defRPr/>
            </a:pPr>
            <a:fld id="{6DB1FBA9-0009-47E9-8D28-5B0116D2432D}" type="slidenum">
              <a:rPr lang="en-US" altLang="en-US" smtClean="0"/>
              <a:pPr>
                <a:defRPr/>
              </a:pPr>
              <a:t>168</a:t>
            </a:fld>
            <a:endParaRPr lang="en-US" altLang="en-US"/>
          </a:p>
        </p:txBody>
      </p:sp>
    </p:spTree>
    <p:extLst>
      <p:ext uri="{BB962C8B-B14F-4D97-AF65-F5344CB8AC3E}">
        <p14:creationId xmlns:p14="http://schemas.microsoft.com/office/powerpoint/2010/main" val="1493503351"/>
      </p:ext>
    </p:extLst>
  </p:cSld>
  <p:clrMapOvr>
    <a:masterClrMapping/>
  </p:clrMapOvr>
  <p:transition spd="med"/>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A37DE-D79B-42B5-B8FE-6A00A6AE0448}"/>
              </a:ext>
            </a:extLst>
          </p:cNvPr>
          <p:cNvSpPr>
            <a:spLocks noGrp="1"/>
          </p:cNvSpPr>
          <p:nvPr>
            <p:ph type="title"/>
          </p:nvPr>
        </p:nvSpPr>
        <p:spPr/>
        <p:txBody>
          <a:bodyPr/>
          <a:lstStyle/>
          <a:p>
            <a:r>
              <a:rPr lang="en-CA" dirty="0"/>
              <a:t>Python Sets(cont)</a:t>
            </a:r>
          </a:p>
        </p:txBody>
      </p:sp>
      <p:pic>
        <p:nvPicPr>
          <p:cNvPr id="5" name="Content Placeholder 4">
            <a:extLst>
              <a:ext uri="{FF2B5EF4-FFF2-40B4-BE49-F238E27FC236}">
                <a16:creationId xmlns:a16="http://schemas.microsoft.com/office/drawing/2014/main" id="{94967D73-483C-4249-A95A-08D7948A2E6A}"/>
              </a:ext>
            </a:extLst>
          </p:cNvPr>
          <p:cNvPicPr>
            <a:picLocks noGrp="1" noChangeAspect="1"/>
          </p:cNvPicPr>
          <p:nvPr>
            <p:ph idx="1"/>
          </p:nvPr>
        </p:nvPicPr>
        <p:blipFill>
          <a:blip r:embed="rId2"/>
          <a:stretch>
            <a:fillRect/>
          </a:stretch>
        </p:blipFill>
        <p:spPr>
          <a:xfrm>
            <a:off x="921544" y="1181100"/>
            <a:ext cx="7315199" cy="4495799"/>
          </a:xfrm>
          <a:prstGeom prst="rect">
            <a:avLst/>
          </a:prstGeom>
        </p:spPr>
      </p:pic>
      <p:sp>
        <p:nvSpPr>
          <p:cNvPr id="4" name="Slide Number Placeholder 3">
            <a:extLst>
              <a:ext uri="{FF2B5EF4-FFF2-40B4-BE49-F238E27FC236}">
                <a16:creationId xmlns:a16="http://schemas.microsoft.com/office/drawing/2014/main" id="{4BDC7A8F-22A8-4427-AF39-E99418046876}"/>
              </a:ext>
            </a:extLst>
          </p:cNvPr>
          <p:cNvSpPr>
            <a:spLocks noGrp="1"/>
          </p:cNvSpPr>
          <p:nvPr>
            <p:ph type="sldNum" sz="quarter" idx="10"/>
          </p:nvPr>
        </p:nvSpPr>
        <p:spPr/>
        <p:txBody>
          <a:bodyPr/>
          <a:lstStyle/>
          <a:p>
            <a:pPr>
              <a:defRPr/>
            </a:pPr>
            <a:fld id="{6DB1FBA9-0009-47E9-8D28-5B0116D2432D}" type="slidenum">
              <a:rPr lang="en-US" altLang="en-US" smtClean="0"/>
              <a:pPr>
                <a:defRPr/>
              </a:pPr>
              <a:t>169</a:t>
            </a:fld>
            <a:endParaRPr lang="en-US" altLang="en-US"/>
          </a:p>
        </p:txBody>
      </p:sp>
    </p:spTree>
    <p:extLst>
      <p:ext uri="{BB962C8B-B14F-4D97-AF65-F5344CB8AC3E}">
        <p14:creationId xmlns:p14="http://schemas.microsoft.com/office/powerpoint/2010/main" val="410881400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6"/>
          <p:cNvSpPr>
            <a:spLocks noGrp="1" noChangeArrowheads="1"/>
          </p:cNvSpPr>
          <p:nvPr>
            <p:ph type="sldNum" sz="quarter" idx="10"/>
          </p:nvPr>
        </p:nvSpPr>
        <p:spPr>
          <a:noFill/>
        </p:spPr>
        <p:txBody>
          <a:bodyPr/>
          <a:lstStyle>
            <a:lvl1pPr>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1pPr>
            <a:lvl2pPr marL="742950" indent="-28575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2pPr>
            <a:lvl3pPr marL="11430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3pPr>
            <a:lvl4pPr marL="16002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4pPr>
            <a:lvl5pPr marL="20574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a:spcBef>
                <a:spcPct val="0"/>
              </a:spcBef>
              <a:buClrTx/>
              <a:buSzTx/>
              <a:buFontTx/>
              <a:buNone/>
            </a:pPr>
            <a:fld id="{2C9001B6-C0C1-496A-A1D5-E2DF79D17807}" type="slidenum">
              <a:rPr lang="en-US" altLang="en-US" sz="1400">
                <a:solidFill>
                  <a:schemeClr val="bg1"/>
                </a:solidFill>
                <a:latin typeface="Tahoma" panose="020B0604030504040204" pitchFamily="34" charset="0"/>
              </a:rPr>
              <a:pPr>
                <a:spcBef>
                  <a:spcPct val="0"/>
                </a:spcBef>
                <a:buClrTx/>
                <a:buSzTx/>
                <a:buFontTx/>
                <a:buNone/>
              </a:pPr>
              <a:t>17</a:t>
            </a:fld>
            <a:endParaRPr lang="en-US" altLang="en-US" sz="1400">
              <a:solidFill>
                <a:schemeClr val="bg1"/>
              </a:solidFill>
              <a:latin typeface="Tahoma" panose="020B0604030504040204" pitchFamily="34" charset="0"/>
            </a:endParaRPr>
          </a:p>
        </p:txBody>
      </p:sp>
      <p:sp>
        <p:nvSpPr>
          <p:cNvPr id="1491970" name="Rectangle 2"/>
          <p:cNvSpPr>
            <a:spLocks noGrp="1" noChangeArrowheads="1"/>
          </p:cNvSpPr>
          <p:nvPr>
            <p:ph type="title"/>
          </p:nvPr>
        </p:nvSpPr>
        <p:spPr/>
        <p:txBody>
          <a:bodyPr/>
          <a:lstStyle/>
          <a:p>
            <a:pPr eaLnBrk="1" hangingPunct="1">
              <a:defRPr/>
            </a:pPr>
            <a:r>
              <a:rPr lang="en-US" altLang="en-US" dirty="0"/>
              <a:t>Python Data Types</a:t>
            </a:r>
          </a:p>
        </p:txBody>
      </p:sp>
    </p:spTree>
    <p:extLst>
      <p:ext uri="{BB962C8B-B14F-4D97-AF65-F5344CB8AC3E}">
        <p14:creationId xmlns:p14="http://schemas.microsoft.com/office/powerpoint/2010/main" val="351862019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6C4C5-1E34-463C-AE8C-606982DC2026}"/>
              </a:ext>
            </a:extLst>
          </p:cNvPr>
          <p:cNvSpPr>
            <a:spLocks noGrp="1"/>
          </p:cNvSpPr>
          <p:nvPr>
            <p:ph type="title"/>
          </p:nvPr>
        </p:nvSpPr>
        <p:spPr/>
        <p:txBody>
          <a:bodyPr/>
          <a:lstStyle/>
          <a:p>
            <a:r>
              <a:rPr lang="en-CA" dirty="0"/>
              <a:t>Python Sets(cont)</a:t>
            </a:r>
          </a:p>
        </p:txBody>
      </p:sp>
      <p:sp>
        <p:nvSpPr>
          <p:cNvPr id="3" name="Content Placeholder 2">
            <a:extLst>
              <a:ext uri="{FF2B5EF4-FFF2-40B4-BE49-F238E27FC236}">
                <a16:creationId xmlns:a16="http://schemas.microsoft.com/office/drawing/2014/main" id="{B777150B-B07F-49F5-9E99-E9A4B91D4CD1}"/>
              </a:ext>
            </a:extLst>
          </p:cNvPr>
          <p:cNvSpPr>
            <a:spLocks noGrp="1"/>
          </p:cNvSpPr>
          <p:nvPr>
            <p:ph idx="1"/>
          </p:nvPr>
        </p:nvSpPr>
        <p:spPr/>
        <p:txBody>
          <a:bodyPr/>
          <a:lstStyle/>
          <a:p>
            <a:r>
              <a:rPr lang="en-CA" b="1" dirty="0">
                <a:solidFill>
                  <a:srgbClr val="C00000"/>
                </a:solidFill>
              </a:rPr>
              <a:t>Try this example</a:t>
            </a:r>
          </a:p>
          <a:p>
            <a:r>
              <a:rPr lang="en-US" i="1" dirty="0">
                <a:solidFill>
                  <a:srgbClr val="C00000"/>
                </a:solidFill>
              </a:rPr>
              <a:t># sets do not have duplicates</a:t>
            </a:r>
          </a:p>
          <a:p>
            <a:r>
              <a:rPr lang="en-US" i="1" dirty="0" err="1">
                <a:solidFill>
                  <a:srgbClr val="C00000"/>
                </a:solidFill>
              </a:rPr>
              <a:t>my_set</a:t>
            </a:r>
            <a:r>
              <a:rPr lang="en-US" i="1" dirty="0">
                <a:solidFill>
                  <a:srgbClr val="C00000"/>
                </a:solidFill>
              </a:rPr>
              <a:t> = {1,2,3,4,3,2}</a:t>
            </a:r>
          </a:p>
          <a:p>
            <a:r>
              <a:rPr lang="en-US" i="1" dirty="0">
                <a:solidFill>
                  <a:srgbClr val="C00000"/>
                </a:solidFill>
              </a:rPr>
              <a:t>print(</a:t>
            </a:r>
            <a:r>
              <a:rPr lang="en-US" i="1" dirty="0" err="1">
                <a:solidFill>
                  <a:srgbClr val="C00000"/>
                </a:solidFill>
              </a:rPr>
              <a:t>my_set</a:t>
            </a:r>
            <a:r>
              <a:rPr lang="en-US" i="1" dirty="0">
                <a:solidFill>
                  <a:srgbClr val="C00000"/>
                </a:solidFill>
              </a:rPr>
              <a:t>)</a:t>
            </a:r>
          </a:p>
          <a:p>
            <a:r>
              <a:rPr lang="en-US" i="1" dirty="0">
                <a:solidFill>
                  <a:srgbClr val="C00000"/>
                </a:solidFill>
                <a:highlight>
                  <a:srgbClr val="FFFF00"/>
                </a:highlight>
              </a:rPr>
              <a:t># set cannot have mutable items</a:t>
            </a:r>
          </a:p>
          <a:p>
            <a:r>
              <a:rPr lang="en-US" i="1" dirty="0">
                <a:solidFill>
                  <a:srgbClr val="C00000"/>
                </a:solidFill>
              </a:rPr>
              <a:t># here [3, 4] is a mutable list</a:t>
            </a:r>
          </a:p>
          <a:p>
            <a:r>
              <a:rPr lang="en-US" i="1" dirty="0">
                <a:solidFill>
                  <a:srgbClr val="C00000"/>
                </a:solidFill>
              </a:rPr>
              <a:t># If you uncomment line #</a:t>
            </a:r>
          </a:p>
          <a:p>
            <a:r>
              <a:rPr lang="en-US" i="1" dirty="0">
                <a:solidFill>
                  <a:srgbClr val="C00000"/>
                </a:solidFill>
              </a:rPr>
              <a:t>,# this will cause an error.</a:t>
            </a:r>
          </a:p>
          <a:p>
            <a:r>
              <a:rPr lang="en-US" i="1" dirty="0">
                <a:solidFill>
                  <a:srgbClr val="C00000"/>
                </a:solidFill>
              </a:rPr>
              <a:t>'#</a:t>
            </a:r>
            <a:r>
              <a:rPr lang="en-US" i="1" dirty="0" err="1">
                <a:solidFill>
                  <a:srgbClr val="C00000"/>
                </a:solidFill>
              </a:rPr>
              <a:t>my_set</a:t>
            </a:r>
            <a:r>
              <a:rPr lang="en-US" i="1" dirty="0">
                <a:solidFill>
                  <a:srgbClr val="C00000"/>
                </a:solidFill>
              </a:rPr>
              <a:t> = {1, 2, [3, 4]}</a:t>
            </a:r>
          </a:p>
          <a:p>
            <a:r>
              <a:rPr lang="en-US" i="1" dirty="0">
                <a:solidFill>
                  <a:srgbClr val="C00000"/>
                </a:solidFill>
              </a:rPr>
              <a:t># TypeError: </a:t>
            </a:r>
            <a:r>
              <a:rPr lang="en-US" i="1" dirty="0" err="1">
                <a:solidFill>
                  <a:srgbClr val="C00000"/>
                </a:solidFill>
              </a:rPr>
              <a:t>unhashable</a:t>
            </a:r>
            <a:r>
              <a:rPr lang="en-US" i="1" dirty="0">
                <a:solidFill>
                  <a:srgbClr val="C00000"/>
                </a:solidFill>
              </a:rPr>
              <a:t> type: 'list'#</a:t>
            </a:r>
            <a:r>
              <a:rPr lang="en-US" i="1" dirty="0" err="1">
                <a:solidFill>
                  <a:srgbClr val="C00000"/>
                </a:solidFill>
              </a:rPr>
              <a:t>my_set</a:t>
            </a:r>
            <a:r>
              <a:rPr lang="en-US" i="1" dirty="0">
                <a:solidFill>
                  <a:srgbClr val="C00000"/>
                </a:solidFill>
              </a:rPr>
              <a:t> = {1, 2, [3, 4]}</a:t>
            </a:r>
          </a:p>
          <a:p>
            <a:r>
              <a:rPr lang="en-US" i="1" dirty="0">
                <a:solidFill>
                  <a:srgbClr val="C00000"/>
                </a:solidFill>
              </a:rPr>
              <a:t># we can make set from a list</a:t>
            </a:r>
          </a:p>
          <a:p>
            <a:r>
              <a:rPr lang="en-US" i="1" dirty="0" err="1">
                <a:solidFill>
                  <a:srgbClr val="C00000"/>
                </a:solidFill>
              </a:rPr>
              <a:t>my_set</a:t>
            </a:r>
            <a:r>
              <a:rPr lang="en-US" i="1" dirty="0">
                <a:solidFill>
                  <a:srgbClr val="C00000"/>
                </a:solidFill>
              </a:rPr>
              <a:t> = set([1,2,3,2])</a:t>
            </a:r>
          </a:p>
          <a:p>
            <a:r>
              <a:rPr lang="en-US" i="1" dirty="0">
                <a:solidFill>
                  <a:srgbClr val="C00000"/>
                </a:solidFill>
              </a:rPr>
              <a:t>print(</a:t>
            </a:r>
            <a:r>
              <a:rPr lang="en-US" i="1" dirty="0" err="1">
                <a:solidFill>
                  <a:srgbClr val="C00000"/>
                </a:solidFill>
              </a:rPr>
              <a:t>my_set</a:t>
            </a:r>
            <a:r>
              <a:rPr lang="en-US" i="1" dirty="0">
                <a:solidFill>
                  <a:srgbClr val="C00000"/>
                </a:solidFill>
              </a:rPr>
              <a:t>)</a:t>
            </a:r>
            <a:endParaRPr lang="en-CA" i="1" dirty="0">
              <a:solidFill>
                <a:srgbClr val="C00000"/>
              </a:solidFill>
            </a:endParaRPr>
          </a:p>
          <a:p>
            <a:endParaRPr lang="en-CA" dirty="0"/>
          </a:p>
        </p:txBody>
      </p:sp>
      <p:sp>
        <p:nvSpPr>
          <p:cNvPr id="4" name="Slide Number Placeholder 3">
            <a:extLst>
              <a:ext uri="{FF2B5EF4-FFF2-40B4-BE49-F238E27FC236}">
                <a16:creationId xmlns:a16="http://schemas.microsoft.com/office/drawing/2014/main" id="{A93C8B06-771E-4945-B728-602FFB5E9141}"/>
              </a:ext>
            </a:extLst>
          </p:cNvPr>
          <p:cNvSpPr>
            <a:spLocks noGrp="1"/>
          </p:cNvSpPr>
          <p:nvPr>
            <p:ph type="sldNum" sz="quarter" idx="10"/>
          </p:nvPr>
        </p:nvSpPr>
        <p:spPr/>
        <p:txBody>
          <a:bodyPr/>
          <a:lstStyle/>
          <a:p>
            <a:pPr>
              <a:defRPr/>
            </a:pPr>
            <a:fld id="{6DB1FBA9-0009-47E9-8D28-5B0116D2432D}" type="slidenum">
              <a:rPr lang="en-US" altLang="en-US" smtClean="0"/>
              <a:pPr>
                <a:defRPr/>
              </a:pPr>
              <a:t>170</a:t>
            </a:fld>
            <a:endParaRPr lang="en-US" altLang="en-US"/>
          </a:p>
        </p:txBody>
      </p:sp>
    </p:spTree>
    <p:extLst>
      <p:ext uri="{BB962C8B-B14F-4D97-AF65-F5344CB8AC3E}">
        <p14:creationId xmlns:p14="http://schemas.microsoft.com/office/powerpoint/2010/main" val="3861200568"/>
      </p:ext>
    </p:extLst>
  </p:cSld>
  <p:clrMapOvr>
    <a:masterClrMapping/>
  </p:clrMapOvr>
  <p:transition spd="med"/>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36AD5-D717-47A2-AA2A-92D806F2F8EA}"/>
              </a:ext>
            </a:extLst>
          </p:cNvPr>
          <p:cNvSpPr>
            <a:spLocks noGrp="1"/>
          </p:cNvSpPr>
          <p:nvPr>
            <p:ph type="title"/>
          </p:nvPr>
        </p:nvSpPr>
        <p:spPr/>
        <p:txBody>
          <a:bodyPr/>
          <a:lstStyle/>
          <a:p>
            <a:r>
              <a:rPr lang="en-CA" dirty="0"/>
              <a:t>Python Sets(cont)</a:t>
            </a:r>
          </a:p>
        </p:txBody>
      </p:sp>
      <p:sp>
        <p:nvSpPr>
          <p:cNvPr id="3" name="Content Placeholder 2">
            <a:extLst>
              <a:ext uri="{FF2B5EF4-FFF2-40B4-BE49-F238E27FC236}">
                <a16:creationId xmlns:a16="http://schemas.microsoft.com/office/drawing/2014/main" id="{A739E9C8-BD94-49E7-9FBF-9CBDBCEDEACC}"/>
              </a:ext>
            </a:extLst>
          </p:cNvPr>
          <p:cNvSpPr>
            <a:spLocks noGrp="1"/>
          </p:cNvSpPr>
          <p:nvPr>
            <p:ph idx="1"/>
          </p:nvPr>
        </p:nvSpPr>
        <p:spPr>
          <a:xfrm>
            <a:off x="0" y="1066800"/>
            <a:ext cx="9144000" cy="6019800"/>
          </a:xfrm>
        </p:spPr>
        <p:txBody>
          <a:bodyPr/>
          <a:lstStyle/>
          <a:p>
            <a:r>
              <a:rPr lang="en-US" dirty="0"/>
              <a:t>Creating an empty set is a bit tricky</a:t>
            </a:r>
          </a:p>
          <a:p>
            <a:r>
              <a:rPr lang="en-US" dirty="0"/>
              <a:t>Empty </a:t>
            </a:r>
            <a:r>
              <a:rPr lang="en-US" b="1" dirty="0">
                <a:solidFill>
                  <a:srgbClr val="C00000"/>
                </a:solidFill>
              </a:rPr>
              <a:t>curly braces {} </a:t>
            </a:r>
            <a:r>
              <a:rPr lang="en-US" dirty="0"/>
              <a:t>will make an empty </a:t>
            </a:r>
            <a:r>
              <a:rPr lang="en-US" b="1" dirty="0">
                <a:solidFill>
                  <a:srgbClr val="C00000"/>
                </a:solidFill>
              </a:rPr>
              <a:t>dictionary</a:t>
            </a:r>
            <a:r>
              <a:rPr lang="en-US" b="1" dirty="0"/>
              <a:t> </a:t>
            </a:r>
            <a:r>
              <a:rPr lang="en-US" dirty="0"/>
              <a:t>in Python</a:t>
            </a:r>
          </a:p>
          <a:p>
            <a:r>
              <a:rPr lang="en-US" dirty="0"/>
              <a:t>To make a set without any elements we use the set() function without any argument</a:t>
            </a:r>
          </a:p>
          <a:p>
            <a:r>
              <a:rPr lang="en-US" i="1" dirty="0" err="1">
                <a:solidFill>
                  <a:srgbClr val="C00000"/>
                </a:solidFill>
              </a:rPr>
              <a:t>empty_set</a:t>
            </a:r>
            <a:r>
              <a:rPr lang="en-US" i="1" dirty="0">
                <a:solidFill>
                  <a:srgbClr val="C00000"/>
                </a:solidFill>
              </a:rPr>
              <a:t> = set()</a:t>
            </a:r>
          </a:p>
          <a:p>
            <a:r>
              <a:rPr lang="en-US" b="1" dirty="0">
                <a:solidFill>
                  <a:srgbClr val="C00000"/>
                </a:solidFill>
              </a:rPr>
              <a:t>Example</a:t>
            </a:r>
          </a:p>
          <a:p>
            <a:r>
              <a:rPr lang="en-US" i="1" dirty="0">
                <a:solidFill>
                  <a:srgbClr val="C00000"/>
                </a:solidFill>
              </a:rPr>
              <a:t># initialize a with {}</a:t>
            </a:r>
          </a:p>
          <a:p>
            <a:r>
              <a:rPr lang="en-US" i="1" dirty="0">
                <a:solidFill>
                  <a:srgbClr val="C00000"/>
                </a:solidFill>
              </a:rPr>
              <a:t>a = {}</a:t>
            </a:r>
          </a:p>
          <a:p>
            <a:r>
              <a:rPr lang="en-US" i="1" dirty="0">
                <a:solidFill>
                  <a:srgbClr val="C00000"/>
                </a:solidFill>
              </a:rPr>
              <a:t># check data type of a</a:t>
            </a:r>
          </a:p>
          <a:p>
            <a:r>
              <a:rPr lang="en-US" i="1" dirty="0">
                <a:solidFill>
                  <a:srgbClr val="C00000"/>
                </a:solidFill>
              </a:rPr>
              <a:t>print(type(a))</a:t>
            </a:r>
          </a:p>
          <a:p>
            <a:r>
              <a:rPr lang="en-US" i="1" dirty="0">
                <a:solidFill>
                  <a:srgbClr val="C00000"/>
                </a:solidFill>
              </a:rPr>
              <a:t># initialize a with set()</a:t>
            </a:r>
          </a:p>
          <a:p>
            <a:r>
              <a:rPr lang="en-US" i="1" dirty="0">
                <a:solidFill>
                  <a:srgbClr val="C00000"/>
                </a:solidFill>
              </a:rPr>
              <a:t>a = set()</a:t>
            </a:r>
          </a:p>
          <a:p>
            <a:r>
              <a:rPr lang="en-US" i="1" dirty="0">
                <a:solidFill>
                  <a:srgbClr val="C00000"/>
                </a:solidFill>
              </a:rPr>
              <a:t># check data type of a</a:t>
            </a:r>
          </a:p>
          <a:p>
            <a:r>
              <a:rPr lang="en-US" i="1" dirty="0">
                <a:solidFill>
                  <a:srgbClr val="C00000"/>
                </a:solidFill>
              </a:rPr>
              <a:t>print(type(a))</a:t>
            </a:r>
          </a:p>
          <a:p>
            <a:endParaRPr lang="en-US" dirty="0"/>
          </a:p>
          <a:p>
            <a:endParaRPr lang="en-CA" dirty="0"/>
          </a:p>
        </p:txBody>
      </p:sp>
      <p:sp>
        <p:nvSpPr>
          <p:cNvPr id="4" name="Slide Number Placeholder 3">
            <a:extLst>
              <a:ext uri="{FF2B5EF4-FFF2-40B4-BE49-F238E27FC236}">
                <a16:creationId xmlns:a16="http://schemas.microsoft.com/office/drawing/2014/main" id="{0BE3DEAE-B9E8-44B9-B473-1968FA9C3F0A}"/>
              </a:ext>
            </a:extLst>
          </p:cNvPr>
          <p:cNvSpPr>
            <a:spLocks noGrp="1"/>
          </p:cNvSpPr>
          <p:nvPr>
            <p:ph type="sldNum" sz="quarter" idx="10"/>
          </p:nvPr>
        </p:nvSpPr>
        <p:spPr/>
        <p:txBody>
          <a:bodyPr/>
          <a:lstStyle/>
          <a:p>
            <a:pPr>
              <a:defRPr/>
            </a:pPr>
            <a:fld id="{6DB1FBA9-0009-47E9-8D28-5B0116D2432D}" type="slidenum">
              <a:rPr lang="en-US" altLang="en-US" smtClean="0"/>
              <a:pPr>
                <a:defRPr/>
              </a:pPr>
              <a:t>171</a:t>
            </a:fld>
            <a:endParaRPr lang="en-US" altLang="en-US"/>
          </a:p>
        </p:txBody>
      </p:sp>
    </p:spTree>
    <p:extLst>
      <p:ext uri="{BB962C8B-B14F-4D97-AF65-F5344CB8AC3E}">
        <p14:creationId xmlns:p14="http://schemas.microsoft.com/office/powerpoint/2010/main" val="634838215"/>
      </p:ext>
    </p:extLst>
  </p:cSld>
  <p:clrMapOvr>
    <a:masterClrMapping/>
  </p:clrMapOvr>
  <p:transition spd="med"/>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F0857-24B5-4EBD-BACB-33177211F2CB}"/>
              </a:ext>
            </a:extLst>
          </p:cNvPr>
          <p:cNvSpPr>
            <a:spLocks noGrp="1"/>
          </p:cNvSpPr>
          <p:nvPr>
            <p:ph type="title"/>
          </p:nvPr>
        </p:nvSpPr>
        <p:spPr/>
        <p:txBody>
          <a:bodyPr/>
          <a:lstStyle/>
          <a:p>
            <a:r>
              <a:rPr lang="en-CA" dirty="0"/>
              <a:t>Python Sets(cont)</a:t>
            </a:r>
          </a:p>
        </p:txBody>
      </p:sp>
      <p:sp>
        <p:nvSpPr>
          <p:cNvPr id="3" name="Content Placeholder 2">
            <a:extLst>
              <a:ext uri="{FF2B5EF4-FFF2-40B4-BE49-F238E27FC236}">
                <a16:creationId xmlns:a16="http://schemas.microsoft.com/office/drawing/2014/main" id="{AE757F24-AB24-457D-90DB-A5AB4A3CA081}"/>
              </a:ext>
            </a:extLst>
          </p:cNvPr>
          <p:cNvSpPr>
            <a:spLocks noGrp="1"/>
          </p:cNvSpPr>
          <p:nvPr>
            <p:ph idx="1"/>
          </p:nvPr>
        </p:nvSpPr>
        <p:spPr/>
        <p:txBody>
          <a:bodyPr/>
          <a:lstStyle/>
          <a:p>
            <a:r>
              <a:rPr lang="en-CA" dirty="0">
                <a:solidFill>
                  <a:srgbClr val="C00000"/>
                </a:solidFill>
              </a:rPr>
              <a:t>Here is the output</a:t>
            </a:r>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sp>
        <p:nvSpPr>
          <p:cNvPr id="4" name="Slide Number Placeholder 3">
            <a:extLst>
              <a:ext uri="{FF2B5EF4-FFF2-40B4-BE49-F238E27FC236}">
                <a16:creationId xmlns:a16="http://schemas.microsoft.com/office/drawing/2014/main" id="{172CCE4D-55E9-4A24-BEA5-8D0633DD5102}"/>
              </a:ext>
            </a:extLst>
          </p:cNvPr>
          <p:cNvSpPr>
            <a:spLocks noGrp="1"/>
          </p:cNvSpPr>
          <p:nvPr>
            <p:ph type="sldNum" sz="quarter" idx="10"/>
          </p:nvPr>
        </p:nvSpPr>
        <p:spPr/>
        <p:txBody>
          <a:bodyPr/>
          <a:lstStyle/>
          <a:p>
            <a:pPr>
              <a:defRPr/>
            </a:pPr>
            <a:fld id="{6DB1FBA9-0009-47E9-8D28-5B0116D2432D}" type="slidenum">
              <a:rPr lang="en-US" altLang="en-US" smtClean="0"/>
              <a:pPr>
                <a:defRPr/>
              </a:pPr>
              <a:t>172</a:t>
            </a:fld>
            <a:endParaRPr lang="en-US" altLang="en-US"/>
          </a:p>
        </p:txBody>
      </p:sp>
      <p:pic>
        <p:nvPicPr>
          <p:cNvPr id="5" name="Picture 4">
            <a:extLst>
              <a:ext uri="{FF2B5EF4-FFF2-40B4-BE49-F238E27FC236}">
                <a16:creationId xmlns:a16="http://schemas.microsoft.com/office/drawing/2014/main" id="{E2FD5EA3-8EDE-427C-9EFC-61CE7BAAE559}"/>
              </a:ext>
            </a:extLst>
          </p:cNvPr>
          <p:cNvPicPr>
            <a:picLocks noChangeAspect="1"/>
          </p:cNvPicPr>
          <p:nvPr/>
        </p:nvPicPr>
        <p:blipFill>
          <a:blip r:embed="rId2"/>
          <a:stretch>
            <a:fillRect/>
          </a:stretch>
        </p:blipFill>
        <p:spPr>
          <a:xfrm>
            <a:off x="533400" y="1905000"/>
            <a:ext cx="7772400" cy="3962400"/>
          </a:xfrm>
          <a:prstGeom prst="rect">
            <a:avLst/>
          </a:prstGeom>
        </p:spPr>
      </p:pic>
    </p:spTree>
    <p:extLst>
      <p:ext uri="{BB962C8B-B14F-4D97-AF65-F5344CB8AC3E}">
        <p14:creationId xmlns:p14="http://schemas.microsoft.com/office/powerpoint/2010/main" val="1536521892"/>
      </p:ext>
    </p:extLst>
  </p:cSld>
  <p:clrMapOvr>
    <a:masterClrMapping/>
  </p:clrMapOvr>
  <p:transition spd="med"/>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00B2D-2E46-4E6C-833E-B783CFC7ECF9}"/>
              </a:ext>
            </a:extLst>
          </p:cNvPr>
          <p:cNvSpPr>
            <a:spLocks noGrp="1"/>
          </p:cNvSpPr>
          <p:nvPr>
            <p:ph type="title"/>
          </p:nvPr>
        </p:nvSpPr>
        <p:spPr/>
        <p:txBody>
          <a:bodyPr/>
          <a:lstStyle/>
          <a:p>
            <a:r>
              <a:rPr lang="en-CA" dirty="0"/>
              <a:t>Python Sets(cont)</a:t>
            </a:r>
          </a:p>
        </p:txBody>
      </p:sp>
      <p:sp>
        <p:nvSpPr>
          <p:cNvPr id="3" name="Content Placeholder 2">
            <a:extLst>
              <a:ext uri="{FF2B5EF4-FFF2-40B4-BE49-F238E27FC236}">
                <a16:creationId xmlns:a16="http://schemas.microsoft.com/office/drawing/2014/main" id="{E46E207B-D7CC-41F3-B5E7-39FDD898A330}"/>
              </a:ext>
            </a:extLst>
          </p:cNvPr>
          <p:cNvSpPr>
            <a:spLocks noGrp="1"/>
          </p:cNvSpPr>
          <p:nvPr>
            <p:ph idx="1"/>
          </p:nvPr>
        </p:nvSpPr>
        <p:spPr/>
        <p:txBody>
          <a:bodyPr/>
          <a:lstStyle/>
          <a:p>
            <a:r>
              <a:rPr lang="en-US" dirty="0">
                <a:solidFill>
                  <a:srgbClr val="C00000"/>
                </a:solidFill>
              </a:rPr>
              <a:t>How to change a set in Python?</a:t>
            </a:r>
          </a:p>
          <a:p>
            <a:r>
              <a:rPr lang="en-US" b="1" dirty="0">
                <a:solidFill>
                  <a:srgbClr val="C00000"/>
                </a:solidFill>
                <a:effectLst>
                  <a:outerShdw blurRad="38100" dist="38100" dir="2700000" algn="tl">
                    <a:srgbClr val="000000">
                      <a:alpha val="43137"/>
                    </a:srgbClr>
                  </a:outerShdw>
                </a:effectLst>
                <a:highlight>
                  <a:srgbClr val="FFFF00"/>
                </a:highlight>
              </a:rPr>
              <a:t>Sets are mutable</a:t>
            </a:r>
          </a:p>
          <a:p>
            <a:r>
              <a:rPr lang="en-US" dirty="0"/>
              <a:t>But since they are unordered, indexing has no meaning</a:t>
            </a:r>
          </a:p>
          <a:p>
            <a:r>
              <a:rPr lang="en-US" dirty="0"/>
              <a:t>We cannot access or change an element of set using indexing or slicing</a:t>
            </a:r>
          </a:p>
          <a:p>
            <a:r>
              <a:rPr lang="en-US" dirty="0"/>
              <a:t>Set does not support it (no indexing allowed)</a:t>
            </a:r>
          </a:p>
          <a:p>
            <a:r>
              <a:rPr lang="en-US" dirty="0">
                <a:solidFill>
                  <a:srgbClr val="C00000"/>
                </a:solidFill>
              </a:rPr>
              <a:t>We can add single element using the add() method and multiple elements using the update() method</a:t>
            </a:r>
          </a:p>
          <a:p>
            <a:r>
              <a:rPr lang="en-US" dirty="0"/>
              <a:t>The update() method can take tuples, lists, strings or other sets as its argument</a:t>
            </a:r>
          </a:p>
          <a:p>
            <a:r>
              <a:rPr lang="en-US" dirty="0"/>
              <a:t>In all cases, duplicates are avoided</a:t>
            </a:r>
          </a:p>
          <a:p>
            <a:endParaRPr lang="en-CA" dirty="0"/>
          </a:p>
        </p:txBody>
      </p:sp>
      <p:sp>
        <p:nvSpPr>
          <p:cNvPr id="4" name="Slide Number Placeholder 3">
            <a:extLst>
              <a:ext uri="{FF2B5EF4-FFF2-40B4-BE49-F238E27FC236}">
                <a16:creationId xmlns:a16="http://schemas.microsoft.com/office/drawing/2014/main" id="{C2F7F1E5-E46F-4C51-AD75-F4B2A2C32D99}"/>
              </a:ext>
            </a:extLst>
          </p:cNvPr>
          <p:cNvSpPr>
            <a:spLocks noGrp="1"/>
          </p:cNvSpPr>
          <p:nvPr>
            <p:ph type="sldNum" sz="quarter" idx="10"/>
          </p:nvPr>
        </p:nvSpPr>
        <p:spPr/>
        <p:txBody>
          <a:bodyPr/>
          <a:lstStyle/>
          <a:p>
            <a:pPr>
              <a:defRPr/>
            </a:pPr>
            <a:fld id="{6DB1FBA9-0009-47E9-8D28-5B0116D2432D}" type="slidenum">
              <a:rPr lang="en-US" altLang="en-US" smtClean="0"/>
              <a:pPr>
                <a:defRPr/>
              </a:pPr>
              <a:t>173</a:t>
            </a:fld>
            <a:endParaRPr lang="en-US" altLang="en-US"/>
          </a:p>
        </p:txBody>
      </p:sp>
    </p:spTree>
    <p:extLst>
      <p:ext uri="{BB962C8B-B14F-4D97-AF65-F5344CB8AC3E}">
        <p14:creationId xmlns:p14="http://schemas.microsoft.com/office/powerpoint/2010/main" val="4050447416"/>
      </p:ext>
    </p:extLst>
  </p:cSld>
  <p:clrMapOvr>
    <a:masterClrMapping/>
  </p:clrMapOvr>
  <p:transition spd="med"/>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3C1D4-097E-4718-AE52-93410AAF2156}"/>
              </a:ext>
            </a:extLst>
          </p:cNvPr>
          <p:cNvSpPr>
            <a:spLocks noGrp="1"/>
          </p:cNvSpPr>
          <p:nvPr>
            <p:ph type="title"/>
          </p:nvPr>
        </p:nvSpPr>
        <p:spPr/>
        <p:txBody>
          <a:bodyPr/>
          <a:lstStyle/>
          <a:p>
            <a:r>
              <a:rPr lang="en-CA" dirty="0"/>
              <a:t>Python Sets(cont)</a:t>
            </a:r>
          </a:p>
        </p:txBody>
      </p:sp>
      <p:sp>
        <p:nvSpPr>
          <p:cNvPr id="3" name="Content Placeholder 2">
            <a:extLst>
              <a:ext uri="{FF2B5EF4-FFF2-40B4-BE49-F238E27FC236}">
                <a16:creationId xmlns:a16="http://schemas.microsoft.com/office/drawing/2014/main" id="{36B6A645-FD18-4D41-9B52-0264BFD42A5A}"/>
              </a:ext>
            </a:extLst>
          </p:cNvPr>
          <p:cNvSpPr>
            <a:spLocks noGrp="1"/>
          </p:cNvSpPr>
          <p:nvPr>
            <p:ph idx="1"/>
          </p:nvPr>
        </p:nvSpPr>
        <p:spPr/>
        <p:txBody>
          <a:bodyPr/>
          <a:lstStyle/>
          <a:p>
            <a:r>
              <a:rPr lang="en-CA" sz="1800" b="1" dirty="0">
                <a:solidFill>
                  <a:srgbClr val="C00000"/>
                </a:solidFill>
              </a:rPr>
              <a:t>Example</a:t>
            </a:r>
          </a:p>
          <a:p>
            <a:r>
              <a:rPr lang="en-US" sz="1800" i="1" dirty="0">
                <a:solidFill>
                  <a:srgbClr val="C00000"/>
                </a:solidFill>
              </a:rPr>
              <a:t># initialize </a:t>
            </a:r>
            <a:r>
              <a:rPr lang="en-US" sz="1800" i="1" dirty="0" err="1">
                <a:solidFill>
                  <a:srgbClr val="C00000"/>
                </a:solidFill>
              </a:rPr>
              <a:t>my_set</a:t>
            </a:r>
            <a:endParaRPr lang="en-US" sz="1800" i="1" dirty="0">
              <a:solidFill>
                <a:srgbClr val="C00000"/>
              </a:solidFill>
            </a:endParaRPr>
          </a:p>
          <a:p>
            <a:r>
              <a:rPr lang="en-US" sz="1800" i="1" dirty="0" err="1">
                <a:solidFill>
                  <a:srgbClr val="C00000"/>
                </a:solidFill>
              </a:rPr>
              <a:t>my_set</a:t>
            </a:r>
            <a:r>
              <a:rPr lang="en-US" sz="1800" i="1" dirty="0">
                <a:solidFill>
                  <a:srgbClr val="C00000"/>
                </a:solidFill>
              </a:rPr>
              <a:t> = {1,3}</a:t>
            </a:r>
          </a:p>
          <a:p>
            <a:r>
              <a:rPr lang="en-US" sz="1800" i="1" dirty="0">
                <a:solidFill>
                  <a:srgbClr val="C00000"/>
                </a:solidFill>
              </a:rPr>
              <a:t>print(</a:t>
            </a:r>
            <a:r>
              <a:rPr lang="en-US" sz="1800" i="1" dirty="0" err="1">
                <a:solidFill>
                  <a:srgbClr val="C00000"/>
                </a:solidFill>
              </a:rPr>
              <a:t>my_set</a:t>
            </a:r>
            <a:r>
              <a:rPr lang="en-US" sz="1800" i="1" dirty="0">
                <a:solidFill>
                  <a:srgbClr val="C00000"/>
                </a:solidFill>
              </a:rPr>
              <a:t>)</a:t>
            </a:r>
          </a:p>
          <a:p>
            <a:r>
              <a:rPr lang="en-US" sz="1800" i="1" dirty="0">
                <a:solidFill>
                  <a:srgbClr val="C00000"/>
                </a:solidFill>
              </a:rPr>
              <a:t>#</a:t>
            </a:r>
            <a:r>
              <a:rPr lang="en-US" sz="1800" i="1" dirty="0" err="1">
                <a:solidFill>
                  <a:srgbClr val="C00000"/>
                </a:solidFill>
              </a:rPr>
              <a:t>my_set</a:t>
            </a:r>
            <a:r>
              <a:rPr lang="en-US" sz="1800" i="1" dirty="0">
                <a:solidFill>
                  <a:srgbClr val="C00000"/>
                </a:solidFill>
              </a:rPr>
              <a:t>[0]</a:t>
            </a:r>
          </a:p>
          <a:p>
            <a:r>
              <a:rPr lang="en-US" sz="1800" i="1" dirty="0">
                <a:solidFill>
                  <a:srgbClr val="C00000"/>
                </a:solidFill>
              </a:rPr>
              <a:t># add an element</a:t>
            </a:r>
          </a:p>
          <a:p>
            <a:r>
              <a:rPr lang="en-US" sz="1800" i="1" dirty="0" err="1">
                <a:solidFill>
                  <a:srgbClr val="C00000"/>
                </a:solidFill>
              </a:rPr>
              <a:t>my_set.add</a:t>
            </a:r>
            <a:r>
              <a:rPr lang="en-US" sz="1800" i="1" dirty="0">
                <a:solidFill>
                  <a:srgbClr val="C00000"/>
                </a:solidFill>
              </a:rPr>
              <a:t>(2)</a:t>
            </a:r>
          </a:p>
          <a:p>
            <a:r>
              <a:rPr lang="en-US" sz="1800" i="1" dirty="0">
                <a:solidFill>
                  <a:srgbClr val="C00000"/>
                </a:solidFill>
              </a:rPr>
              <a:t>print(</a:t>
            </a:r>
            <a:r>
              <a:rPr lang="en-US" sz="1800" i="1" dirty="0" err="1">
                <a:solidFill>
                  <a:srgbClr val="C00000"/>
                </a:solidFill>
              </a:rPr>
              <a:t>my_set</a:t>
            </a:r>
            <a:r>
              <a:rPr lang="en-US" sz="1800" i="1" dirty="0">
                <a:solidFill>
                  <a:srgbClr val="C00000"/>
                </a:solidFill>
              </a:rPr>
              <a:t>)</a:t>
            </a:r>
          </a:p>
          <a:p>
            <a:r>
              <a:rPr lang="en-US" sz="1800" i="1" dirty="0">
                <a:solidFill>
                  <a:srgbClr val="C00000"/>
                </a:solidFill>
              </a:rPr>
              <a:t># add multiple elements</a:t>
            </a:r>
          </a:p>
          <a:p>
            <a:r>
              <a:rPr lang="en-US" sz="1800" i="1" dirty="0" err="1">
                <a:solidFill>
                  <a:srgbClr val="C00000"/>
                </a:solidFill>
              </a:rPr>
              <a:t>my_set.update</a:t>
            </a:r>
            <a:r>
              <a:rPr lang="en-US" sz="1800" i="1" dirty="0">
                <a:solidFill>
                  <a:srgbClr val="C00000"/>
                </a:solidFill>
              </a:rPr>
              <a:t>([2,3,4])</a:t>
            </a:r>
          </a:p>
          <a:p>
            <a:r>
              <a:rPr lang="en-US" sz="1800" i="1" dirty="0">
                <a:solidFill>
                  <a:srgbClr val="C00000"/>
                </a:solidFill>
              </a:rPr>
              <a:t>print(</a:t>
            </a:r>
            <a:r>
              <a:rPr lang="en-US" sz="1800" i="1" dirty="0" err="1">
                <a:solidFill>
                  <a:srgbClr val="C00000"/>
                </a:solidFill>
              </a:rPr>
              <a:t>my_set</a:t>
            </a:r>
            <a:r>
              <a:rPr lang="en-US" sz="1800" i="1" dirty="0">
                <a:solidFill>
                  <a:srgbClr val="C00000"/>
                </a:solidFill>
              </a:rPr>
              <a:t>)</a:t>
            </a:r>
          </a:p>
          <a:p>
            <a:r>
              <a:rPr lang="en-US" sz="1800" i="1" dirty="0">
                <a:solidFill>
                  <a:srgbClr val="C00000"/>
                </a:solidFill>
              </a:rPr>
              <a:t># add list and set</a:t>
            </a:r>
          </a:p>
          <a:p>
            <a:r>
              <a:rPr lang="en-US" sz="1800" i="1" dirty="0" err="1">
                <a:solidFill>
                  <a:srgbClr val="C00000"/>
                </a:solidFill>
              </a:rPr>
              <a:t>my_set.update</a:t>
            </a:r>
            <a:r>
              <a:rPr lang="en-US" sz="1800" i="1" dirty="0">
                <a:solidFill>
                  <a:srgbClr val="C00000"/>
                </a:solidFill>
              </a:rPr>
              <a:t>([4,5], {1,6,8})</a:t>
            </a:r>
          </a:p>
          <a:p>
            <a:r>
              <a:rPr lang="en-US" sz="1800" i="1" dirty="0">
                <a:solidFill>
                  <a:srgbClr val="C00000"/>
                </a:solidFill>
              </a:rPr>
              <a:t>print(</a:t>
            </a:r>
            <a:r>
              <a:rPr lang="en-US" sz="1800" i="1" dirty="0" err="1">
                <a:solidFill>
                  <a:srgbClr val="C00000"/>
                </a:solidFill>
              </a:rPr>
              <a:t>my_set</a:t>
            </a:r>
            <a:r>
              <a:rPr lang="en-US" sz="1800" i="1" dirty="0">
                <a:solidFill>
                  <a:srgbClr val="C00000"/>
                </a:solidFill>
              </a:rPr>
              <a:t>)</a:t>
            </a:r>
            <a:endParaRPr lang="en-CA" sz="1800" i="1" dirty="0">
              <a:solidFill>
                <a:srgbClr val="C00000"/>
              </a:solidFill>
            </a:endParaRPr>
          </a:p>
        </p:txBody>
      </p:sp>
      <p:sp>
        <p:nvSpPr>
          <p:cNvPr id="4" name="Slide Number Placeholder 3">
            <a:extLst>
              <a:ext uri="{FF2B5EF4-FFF2-40B4-BE49-F238E27FC236}">
                <a16:creationId xmlns:a16="http://schemas.microsoft.com/office/drawing/2014/main" id="{FE24E521-0B48-4CD9-8827-793DAA9FD6E4}"/>
              </a:ext>
            </a:extLst>
          </p:cNvPr>
          <p:cNvSpPr>
            <a:spLocks noGrp="1"/>
          </p:cNvSpPr>
          <p:nvPr>
            <p:ph type="sldNum" sz="quarter" idx="10"/>
          </p:nvPr>
        </p:nvSpPr>
        <p:spPr/>
        <p:txBody>
          <a:bodyPr/>
          <a:lstStyle/>
          <a:p>
            <a:pPr>
              <a:defRPr/>
            </a:pPr>
            <a:fld id="{6DB1FBA9-0009-47E9-8D28-5B0116D2432D}" type="slidenum">
              <a:rPr lang="en-US" altLang="en-US" smtClean="0"/>
              <a:pPr>
                <a:defRPr/>
              </a:pPr>
              <a:t>174</a:t>
            </a:fld>
            <a:endParaRPr lang="en-US" altLang="en-US"/>
          </a:p>
        </p:txBody>
      </p:sp>
    </p:spTree>
    <p:extLst>
      <p:ext uri="{BB962C8B-B14F-4D97-AF65-F5344CB8AC3E}">
        <p14:creationId xmlns:p14="http://schemas.microsoft.com/office/powerpoint/2010/main" val="1947634072"/>
      </p:ext>
    </p:extLst>
  </p:cSld>
  <p:clrMapOvr>
    <a:masterClrMapping/>
  </p:clrMapOvr>
  <p:transition spd="med"/>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90856-DDBF-4FDF-BAB8-3E4C691D4B85}"/>
              </a:ext>
            </a:extLst>
          </p:cNvPr>
          <p:cNvSpPr>
            <a:spLocks noGrp="1"/>
          </p:cNvSpPr>
          <p:nvPr>
            <p:ph type="title"/>
          </p:nvPr>
        </p:nvSpPr>
        <p:spPr/>
        <p:txBody>
          <a:bodyPr/>
          <a:lstStyle/>
          <a:p>
            <a:r>
              <a:rPr lang="en-CA" dirty="0"/>
              <a:t>Python Sets(cont)</a:t>
            </a:r>
          </a:p>
        </p:txBody>
      </p:sp>
      <p:pic>
        <p:nvPicPr>
          <p:cNvPr id="5" name="Content Placeholder 4">
            <a:extLst>
              <a:ext uri="{FF2B5EF4-FFF2-40B4-BE49-F238E27FC236}">
                <a16:creationId xmlns:a16="http://schemas.microsoft.com/office/drawing/2014/main" id="{E42FAF9E-8199-4BFF-9EA2-3F8D60781EC5}"/>
              </a:ext>
            </a:extLst>
          </p:cNvPr>
          <p:cNvPicPr>
            <a:picLocks noGrp="1" noChangeAspect="1"/>
          </p:cNvPicPr>
          <p:nvPr>
            <p:ph idx="1"/>
          </p:nvPr>
        </p:nvPicPr>
        <p:blipFill>
          <a:blip r:embed="rId2"/>
          <a:stretch>
            <a:fillRect/>
          </a:stretch>
        </p:blipFill>
        <p:spPr>
          <a:xfrm>
            <a:off x="1066800" y="1447800"/>
            <a:ext cx="6934200" cy="4724400"/>
          </a:xfrm>
          <a:prstGeom prst="rect">
            <a:avLst/>
          </a:prstGeom>
        </p:spPr>
      </p:pic>
      <p:sp>
        <p:nvSpPr>
          <p:cNvPr id="4" name="Slide Number Placeholder 3">
            <a:extLst>
              <a:ext uri="{FF2B5EF4-FFF2-40B4-BE49-F238E27FC236}">
                <a16:creationId xmlns:a16="http://schemas.microsoft.com/office/drawing/2014/main" id="{63740E3F-1D93-4199-93D9-41349DEFFEFF}"/>
              </a:ext>
            </a:extLst>
          </p:cNvPr>
          <p:cNvSpPr>
            <a:spLocks noGrp="1"/>
          </p:cNvSpPr>
          <p:nvPr>
            <p:ph type="sldNum" sz="quarter" idx="10"/>
          </p:nvPr>
        </p:nvSpPr>
        <p:spPr/>
        <p:txBody>
          <a:bodyPr/>
          <a:lstStyle/>
          <a:p>
            <a:pPr>
              <a:defRPr/>
            </a:pPr>
            <a:fld id="{6DB1FBA9-0009-47E9-8D28-5B0116D2432D}" type="slidenum">
              <a:rPr lang="en-US" altLang="en-US" smtClean="0"/>
              <a:pPr>
                <a:defRPr/>
              </a:pPr>
              <a:t>175</a:t>
            </a:fld>
            <a:endParaRPr lang="en-US" altLang="en-US"/>
          </a:p>
        </p:txBody>
      </p:sp>
    </p:spTree>
    <p:extLst>
      <p:ext uri="{BB962C8B-B14F-4D97-AF65-F5344CB8AC3E}">
        <p14:creationId xmlns:p14="http://schemas.microsoft.com/office/powerpoint/2010/main" val="3474284328"/>
      </p:ext>
    </p:extLst>
  </p:cSld>
  <p:clrMapOvr>
    <a:masterClrMapping/>
  </p:clrMapOvr>
  <p:transition spd="med"/>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3AE2-79DA-49CF-99E9-EE2BE46182DC}"/>
              </a:ext>
            </a:extLst>
          </p:cNvPr>
          <p:cNvSpPr>
            <a:spLocks noGrp="1"/>
          </p:cNvSpPr>
          <p:nvPr>
            <p:ph type="title"/>
          </p:nvPr>
        </p:nvSpPr>
        <p:spPr/>
        <p:txBody>
          <a:bodyPr/>
          <a:lstStyle/>
          <a:p>
            <a:r>
              <a:rPr lang="en-CA" dirty="0"/>
              <a:t>Python Sets(cont)</a:t>
            </a:r>
          </a:p>
        </p:txBody>
      </p:sp>
      <p:sp>
        <p:nvSpPr>
          <p:cNvPr id="3" name="Content Placeholder 2">
            <a:extLst>
              <a:ext uri="{FF2B5EF4-FFF2-40B4-BE49-F238E27FC236}">
                <a16:creationId xmlns:a16="http://schemas.microsoft.com/office/drawing/2014/main" id="{ABD4F0A5-C8CF-4630-984B-0EE829214C4A}"/>
              </a:ext>
            </a:extLst>
          </p:cNvPr>
          <p:cNvSpPr>
            <a:spLocks noGrp="1"/>
          </p:cNvSpPr>
          <p:nvPr>
            <p:ph idx="1"/>
          </p:nvPr>
        </p:nvSpPr>
        <p:spPr/>
        <p:txBody>
          <a:bodyPr/>
          <a:lstStyle/>
          <a:p>
            <a:r>
              <a:rPr lang="en-US" b="1" dirty="0">
                <a:solidFill>
                  <a:srgbClr val="C00000"/>
                </a:solidFill>
                <a:effectLst>
                  <a:outerShdw blurRad="38100" dist="38100" dir="2700000" algn="tl">
                    <a:srgbClr val="000000">
                      <a:alpha val="43137"/>
                    </a:srgbClr>
                  </a:outerShdw>
                </a:effectLst>
              </a:rPr>
              <a:t>How to remove elements from a set?</a:t>
            </a:r>
          </a:p>
          <a:p>
            <a:r>
              <a:rPr lang="en-US" dirty="0"/>
              <a:t>A particular item can be removed from set using methods, </a:t>
            </a:r>
            <a:r>
              <a:rPr lang="en-US" dirty="0">
                <a:solidFill>
                  <a:srgbClr val="C00000"/>
                </a:solidFill>
              </a:rPr>
              <a:t>discard()</a:t>
            </a:r>
            <a:r>
              <a:rPr lang="en-US" dirty="0"/>
              <a:t> and </a:t>
            </a:r>
            <a:r>
              <a:rPr lang="en-US" dirty="0">
                <a:solidFill>
                  <a:srgbClr val="C00000"/>
                </a:solidFill>
              </a:rPr>
              <a:t>remove()</a:t>
            </a:r>
          </a:p>
          <a:p>
            <a:r>
              <a:rPr lang="en-US" dirty="0"/>
              <a:t>The only difference between the two is that, while using </a:t>
            </a:r>
            <a:r>
              <a:rPr lang="en-US" dirty="0">
                <a:solidFill>
                  <a:srgbClr val="C00000"/>
                </a:solidFill>
              </a:rPr>
              <a:t>discard()</a:t>
            </a:r>
            <a:r>
              <a:rPr lang="en-US" dirty="0"/>
              <a:t> if the item does not exist in the set, it remains unchanged</a:t>
            </a:r>
          </a:p>
          <a:p>
            <a:r>
              <a:rPr lang="en-US" dirty="0"/>
              <a:t>But </a:t>
            </a:r>
            <a:r>
              <a:rPr lang="en-US" dirty="0">
                <a:solidFill>
                  <a:srgbClr val="C00000"/>
                </a:solidFill>
              </a:rPr>
              <a:t>remove()</a:t>
            </a:r>
            <a:r>
              <a:rPr lang="en-US" dirty="0"/>
              <a:t> will raise an error in such condition</a:t>
            </a:r>
          </a:p>
          <a:p>
            <a:endParaRPr lang="en-US" dirty="0"/>
          </a:p>
          <a:p>
            <a:r>
              <a:rPr lang="en-US" sz="1800" b="1" dirty="0">
                <a:solidFill>
                  <a:srgbClr val="C00000"/>
                </a:solidFill>
              </a:rPr>
              <a:t>Example</a:t>
            </a:r>
          </a:p>
          <a:p>
            <a:r>
              <a:rPr lang="en-US" sz="1800" i="1" dirty="0" err="1">
                <a:solidFill>
                  <a:srgbClr val="C00000"/>
                </a:solidFill>
              </a:rPr>
              <a:t>my_set</a:t>
            </a:r>
            <a:r>
              <a:rPr lang="en-US" sz="1800" i="1" dirty="0">
                <a:solidFill>
                  <a:srgbClr val="C00000"/>
                </a:solidFill>
              </a:rPr>
              <a:t> = {1,2,3}</a:t>
            </a:r>
          </a:p>
          <a:p>
            <a:r>
              <a:rPr lang="en-US" sz="1800" i="1" dirty="0" err="1">
                <a:solidFill>
                  <a:srgbClr val="C00000"/>
                </a:solidFill>
              </a:rPr>
              <a:t>my_set.discard</a:t>
            </a:r>
            <a:r>
              <a:rPr lang="en-US" sz="1800" i="1" dirty="0">
                <a:solidFill>
                  <a:srgbClr val="C00000"/>
                </a:solidFill>
              </a:rPr>
              <a:t>(2)</a:t>
            </a:r>
          </a:p>
          <a:p>
            <a:r>
              <a:rPr lang="en-US" sz="1800" i="1" dirty="0">
                <a:solidFill>
                  <a:srgbClr val="C00000"/>
                </a:solidFill>
              </a:rPr>
              <a:t>print(</a:t>
            </a:r>
            <a:r>
              <a:rPr lang="en-US" sz="1800" i="1" dirty="0" err="1">
                <a:solidFill>
                  <a:srgbClr val="C00000"/>
                </a:solidFill>
              </a:rPr>
              <a:t>my_set</a:t>
            </a:r>
            <a:r>
              <a:rPr lang="en-US" sz="1800" i="1" dirty="0">
                <a:solidFill>
                  <a:srgbClr val="C00000"/>
                </a:solidFill>
              </a:rPr>
              <a:t>)</a:t>
            </a:r>
          </a:p>
          <a:p>
            <a:r>
              <a:rPr lang="en-US" sz="1800" i="1" dirty="0" err="1">
                <a:solidFill>
                  <a:srgbClr val="C00000"/>
                </a:solidFill>
              </a:rPr>
              <a:t>my_set</a:t>
            </a:r>
            <a:r>
              <a:rPr lang="en-US" sz="1800" i="1" dirty="0">
                <a:solidFill>
                  <a:srgbClr val="C00000"/>
                </a:solidFill>
              </a:rPr>
              <a:t> = {1,2,3}</a:t>
            </a:r>
          </a:p>
          <a:p>
            <a:r>
              <a:rPr lang="en-US" sz="1800" i="1" dirty="0" err="1">
                <a:solidFill>
                  <a:srgbClr val="C00000"/>
                </a:solidFill>
              </a:rPr>
              <a:t>my_set.remove</a:t>
            </a:r>
            <a:r>
              <a:rPr lang="en-US" sz="1800" i="1" dirty="0">
                <a:solidFill>
                  <a:srgbClr val="C00000"/>
                </a:solidFill>
              </a:rPr>
              <a:t>(2)</a:t>
            </a:r>
          </a:p>
          <a:p>
            <a:r>
              <a:rPr lang="en-US" sz="1800" i="1" dirty="0">
                <a:solidFill>
                  <a:srgbClr val="C00000"/>
                </a:solidFill>
              </a:rPr>
              <a:t>print(</a:t>
            </a:r>
            <a:r>
              <a:rPr lang="en-US" sz="1800" i="1" dirty="0" err="1">
                <a:solidFill>
                  <a:srgbClr val="C00000"/>
                </a:solidFill>
              </a:rPr>
              <a:t>my_set</a:t>
            </a:r>
            <a:r>
              <a:rPr lang="en-US" sz="1800" i="1" dirty="0">
                <a:solidFill>
                  <a:srgbClr val="C00000"/>
                </a:solidFill>
              </a:rPr>
              <a:t>)</a:t>
            </a:r>
          </a:p>
          <a:p>
            <a:r>
              <a:rPr lang="en-US" sz="1800" i="1" dirty="0">
                <a:solidFill>
                  <a:srgbClr val="C00000"/>
                </a:solidFill>
              </a:rPr>
              <a:t>print(</a:t>
            </a:r>
            <a:r>
              <a:rPr lang="en-US" sz="1800" i="1" dirty="0" err="1">
                <a:solidFill>
                  <a:srgbClr val="C00000"/>
                </a:solidFill>
              </a:rPr>
              <a:t>my_set.discard</a:t>
            </a:r>
            <a:r>
              <a:rPr lang="en-US" sz="1800" i="1" dirty="0">
                <a:solidFill>
                  <a:srgbClr val="C00000"/>
                </a:solidFill>
              </a:rPr>
              <a:t>(0))</a:t>
            </a:r>
          </a:p>
          <a:p>
            <a:r>
              <a:rPr lang="en-US" sz="1800" i="1" dirty="0">
                <a:solidFill>
                  <a:srgbClr val="C00000"/>
                </a:solidFill>
              </a:rPr>
              <a:t>print(</a:t>
            </a:r>
            <a:r>
              <a:rPr lang="en-US" sz="1800" i="1" dirty="0" err="1">
                <a:solidFill>
                  <a:srgbClr val="C00000"/>
                </a:solidFill>
              </a:rPr>
              <a:t>my_set.remove</a:t>
            </a:r>
            <a:r>
              <a:rPr lang="en-US" sz="1800" i="1" dirty="0">
                <a:solidFill>
                  <a:srgbClr val="C00000"/>
                </a:solidFill>
              </a:rPr>
              <a:t>(0))</a:t>
            </a:r>
          </a:p>
          <a:p>
            <a:endParaRPr lang="en-US" dirty="0"/>
          </a:p>
          <a:p>
            <a:endParaRPr lang="en-CA" dirty="0"/>
          </a:p>
        </p:txBody>
      </p:sp>
      <p:sp>
        <p:nvSpPr>
          <p:cNvPr id="4" name="Slide Number Placeholder 3">
            <a:extLst>
              <a:ext uri="{FF2B5EF4-FFF2-40B4-BE49-F238E27FC236}">
                <a16:creationId xmlns:a16="http://schemas.microsoft.com/office/drawing/2014/main" id="{80D36482-B5EE-4DC8-B1BF-CA6BCC30E68B}"/>
              </a:ext>
            </a:extLst>
          </p:cNvPr>
          <p:cNvSpPr>
            <a:spLocks noGrp="1"/>
          </p:cNvSpPr>
          <p:nvPr>
            <p:ph type="sldNum" sz="quarter" idx="10"/>
          </p:nvPr>
        </p:nvSpPr>
        <p:spPr/>
        <p:txBody>
          <a:bodyPr/>
          <a:lstStyle/>
          <a:p>
            <a:pPr>
              <a:defRPr/>
            </a:pPr>
            <a:fld id="{6DB1FBA9-0009-47E9-8D28-5B0116D2432D}" type="slidenum">
              <a:rPr lang="en-US" altLang="en-US" smtClean="0"/>
              <a:pPr>
                <a:defRPr/>
              </a:pPr>
              <a:t>176</a:t>
            </a:fld>
            <a:endParaRPr lang="en-US" altLang="en-US"/>
          </a:p>
        </p:txBody>
      </p:sp>
      <p:pic>
        <p:nvPicPr>
          <p:cNvPr id="5" name="Picture 4">
            <a:extLst>
              <a:ext uri="{FF2B5EF4-FFF2-40B4-BE49-F238E27FC236}">
                <a16:creationId xmlns:a16="http://schemas.microsoft.com/office/drawing/2014/main" id="{BDCEA603-D861-4C51-A5E6-4365619ED874}"/>
              </a:ext>
            </a:extLst>
          </p:cNvPr>
          <p:cNvPicPr>
            <a:picLocks noChangeAspect="1"/>
          </p:cNvPicPr>
          <p:nvPr/>
        </p:nvPicPr>
        <p:blipFill>
          <a:blip r:embed="rId2"/>
          <a:stretch>
            <a:fillRect/>
          </a:stretch>
        </p:blipFill>
        <p:spPr>
          <a:xfrm>
            <a:off x="3962400" y="3200400"/>
            <a:ext cx="4724400" cy="3429000"/>
          </a:xfrm>
          <a:prstGeom prst="rect">
            <a:avLst/>
          </a:prstGeom>
        </p:spPr>
      </p:pic>
    </p:spTree>
    <p:extLst>
      <p:ext uri="{BB962C8B-B14F-4D97-AF65-F5344CB8AC3E}">
        <p14:creationId xmlns:p14="http://schemas.microsoft.com/office/powerpoint/2010/main" val="1603229008"/>
      </p:ext>
    </p:extLst>
  </p:cSld>
  <p:clrMapOvr>
    <a:masterClrMapping/>
  </p:clrMapOvr>
  <p:transition spd="med"/>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0ABD9-E2FC-4C4F-8084-778FB058BFE2}"/>
              </a:ext>
            </a:extLst>
          </p:cNvPr>
          <p:cNvSpPr>
            <a:spLocks noGrp="1"/>
          </p:cNvSpPr>
          <p:nvPr>
            <p:ph type="title"/>
          </p:nvPr>
        </p:nvSpPr>
        <p:spPr/>
        <p:txBody>
          <a:bodyPr/>
          <a:lstStyle/>
          <a:p>
            <a:r>
              <a:rPr lang="en-CA" dirty="0"/>
              <a:t>Python Sets(cont)</a:t>
            </a:r>
          </a:p>
        </p:txBody>
      </p:sp>
      <p:sp>
        <p:nvSpPr>
          <p:cNvPr id="3" name="Content Placeholder 2">
            <a:extLst>
              <a:ext uri="{FF2B5EF4-FFF2-40B4-BE49-F238E27FC236}">
                <a16:creationId xmlns:a16="http://schemas.microsoft.com/office/drawing/2014/main" id="{05603C83-D093-45B2-80AC-AF54355EFA2D}"/>
              </a:ext>
            </a:extLst>
          </p:cNvPr>
          <p:cNvSpPr>
            <a:spLocks noGrp="1"/>
          </p:cNvSpPr>
          <p:nvPr>
            <p:ph idx="1"/>
          </p:nvPr>
        </p:nvSpPr>
        <p:spPr/>
        <p:txBody>
          <a:bodyPr/>
          <a:lstStyle/>
          <a:p>
            <a:r>
              <a:rPr lang="en-US" dirty="0"/>
              <a:t>Similarly, we can </a:t>
            </a:r>
            <a:r>
              <a:rPr lang="en-US" dirty="0">
                <a:solidFill>
                  <a:srgbClr val="C00000"/>
                </a:solidFill>
              </a:rPr>
              <a:t>remove</a:t>
            </a:r>
            <a:r>
              <a:rPr lang="en-US" dirty="0"/>
              <a:t> and </a:t>
            </a:r>
            <a:r>
              <a:rPr lang="en-US" dirty="0">
                <a:solidFill>
                  <a:srgbClr val="C00000"/>
                </a:solidFill>
              </a:rPr>
              <a:t>return</a:t>
            </a:r>
            <a:r>
              <a:rPr lang="en-US" dirty="0"/>
              <a:t> an item using the </a:t>
            </a:r>
            <a:r>
              <a:rPr lang="en-US" dirty="0">
                <a:solidFill>
                  <a:srgbClr val="C00000"/>
                </a:solidFill>
              </a:rPr>
              <a:t>pop() </a:t>
            </a:r>
            <a:r>
              <a:rPr lang="en-US" dirty="0"/>
              <a:t>method (like with lists)</a:t>
            </a:r>
          </a:p>
          <a:p>
            <a:r>
              <a:rPr lang="en-US" dirty="0"/>
              <a:t>But sets being </a:t>
            </a:r>
            <a:r>
              <a:rPr lang="en-US" dirty="0">
                <a:solidFill>
                  <a:srgbClr val="C00000"/>
                </a:solidFill>
              </a:rPr>
              <a:t>unordered</a:t>
            </a:r>
            <a:r>
              <a:rPr lang="en-US" dirty="0"/>
              <a:t>, there is no way of determining which item will be popped</a:t>
            </a:r>
          </a:p>
          <a:p>
            <a:r>
              <a:rPr lang="en-US" dirty="0"/>
              <a:t> </a:t>
            </a:r>
            <a:r>
              <a:rPr lang="en-US" dirty="0">
                <a:solidFill>
                  <a:srgbClr val="C00000"/>
                </a:solidFill>
              </a:rPr>
              <a:t>It is completely arbitrary</a:t>
            </a:r>
          </a:p>
          <a:p>
            <a:endParaRPr lang="en-US" dirty="0"/>
          </a:p>
          <a:p>
            <a:r>
              <a:rPr lang="en-US" dirty="0"/>
              <a:t>We can also remove all items from a set using </a:t>
            </a:r>
            <a:r>
              <a:rPr lang="en-US" dirty="0">
                <a:solidFill>
                  <a:srgbClr val="C00000"/>
                </a:solidFill>
              </a:rPr>
              <a:t>clear()</a:t>
            </a:r>
          </a:p>
          <a:p>
            <a:r>
              <a:rPr lang="en-US" b="1" dirty="0">
                <a:solidFill>
                  <a:srgbClr val="C00000"/>
                </a:solidFill>
              </a:rPr>
              <a:t>Example</a:t>
            </a:r>
          </a:p>
          <a:p>
            <a:r>
              <a:rPr lang="en-US" i="1" dirty="0" err="1">
                <a:solidFill>
                  <a:srgbClr val="C00000"/>
                </a:solidFill>
              </a:rPr>
              <a:t>my_set</a:t>
            </a:r>
            <a:r>
              <a:rPr lang="en-US" i="1" dirty="0">
                <a:solidFill>
                  <a:srgbClr val="C00000"/>
                </a:solidFill>
              </a:rPr>
              <a:t> ={1,2,3,4}</a:t>
            </a:r>
          </a:p>
          <a:p>
            <a:r>
              <a:rPr lang="en-US" i="1" dirty="0" err="1">
                <a:solidFill>
                  <a:srgbClr val="C00000"/>
                </a:solidFill>
              </a:rPr>
              <a:t>my_set.pop</a:t>
            </a:r>
            <a:r>
              <a:rPr lang="en-US" i="1" dirty="0">
                <a:solidFill>
                  <a:srgbClr val="C00000"/>
                </a:solidFill>
              </a:rPr>
              <a:t>()</a:t>
            </a:r>
          </a:p>
          <a:p>
            <a:r>
              <a:rPr lang="en-US" i="1" dirty="0">
                <a:solidFill>
                  <a:srgbClr val="C00000"/>
                </a:solidFill>
              </a:rPr>
              <a:t>print(</a:t>
            </a:r>
            <a:r>
              <a:rPr lang="en-US" i="1" dirty="0" err="1">
                <a:solidFill>
                  <a:srgbClr val="C00000"/>
                </a:solidFill>
              </a:rPr>
              <a:t>my_set</a:t>
            </a:r>
            <a:r>
              <a:rPr lang="en-US" i="1" dirty="0">
                <a:solidFill>
                  <a:srgbClr val="C00000"/>
                </a:solidFill>
              </a:rPr>
              <a:t>)</a:t>
            </a:r>
          </a:p>
          <a:p>
            <a:r>
              <a:rPr lang="en-US" i="1" dirty="0" err="1">
                <a:solidFill>
                  <a:srgbClr val="C00000"/>
                </a:solidFill>
              </a:rPr>
              <a:t>my_set.clear</a:t>
            </a:r>
            <a:r>
              <a:rPr lang="en-US" i="1" dirty="0">
                <a:solidFill>
                  <a:srgbClr val="C00000"/>
                </a:solidFill>
              </a:rPr>
              <a:t>()</a:t>
            </a:r>
          </a:p>
          <a:p>
            <a:r>
              <a:rPr lang="en-US" i="1" dirty="0">
                <a:solidFill>
                  <a:srgbClr val="C00000"/>
                </a:solidFill>
              </a:rPr>
              <a:t>print(</a:t>
            </a:r>
            <a:r>
              <a:rPr lang="en-US" i="1" dirty="0" err="1">
                <a:solidFill>
                  <a:srgbClr val="C00000"/>
                </a:solidFill>
              </a:rPr>
              <a:t>my_set</a:t>
            </a:r>
            <a:r>
              <a:rPr lang="en-US" i="1" dirty="0">
                <a:solidFill>
                  <a:srgbClr val="C00000"/>
                </a:solidFill>
              </a:rPr>
              <a:t>)</a:t>
            </a:r>
          </a:p>
          <a:p>
            <a:endParaRPr lang="en-US" dirty="0"/>
          </a:p>
          <a:p>
            <a:endParaRPr lang="en-US" dirty="0"/>
          </a:p>
          <a:p>
            <a:endParaRPr lang="en-CA" dirty="0"/>
          </a:p>
        </p:txBody>
      </p:sp>
      <p:sp>
        <p:nvSpPr>
          <p:cNvPr id="4" name="Slide Number Placeholder 3">
            <a:extLst>
              <a:ext uri="{FF2B5EF4-FFF2-40B4-BE49-F238E27FC236}">
                <a16:creationId xmlns:a16="http://schemas.microsoft.com/office/drawing/2014/main" id="{940582D8-E138-4A65-A2A0-65C0ABB746EB}"/>
              </a:ext>
            </a:extLst>
          </p:cNvPr>
          <p:cNvSpPr>
            <a:spLocks noGrp="1"/>
          </p:cNvSpPr>
          <p:nvPr>
            <p:ph type="sldNum" sz="quarter" idx="10"/>
          </p:nvPr>
        </p:nvSpPr>
        <p:spPr/>
        <p:txBody>
          <a:bodyPr/>
          <a:lstStyle/>
          <a:p>
            <a:pPr>
              <a:defRPr/>
            </a:pPr>
            <a:fld id="{6DB1FBA9-0009-47E9-8D28-5B0116D2432D}" type="slidenum">
              <a:rPr lang="en-US" altLang="en-US" smtClean="0"/>
              <a:pPr>
                <a:defRPr/>
              </a:pPr>
              <a:t>177</a:t>
            </a:fld>
            <a:endParaRPr lang="en-US" altLang="en-US"/>
          </a:p>
        </p:txBody>
      </p:sp>
      <p:pic>
        <p:nvPicPr>
          <p:cNvPr id="5" name="Picture 4">
            <a:extLst>
              <a:ext uri="{FF2B5EF4-FFF2-40B4-BE49-F238E27FC236}">
                <a16:creationId xmlns:a16="http://schemas.microsoft.com/office/drawing/2014/main" id="{2604A95C-50E3-4A42-B2B7-CCCA74472D45}"/>
              </a:ext>
            </a:extLst>
          </p:cNvPr>
          <p:cNvPicPr>
            <a:picLocks noChangeAspect="1"/>
          </p:cNvPicPr>
          <p:nvPr/>
        </p:nvPicPr>
        <p:blipFill>
          <a:blip r:embed="rId2"/>
          <a:stretch>
            <a:fillRect/>
          </a:stretch>
        </p:blipFill>
        <p:spPr>
          <a:xfrm>
            <a:off x="3648075" y="3733800"/>
            <a:ext cx="4810125" cy="2438400"/>
          </a:xfrm>
          <a:prstGeom prst="rect">
            <a:avLst/>
          </a:prstGeom>
        </p:spPr>
      </p:pic>
    </p:spTree>
    <p:extLst>
      <p:ext uri="{BB962C8B-B14F-4D97-AF65-F5344CB8AC3E}">
        <p14:creationId xmlns:p14="http://schemas.microsoft.com/office/powerpoint/2010/main" val="2910047658"/>
      </p:ext>
    </p:extLst>
  </p:cSld>
  <p:clrMapOvr>
    <a:masterClrMapping/>
  </p:clrMapOvr>
  <p:transition spd="med"/>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DF087-1B51-4557-8CED-6C629EB0F9B3}"/>
              </a:ext>
            </a:extLst>
          </p:cNvPr>
          <p:cNvSpPr>
            <a:spLocks noGrp="1"/>
          </p:cNvSpPr>
          <p:nvPr>
            <p:ph type="title"/>
          </p:nvPr>
        </p:nvSpPr>
        <p:spPr/>
        <p:txBody>
          <a:bodyPr/>
          <a:lstStyle/>
          <a:p>
            <a:r>
              <a:rPr lang="en-CA" dirty="0"/>
              <a:t>Python Set Operations</a:t>
            </a:r>
          </a:p>
        </p:txBody>
      </p:sp>
      <p:sp>
        <p:nvSpPr>
          <p:cNvPr id="3" name="Content Placeholder 2">
            <a:extLst>
              <a:ext uri="{FF2B5EF4-FFF2-40B4-BE49-F238E27FC236}">
                <a16:creationId xmlns:a16="http://schemas.microsoft.com/office/drawing/2014/main" id="{DC598290-59DB-4C2F-81A0-7A0CCEB9465D}"/>
              </a:ext>
            </a:extLst>
          </p:cNvPr>
          <p:cNvSpPr>
            <a:spLocks noGrp="1"/>
          </p:cNvSpPr>
          <p:nvPr>
            <p:ph idx="1"/>
          </p:nvPr>
        </p:nvSpPr>
        <p:spPr/>
        <p:txBody>
          <a:bodyPr/>
          <a:lstStyle/>
          <a:p>
            <a:r>
              <a:rPr lang="en-US" b="1" dirty="0">
                <a:solidFill>
                  <a:srgbClr val="C00000"/>
                </a:solidFill>
                <a:effectLst>
                  <a:outerShdw blurRad="38100" dist="38100" dir="2700000" algn="tl">
                    <a:srgbClr val="000000">
                      <a:alpha val="43137"/>
                    </a:srgbClr>
                  </a:outerShdw>
                </a:effectLst>
              </a:rPr>
              <a:t>Python Set Operations</a:t>
            </a:r>
          </a:p>
          <a:p>
            <a:r>
              <a:rPr lang="en-US" dirty="0"/>
              <a:t>Sets can be used to carry out mathematical set operations like union, intersection, difference and symmetric difference</a:t>
            </a:r>
          </a:p>
          <a:p>
            <a:r>
              <a:rPr lang="en-US" dirty="0"/>
              <a:t>We can do this with operators or methods</a:t>
            </a:r>
          </a:p>
          <a:p>
            <a:r>
              <a:rPr lang="en-US" dirty="0"/>
              <a:t>Let us consider the following two sets for the following operations</a:t>
            </a:r>
          </a:p>
          <a:p>
            <a:r>
              <a:rPr lang="en-US" i="1" dirty="0">
                <a:solidFill>
                  <a:srgbClr val="C00000"/>
                </a:solidFill>
              </a:rPr>
              <a:t>A = {1, 2, 3, 4, 5}</a:t>
            </a:r>
          </a:p>
          <a:p>
            <a:r>
              <a:rPr lang="en-US" i="1" dirty="0">
                <a:solidFill>
                  <a:srgbClr val="C00000"/>
                </a:solidFill>
              </a:rPr>
              <a:t>B = {4, 5, 6, 7, 8}</a:t>
            </a:r>
          </a:p>
          <a:p>
            <a:endParaRPr lang="en-CA" dirty="0"/>
          </a:p>
        </p:txBody>
      </p:sp>
      <p:sp>
        <p:nvSpPr>
          <p:cNvPr id="4" name="Slide Number Placeholder 3">
            <a:extLst>
              <a:ext uri="{FF2B5EF4-FFF2-40B4-BE49-F238E27FC236}">
                <a16:creationId xmlns:a16="http://schemas.microsoft.com/office/drawing/2014/main" id="{E9526BC4-E4E3-4A79-949F-61CB9822D34C}"/>
              </a:ext>
            </a:extLst>
          </p:cNvPr>
          <p:cNvSpPr>
            <a:spLocks noGrp="1"/>
          </p:cNvSpPr>
          <p:nvPr>
            <p:ph type="sldNum" sz="quarter" idx="10"/>
          </p:nvPr>
        </p:nvSpPr>
        <p:spPr/>
        <p:txBody>
          <a:bodyPr/>
          <a:lstStyle/>
          <a:p>
            <a:pPr>
              <a:defRPr/>
            </a:pPr>
            <a:fld id="{6DB1FBA9-0009-47E9-8D28-5B0116D2432D}" type="slidenum">
              <a:rPr lang="en-US" altLang="en-US" smtClean="0"/>
              <a:pPr>
                <a:defRPr/>
              </a:pPr>
              <a:t>178</a:t>
            </a:fld>
            <a:endParaRPr lang="en-US" altLang="en-US"/>
          </a:p>
        </p:txBody>
      </p:sp>
      <p:pic>
        <p:nvPicPr>
          <p:cNvPr id="6" name="Picture 5">
            <a:extLst>
              <a:ext uri="{FF2B5EF4-FFF2-40B4-BE49-F238E27FC236}">
                <a16:creationId xmlns:a16="http://schemas.microsoft.com/office/drawing/2014/main" id="{5EE7BC8F-EC98-441D-8188-99BE9F04C926}"/>
              </a:ext>
            </a:extLst>
          </p:cNvPr>
          <p:cNvPicPr>
            <a:picLocks noChangeAspect="1"/>
          </p:cNvPicPr>
          <p:nvPr/>
        </p:nvPicPr>
        <p:blipFill>
          <a:blip r:embed="rId2"/>
          <a:stretch>
            <a:fillRect/>
          </a:stretch>
        </p:blipFill>
        <p:spPr>
          <a:xfrm>
            <a:off x="1676400" y="3817620"/>
            <a:ext cx="4867275" cy="2533650"/>
          </a:xfrm>
          <a:prstGeom prst="rect">
            <a:avLst/>
          </a:prstGeom>
        </p:spPr>
      </p:pic>
    </p:spTree>
    <p:extLst>
      <p:ext uri="{BB962C8B-B14F-4D97-AF65-F5344CB8AC3E}">
        <p14:creationId xmlns:p14="http://schemas.microsoft.com/office/powerpoint/2010/main" val="1786081156"/>
      </p:ext>
    </p:extLst>
  </p:cSld>
  <p:clrMapOvr>
    <a:masterClrMapping/>
  </p:clrMapOvr>
  <p:transition spd="med"/>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2DF26-41ED-4CAE-BC60-21C3E81246C6}"/>
              </a:ext>
            </a:extLst>
          </p:cNvPr>
          <p:cNvSpPr>
            <a:spLocks noGrp="1"/>
          </p:cNvSpPr>
          <p:nvPr>
            <p:ph type="title"/>
          </p:nvPr>
        </p:nvSpPr>
        <p:spPr/>
        <p:txBody>
          <a:bodyPr/>
          <a:lstStyle/>
          <a:p>
            <a:r>
              <a:rPr lang="en-CA" dirty="0"/>
              <a:t>Python Set Operations(cont)</a:t>
            </a:r>
          </a:p>
        </p:txBody>
      </p:sp>
      <p:sp>
        <p:nvSpPr>
          <p:cNvPr id="3" name="Content Placeholder 2">
            <a:extLst>
              <a:ext uri="{FF2B5EF4-FFF2-40B4-BE49-F238E27FC236}">
                <a16:creationId xmlns:a16="http://schemas.microsoft.com/office/drawing/2014/main" id="{2057C47A-15CE-4718-855C-392FDB7EDCE6}"/>
              </a:ext>
            </a:extLst>
          </p:cNvPr>
          <p:cNvSpPr>
            <a:spLocks noGrp="1"/>
          </p:cNvSpPr>
          <p:nvPr>
            <p:ph idx="1"/>
          </p:nvPr>
        </p:nvSpPr>
        <p:spPr/>
        <p:txBody>
          <a:bodyPr/>
          <a:lstStyle/>
          <a:p>
            <a:r>
              <a:rPr lang="en-US" b="1" dirty="0">
                <a:solidFill>
                  <a:srgbClr val="C00000"/>
                </a:solidFill>
                <a:effectLst>
                  <a:outerShdw blurRad="38100" dist="38100" dir="2700000" algn="tl">
                    <a:srgbClr val="000000">
                      <a:alpha val="43137"/>
                    </a:srgbClr>
                  </a:outerShdw>
                </a:effectLst>
              </a:rPr>
              <a:t>Union of A and B </a:t>
            </a:r>
            <a:r>
              <a:rPr lang="en-US" dirty="0"/>
              <a:t>is a set of all elements from both sets</a:t>
            </a:r>
          </a:p>
          <a:p>
            <a:r>
              <a:rPr lang="en-US" dirty="0"/>
              <a:t>Union is performed using | operator</a:t>
            </a:r>
          </a:p>
          <a:p>
            <a:r>
              <a:rPr lang="en-US" dirty="0"/>
              <a:t>Same can be accomplished using the method </a:t>
            </a:r>
            <a:r>
              <a:rPr lang="en-US" dirty="0">
                <a:solidFill>
                  <a:srgbClr val="C00000"/>
                </a:solidFill>
              </a:rPr>
              <a:t>union()</a:t>
            </a:r>
          </a:p>
          <a:p>
            <a:r>
              <a:rPr lang="en-CA" b="1" dirty="0">
                <a:solidFill>
                  <a:srgbClr val="C00000"/>
                </a:solidFill>
              </a:rPr>
              <a:t>Example (type into Python console)</a:t>
            </a:r>
          </a:p>
          <a:p>
            <a:r>
              <a:rPr lang="en-US" i="1" dirty="0">
                <a:solidFill>
                  <a:srgbClr val="C00000"/>
                </a:solidFill>
              </a:rPr>
              <a:t># initialize A and B</a:t>
            </a:r>
          </a:p>
          <a:p>
            <a:r>
              <a:rPr lang="en-US" i="1" dirty="0">
                <a:solidFill>
                  <a:srgbClr val="C00000"/>
                </a:solidFill>
              </a:rPr>
              <a:t>A = {1, 2, 3, 4, 5}</a:t>
            </a:r>
          </a:p>
          <a:p>
            <a:r>
              <a:rPr lang="en-US" i="1" dirty="0">
                <a:solidFill>
                  <a:srgbClr val="C00000"/>
                </a:solidFill>
              </a:rPr>
              <a:t>B = {4, 5, 6, 7, 8}</a:t>
            </a:r>
          </a:p>
          <a:p>
            <a:r>
              <a:rPr lang="en-US" i="1" dirty="0">
                <a:solidFill>
                  <a:srgbClr val="C00000"/>
                </a:solidFill>
                <a:highlight>
                  <a:srgbClr val="FFFF00"/>
                </a:highlight>
              </a:rPr>
              <a:t># use | operator</a:t>
            </a:r>
          </a:p>
          <a:p>
            <a:r>
              <a:rPr lang="en-US" i="1" dirty="0">
                <a:solidFill>
                  <a:srgbClr val="C00000"/>
                </a:solidFill>
              </a:rPr>
              <a:t>print(A | B)</a:t>
            </a:r>
          </a:p>
          <a:p>
            <a:r>
              <a:rPr lang="en-US" i="1" dirty="0">
                <a:solidFill>
                  <a:srgbClr val="C00000"/>
                </a:solidFill>
              </a:rPr>
              <a:t># use union method</a:t>
            </a:r>
          </a:p>
          <a:p>
            <a:r>
              <a:rPr lang="en-US" i="1" dirty="0" err="1">
                <a:solidFill>
                  <a:srgbClr val="C00000"/>
                </a:solidFill>
              </a:rPr>
              <a:t>A.union</a:t>
            </a:r>
            <a:r>
              <a:rPr lang="en-US" i="1" dirty="0">
                <a:solidFill>
                  <a:srgbClr val="C00000"/>
                </a:solidFill>
              </a:rPr>
              <a:t>(B)</a:t>
            </a:r>
          </a:p>
          <a:p>
            <a:r>
              <a:rPr lang="en-US" i="1" dirty="0" err="1">
                <a:solidFill>
                  <a:srgbClr val="C00000"/>
                </a:solidFill>
              </a:rPr>
              <a:t>B.union</a:t>
            </a:r>
            <a:r>
              <a:rPr lang="en-US" i="1" dirty="0">
                <a:solidFill>
                  <a:srgbClr val="C00000"/>
                </a:solidFill>
              </a:rPr>
              <a:t>(A)</a:t>
            </a:r>
            <a:endParaRPr lang="en-CA" i="1" dirty="0">
              <a:solidFill>
                <a:srgbClr val="C00000"/>
              </a:solidFill>
            </a:endParaRPr>
          </a:p>
        </p:txBody>
      </p:sp>
      <p:sp>
        <p:nvSpPr>
          <p:cNvPr id="4" name="Slide Number Placeholder 3">
            <a:extLst>
              <a:ext uri="{FF2B5EF4-FFF2-40B4-BE49-F238E27FC236}">
                <a16:creationId xmlns:a16="http://schemas.microsoft.com/office/drawing/2014/main" id="{46675912-06BE-4CE4-AD60-F16CE63C8250}"/>
              </a:ext>
            </a:extLst>
          </p:cNvPr>
          <p:cNvSpPr>
            <a:spLocks noGrp="1"/>
          </p:cNvSpPr>
          <p:nvPr>
            <p:ph type="sldNum" sz="quarter" idx="10"/>
          </p:nvPr>
        </p:nvSpPr>
        <p:spPr/>
        <p:txBody>
          <a:bodyPr/>
          <a:lstStyle/>
          <a:p>
            <a:pPr>
              <a:defRPr/>
            </a:pPr>
            <a:fld id="{6DB1FBA9-0009-47E9-8D28-5B0116D2432D}" type="slidenum">
              <a:rPr lang="en-US" altLang="en-US" smtClean="0"/>
              <a:pPr>
                <a:defRPr/>
              </a:pPr>
              <a:t>179</a:t>
            </a:fld>
            <a:endParaRPr lang="en-US" altLang="en-US"/>
          </a:p>
        </p:txBody>
      </p:sp>
    </p:spTree>
    <p:extLst>
      <p:ext uri="{BB962C8B-B14F-4D97-AF65-F5344CB8AC3E}">
        <p14:creationId xmlns:p14="http://schemas.microsoft.com/office/powerpoint/2010/main" val="130211443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38E2D-AA66-4C91-BEDB-CA63A64476A4}"/>
              </a:ext>
            </a:extLst>
          </p:cNvPr>
          <p:cNvSpPr>
            <a:spLocks noGrp="1"/>
          </p:cNvSpPr>
          <p:nvPr>
            <p:ph type="title"/>
          </p:nvPr>
        </p:nvSpPr>
        <p:spPr/>
        <p:txBody>
          <a:bodyPr/>
          <a:lstStyle/>
          <a:p>
            <a:r>
              <a:rPr lang="en-CA" sz="2800" dirty="0"/>
              <a:t>EXPRESSIONS, VARIABLES AND ASSIGNMENTS</a:t>
            </a:r>
          </a:p>
        </p:txBody>
      </p:sp>
      <p:sp>
        <p:nvSpPr>
          <p:cNvPr id="3" name="Content Placeholder 2">
            <a:extLst>
              <a:ext uri="{FF2B5EF4-FFF2-40B4-BE49-F238E27FC236}">
                <a16:creationId xmlns:a16="http://schemas.microsoft.com/office/drawing/2014/main" id="{14DD26B2-68CE-40A3-8573-9B08A4B7C61F}"/>
              </a:ext>
            </a:extLst>
          </p:cNvPr>
          <p:cNvSpPr>
            <a:spLocks noGrp="1"/>
          </p:cNvSpPr>
          <p:nvPr>
            <p:ph idx="1"/>
          </p:nvPr>
        </p:nvSpPr>
        <p:spPr>
          <a:xfrm>
            <a:off x="0" y="1447800"/>
            <a:ext cx="9144000" cy="5181600"/>
          </a:xfrm>
        </p:spPr>
        <p:txBody>
          <a:bodyPr/>
          <a:lstStyle/>
          <a:p>
            <a:r>
              <a:rPr lang="en-US" dirty="0"/>
              <a:t>Let’s start with something familiar</a:t>
            </a:r>
          </a:p>
          <a:p>
            <a:r>
              <a:rPr lang="en-US" dirty="0"/>
              <a:t>We will use the Python IDE interactive shell as a calculator to evaluate Python expressions, starting with simple algebraic expressions</a:t>
            </a:r>
          </a:p>
          <a:p>
            <a:r>
              <a:rPr lang="en-US" dirty="0"/>
              <a:t>Our goal is to illustrate how Python is intuitive and usually behaves the way you would expect</a:t>
            </a:r>
          </a:p>
          <a:p>
            <a:r>
              <a:rPr lang="en-US" b="1" dirty="0">
                <a:solidFill>
                  <a:srgbClr val="C00000"/>
                </a:solidFill>
                <a:effectLst>
                  <a:outerShdw blurRad="38100" dist="38100" dir="2700000" algn="tl">
                    <a:srgbClr val="000000">
                      <a:alpha val="43137"/>
                    </a:srgbClr>
                  </a:outerShdw>
                </a:effectLst>
              </a:rPr>
              <a:t>Algebraic Expressions and Functions</a:t>
            </a:r>
          </a:p>
          <a:p>
            <a:r>
              <a:rPr lang="en-US" u="sng" dirty="0">
                <a:solidFill>
                  <a:srgbClr val="C00000"/>
                </a:solidFill>
              </a:rPr>
              <a:t>At the interactive shell prompt</a:t>
            </a:r>
          </a:p>
          <a:p>
            <a:r>
              <a:rPr lang="en-US" dirty="0"/>
              <a:t> &gt;&gt;&gt; , we type an algebraic expression, such as 3 + 7, and hit the Enter key on the keyboard to view the result of evaluating the expression:</a:t>
            </a:r>
          </a:p>
          <a:p>
            <a:r>
              <a:rPr lang="en-US" dirty="0"/>
              <a:t>3 + 7 </a:t>
            </a:r>
          </a:p>
          <a:p>
            <a:r>
              <a:rPr lang="en-US" dirty="0"/>
              <a:t>10</a:t>
            </a:r>
          </a:p>
          <a:p>
            <a:endParaRPr lang="en-CA" dirty="0"/>
          </a:p>
        </p:txBody>
      </p:sp>
      <p:sp>
        <p:nvSpPr>
          <p:cNvPr id="4" name="Slide Number Placeholder 3">
            <a:extLst>
              <a:ext uri="{FF2B5EF4-FFF2-40B4-BE49-F238E27FC236}">
                <a16:creationId xmlns:a16="http://schemas.microsoft.com/office/drawing/2014/main" id="{F4D03054-34DF-453B-B7E6-7DFA11F9B4BC}"/>
              </a:ext>
            </a:extLst>
          </p:cNvPr>
          <p:cNvSpPr>
            <a:spLocks noGrp="1"/>
          </p:cNvSpPr>
          <p:nvPr>
            <p:ph type="sldNum" sz="quarter" idx="10"/>
          </p:nvPr>
        </p:nvSpPr>
        <p:spPr/>
        <p:txBody>
          <a:bodyPr/>
          <a:lstStyle/>
          <a:p>
            <a:pPr>
              <a:defRPr/>
            </a:pPr>
            <a:fld id="{6DB1FBA9-0009-47E9-8D28-5B0116D2432D}" type="slidenum">
              <a:rPr lang="en-US" altLang="en-US" smtClean="0"/>
              <a:pPr>
                <a:defRPr/>
              </a:pPr>
              <a:t>18</a:t>
            </a:fld>
            <a:endParaRPr lang="en-US" altLang="en-US"/>
          </a:p>
        </p:txBody>
      </p:sp>
    </p:spTree>
    <p:extLst>
      <p:ext uri="{BB962C8B-B14F-4D97-AF65-F5344CB8AC3E}">
        <p14:creationId xmlns:p14="http://schemas.microsoft.com/office/powerpoint/2010/main" val="64218143"/>
      </p:ext>
    </p:extLst>
  </p:cSld>
  <p:clrMapOvr>
    <a:masterClrMapping/>
  </p:clrMapOvr>
  <p:transition spd="med"/>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D9E0-3120-49A3-95DA-0D8DCB1896E1}"/>
              </a:ext>
            </a:extLst>
          </p:cNvPr>
          <p:cNvSpPr>
            <a:spLocks noGrp="1"/>
          </p:cNvSpPr>
          <p:nvPr>
            <p:ph type="title"/>
          </p:nvPr>
        </p:nvSpPr>
        <p:spPr/>
        <p:txBody>
          <a:bodyPr/>
          <a:lstStyle/>
          <a:p>
            <a:r>
              <a:rPr lang="en-CA" dirty="0"/>
              <a:t>Python Set Operations(cont)</a:t>
            </a:r>
          </a:p>
        </p:txBody>
      </p:sp>
      <p:sp>
        <p:nvSpPr>
          <p:cNvPr id="3" name="Content Placeholder 2">
            <a:extLst>
              <a:ext uri="{FF2B5EF4-FFF2-40B4-BE49-F238E27FC236}">
                <a16:creationId xmlns:a16="http://schemas.microsoft.com/office/drawing/2014/main" id="{698BF8B1-85FF-414F-939F-BE9DB055EE37}"/>
              </a:ext>
            </a:extLst>
          </p:cNvPr>
          <p:cNvSpPr>
            <a:spLocks noGrp="1"/>
          </p:cNvSpPr>
          <p:nvPr>
            <p:ph idx="1"/>
          </p:nvPr>
        </p:nvSpPr>
        <p:spPr/>
        <p:txBody>
          <a:bodyPr/>
          <a:lstStyle/>
          <a:p>
            <a:r>
              <a:rPr lang="en-CA" b="1" dirty="0">
                <a:solidFill>
                  <a:srgbClr val="C00000"/>
                </a:solidFill>
                <a:effectLst>
                  <a:outerShdw blurRad="38100" dist="38100" dir="2700000" algn="tl">
                    <a:srgbClr val="000000">
                      <a:alpha val="43137"/>
                    </a:srgbClr>
                  </a:outerShdw>
                </a:effectLst>
              </a:rPr>
              <a:t>Set Intersection</a:t>
            </a:r>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r>
              <a:rPr lang="en-US" dirty="0"/>
              <a:t>Set </a:t>
            </a:r>
            <a:r>
              <a:rPr lang="en-US" dirty="0">
                <a:solidFill>
                  <a:srgbClr val="C00000"/>
                </a:solidFill>
              </a:rPr>
              <a:t>intersection</a:t>
            </a:r>
            <a:r>
              <a:rPr lang="en-US" dirty="0"/>
              <a:t> is performed using </a:t>
            </a:r>
            <a:r>
              <a:rPr lang="en-US" dirty="0">
                <a:solidFill>
                  <a:srgbClr val="C00000"/>
                </a:solidFill>
              </a:rPr>
              <a:t>&amp; </a:t>
            </a:r>
            <a:r>
              <a:rPr lang="en-US" dirty="0"/>
              <a:t>operator</a:t>
            </a:r>
          </a:p>
          <a:p>
            <a:r>
              <a:rPr lang="en-US" dirty="0"/>
              <a:t>Same can be accomplished using the method </a:t>
            </a:r>
            <a:r>
              <a:rPr lang="en-US" dirty="0">
                <a:solidFill>
                  <a:srgbClr val="C00000"/>
                </a:solidFill>
              </a:rPr>
              <a:t>intersection()</a:t>
            </a:r>
            <a:endParaRPr lang="en-CA" dirty="0">
              <a:solidFill>
                <a:srgbClr val="C00000"/>
              </a:solidFill>
            </a:endParaRPr>
          </a:p>
          <a:p>
            <a:endParaRPr lang="en-CA" dirty="0"/>
          </a:p>
        </p:txBody>
      </p:sp>
      <p:sp>
        <p:nvSpPr>
          <p:cNvPr id="4" name="Slide Number Placeholder 3">
            <a:extLst>
              <a:ext uri="{FF2B5EF4-FFF2-40B4-BE49-F238E27FC236}">
                <a16:creationId xmlns:a16="http://schemas.microsoft.com/office/drawing/2014/main" id="{7DE3D54C-CAD3-4A37-8021-4EB3C6A6ED21}"/>
              </a:ext>
            </a:extLst>
          </p:cNvPr>
          <p:cNvSpPr>
            <a:spLocks noGrp="1"/>
          </p:cNvSpPr>
          <p:nvPr>
            <p:ph type="sldNum" sz="quarter" idx="10"/>
          </p:nvPr>
        </p:nvSpPr>
        <p:spPr/>
        <p:txBody>
          <a:bodyPr/>
          <a:lstStyle/>
          <a:p>
            <a:pPr>
              <a:defRPr/>
            </a:pPr>
            <a:fld id="{6DB1FBA9-0009-47E9-8D28-5B0116D2432D}" type="slidenum">
              <a:rPr lang="en-US" altLang="en-US" smtClean="0"/>
              <a:pPr>
                <a:defRPr/>
              </a:pPr>
              <a:t>180</a:t>
            </a:fld>
            <a:endParaRPr lang="en-US" altLang="en-US"/>
          </a:p>
        </p:txBody>
      </p:sp>
      <p:pic>
        <p:nvPicPr>
          <p:cNvPr id="5" name="Picture 4">
            <a:extLst>
              <a:ext uri="{FF2B5EF4-FFF2-40B4-BE49-F238E27FC236}">
                <a16:creationId xmlns:a16="http://schemas.microsoft.com/office/drawing/2014/main" id="{7E11508E-CD92-42D3-8530-6DF464074E54}"/>
              </a:ext>
            </a:extLst>
          </p:cNvPr>
          <p:cNvPicPr>
            <a:picLocks noChangeAspect="1"/>
          </p:cNvPicPr>
          <p:nvPr/>
        </p:nvPicPr>
        <p:blipFill>
          <a:blip r:embed="rId2"/>
          <a:stretch>
            <a:fillRect/>
          </a:stretch>
        </p:blipFill>
        <p:spPr>
          <a:xfrm>
            <a:off x="304800" y="1728787"/>
            <a:ext cx="7619999" cy="3400425"/>
          </a:xfrm>
          <a:prstGeom prst="rect">
            <a:avLst/>
          </a:prstGeom>
        </p:spPr>
      </p:pic>
    </p:spTree>
    <p:extLst>
      <p:ext uri="{BB962C8B-B14F-4D97-AF65-F5344CB8AC3E}">
        <p14:creationId xmlns:p14="http://schemas.microsoft.com/office/powerpoint/2010/main" val="2383287478"/>
      </p:ext>
    </p:extLst>
  </p:cSld>
  <p:clrMapOvr>
    <a:masterClrMapping/>
  </p:clrMapOvr>
  <p:transition spd="med"/>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026D5-D21F-44E0-A49A-EB22ACAE0CB8}"/>
              </a:ext>
            </a:extLst>
          </p:cNvPr>
          <p:cNvSpPr>
            <a:spLocks noGrp="1"/>
          </p:cNvSpPr>
          <p:nvPr>
            <p:ph type="title"/>
          </p:nvPr>
        </p:nvSpPr>
        <p:spPr/>
        <p:txBody>
          <a:bodyPr/>
          <a:lstStyle/>
          <a:p>
            <a:r>
              <a:rPr lang="en-CA" dirty="0"/>
              <a:t>Python Set Operations(cont)</a:t>
            </a:r>
          </a:p>
        </p:txBody>
      </p:sp>
      <p:sp>
        <p:nvSpPr>
          <p:cNvPr id="3" name="Content Placeholder 2">
            <a:extLst>
              <a:ext uri="{FF2B5EF4-FFF2-40B4-BE49-F238E27FC236}">
                <a16:creationId xmlns:a16="http://schemas.microsoft.com/office/drawing/2014/main" id="{81493577-7911-4521-BBBC-FB505F32E170}"/>
              </a:ext>
            </a:extLst>
          </p:cNvPr>
          <p:cNvSpPr>
            <a:spLocks noGrp="1"/>
          </p:cNvSpPr>
          <p:nvPr>
            <p:ph idx="1"/>
          </p:nvPr>
        </p:nvSpPr>
        <p:spPr/>
        <p:txBody>
          <a:bodyPr/>
          <a:lstStyle/>
          <a:p>
            <a:r>
              <a:rPr lang="en-CA" b="1" dirty="0">
                <a:solidFill>
                  <a:srgbClr val="C00000"/>
                </a:solidFill>
              </a:rPr>
              <a:t>Example (Type in python console)</a:t>
            </a:r>
          </a:p>
          <a:p>
            <a:r>
              <a:rPr lang="en-US" b="1" dirty="0">
                <a:solidFill>
                  <a:srgbClr val="C00000"/>
                </a:solidFill>
              </a:rPr>
              <a:t># initialize A and B</a:t>
            </a:r>
          </a:p>
          <a:p>
            <a:r>
              <a:rPr lang="en-US" i="1" dirty="0">
                <a:solidFill>
                  <a:srgbClr val="C00000"/>
                </a:solidFill>
              </a:rPr>
              <a:t>A = {1, 2, 3, 4, 5}</a:t>
            </a:r>
          </a:p>
          <a:p>
            <a:r>
              <a:rPr lang="en-US" i="1" dirty="0">
                <a:solidFill>
                  <a:srgbClr val="C00000"/>
                </a:solidFill>
              </a:rPr>
              <a:t>B = {4, 5, 6, 7, 8}</a:t>
            </a:r>
          </a:p>
          <a:p>
            <a:r>
              <a:rPr lang="en-US" i="1" dirty="0">
                <a:solidFill>
                  <a:srgbClr val="C00000"/>
                </a:solidFill>
              </a:rPr>
              <a:t># use </a:t>
            </a:r>
            <a:r>
              <a:rPr lang="en-US" i="1" dirty="0">
                <a:solidFill>
                  <a:srgbClr val="C00000"/>
                </a:solidFill>
                <a:highlight>
                  <a:srgbClr val="FFFF00"/>
                </a:highlight>
              </a:rPr>
              <a:t>&amp;</a:t>
            </a:r>
            <a:r>
              <a:rPr lang="en-US" i="1" dirty="0">
                <a:solidFill>
                  <a:srgbClr val="C00000"/>
                </a:solidFill>
              </a:rPr>
              <a:t> operator</a:t>
            </a:r>
          </a:p>
          <a:p>
            <a:r>
              <a:rPr lang="en-US" i="1" dirty="0">
                <a:solidFill>
                  <a:srgbClr val="C00000"/>
                </a:solidFill>
              </a:rPr>
              <a:t>print(A </a:t>
            </a:r>
            <a:r>
              <a:rPr lang="en-US" i="1" dirty="0">
                <a:solidFill>
                  <a:srgbClr val="C00000"/>
                </a:solidFill>
                <a:highlight>
                  <a:srgbClr val="FFFF00"/>
                </a:highlight>
              </a:rPr>
              <a:t>&amp;</a:t>
            </a:r>
            <a:r>
              <a:rPr lang="en-US" i="1" dirty="0">
                <a:solidFill>
                  <a:srgbClr val="C00000"/>
                </a:solidFill>
              </a:rPr>
              <a:t> B)</a:t>
            </a:r>
          </a:p>
          <a:p>
            <a:r>
              <a:rPr lang="en-US" i="1" dirty="0">
                <a:solidFill>
                  <a:srgbClr val="C00000"/>
                </a:solidFill>
              </a:rPr>
              <a:t>#use intersection function on A</a:t>
            </a:r>
          </a:p>
          <a:p>
            <a:r>
              <a:rPr lang="en-US" i="1" dirty="0" err="1">
                <a:solidFill>
                  <a:srgbClr val="C00000"/>
                </a:solidFill>
              </a:rPr>
              <a:t>A.intersection</a:t>
            </a:r>
            <a:r>
              <a:rPr lang="en-US" i="1" dirty="0">
                <a:solidFill>
                  <a:srgbClr val="C00000"/>
                </a:solidFill>
              </a:rPr>
              <a:t>(B)</a:t>
            </a:r>
          </a:p>
          <a:p>
            <a:r>
              <a:rPr lang="en-US" i="1" dirty="0">
                <a:solidFill>
                  <a:srgbClr val="C00000"/>
                </a:solidFill>
              </a:rPr>
              <a:t># use intersection function on B</a:t>
            </a:r>
          </a:p>
          <a:p>
            <a:r>
              <a:rPr lang="en-US" i="1" dirty="0" err="1">
                <a:solidFill>
                  <a:srgbClr val="C00000"/>
                </a:solidFill>
              </a:rPr>
              <a:t>B.intersection</a:t>
            </a:r>
            <a:r>
              <a:rPr lang="en-US" i="1" dirty="0">
                <a:solidFill>
                  <a:srgbClr val="C00000"/>
                </a:solidFill>
              </a:rPr>
              <a:t>(A)</a:t>
            </a:r>
          </a:p>
          <a:p>
            <a:r>
              <a:rPr lang="en-US" i="1" dirty="0">
                <a:solidFill>
                  <a:srgbClr val="C00000"/>
                </a:solidFill>
              </a:rPr>
              <a:t>#output {4, 5} </a:t>
            </a:r>
            <a:endParaRPr lang="en-CA" i="1" dirty="0">
              <a:solidFill>
                <a:srgbClr val="C00000"/>
              </a:solidFill>
            </a:endParaRPr>
          </a:p>
        </p:txBody>
      </p:sp>
      <p:sp>
        <p:nvSpPr>
          <p:cNvPr id="4" name="Slide Number Placeholder 3">
            <a:extLst>
              <a:ext uri="{FF2B5EF4-FFF2-40B4-BE49-F238E27FC236}">
                <a16:creationId xmlns:a16="http://schemas.microsoft.com/office/drawing/2014/main" id="{17C7BA95-1136-454D-9222-B03F7E0E3704}"/>
              </a:ext>
            </a:extLst>
          </p:cNvPr>
          <p:cNvSpPr>
            <a:spLocks noGrp="1"/>
          </p:cNvSpPr>
          <p:nvPr>
            <p:ph type="sldNum" sz="quarter" idx="10"/>
          </p:nvPr>
        </p:nvSpPr>
        <p:spPr/>
        <p:txBody>
          <a:bodyPr/>
          <a:lstStyle/>
          <a:p>
            <a:pPr>
              <a:defRPr/>
            </a:pPr>
            <a:fld id="{6DB1FBA9-0009-47E9-8D28-5B0116D2432D}" type="slidenum">
              <a:rPr lang="en-US" altLang="en-US" smtClean="0"/>
              <a:pPr>
                <a:defRPr/>
              </a:pPr>
              <a:t>181</a:t>
            </a:fld>
            <a:endParaRPr lang="en-US" altLang="en-US"/>
          </a:p>
        </p:txBody>
      </p:sp>
    </p:spTree>
    <p:extLst>
      <p:ext uri="{BB962C8B-B14F-4D97-AF65-F5344CB8AC3E}">
        <p14:creationId xmlns:p14="http://schemas.microsoft.com/office/powerpoint/2010/main" val="861899406"/>
      </p:ext>
    </p:extLst>
  </p:cSld>
  <p:clrMapOvr>
    <a:masterClrMapping/>
  </p:clrMapOvr>
  <p:transition spd="med"/>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484D1-DCB0-4413-8634-D15F36CF0A8D}"/>
              </a:ext>
            </a:extLst>
          </p:cNvPr>
          <p:cNvSpPr>
            <a:spLocks noGrp="1"/>
          </p:cNvSpPr>
          <p:nvPr>
            <p:ph type="title"/>
          </p:nvPr>
        </p:nvSpPr>
        <p:spPr/>
        <p:txBody>
          <a:bodyPr/>
          <a:lstStyle/>
          <a:p>
            <a:r>
              <a:rPr lang="en-CA" dirty="0"/>
              <a:t>Python Set Operations(cont)</a:t>
            </a:r>
          </a:p>
        </p:txBody>
      </p:sp>
      <p:sp>
        <p:nvSpPr>
          <p:cNvPr id="3" name="Content Placeholder 2">
            <a:extLst>
              <a:ext uri="{FF2B5EF4-FFF2-40B4-BE49-F238E27FC236}">
                <a16:creationId xmlns:a16="http://schemas.microsoft.com/office/drawing/2014/main" id="{651AF837-1E3A-422A-B574-6E253013EE22}"/>
              </a:ext>
            </a:extLst>
          </p:cNvPr>
          <p:cNvSpPr>
            <a:spLocks noGrp="1"/>
          </p:cNvSpPr>
          <p:nvPr>
            <p:ph idx="1"/>
          </p:nvPr>
        </p:nvSpPr>
        <p:spPr/>
        <p:txBody>
          <a:bodyPr/>
          <a:lstStyle/>
          <a:p>
            <a:r>
              <a:rPr lang="en-CA" b="1" dirty="0"/>
              <a:t>Set Difference</a:t>
            </a:r>
          </a:p>
          <a:p>
            <a:endParaRPr lang="en-CA" b="1" dirty="0"/>
          </a:p>
          <a:p>
            <a:endParaRPr lang="en-CA" b="1" dirty="0"/>
          </a:p>
          <a:p>
            <a:endParaRPr lang="en-CA" b="1" dirty="0"/>
          </a:p>
          <a:p>
            <a:endParaRPr lang="en-CA" b="1" dirty="0"/>
          </a:p>
          <a:p>
            <a:endParaRPr lang="en-CA" b="1" dirty="0"/>
          </a:p>
          <a:p>
            <a:endParaRPr lang="en-CA" b="1" dirty="0"/>
          </a:p>
          <a:p>
            <a:endParaRPr lang="en-CA" b="1" dirty="0"/>
          </a:p>
          <a:p>
            <a:endParaRPr lang="en-CA" b="1" dirty="0"/>
          </a:p>
          <a:p>
            <a:endParaRPr lang="en-CA" b="1" dirty="0"/>
          </a:p>
          <a:p>
            <a:endParaRPr lang="en-CA" b="1" dirty="0"/>
          </a:p>
          <a:p>
            <a:endParaRPr lang="en-CA" b="1" dirty="0"/>
          </a:p>
          <a:p>
            <a:endParaRPr lang="en-CA" b="1" dirty="0"/>
          </a:p>
          <a:p>
            <a:endParaRPr lang="en-CA" b="1" dirty="0"/>
          </a:p>
          <a:p>
            <a:endParaRPr lang="en-CA" b="1" dirty="0"/>
          </a:p>
          <a:p>
            <a:endParaRPr lang="en-CA" b="1" dirty="0"/>
          </a:p>
          <a:p>
            <a:endParaRPr lang="en-CA" b="1" dirty="0"/>
          </a:p>
          <a:p>
            <a:endParaRPr lang="en-CA" b="1" dirty="0"/>
          </a:p>
          <a:p>
            <a:endParaRPr lang="en-CA" b="1" dirty="0"/>
          </a:p>
          <a:p>
            <a:endParaRPr lang="en-CA" b="1" dirty="0"/>
          </a:p>
          <a:p>
            <a:endParaRPr lang="en-CA" b="1" dirty="0"/>
          </a:p>
          <a:p>
            <a:endParaRPr lang="en-CA" b="1" dirty="0"/>
          </a:p>
          <a:p>
            <a:endParaRPr lang="en-CA" b="1" dirty="0"/>
          </a:p>
          <a:p>
            <a:endParaRPr lang="en-CA" b="1" dirty="0"/>
          </a:p>
          <a:p>
            <a:endParaRPr lang="en-CA" b="1" dirty="0"/>
          </a:p>
          <a:p>
            <a:endParaRPr lang="en-CA" b="1" dirty="0"/>
          </a:p>
          <a:p>
            <a:endParaRPr lang="en-CA" dirty="0"/>
          </a:p>
        </p:txBody>
      </p:sp>
      <p:sp>
        <p:nvSpPr>
          <p:cNvPr id="4" name="Slide Number Placeholder 3">
            <a:extLst>
              <a:ext uri="{FF2B5EF4-FFF2-40B4-BE49-F238E27FC236}">
                <a16:creationId xmlns:a16="http://schemas.microsoft.com/office/drawing/2014/main" id="{AD29AE69-9884-4DC6-BEE3-A6318483A2B7}"/>
              </a:ext>
            </a:extLst>
          </p:cNvPr>
          <p:cNvSpPr>
            <a:spLocks noGrp="1"/>
          </p:cNvSpPr>
          <p:nvPr>
            <p:ph type="sldNum" sz="quarter" idx="10"/>
          </p:nvPr>
        </p:nvSpPr>
        <p:spPr/>
        <p:txBody>
          <a:bodyPr/>
          <a:lstStyle/>
          <a:p>
            <a:pPr>
              <a:defRPr/>
            </a:pPr>
            <a:fld id="{6DB1FBA9-0009-47E9-8D28-5B0116D2432D}" type="slidenum">
              <a:rPr lang="en-US" altLang="en-US" smtClean="0"/>
              <a:pPr>
                <a:defRPr/>
              </a:pPr>
              <a:t>182</a:t>
            </a:fld>
            <a:endParaRPr lang="en-US" altLang="en-US"/>
          </a:p>
        </p:txBody>
      </p:sp>
      <p:pic>
        <p:nvPicPr>
          <p:cNvPr id="6" name="Picture 5">
            <a:extLst>
              <a:ext uri="{FF2B5EF4-FFF2-40B4-BE49-F238E27FC236}">
                <a16:creationId xmlns:a16="http://schemas.microsoft.com/office/drawing/2014/main" id="{BD696B36-6A8F-4D88-9FFC-ADD52D398E28}"/>
              </a:ext>
            </a:extLst>
          </p:cNvPr>
          <p:cNvPicPr>
            <a:picLocks noChangeAspect="1"/>
          </p:cNvPicPr>
          <p:nvPr/>
        </p:nvPicPr>
        <p:blipFill>
          <a:blip r:embed="rId2"/>
          <a:stretch>
            <a:fillRect/>
          </a:stretch>
        </p:blipFill>
        <p:spPr>
          <a:xfrm>
            <a:off x="1138237" y="1724024"/>
            <a:ext cx="6867525" cy="4295775"/>
          </a:xfrm>
          <a:prstGeom prst="rect">
            <a:avLst/>
          </a:prstGeom>
        </p:spPr>
      </p:pic>
    </p:spTree>
    <p:extLst>
      <p:ext uri="{BB962C8B-B14F-4D97-AF65-F5344CB8AC3E}">
        <p14:creationId xmlns:p14="http://schemas.microsoft.com/office/powerpoint/2010/main" val="496832840"/>
      </p:ext>
    </p:extLst>
  </p:cSld>
  <p:clrMapOvr>
    <a:masterClrMapping/>
  </p:clrMapOvr>
  <p:transition spd="med"/>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40C4A-0F91-4ACB-9679-D50CE9FE992C}"/>
              </a:ext>
            </a:extLst>
          </p:cNvPr>
          <p:cNvSpPr>
            <a:spLocks noGrp="1"/>
          </p:cNvSpPr>
          <p:nvPr>
            <p:ph type="title"/>
          </p:nvPr>
        </p:nvSpPr>
        <p:spPr/>
        <p:txBody>
          <a:bodyPr/>
          <a:lstStyle/>
          <a:p>
            <a:r>
              <a:rPr lang="en-CA" dirty="0"/>
              <a:t>Python Set Operations(cont)</a:t>
            </a:r>
          </a:p>
        </p:txBody>
      </p:sp>
      <p:sp>
        <p:nvSpPr>
          <p:cNvPr id="3" name="Content Placeholder 2">
            <a:extLst>
              <a:ext uri="{FF2B5EF4-FFF2-40B4-BE49-F238E27FC236}">
                <a16:creationId xmlns:a16="http://schemas.microsoft.com/office/drawing/2014/main" id="{2BE45D37-FF5D-4F53-B1D0-FD08A34CBA92}"/>
              </a:ext>
            </a:extLst>
          </p:cNvPr>
          <p:cNvSpPr>
            <a:spLocks noGrp="1"/>
          </p:cNvSpPr>
          <p:nvPr>
            <p:ph idx="1"/>
          </p:nvPr>
        </p:nvSpPr>
        <p:spPr>
          <a:xfrm>
            <a:off x="0" y="1066800"/>
            <a:ext cx="9144000" cy="6172200"/>
          </a:xfrm>
        </p:spPr>
        <p:txBody>
          <a:bodyPr/>
          <a:lstStyle/>
          <a:p>
            <a:r>
              <a:rPr lang="en-US" sz="1600" b="1" dirty="0">
                <a:solidFill>
                  <a:srgbClr val="C00000"/>
                </a:solidFill>
              </a:rPr>
              <a:t>Difference is performed using – operator</a:t>
            </a:r>
          </a:p>
          <a:p>
            <a:r>
              <a:rPr lang="en-US" sz="1600" dirty="0"/>
              <a:t>Same can be accomplished using the method </a:t>
            </a:r>
            <a:r>
              <a:rPr lang="en-US" sz="1600" dirty="0">
                <a:solidFill>
                  <a:srgbClr val="C00000"/>
                </a:solidFill>
              </a:rPr>
              <a:t>difference()</a:t>
            </a:r>
          </a:p>
          <a:p>
            <a:r>
              <a:rPr lang="en-US" sz="1600" b="1" dirty="0">
                <a:solidFill>
                  <a:srgbClr val="C00000"/>
                </a:solidFill>
              </a:rPr>
              <a:t>Example</a:t>
            </a:r>
          </a:p>
          <a:p>
            <a:r>
              <a:rPr lang="en-US" sz="1800" i="1" dirty="0">
                <a:solidFill>
                  <a:srgbClr val="C00000"/>
                </a:solidFill>
              </a:rPr>
              <a:t># initialize A and B</a:t>
            </a:r>
          </a:p>
          <a:p>
            <a:r>
              <a:rPr lang="en-US" sz="1800" i="1" dirty="0">
                <a:solidFill>
                  <a:srgbClr val="C00000"/>
                </a:solidFill>
              </a:rPr>
              <a:t>A = {1, 2, 3, 4, 5}</a:t>
            </a:r>
          </a:p>
          <a:p>
            <a:r>
              <a:rPr lang="en-US" sz="1800" i="1" dirty="0">
                <a:solidFill>
                  <a:srgbClr val="C00000"/>
                </a:solidFill>
              </a:rPr>
              <a:t>B = {4, 5, 6, 7, 8}</a:t>
            </a:r>
          </a:p>
          <a:p>
            <a:r>
              <a:rPr lang="en-US" sz="1800" i="1" dirty="0">
                <a:solidFill>
                  <a:srgbClr val="C00000"/>
                </a:solidFill>
              </a:rPr>
              <a:t># use </a:t>
            </a:r>
            <a:r>
              <a:rPr lang="en-US" b="1" i="1" dirty="0">
                <a:solidFill>
                  <a:srgbClr val="C00000"/>
                </a:solidFill>
                <a:highlight>
                  <a:srgbClr val="FFFF00"/>
                </a:highlight>
              </a:rPr>
              <a:t>-</a:t>
            </a:r>
            <a:r>
              <a:rPr lang="en-US" sz="1800" i="1" dirty="0">
                <a:solidFill>
                  <a:srgbClr val="C00000"/>
                </a:solidFill>
              </a:rPr>
              <a:t> operator on A</a:t>
            </a:r>
          </a:p>
          <a:p>
            <a:r>
              <a:rPr lang="en-US" sz="1800" i="1" dirty="0">
                <a:solidFill>
                  <a:srgbClr val="C00000"/>
                </a:solidFill>
              </a:rPr>
              <a:t>print(A </a:t>
            </a:r>
            <a:r>
              <a:rPr lang="en-US" b="1" i="1" dirty="0">
                <a:solidFill>
                  <a:srgbClr val="C00000"/>
                </a:solidFill>
                <a:highlight>
                  <a:srgbClr val="FFFF00"/>
                </a:highlight>
              </a:rPr>
              <a:t>-</a:t>
            </a:r>
            <a:r>
              <a:rPr lang="en-US" sz="1800" i="1" dirty="0">
                <a:solidFill>
                  <a:srgbClr val="C00000"/>
                </a:solidFill>
                <a:highlight>
                  <a:srgbClr val="FFFF00"/>
                </a:highlight>
              </a:rPr>
              <a:t> </a:t>
            </a:r>
            <a:r>
              <a:rPr lang="en-US" sz="1800" i="1" dirty="0">
                <a:solidFill>
                  <a:srgbClr val="C00000"/>
                </a:solidFill>
              </a:rPr>
              <a:t>B)</a:t>
            </a:r>
          </a:p>
          <a:p>
            <a:r>
              <a:rPr lang="en-US" sz="1800" i="1" dirty="0">
                <a:solidFill>
                  <a:srgbClr val="C00000"/>
                </a:solidFill>
              </a:rPr>
              <a:t>#use difference function on A</a:t>
            </a:r>
          </a:p>
          <a:p>
            <a:r>
              <a:rPr lang="en-US" sz="1800" i="1" dirty="0" err="1">
                <a:solidFill>
                  <a:srgbClr val="C00000"/>
                </a:solidFill>
              </a:rPr>
              <a:t>A.</a:t>
            </a:r>
            <a:r>
              <a:rPr lang="en-US" sz="1800" i="1" dirty="0" err="1">
                <a:solidFill>
                  <a:srgbClr val="C00000"/>
                </a:solidFill>
                <a:highlight>
                  <a:srgbClr val="FFFF00"/>
                </a:highlight>
              </a:rPr>
              <a:t>difference</a:t>
            </a:r>
            <a:r>
              <a:rPr lang="en-US" sz="1800" i="1" dirty="0">
                <a:solidFill>
                  <a:srgbClr val="C00000"/>
                </a:solidFill>
              </a:rPr>
              <a:t>(B)</a:t>
            </a:r>
          </a:p>
          <a:p>
            <a:r>
              <a:rPr lang="en-US" sz="1800" i="1" dirty="0">
                <a:solidFill>
                  <a:srgbClr val="C00000"/>
                </a:solidFill>
              </a:rPr>
              <a:t> # use </a:t>
            </a:r>
            <a:r>
              <a:rPr lang="en-US" sz="1800" b="1" i="1" dirty="0">
                <a:solidFill>
                  <a:srgbClr val="C00000"/>
                </a:solidFill>
                <a:highlight>
                  <a:srgbClr val="FFFF00"/>
                </a:highlight>
              </a:rPr>
              <a:t>-</a:t>
            </a:r>
            <a:r>
              <a:rPr lang="en-US" sz="1800" i="1" dirty="0">
                <a:solidFill>
                  <a:srgbClr val="C00000"/>
                </a:solidFill>
              </a:rPr>
              <a:t> operator on B</a:t>
            </a:r>
          </a:p>
          <a:p>
            <a:r>
              <a:rPr lang="en-US" sz="1800" i="1" dirty="0">
                <a:solidFill>
                  <a:srgbClr val="C00000"/>
                </a:solidFill>
              </a:rPr>
              <a:t>B </a:t>
            </a:r>
            <a:r>
              <a:rPr lang="en-US" sz="1800" b="1" i="1" dirty="0">
                <a:solidFill>
                  <a:srgbClr val="C00000"/>
                </a:solidFill>
                <a:highlight>
                  <a:srgbClr val="FFFF00"/>
                </a:highlight>
              </a:rPr>
              <a:t>-</a:t>
            </a:r>
            <a:r>
              <a:rPr lang="en-US" sz="1800" i="1" dirty="0">
                <a:solidFill>
                  <a:srgbClr val="C00000"/>
                </a:solidFill>
                <a:highlight>
                  <a:srgbClr val="FFFF00"/>
                </a:highlight>
              </a:rPr>
              <a:t> </a:t>
            </a:r>
            <a:r>
              <a:rPr lang="en-US" sz="1800" i="1" dirty="0">
                <a:solidFill>
                  <a:srgbClr val="C00000"/>
                </a:solidFill>
              </a:rPr>
              <a:t>A </a:t>
            </a:r>
          </a:p>
          <a:p>
            <a:r>
              <a:rPr lang="en-US" sz="1800" i="1" dirty="0">
                <a:solidFill>
                  <a:srgbClr val="C00000"/>
                </a:solidFill>
              </a:rPr>
              <a:t># use difference function on B</a:t>
            </a:r>
          </a:p>
          <a:p>
            <a:r>
              <a:rPr lang="en-US" sz="1800" i="1" dirty="0" err="1">
                <a:solidFill>
                  <a:srgbClr val="C00000"/>
                </a:solidFill>
              </a:rPr>
              <a:t>B.</a:t>
            </a:r>
            <a:r>
              <a:rPr lang="en-US" sz="1800" i="1" dirty="0" err="1">
                <a:solidFill>
                  <a:srgbClr val="C00000"/>
                </a:solidFill>
                <a:highlight>
                  <a:srgbClr val="FFFF00"/>
                </a:highlight>
              </a:rPr>
              <a:t>difference</a:t>
            </a:r>
            <a:r>
              <a:rPr lang="en-US" sz="1800" i="1" dirty="0">
                <a:solidFill>
                  <a:srgbClr val="C00000"/>
                </a:solidFill>
              </a:rPr>
              <a:t>(A)</a:t>
            </a:r>
          </a:p>
          <a:p>
            <a:endParaRPr lang="en-CA" sz="1800" i="1" dirty="0"/>
          </a:p>
        </p:txBody>
      </p:sp>
      <p:sp>
        <p:nvSpPr>
          <p:cNvPr id="4" name="Slide Number Placeholder 3">
            <a:extLst>
              <a:ext uri="{FF2B5EF4-FFF2-40B4-BE49-F238E27FC236}">
                <a16:creationId xmlns:a16="http://schemas.microsoft.com/office/drawing/2014/main" id="{F938237B-DAC6-4F47-9516-C2162DA4BC9A}"/>
              </a:ext>
            </a:extLst>
          </p:cNvPr>
          <p:cNvSpPr>
            <a:spLocks noGrp="1"/>
          </p:cNvSpPr>
          <p:nvPr>
            <p:ph type="sldNum" sz="quarter" idx="10"/>
          </p:nvPr>
        </p:nvSpPr>
        <p:spPr/>
        <p:txBody>
          <a:bodyPr/>
          <a:lstStyle/>
          <a:p>
            <a:pPr>
              <a:defRPr/>
            </a:pPr>
            <a:fld id="{6DB1FBA9-0009-47E9-8D28-5B0116D2432D}" type="slidenum">
              <a:rPr lang="en-US" altLang="en-US" smtClean="0"/>
              <a:pPr>
                <a:defRPr/>
              </a:pPr>
              <a:t>183</a:t>
            </a:fld>
            <a:endParaRPr lang="en-US" altLang="en-US"/>
          </a:p>
        </p:txBody>
      </p:sp>
    </p:spTree>
    <p:extLst>
      <p:ext uri="{BB962C8B-B14F-4D97-AF65-F5344CB8AC3E}">
        <p14:creationId xmlns:p14="http://schemas.microsoft.com/office/powerpoint/2010/main" val="1586904421"/>
      </p:ext>
    </p:extLst>
  </p:cSld>
  <p:clrMapOvr>
    <a:masterClrMapping/>
  </p:clrMapOvr>
  <p:transition spd="med"/>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21607-80ED-49B1-9BFC-84423D940C34}"/>
              </a:ext>
            </a:extLst>
          </p:cNvPr>
          <p:cNvSpPr>
            <a:spLocks noGrp="1"/>
          </p:cNvSpPr>
          <p:nvPr>
            <p:ph type="title"/>
          </p:nvPr>
        </p:nvSpPr>
        <p:spPr/>
        <p:txBody>
          <a:bodyPr/>
          <a:lstStyle/>
          <a:p>
            <a:r>
              <a:rPr lang="en-CA" dirty="0"/>
              <a:t>Python Set Operations(cont)</a:t>
            </a:r>
          </a:p>
        </p:txBody>
      </p:sp>
      <p:sp>
        <p:nvSpPr>
          <p:cNvPr id="3" name="Content Placeholder 2">
            <a:extLst>
              <a:ext uri="{FF2B5EF4-FFF2-40B4-BE49-F238E27FC236}">
                <a16:creationId xmlns:a16="http://schemas.microsoft.com/office/drawing/2014/main" id="{A2B39666-E792-436E-B30F-393F216F6C0E}"/>
              </a:ext>
            </a:extLst>
          </p:cNvPr>
          <p:cNvSpPr>
            <a:spLocks noGrp="1"/>
          </p:cNvSpPr>
          <p:nvPr>
            <p:ph idx="1"/>
          </p:nvPr>
        </p:nvSpPr>
        <p:spPr/>
        <p:txBody>
          <a:bodyPr/>
          <a:lstStyle/>
          <a:p>
            <a:r>
              <a:rPr lang="en-CA" b="1" dirty="0">
                <a:solidFill>
                  <a:srgbClr val="C00000"/>
                </a:solidFill>
              </a:rPr>
              <a:t>Set Symmetric Difference</a:t>
            </a:r>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r>
              <a:rPr lang="en-US" dirty="0"/>
              <a:t>Symmetric difference is performed using </a:t>
            </a:r>
            <a:r>
              <a:rPr lang="en-US" b="1" dirty="0">
                <a:solidFill>
                  <a:srgbClr val="C00000"/>
                </a:solidFill>
              </a:rPr>
              <a:t>^</a:t>
            </a:r>
            <a:r>
              <a:rPr lang="en-US" dirty="0"/>
              <a:t> operator</a:t>
            </a:r>
          </a:p>
          <a:p>
            <a:r>
              <a:rPr lang="en-US" dirty="0"/>
              <a:t>Same can be accomplished using the method </a:t>
            </a:r>
            <a:r>
              <a:rPr lang="en-US" dirty="0" err="1">
                <a:solidFill>
                  <a:srgbClr val="C00000"/>
                </a:solidFill>
              </a:rPr>
              <a:t>symmetric_difference</a:t>
            </a:r>
            <a:r>
              <a:rPr lang="en-US" dirty="0">
                <a:solidFill>
                  <a:srgbClr val="C00000"/>
                </a:solidFill>
              </a:rPr>
              <a:t>()</a:t>
            </a:r>
            <a:endParaRPr lang="en-CA" dirty="0">
              <a:solidFill>
                <a:srgbClr val="C00000"/>
              </a:solidFill>
            </a:endParaRPr>
          </a:p>
          <a:p>
            <a:endParaRPr lang="en-CA" dirty="0"/>
          </a:p>
          <a:p>
            <a:endParaRPr lang="en-CA" dirty="0"/>
          </a:p>
        </p:txBody>
      </p:sp>
      <p:sp>
        <p:nvSpPr>
          <p:cNvPr id="4" name="Slide Number Placeholder 3">
            <a:extLst>
              <a:ext uri="{FF2B5EF4-FFF2-40B4-BE49-F238E27FC236}">
                <a16:creationId xmlns:a16="http://schemas.microsoft.com/office/drawing/2014/main" id="{E96F2605-98F7-429E-AFBB-D71F31B7186E}"/>
              </a:ext>
            </a:extLst>
          </p:cNvPr>
          <p:cNvSpPr>
            <a:spLocks noGrp="1"/>
          </p:cNvSpPr>
          <p:nvPr>
            <p:ph type="sldNum" sz="quarter" idx="10"/>
          </p:nvPr>
        </p:nvSpPr>
        <p:spPr/>
        <p:txBody>
          <a:bodyPr/>
          <a:lstStyle/>
          <a:p>
            <a:pPr>
              <a:defRPr/>
            </a:pPr>
            <a:fld id="{6DB1FBA9-0009-47E9-8D28-5B0116D2432D}" type="slidenum">
              <a:rPr lang="en-US" altLang="en-US" smtClean="0"/>
              <a:pPr>
                <a:defRPr/>
              </a:pPr>
              <a:t>184</a:t>
            </a:fld>
            <a:endParaRPr lang="en-US" altLang="en-US"/>
          </a:p>
        </p:txBody>
      </p:sp>
      <p:pic>
        <p:nvPicPr>
          <p:cNvPr id="5" name="Picture 4">
            <a:extLst>
              <a:ext uri="{FF2B5EF4-FFF2-40B4-BE49-F238E27FC236}">
                <a16:creationId xmlns:a16="http://schemas.microsoft.com/office/drawing/2014/main" id="{12BB77D5-A509-45D0-A991-E364A6FB9CFE}"/>
              </a:ext>
            </a:extLst>
          </p:cNvPr>
          <p:cNvPicPr>
            <a:picLocks noChangeAspect="1"/>
          </p:cNvPicPr>
          <p:nvPr/>
        </p:nvPicPr>
        <p:blipFill>
          <a:blip r:embed="rId2"/>
          <a:stretch>
            <a:fillRect/>
          </a:stretch>
        </p:blipFill>
        <p:spPr>
          <a:xfrm>
            <a:off x="457201" y="1676400"/>
            <a:ext cx="7796212" cy="3200400"/>
          </a:xfrm>
          <a:prstGeom prst="rect">
            <a:avLst/>
          </a:prstGeom>
        </p:spPr>
      </p:pic>
    </p:spTree>
    <p:extLst>
      <p:ext uri="{BB962C8B-B14F-4D97-AF65-F5344CB8AC3E}">
        <p14:creationId xmlns:p14="http://schemas.microsoft.com/office/powerpoint/2010/main" val="679620180"/>
      </p:ext>
    </p:extLst>
  </p:cSld>
  <p:clrMapOvr>
    <a:masterClrMapping/>
  </p:clrMapOvr>
  <p:transition spd="med"/>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E9D40-00C3-4BA5-8B62-34092F7B2E27}"/>
              </a:ext>
            </a:extLst>
          </p:cNvPr>
          <p:cNvSpPr>
            <a:spLocks noGrp="1"/>
          </p:cNvSpPr>
          <p:nvPr>
            <p:ph type="title"/>
          </p:nvPr>
        </p:nvSpPr>
        <p:spPr/>
        <p:txBody>
          <a:bodyPr/>
          <a:lstStyle/>
          <a:p>
            <a:r>
              <a:rPr lang="en-CA" dirty="0"/>
              <a:t>Python Set Operations(cont)</a:t>
            </a:r>
          </a:p>
        </p:txBody>
      </p:sp>
      <p:sp>
        <p:nvSpPr>
          <p:cNvPr id="3" name="Content Placeholder 2">
            <a:extLst>
              <a:ext uri="{FF2B5EF4-FFF2-40B4-BE49-F238E27FC236}">
                <a16:creationId xmlns:a16="http://schemas.microsoft.com/office/drawing/2014/main" id="{3CE08EBC-201B-4A3B-AE68-9F98F4BB43B9}"/>
              </a:ext>
            </a:extLst>
          </p:cNvPr>
          <p:cNvSpPr>
            <a:spLocks noGrp="1"/>
          </p:cNvSpPr>
          <p:nvPr>
            <p:ph idx="1"/>
          </p:nvPr>
        </p:nvSpPr>
        <p:spPr/>
        <p:txBody>
          <a:bodyPr/>
          <a:lstStyle/>
          <a:p>
            <a:r>
              <a:rPr lang="en-CA" b="1" dirty="0">
                <a:solidFill>
                  <a:srgbClr val="C00000"/>
                </a:solidFill>
              </a:rPr>
              <a:t>Example </a:t>
            </a:r>
          </a:p>
          <a:p>
            <a:r>
              <a:rPr lang="en-US" i="1" dirty="0">
                <a:solidFill>
                  <a:srgbClr val="C00000"/>
                </a:solidFill>
              </a:rPr>
              <a:t># initialize A and B</a:t>
            </a:r>
          </a:p>
          <a:p>
            <a:r>
              <a:rPr lang="en-US" i="1" dirty="0">
                <a:solidFill>
                  <a:srgbClr val="C00000"/>
                </a:solidFill>
              </a:rPr>
              <a:t>A = {1, 2, 3, 4, 5}</a:t>
            </a:r>
          </a:p>
          <a:p>
            <a:r>
              <a:rPr lang="en-US" i="1" dirty="0">
                <a:solidFill>
                  <a:srgbClr val="C00000"/>
                </a:solidFill>
              </a:rPr>
              <a:t>B = {4, 5, 6, 7, 8}</a:t>
            </a:r>
          </a:p>
          <a:p>
            <a:r>
              <a:rPr lang="en-US" i="1" dirty="0">
                <a:solidFill>
                  <a:srgbClr val="C00000"/>
                </a:solidFill>
              </a:rPr>
              <a:t># use </a:t>
            </a:r>
            <a:r>
              <a:rPr lang="en-US" b="1" i="1" dirty="0">
                <a:solidFill>
                  <a:srgbClr val="C00000"/>
                </a:solidFill>
                <a:highlight>
                  <a:srgbClr val="FFFF00"/>
                </a:highlight>
              </a:rPr>
              <a:t>^</a:t>
            </a:r>
            <a:r>
              <a:rPr lang="en-US" i="1" dirty="0">
                <a:solidFill>
                  <a:srgbClr val="C00000"/>
                </a:solidFill>
              </a:rPr>
              <a:t> operator</a:t>
            </a:r>
          </a:p>
          <a:p>
            <a:r>
              <a:rPr lang="en-US" i="1" dirty="0">
                <a:solidFill>
                  <a:srgbClr val="C00000"/>
                </a:solidFill>
              </a:rPr>
              <a:t>print(A </a:t>
            </a:r>
            <a:r>
              <a:rPr lang="en-US" b="1" i="1" dirty="0">
                <a:solidFill>
                  <a:srgbClr val="C00000"/>
                </a:solidFill>
                <a:highlight>
                  <a:srgbClr val="FFFF00"/>
                </a:highlight>
              </a:rPr>
              <a:t>^</a:t>
            </a:r>
            <a:r>
              <a:rPr lang="en-US" i="1" dirty="0">
                <a:solidFill>
                  <a:srgbClr val="C00000"/>
                </a:solidFill>
              </a:rPr>
              <a:t> B)</a:t>
            </a:r>
            <a:endParaRPr lang="en-CA" i="1" dirty="0">
              <a:solidFill>
                <a:srgbClr val="C00000"/>
              </a:solidFill>
            </a:endParaRPr>
          </a:p>
          <a:p>
            <a:r>
              <a:rPr lang="en-US" i="1" dirty="0">
                <a:solidFill>
                  <a:srgbClr val="C00000"/>
                </a:solidFill>
              </a:rPr>
              <a:t>#use </a:t>
            </a:r>
            <a:r>
              <a:rPr lang="en-US" i="1" dirty="0" err="1">
                <a:solidFill>
                  <a:srgbClr val="C00000"/>
                </a:solidFill>
              </a:rPr>
              <a:t>symmetric_difference</a:t>
            </a:r>
            <a:r>
              <a:rPr lang="en-US" i="1" dirty="0">
                <a:solidFill>
                  <a:srgbClr val="C00000"/>
                </a:solidFill>
              </a:rPr>
              <a:t> function on A</a:t>
            </a:r>
          </a:p>
          <a:p>
            <a:r>
              <a:rPr lang="en-US" i="1" dirty="0" err="1">
                <a:solidFill>
                  <a:srgbClr val="C00000"/>
                </a:solidFill>
              </a:rPr>
              <a:t>A.</a:t>
            </a:r>
            <a:r>
              <a:rPr lang="en-US" i="1" dirty="0" err="1">
                <a:solidFill>
                  <a:srgbClr val="C00000"/>
                </a:solidFill>
                <a:highlight>
                  <a:srgbClr val="FFFF00"/>
                </a:highlight>
              </a:rPr>
              <a:t>symmetric_difference</a:t>
            </a:r>
            <a:r>
              <a:rPr lang="en-US" i="1" dirty="0">
                <a:solidFill>
                  <a:srgbClr val="C00000"/>
                </a:solidFill>
              </a:rPr>
              <a:t>(B)</a:t>
            </a:r>
          </a:p>
          <a:p>
            <a:r>
              <a:rPr lang="en-US" i="1" dirty="0">
                <a:solidFill>
                  <a:srgbClr val="C00000"/>
                </a:solidFill>
              </a:rPr>
              <a:t>{1, 2, 3, 6, 7, 8}</a:t>
            </a:r>
          </a:p>
          <a:p>
            <a:endParaRPr lang="en-US" i="1" dirty="0">
              <a:solidFill>
                <a:srgbClr val="C00000"/>
              </a:solidFill>
            </a:endParaRPr>
          </a:p>
          <a:p>
            <a:r>
              <a:rPr lang="en-US" i="1" dirty="0">
                <a:solidFill>
                  <a:srgbClr val="C00000"/>
                </a:solidFill>
              </a:rPr>
              <a:t># use </a:t>
            </a:r>
            <a:r>
              <a:rPr lang="en-US" i="1" dirty="0" err="1">
                <a:solidFill>
                  <a:srgbClr val="C00000"/>
                </a:solidFill>
                <a:highlight>
                  <a:srgbClr val="FFFF00"/>
                </a:highlight>
              </a:rPr>
              <a:t>symmetric_difference</a:t>
            </a:r>
            <a:r>
              <a:rPr lang="en-US" i="1" dirty="0">
                <a:solidFill>
                  <a:srgbClr val="C00000"/>
                </a:solidFill>
                <a:highlight>
                  <a:srgbClr val="FFFF00"/>
                </a:highlight>
              </a:rPr>
              <a:t> </a:t>
            </a:r>
            <a:r>
              <a:rPr lang="en-US" i="1" dirty="0">
                <a:solidFill>
                  <a:srgbClr val="C00000"/>
                </a:solidFill>
              </a:rPr>
              <a:t>function on B</a:t>
            </a:r>
          </a:p>
          <a:p>
            <a:r>
              <a:rPr lang="en-US" i="1" dirty="0" err="1">
                <a:solidFill>
                  <a:srgbClr val="C00000"/>
                </a:solidFill>
              </a:rPr>
              <a:t>B.</a:t>
            </a:r>
            <a:r>
              <a:rPr lang="en-US" i="1" dirty="0" err="1">
                <a:solidFill>
                  <a:srgbClr val="C00000"/>
                </a:solidFill>
                <a:highlight>
                  <a:srgbClr val="FFFF00"/>
                </a:highlight>
              </a:rPr>
              <a:t>symmetric_difference</a:t>
            </a:r>
            <a:r>
              <a:rPr lang="en-US" i="1" dirty="0">
                <a:solidFill>
                  <a:srgbClr val="C00000"/>
                </a:solidFill>
              </a:rPr>
              <a:t>(A)</a:t>
            </a:r>
          </a:p>
          <a:p>
            <a:r>
              <a:rPr lang="en-US" i="1" dirty="0">
                <a:solidFill>
                  <a:srgbClr val="C00000"/>
                </a:solidFill>
              </a:rPr>
              <a:t>{1, 2, 3, 6, 7, 8}</a:t>
            </a:r>
            <a:endParaRPr lang="en-CA" i="1" dirty="0">
              <a:solidFill>
                <a:srgbClr val="C00000"/>
              </a:solidFill>
            </a:endParaRPr>
          </a:p>
          <a:p>
            <a:endParaRPr lang="en-CA" dirty="0"/>
          </a:p>
          <a:p>
            <a:endParaRPr lang="en-CA" dirty="0"/>
          </a:p>
        </p:txBody>
      </p:sp>
      <p:sp>
        <p:nvSpPr>
          <p:cNvPr id="4" name="Slide Number Placeholder 3">
            <a:extLst>
              <a:ext uri="{FF2B5EF4-FFF2-40B4-BE49-F238E27FC236}">
                <a16:creationId xmlns:a16="http://schemas.microsoft.com/office/drawing/2014/main" id="{900F4863-8FD4-46E6-8CA0-C13D44066EF0}"/>
              </a:ext>
            </a:extLst>
          </p:cNvPr>
          <p:cNvSpPr>
            <a:spLocks noGrp="1"/>
          </p:cNvSpPr>
          <p:nvPr>
            <p:ph type="sldNum" sz="quarter" idx="10"/>
          </p:nvPr>
        </p:nvSpPr>
        <p:spPr/>
        <p:txBody>
          <a:bodyPr/>
          <a:lstStyle/>
          <a:p>
            <a:pPr>
              <a:defRPr/>
            </a:pPr>
            <a:fld id="{6DB1FBA9-0009-47E9-8D28-5B0116D2432D}" type="slidenum">
              <a:rPr lang="en-US" altLang="en-US" smtClean="0"/>
              <a:pPr>
                <a:defRPr/>
              </a:pPr>
              <a:t>185</a:t>
            </a:fld>
            <a:endParaRPr lang="en-US" altLang="en-US"/>
          </a:p>
        </p:txBody>
      </p:sp>
    </p:spTree>
    <p:extLst>
      <p:ext uri="{BB962C8B-B14F-4D97-AF65-F5344CB8AC3E}">
        <p14:creationId xmlns:p14="http://schemas.microsoft.com/office/powerpoint/2010/main" val="1960134598"/>
      </p:ext>
    </p:extLst>
  </p:cSld>
  <p:clrMapOvr>
    <a:masterClrMapping/>
  </p:clrMapOvr>
  <p:transition spd="med"/>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1ADAC-84F8-44F4-9D77-3406FF427C7E}"/>
              </a:ext>
            </a:extLst>
          </p:cNvPr>
          <p:cNvSpPr>
            <a:spLocks noGrp="1"/>
          </p:cNvSpPr>
          <p:nvPr>
            <p:ph type="title"/>
          </p:nvPr>
        </p:nvSpPr>
        <p:spPr/>
        <p:txBody>
          <a:bodyPr/>
          <a:lstStyle/>
          <a:p>
            <a:r>
              <a:rPr lang="en-CA" dirty="0"/>
              <a:t>Python Set Methods</a:t>
            </a:r>
          </a:p>
        </p:txBody>
      </p:sp>
      <p:pic>
        <p:nvPicPr>
          <p:cNvPr id="5" name="Content Placeholder 4">
            <a:extLst>
              <a:ext uri="{FF2B5EF4-FFF2-40B4-BE49-F238E27FC236}">
                <a16:creationId xmlns:a16="http://schemas.microsoft.com/office/drawing/2014/main" id="{80106B32-8309-4983-A1A9-3893865F590F}"/>
              </a:ext>
            </a:extLst>
          </p:cNvPr>
          <p:cNvPicPr>
            <a:picLocks noGrp="1" noChangeAspect="1"/>
          </p:cNvPicPr>
          <p:nvPr>
            <p:ph idx="1"/>
          </p:nvPr>
        </p:nvPicPr>
        <p:blipFill>
          <a:blip r:embed="rId2"/>
          <a:stretch>
            <a:fillRect/>
          </a:stretch>
        </p:blipFill>
        <p:spPr>
          <a:xfrm>
            <a:off x="1014412" y="1466850"/>
            <a:ext cx="7115175" cy="4762500"/>
          </a:xfrm>
          <a:prstGeom prst="rect">
            <a:avLst/>
          </a:prstGeom>
        </p:spPr>
      </p:pic>
      <p:sp>
        <p:nvSpPr>
          <p:cNvPr id="4" name="Slide Number Placeholder 3">
            <a:extLst>
              <a:ext uri="{FF2B5EF4-FFF2-40B4-BE49-F238E27FC236}">
                <a16:creationId xmlns:a16="http://schemas.microsoft.com/office/drawing/2014/main" id="{19CB46F8-FBF2-404A-85F6-6442A12759C7}"/>
              </a:ext>
            </a:extLst>
          </p:cNvPr>
          <p:cNvSpPr>
            <a:spLocks noGrp="1"/>
          </p:cNvSpPr>
          <p:nvPr>
            <p:ph type="sldNum" sz="quarter" idx="10"/>
          </p:nvPr>
        </p:nvSpPr>
        <p:spPr/>
        <p:txBody>
          <a:bodyPr/>
          <a:lstStyle/>
          <a:p>
            <a:pPr>
              <a:defRPr/>
            </a:pPr>
            <a:fld id="{6DB1FBA9-0009-47E9-8D28-5B0116D2432D}" type="slidenum">
              <a:rPr lang="en-US" altLang="en-US" smtClean="0"/>
              <a:pPr>
                <a:defRPr/>
              </a:pPr>
              <a:t>186</a:t>
            </a:fld>
            <a:endParaRPr lang="en-US" altLang="en-US"/>
          </a:p>
        </p:txBody>
      </p:sp>
    </p:spTree>
    <p:extLst>
      <p:ext uri="{BB962C8B-B14F-4D97-AF65-F5344CB8AC3E}">
        <p14:creationId xmlns:p14="http://schemas.microsoft.com/office/powerpoint/2010/main" val="2160221775"/>
      </p:ext>
    </p:extLst>
  </p:cSld>
  <p:clrMapOvr>
    <a:masterClrMapping/>
  </p:clrMapOvr>
  <p:transition spd="med"/>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9C35F-C16F-45D9-8D3D-7FA2C4C25094}"/>
              </a:ext>
            </a:extLst>
          </p:cNvPr>
          <p:cNvSpPr>
            <a:spLocks noGrp="1"/>
          </p:cNvSpPr>
          <p:nvPr>
            <p:ph type="title"/>
          </p:nvPr>
        </p:nvSpPr>
        <p:spPr/>
        <p:txBody>
          <a:bodyPr/>
          <a:lstStyle/>
          <a:p>
            <a:r>
              <a:rPr lang="en-CA" dirty="0"/>
              <a:t>Python Set Methods(cont)</a:t>
            </a:r>
          </a:p>
        </p:txBody>
      </p:sp>
      <p:pic>
        <p:nvPicPr>
          <p:cNvPr id="5" name="Content Placeholder 4">
            <a:extLst>
              <a:ext uri="{FF2B5EF4-FFF2-40B4-BE49-F238E27FC236}">
                <a16:creationId xmlns:a16="http://schemas.microsoft.com/office/drawing/2014/main" id="{F1239895-B2B4-4B89-90DC-6F0778B51700}"/>
              </a:ext>
            </a:extLst>
          </p:cNvPr>
          <p:cNvPicPr>
            <a:picLocks noGrp="1" noChangeAspect="1"/>
          </p:cNvPicPr>
          <p:nvPr>
            <p:ph idx="1"/>
          </p:nvPr>
        </p:nvPicPr>
        <p:blipFill>
          <a:blip r:embed="rId2"/>
          <a:stretch>
            <a:fillRect/>
          </a:stretch>
        </p:blipFill>
        <p:spPr>
          <a:xfrm>
            <a:off x="1052512" y="1814512"/>
            <a:ext cx="7038975" cy="4067175"/>
          </a:xfrm>
          <a:prstGeom prst="rect">
            <a:avLst/>
          </a:prstGeom>
        </p:spPr>
      </p:pic>
      <p:sp>
        <p:nvSpPr>
          <p:cNvPr id="4" name="Slide Number Placeholder 3">
            <a:extLst>
              <a:ext uri="{FF2B5EF4-FFF2-40B4-BE49-F238E27FC236}">
                <a16:creationId xmlns:a16="http://schemas.microsoft.com/office/drawing/2014/main" id="{FDF1E4F7-52CD-4E6F-BBEC-0AF6105DCACC}"/>
              </a:ext>
            </a:extLst>
          </p:cNvPr>
          <p:cNvSpPr>
            <a:spLocks noGrp="1"/>
          </p:cNvSpPr>
          <p:nvPr>
            <p:ph type="sldNum" sz="quarter" idx="10"/>
          </p:nvPr>
        </p:nvSpPr>
        <p:spPr/>
        <p:txBody>
          <a:bodyPr/>
          <a:lstStyle/>
          <a:p>
            <a:pPr>
              <a:defRPr/>
            </a:pPr>
            <a:fld id="{6DB1FBA9-0009-47E9-8D28-5B0116D2432D}" type="slidenum">
              <a:rPr lang="en-US" altLang="en-US" smtClean="0"/>
              <a:pPr>
                <a:defRPr/>
              </a:pPr>
              <a:t>187</a:t>
            </a:fld>
            <a:endParaRPr lang="en-US" altLang="en-US"/>
          </a:p>
        </p:txBody>
      </p:sp>
    </p:spTree>
    <p:extLst>
      <p:ext uri="{BB962C8B-B14F-4D97-AF65-F5344CB8AC3E}">
        <p14:creationId xmlns:p14="http://schemas.microsoft.com/office/powerpoint/2010/main" val="1368859657"/>
      </p:ext>
    </p:extLst>
  </p:cSld>
  <p:clrMapOvr>
    <a:masterClrMapping/>
  </p:clrMapOvr>
  <p:transition spd="med"/>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24D09-FA8B-42F8-86BF-F54C1C3AB667}"/>
              </a:ext>
            </a:extLst>
          </p:cNvPr>
          <p:cNvSpPr>
            <a:spLocks noGrp="1"/>
          </p:cNvSpPr>
          <p:nvPr>
            <p:ph type="title"/>
          </p:nvPr>
        </p:nvSpPr>
        <p:spPr/>
        <p:txBody>
          <a:bodyPr/>
          <a:lstStyle/>
          <a:p>
            <a:r>
              <a:rPr lang="en-CA" dirty="0"/>
              <a:t>Other Set Operations</a:t>
            </a:r>
          </a:p>
        </p:txBody>
      </p:sp>
      <p:sp>
        <p:nvSpPr>
          <p:cNvPr id="3" name="Content Placeholder 2">
            <a:extLst>
              <a:ext uri="{FF2B5EF4-FFF2-40B4-BE49-F238E27FC236}">
                <a16:creationId xmlns:a16="http://schemas.microsoft.com/office/drawing/2014/main" id="{3C00AF0C-C57E-4B79-AA88-81B0BF3762EF}"/>
              </a:ext>
            </a:extLst>
          </p:cNvPr>
          <p:cNvSpPr>
            <a:spLocks noGrp="1"/>
          </p:cNvSpPr>
          <p:nvPr>
            <p:ph idx="1"/>
          </p:nvPr>
        </p:nvSpPr>
        <p:spPr/>
        <p:txBody>
          <a:bodyPr/>
          <a:lstStyle/>
          <a:p>
            <a:r>
              <a:rPr lang="en-US" b="1" dirty="0">
                <a:solidFill>
                  <a:srgbClr val="C00000"/>
                </a:solidFill>
              </a:rPr>
              <a:t>Set Membership Test</a:t>
            </a:r>
          </a:p>
          <a:p>
            <a:r>
              <a:rPr lang="en-US" dirty="0"/>
              <a:t>We can test if an item exists in a set or not, using the keyword </a:t>
            </a:r>
            <a:r>
              <a:rPr lang="en-US" b="1" dirty="0">
                <a:solidFill>
                  <a:srgbClr val="C00000"/>
                </a:solidFill>
              </a:rPr>
              <a:t>in</a:t>
            </a:r>
          </a:p>
          <a:p>
            <a:r>
              <a:rPr lang="en-US" b="1" dirty="0">
                <a:solidFill>
                  <a:srgbClr val="C00000"/>
                </a:solidFill>
              </a:rPr>
              <a:t>Example(Type in python console)</a:t>
            </a:r>
          </a:p>
          <a:p>
            <a:r>
              <a:rPr lang="en-US" i="1" dirty="0">
                <a:solidFill>
                  <a:srgbClr val="C00000"/>
                </a:solidFill>
              </a:rPr>
              <a:t># initialize </a:t>
            </a:r>
            <a:r>
              <a:rPr lang="en-US" i="1" dirty="0" err="1">
                <a:solidFill>
                  <a:srgbClr val="C00000"/>
                </a:solidFill>
              </a:rPr>
              <a:t>my_set</a:t>
            </a:r>
            <a:endParaRPr lang="en-US" i="1" dirty="0">
              <a:solidFill>
                <a:srgbClr val="C00000"/>
              </a:solidFill>
            </a:endParaRPr>
          </a:p>
          <a:p>
            <a:r>
              <a:rPr lang="en-US" i="1" dirty="0" err="1">
                <a:solidFill>
                  <a:srgbClr val="C00000"/>
                </a:solidFill>
              </a:rPr>
              <a:t>my_set</a:t>
            </a:r>
            <a:r>
              <a:rPr lang="en-US" i="1" dirty="0">
                <a:solidFill>
                  <a:srgbClr val="C00000"/>
                </a:solidFill>
              </a:rPr>
              <a:t> = set("apple")</a:t>
            </a:r>
          </a:p>
          <a:p>
            <a:r>
              <a:rPr lang="en-US" i="1" dirty="0">
                <a:solidFill>
                  <a:srgbClr val="C00000"/>
                </a:solidFill>
              </a:rPr>
              <a:t># check if 'a' is present</a:t>
            </a:r>
          </a:p>
          <a:p>
            <a:r>
              <a:rPr lang="en-US" i="1" dirty="0">
                <a:solidFill>
                  <a:srgbClr val="C00000"/>
                </a:solidFill>
                <a:highlight>
                  <a:srgbClr val="FFFF00"/>
                </a:highlight>
              </a:rPr>
              <a:t># Output: True</a:t>
            </a:r>
          </a:p>
          <a:p>
            <a:r>
              <a:rPr lang="en-US" i="1" dirty="0">
                <a:solidFill>
                  <a:srgbClr val="C00000"/>
                </a:solidFill>
              </a:rPr>
              <a:t>print('a' </a:t>
            </a:r>
            <a:r>
              <a:rPr lang="en-US" b="1" i="1" dirty="0">
                <a:solidFill>
                  <a:srgbClr val="C00000"/>
                </a:solidFill>
                <a:highlight>
                  <a:srgbClr val="FFFF00"/>
                </a:highlight>
              </a:rPr>
              <a:t>in</a:t>
            </a:r>
            <a:r>
              <a:rPr lang="en-US" i="1" dirty="0">
                <a:solidFill>
                  <a:srgbClr val="C00000"/>
                </a:solidFill>
              </a:rPr>
              <a:t> </a:t>
            </a:r>
            <a:r>
              <a:rPr lang="en-US" i="1" dirty="0" err="1">
                <a:solidFill>
                  <a:srgbClr val="C00000"/>
                </a:solidFill>
              </a:rPr>
              <a:t>my_set</a:t>
            </a:r>
            <a:r>
              <a:rPr lang="en-US" i="1" dirty="0">
                <a:solidFill>
                  <a:srgbClr val="C00000"/>
                </a:solidFill>
              </a:rPr>
              <a:t>)</a:t>
            </a:r>
          </a:p>
          <a:p>
            <a:r>
              <a:rPr lang="en-US" i="1" dirty="0">
                <a:solidFill>
                  <a:srgbClr val="C00000"/>
                </a:solidFill>
              </a:rPr>
              <a:t># check if 'p' is present</a:t>
            </a:r>
          </a:p>
          <a:p>
            <a:r>
              <a:rPr lang="en-US" i="1" dirty="0">
                <a:solidFill>
                  <a:srgbClr val="C00000"/>
                </a:solidFill>
              </a:rPr>
              <a:t># Output: False</a:t>
            </a:r>
          </a:p>
          <a:p>
            <a:r>
              <a:rPr lang="en-US" i="1" dirty="0">
                <a:solidFill>
                  <a:srgbClr val="C00000"/>
                </a:solidFill>
              </a:rPr>
              <a:t>print('p' not </a:t>
            </a:r>
            <a:r>
              <a:rPr lang="en-US" b="1" i="1" dirty="0">
                <a:solidFill>
                  <a:srgbClr val="C00000"/>
                </a:solidFill>
                <a:highlight>
                  <a:srgbClr val="FFFF00"/>
                </a:highlight>
              </a:rPr>
              <a:t>in</a:t>
            </a:r>
            <a:r>
              <a:rPr lang="en-US" i="1" dirty="0">
                <a:solidFill>
                  <a:srgbClr val="C00000"/>
                </a:solidFill>
              </a:rPr>
              <a:t> </a:t>
            </a:r>
            <a:r>
              <a:rPr lang="en-US" i="1" dirty="0" err="1">
                <a:solidFill>
                  <a:srgbClr val="C00000"/>
                </a:solidFill>
              </a:rPr>
              <a:t>my_set</a:t>
            </a:r>
            <a:r>
              <a:rPr lang="en-US" i="1" dirty="0">
                <a:solidFill>
                  <a:srgbClr val="C00000"/>
                </a:solidFill>
              </a:rPr>
              <a:t>)</a:t>
            </a:r>
          </a:p>
          <a:p>
            <a:endParaRPr lang="en-CA" i="1" dirty="0"/>
          </a:p>
        </p:txBody>
      </p:sp>
      <p:sp>
        <p:nvSpPr>
          <p:cNvPr id="4" name="Slide Number Placeholder 3">
            <a:extLst>
              <a:ext uri="{FF2B5EF4-FFF2-40B4-BE49-F238E27FC236}">
                <a16:creationId xmlns:a16="http://schemas.microsoft.com/office/drawing/2014/main" id="{09CF7F50-59F8-4B24-B0AB-891921EE73FF}"/>
              </a:ext>
            </a:extLst>
          </p:cNvPr>
          <p:cNvSpPr>
            <a:spLocks noGrp="1"/>
          </p:cNvSpPr>
          <p:nvPr>
            <p:ph type="sldNum" sz="quarter" idx="10"/>
          </p:nvPr>
        </p:nvSpPr>
        <p:spPr/>
        <p:txBody>
          <a:bodyPr/>
          <a:lstStyle/>
          <a:p>
            <a:pPr>
              <a:defRPr/>
            </a:pPr>
            <a:fld id="{6DB1FBA9-0009-47E9-8D28-5B0116D2432D}" type="slidenum">
              <a:rPr lang="en-US" altLang="en-US" smtClean="0"/>
              <a:pPr>
                <a:defRPr/>
              </a:pPr>
              <a:t>188</a:t>
            </a:fld>
            <a:endParaRPr lang="en-US" altLang="en-US"/>
          </a:p>
        </p:txBody>
      </p:sp>
    </p:spTree>
    <p:extLst>
      <p:ext uri="{BB962C8B-B14F-4D97-AF65-F5344CB8AC3E}">
        <p14:creationId xmlns:p14="http://schemas.microsoft.com/office/powerpoint/2010/main" val="3617503095"/>
      </p:ext>
    </p:extLst>
  </p:cSld>
  <p:clrMapOvr>
    <a:masterClrMapping/>
  </p:clrMapOvr>
  <p:transition spd="med"/>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BBEA-3D5F-449C-8FD2-981232A4A97A}"/>
              </a:ext>
            </a:extLst>
          </p:cNvPr>
          <p:cNvSpPr>
            <a:spLocks noGrp="1"/>
          </p:cNvSpPr>
          <p:nvPr>
            <p:ph type="title"/>
          </p:nvPr>
        </p:nvSpPr>
        <p:spPr/>
        <p:txBody>
          <a:bodyPr/>
          <a:lstStyle/>
          <a:p>
            <a:r>
              <a:rPr lang="en-CA" dirty="0"/>
              <a:t>Other Set Operations(cont)</a:t>
            </a:r>
          </a:p>
        </p:txBody>
      </p:sp>
      <p:sp>
        <p:nvSpPr>
          <p:cNvPr id="3" name="Content Placeholder 2">
            <a:extLst>
              <a:ext uri="{FF2B5EF4-FFF2-40B4-BE49-F238E27FC236}">
                <a16:creationId xmlns:a16="http://schemas.microsoft.com/office/drawing/2014/main" id="{FB9C71A6-21FA-447F-91A7-3F512D842F9D}"/>
              </a:ext>
            </a:extLst>
          </p:cNvPr>
          <p:cNvSpPr>
            <a:spLocks noGrp="1"/>
          </p:cNvSpPr>
          <p:nvPr>
            <p:ph idx="1"/>
          </p:nvPr>
        </p:nvSpPr>
        <p:spPr>
          <a:xfrm>
            <a:off x="442913" y="960120"/>
            <a:ext cx="9144000" cy="5562600"/>
          </a:xfrm>
        </p:spPr>
        <p:txBody>
          <a:bodyPr/>
          <a:lstStyle/>
          <a:p>
            <a:r>
              <a:rPr lang="en-US" b="1" dirty="0">
                <a:solidFill>
                  <a:srgbClr val="C00000"/>
                </a:solidFill>
              </a:rPr>
              <a:t>Iterating Through a Set</a:t>
            </a:r>
          </a:p>
          <a:p>
            <a:r>
              <a:rPr lang="en-US" dirty="0"/>
              <a:t>Using a for loop, we can iterate though each item in a set</a:t>
            </a:r>
          </a:p>
          <a:p>
            <a:endParaRPr lang="en-US" dirty="0"/>
          </a:p>
          <a:p>
            <a:r>
              <a:rPr lang="en-US" b="1" dirty="0">
                <a:solidFill>
                  <a:srgbClr val="C00000"/>
                </a:solidFill>
              </a:rPr>
              <a:t>Example </a:t>
            </a:r>
          </a:p>
          <a:p>
            <a:r>
              <a:rPr lang="en-CA" i="1" dirty="0">
                <a:solidFill>
                  <a:srgbClr val="C00000"/>
                </a:solidFill>
              </a:rPr>
              <a:t>for letter in set("apple"):</a:t>
            </a:r>
          </a:p>
          <a:p>
            <a:r>
              <a:rPr lang="en-CA" i="1" dirty="0">
                <a:solidFill>
                  <a:srgbClr val="C00000"/>
                </a:solidFill>
              </a:rPr>
              <a:t>    print(letter) </a:t>
            </a:r>
          </a:p>
          <a:p>
            <a:endParaRPr lang="en-CA" dirty="0"/>
          </a:p>
          <a:p>
            <a:endParaRPr lang="en-CA" dirty="0"/>
          </a:p>
          <a:p>
            <a:endParaRPr lang="en-CA" dirty="0"/>
          </a:p>
          <a:p>
            <a:endParaRPr lang="en-CA" dirty="0"/>
          </a:p>
          <a:p>
            <a:endParaRPr lang="en-CA" dirty="0"/>
          </a:p>
          <a:p>
            <a:endParaRPr lang="en-CA" dirty="0"/>
          </a:p>
        </p:txBody>
      </p:sp>
      <p:sp>
        <p:nvSpPr>
          <p:cNvPr id="4" name="Slide Number Placeholder 3">
            <a:extLst>
              <a:ext uri="{FF2B5EF4-FFF2-40B4-BE49-F238E27FC236}">
                <a16:creationId xmlns:a16="http://schemas.microsoft.com/office/drawing/2014/main" id="{4BAED595-163D-4E13-BBE3-991345A45374}"/>
              </a:ext>
            </a:extLst>
          </p:cNvPr>
          <p:cNvSpPr>
            <a:spLocks noGrp="1"/>
          </p:cNvSpPr>
          <p:nvPr>
            <p:ph type="sldNum" sz="quarter" idx="10"/>
          </p:nvPr>
        </p:nvSpPr>
        <p:spPr/>
        <p:txBody>
          <a:bodyPr/>
          <a:lstStyle/>
          <a:p>
            <a:pPr>
              <a:defRPr/>
            </a:pPr>
            <a:fld id="{6DB1FBA9-0009-47E9-8D28-5B0116D2432D}" type="slidenum">
              <a:rPr lang="en-US" altLang="en-US" smtClean="0"/>
              <a:pPr>
                <a:defRPr/>
              </a:pPr>
              <a:t>189</a:t>
            </a:fld>
            <a:endParaRPr lang="en-US" altLang="en-US"/>
          </a:p>
        </p:txBody>
      </p:sp>
      <p:pic>
        <p:nvPicPr>
          <p:cNvPr id="6" name="Picture 5">
            <a:extLst>
              <a:ext uri="{FF2B5EF4-FFF2-40B4-BE49-F238E27FC236}">
                <a16:creationId xmlns:a16="http://schemas.microsoft.com/office/drawing/2014/main" id="{E18029D9-34AF-40C9-9C4A-B0E269B73D25}"/>
              </a:ext>
            </a:extLst>
          </p:cNvPr>
          <p:cNvPicPr>
            <a:picLocks noChangeAspect="1"/>
          </p:cNvPicPr>
          <p:nvPr/>
        </p:nvPicPr>
        <p:blipFill>
          <a:blip r:embed="rId2"/>
          <a:stretch>
            <a:fillRect/>
          </a:stretch>
        </p:blipFill>
        <p:spPr>
          <a:xfrm>
            <a:off x="533400" y="3741420"/>
            <a:ext cx="5762625" cy="1933575"/>
          </a:xfrm>
          <a:prstGeom prst="rect">
            <a:avLst/>
          </a:prstGeom>
        </p:spPr>
      </p:pic>
    </p:spTree>
    <p:extLst>
      <p:ext uri="{BB962C8B-B14F-4D97-AF65-F5344CB8AC3E}">
        <p14:creationId xmlns:p14="http://schemas.microsoft.com/office/powerpoint/2010/main" val="410930261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B24FE-C719-45AA-885E-DF7B6609F3A5}"/>
              </a:ext>
            </a:extLst>
          </p:cNvPr>
          <p:cNvSpPr>
            <a:spLocks noGrp="1"/>
          </p:cNvSpPr>
          <p:nvPr>
            <p:ph type="title"/>
          </p:nvPr>
        </p:nvSpPr>
        <p:spPr/>
        <p:txBody>
          <a:bodyPr/>
          <a:lstStyle/>
          <a:p>
            <a:r>
              <a:rPr lang="en-CA" sz="2800" dirty="0"/>
              <a:t>EXPRESSIONS, VARIABLES AND ASSIGNMENTS</a:t>
            </a:r>
          </a:p>
        </p:txBody>
      </p:sp>
      <p:sp>
        <p:nvSpPr>
          <p:cNvPr id="3" name="Content Placeholder 2">
            <a:extLst>
              <a:ext uri="{FF2B5EF4-FFF2-40B4-BE49-F238E27FC236}">
                <a16:creationId xmlns:a16="http://schemas.microsoft.com/office/drawing/2014/main" id="{55945007-286E-4013-91C9-BD1B0AD7FE48}"/>
              </a:ext>
            </a:extLst>
          </p:cNvPr>
          <p:cNvSpPr>
            <a:spLocks noGrp="1"/>
          </p:cNvSpPr>
          <p:nvPr>
            <p:ph idx="1"/>
          </p:nvPr>
        </p:nvSpPr>
        <p:spPr>
          <a:xfrm>
            <a:off x="0" y="990600"/>
            <a:ext cx="9144000" cy="6096000"/>
          </a:xfrm>
        </p:spPr>
        <p:txBody>
          <a:bodyPr/>
          <a:lstStyle/>
          <a:p>
            <a:r>
              <a:rPr lang="en-US" sz="1800" dirty="0"/>
              <a:t>Let’s try expressions that use different algebraic operators:</a:t>
            </a:r>
          </a:p>
          <a:p>
            <a:r>
              <a:rPr lang="en-US" sz="1800" dirty="0">
                <a:solidFill>
                  <a:srgbClr val="C00000"/>
                </a:solidFill>
              </a:rPr>
              <a:t> </a:t>
            </a:r>
            <a:r>
              <a:rPr lang="en-US" sz="1800" i="1" dirty="0">
                <a:solidFill>
                  <a:srgbClr val="C00000"/>
                </a:solidFill>
              </a:rPr>
              <a:t>3 * 2</a:t>
            </a:r>
          </a:p>
          <a:p>
            <a:r>
              <a:rPr lang="en-US" sz="1800" i="1" dirty="0">
                <a:solidFill>
                  <a:srgbClr val="C00000"/>
                </a:solidFill>
              </a:rPr>
              <a:t> 6</a:t>
            </a:r>
          </a:p>
          <a:p>
            <a:r>
              <a:rPr lang="en-US" sz="1800" i="1" dirty="0">
                <a:solidFill>
                  <a:srgbClr val="C00000"/>
                </a:solidFill>
              </a:rPr>
              <a:t>5 / 2</a:t>
            </a:r>
          </a:p>
          <a:p>
            <a:r>
              <a:rPr lang="en-US" sz="1800" i="1" dirty="0">
                <a:solidFill>
                  <a:srgbClr val="C00000"/>
                </a:solidFill>
              </a:rPr>
              <a:t> 2.5 </a:t>
            </a:r>
          </a:p>
          <a:p>
            <a:r>
              <a:rPr lang="en-US" sz="1800" i="1" dirty="0">
                <a:solidFill>
                  <a:srgbClr val="C00000"/>
                </a:solidFill>
              </a:rPr>
              <a:t> 4 / 2</a:t>
            </a:r>
          </a:p>
          <a:p>
            <a:r>
              <a:rPr lang="en-US" sz="1800" i="1" dirty="0">
                <a:solidFill>
                  <a:srgbClr val="C00000"/>
                </a:solidFill>
              </a:rPr>
              <a:t> 2.0</a:t>
            </a:r>
          </a:p>
          <a:p>
            <a:r>
              <a:rPr lang="en-US" sz="1800" dirty="0"/>
              <a:t>In the first expression, integers are added or multiplied, and the result is an integer, which is what you expect</a:t>
            </a:r>
          </a:p>
          <a:p>
            <a:r>
              <a:rPr lang="en-US" sz="1800" dirty="0"/>
              <a:t>In the second expression, an integer is divided by another and the result is shown in decimal point notation</a:t>
            </a:r>
          </a:p>
          <a:p>
            <a:r>
              <a:rPr lang="en-US" sz="1800" dirty="0"/>
              <a:t>This is because when an integer is divided by another, the result is not necessarily an integer</a:t>
            </a:r>
          </a:p>
          <a:p>
            <a:r>
              <a:rPr lang="en-US" sz="1800" dirty="0"/>
              <a:t>The rule in Python is to return a number with a decimal point and a fractional part, even when the result is an integer</a:t>
            </a:r>
          </a:p>
          <a:p>
            <a:r>
              <a:rPr lang="en-US" sz="1800" dirty="0"/>
              <a:t> This is illustrated in the last expression, where integer 4 is divided by 2 and the result shown is 2.0 rather than 2</a:t>
            </a:r>
            <a:endParaRPr lang="en-CA" sz="1800" dirty="0"/>
          </a:p>
        </p:txBody>
      </p:sp>
      <p:sp>
        <p:nvSpPr>
          <p:cNvPr id="4" name="Slide Number Placeholder 3">
            <a:extLst>
              <a:ext uri="{FF2B5EF4-FFF2-40B4-BE49-F238E27FC236}">
                <a16:creationId xmlns:a16="http://schemas.microsoft.com/office/drawing/2014/main" id="{212D6594-B424-456F-B71B-46B7744149AD}"/>
              </a:ext>
            </a:extLst>
          </p:cNvPr>
          <p:cNvSpPr>
            <a:spLocks noGrp="1"/>
          </p:cNvSpPr>
          <p:nvPr>
            <p:ph type="sldNum" sz="quarter" idx="10"/>
          </p:nvPr>
        </p:nvSpPr>
        <p:spPr/>
        <p:txBody>
          <a:bodyPr/>
          <a:lstStyle/>
          <a:p>
            <a:pPr>
              <a:defRPr/>
            </a:pPr>
            <a:fld id="{6DB1FBA9-0009-47E9-8D28-5B0116D2432D}" type="slidenum">
              <a:rPr lang="en-US" altLang="en-US" smtClean="0"/>
              <a:pPr>
                <a:defRPr/>
              </a:pPr>
              <a:t>19</a:t>
            </a:fld>
            <a:endParaRPr lang="en-US" altLang="en-US"/>
          </a:p>
        </p:txBody>
      </p:sp>
    </p:spTree>
    <p:extLst>
      <p:ext uri="{BB962C8B-B14F-4D97-AF65-F5344CB8AC3E}">
        <p14:creationId xmlns:p14="http://schemas.microsoft.com/office/powerpoint/2010/main" val="79635495"/>
      </p:ext>
    </p:extLst>
  </p:cSld>
  <p:clrMapOvr>
    <a:masterClrMapping/>
  </p:clrMapOvr>
  <p:transition spd="med"/>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5D6C3-58DB-4D8B-A371-92559E091E18}"/>
              </a:ext>
            </a:extLst>
          </p:cNvPr>
          <p:cNvSpPr>
            <a:spLocks noGrp="1"/>
          </p:cNvSpPr>
          <p:nvPr>
            <p:ph type="title"/>
          </p:nvPr>
        </p:nvSpPr>
        <p:spPr/>
        <p:txBody>
          <a:bodyPr/>
          <a:lstStyle/>
          <a:p>
            <a:r>
              <a:rPr lang="en-CA" dirty="0" err="1"/>
              <a:t>Frozenset</a:t>
            </a:r>
            <a:endParaRPr lang="en-CA" dirty="0"/>
          </a:p>
        </p:txBody>
      </p:sp>
      <p:sp>
        <p:nvSpPr>
          <p:cNvPr id="3" name="Content Placeholder 2">
            <a:extLst>
              <a:ext uri="{FF2B5EF4-FFF2-40B4-BE49-F238E27FC236}">
                <a16:creationId xmlns:a16="http://schemas.microsoft.com/office/drawing/2014/main" id="{0CE08A10-DA40-4FBA-95C1-A826C456FC56}"/>
              </a:ext>
            </a:extLst>
          </p:cNvPr>
          <p:cNvSpPr>
            <a:spLocks noGrp="1"/>
          </p:cNvSpPr>
          <p:nvPr>
            <p:ph idx="1"/>
          </p:nvPr>
        </p:nvSpPr>
        <p:spPr>
          <a:xfrm>
            <a:off x="0" y="1143000"/>
            <a:ext cx="9144000" cy="5562600"/>
          </a:xfrm>
        </p:spPr>
        <p:txBody>
          <a:bodyPr/>
          <a:lstStyle/>
          <a:p>
            <a:r>
              <a:rPr lang="en-US" b="1" dirty="0">
                <a:solidFill>
                  <a:srgbClr val="C00000"/>
                </a:solidFill>
              </a:rPr>
              <a:t>Python Frozenset</a:t>
            </a:r>
          </a:p>
          <a:p>
            <a:r>
              <a:rPr lang="en-US" b="1" dirty="0">
                <a:solidFill>
                  <a:srgbClr val="C00000"/>
                </a:solidFill>
              </a:rPr>
              <a:t>Frozenset</a:t>
            </a:r>
            <a:r>
              <a:rPr lang="en-US" dirty="0"/>
              <a:t> is a new class that has the characteristics of a set, but its elements cannot be changed once assigned</a:t>
            </a:r>
          </a:p>
          <a:p>
            <a:r>
              <a:rPr lang="en-US" dirty="0"/>
              <a:t>While tuples are immutable lists, </a:t>
            </a:r>
            <a:r>
              <a:rPr lang="en-US" b="1" dirty="0" err="1">
                <a:solidFill>
                  <a:srgbClr val="C00000"/>
                </a:solidFill>
              </a:rPr>
              <a:t>frozensets</a:t>
            </a:r>
            <a:r>
              <a:rPr lang="en-US" b="1" dirty="0">
                <a:solidFill>
                  <a:srgbClr val="C00000"/>
                </a:solidFill>
              </a:rPr>
              <a:t> are immutable sets</a:t>
            </a:r>
          </a:p>
          <a:p>
            <a:r>
              <a:rPr lang="en-US" dirty="0"/>
              <a:t>Sets being mutable are </a:t>
            </a:r>
            <a:r>
              <a:rPr lang="en-US" b="1" dirty="0" err="1">
                <a:solidFill>
                  <a:srgbClr val="C00000"/>
                </a:solidFill>
              </a:rPr>
              <a:t>unhashable</a:t>
            </a:r>
            <a:r>
              <a:rPr lang="en-US" dirty="0"/>
              <a:t>, so they can't be used as dictionary keys</a:t>
            </a:r>
          </a:p>
          <a:p>
            <a:r>
              <a:rPr lang="en-US" dirty="0"/>
              <a:t>On the other hand, </a:t>
            </a:r>
            <a:r>
              <a:rPr lang="en-US" b="1" dirty="0" err="1">
                <a:solidFill>
                  <a:srgbClr val="C00000"/>
                </a:solidFill>
              </a:rPr>
              <a:t>frozensets</a:t>
            </a:r>
            <a:r>
              <a:rPr lang="en-US" b="1" dirty="0">
                <a:solidFill>
                  <a:srgbClr val="C00000"/>
                </a:solidFill>
              </a:rPr>
              <a:t> are hashable</a:t>
            </a:r>
            <a:r>
              <a:rPr lang="en-US" dirty="0">
                <a:solidFill>
                  <a:srgbClr val="C00000"/>
                </a:solidFill>
              </a:rPr>
              <a:t> </a:t>
            </a:r>
            <a:r>
              <a:rPr lang="en-US" dirty="0"/>
              <a:t>and can be used as keys to a dictionary</a:t>
            </a:r>
          </a:p>
          <a:p>
            <a:r>
              <a:rPr lang="en-US" dirty="0" err="1">
                <a:solidFill>
                  <a:srgbClr val="C00000"/>
                </a:solidFill>
              </a:rPr>
              <a:t>Frozensets</a:t>
            </a:r>
            <a:r>
              <a:rPr lang="en-US" dirty="0"/>
              <a:t> can be created using the function frozenset()</a:t>
            </a:r>
          </a:p>
          <a:p>
            <a:r>
              <a:rPr lang="en-CA" b="1" dirty="0">
                <a:solidFill>
                  <a:srgbClr val="C00000"/>
                </a:solidFill>
              </a:rPr>
              <a:t>Example</a:t>
            </a:r>
          </a:p>
          <a:p>
            <a:r>
              <a:rPr lang="en-US" i="1" dirty="0">
                <a:solidFill>
                  <a:srgbClr val="C00000"/>
                </a:solidFill>
              </a:rPr>
              <a:t># initialize A and B</a:t>
            </a:r>
          </a:p>
          <a:p>
            <a:r>
              <a:rPr lang="en-US" i="1" dirty="0">
                <a:solidFill>
                  <a:srgbClr val="C00000"/>
                </a:solidFill>
              </a:rPr>
              <a:t>A = frozenset([1, 2, 3, 4])</a:t>
            </a:r>
          </a:p>
          <a:p>
            <a:r>
              <a:rPr lang="en-US" i="1" dirty="0">
                <a:solidFill>
                  <a:srgbClr val="C00000"/>
                </a:solidFill>
              </a:rPr>
              <a:t>B = frozenset([3, 4, 5, 6])</a:t>
            </a:r>
            <a:endParaRPr lang="en-CA" i="1" dirty="0">
              <a:solidFill>
                <a:srgbClr val="C00000"/>
              </a:solidFill>
            </a:endParaRPr>
          </a:p>
        </p:txBody>
      </p:sp>
      <p:sp>
        <p:nvSpPr>
          <p:cNvPr id="4" name="Slide Number Placeholder 3">
            <a:extLst>
              <a:ext uri="{FF2B5EF4-FFF2-40B4-BE49-F238E27FC236}">
                <a16:creationId xmlns:a16="http://schemas.microsoft.com/office/drawing/2014/main" id="{D747ABF7-756C-4EC7-B0D6-AED6E1513D8E}"/>
              </a:ext>
            </a:extLst>
          </p:cNvPr>
          <p:cNvSpPr>
            <a:spLocks noGrp="1"/>
          </p:cNvSpPr>
          <p:nvPr>
            <p:ph type="sldNum" sz="quarter" idx="10"/>
          </p:nvPr>
        </p:nvSpPr>
        <p:spPr/>
        <p:txBody>
          <a:bodyPr/>
          <a:lstStyle/>
          <a:p>
            <a:pPr>
              <a:defRPr/>
            </a:pPr>
            <a:fld id="{6DB1FBA9-0009-47E9-8D28-5B0116D2432D}" type="slidenum">
              <a:rPr lang="en-US" altLang="en-US" smtClean="0"/>
              <a:pPr>
                <a:defRPr/>
              </a:pPr>
              <a:t>190</a:t>
            </a:fld>
            <a:endParaRPr lang="en-US" altLang="en-US"/>
          </a:p>
        </p:txBody>
      </p:sp>
    </p:spTree>
    <p:extLst>
      <p:ext uri="{BB962C8B-B14F-4D97-AF65-F5344CB8AC3E}">
        <p14:creationId xmlns:p14="http://schemas.microsoft.com/office/powerpoint/2010/main" val="2781688739"/>
      </p:ext>
    </p:extLst>
  </p:cSld>
  <p:clrMapOvr>
    <a:masterClrMapping/>
  </p:clrMapOvr>
  <p:transition spd="med"/>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0EC75-EB3C-4CF9-8E12-6EB72655F932}"/>
              </a:ext>
            </a:extLst>
          </p:cNvPr>
          <p:cNvSpPr>
            <a:spLocks noGrp="1"/>
          </p:cNvSpPr>
          <p:nvPr>
            <p:ph type="title"/>
          </p:nvPr>
        </p:nvSpPr>
        <p:spPr/>
        <p:txBody>
          <a:bodyPr/>
          <a:lstStyle/>
          <a:p>
            <a:r>
              <a:rPr lang="en-CA" dirty="0"/>
              <a:t>Frozenset(cont)</a:t>
            </a:r>
          </a:p>
        </p:txBody>
      </p:sp>
      <p:sp>
        <p:nvSpPr>
          <p:cNvPr id="3" name="Content Placeholder 2">
            <a:extLst>
              <a:ext uri="{FF2B5EF4-FFF2-40B4-BE49-F238E27FC236}">
                <a16:creationId xmlns:a16="http://schemas.microsoft.com/office/drawing/2014/main" id="{0AEAD27C-97CE-42B3-89C7-B0C66241B853}"/>
              </a:ext>
            </a:extLst>
          </p:cNvPr>
          <p:cNvSpPr>
            <a:spLocks noGrp="1"/>
          </p:cNvSpPr>
          <p:nvPr>
            <p:ph idx="1"/>
          </p:nvPr>
        </p:nvSpPr>
        <p:spPr>
          <a:xfrm>
            <a:off x="0" y="1066800"/>
            <a:ext cx="9144000" cy="5791200"/>
          </a:xfrm>
        </p:spPr>
        <p:txBody>
          <a:bodyPr/>
          <a:lstStyle/>
          <a:p>
            <a:r>
              <a:rPr lang="en-US" dirty="0">
                <a:solidFill>
                  <a:srgbClr val="C00000"/>
                </a:solidFill>
              </a:rPr>
              <a:t>This datatype supports methods like copy(), difference(), intersection(), </a:t>
            </a:r>
            <a:r>
              <a:rPr lang="en-US" dirty="0" err="1">
                <a:solidFill>
                  <a:srgbClr val="C00000"/>
                </a:solidFill>
              </a:rPr>
              <a:t>isdisjoint</a:t>
            </a:r>
            <a:r>
              <a:rPr lang="en-US" dirty="0">
                <a:solidFill>
                  <a:srgbClr val="C00000"/>
                </a:solidFill>
              </a:rPr>
              <a:t>(), </a:t>
            </a:r>
            <a:r>
              <a:rPr lang="en-US" dirty="0" err="1">
                <a:solidFill>
                  <a:srgbClr val="C00000"/>
                </a:solidFill>
              </a:rPr>
              <a:t>issubset</a:t>
            </a:r>
            <a:r>
              <a:rPr lang="en-US" dirty="0">
                <a:solidFill>
                  <a:srgbClr val="C00000"/>
                </a:solidFill>
              </a:rPr>
              <a:t>(), </a:t>
            </a:r>
            <a:r>
              <a:rPr lang="en-US" dirty="0" err="1">
                <a:solidFill>
                  <a:srgbClr val="C00000"/>
                </a:solidFill>
              </a:rPr>
              <a:t>issuperset</a:t>
            </a:r>
            <a:r>
              <a:rPr lang="en-US" dirty="0">
                <a:solidFill>
                  <a:srgbClr val="C00000"/>
                </a:solidFill>
              </a:rPr>
              <a:t>(), </a:t>
            </a:r>
            <a:r>
              <a:rPr lang="en-US" dirty="0" err="1">
                <a:solidFill>
                  <a:srgbClr val="C00000"/>
                </a:solidFill>
              </a:rPr>
              <a:t>symmetric_difference</a:t>
            </a:r>
            <a:r>
              <a:rPr lang="en-US" dirty="0">
                <a:solidFill>
                  <a:srgbClr val="C00000"/>
                </a:solidFill>
              </a:rPr>
              <a:t>() and union()</a:t>
            </a:r>
          </a:p>
          <a:p>
            <a:r>
              <a:rPr lang="en-US" dirty="0"/>
              <a:t>Being immutable it does not have method that </a:t>
            </a:r>
            <a:r>
              <a:rPr lang="en-US" b="1" dirty="0">
                <a:solidFill>
                  <a:srgbClr val="C00000"/>
                </a:solidFill>
              </a:rPr>
              <a:t>add</a:t>
            </a:r>
            <a:r>
              <a:rPr lang="en-US" dirty="0"/>
              <a:t> or </a:t>
            </a:r>
            <a:r>
              <a:rPr lang="en-US" b="1" dirty="0">
                <a:solidFill>
                  <a:srgbClr val="C00000"/>
                </a:solidFill>
              </a:rPr>
              <a:t>remove</a:t>
            </a:r>
            <a:r>
              <a:rPr lang="en-US" dirty="0"/>
              <a:t> elements</a:t>
            </a:r>
          </a:p>
          <a:p>
            <a:r>
              <a:rPr lang="en-US" sz="1800" i="1" dirty="0">
                <a:solidFill>
                  <a:srgbClr val="C00000"/>
                </a:solidFill>
              </a:rPr>
              <a:t>Let’s try some</a:t>
            </a:r>
          </a:p>
          <a:p>
            <a:r>
              <a:rPr lang="en-US" sz="1800" i="1" dirty="0" err="1">
                <a:solidFill>
                  <a:srgbClr val="C00000"/>
                </a:solidFill>
              </a:rPr>
              <a:t>A.</a:t>
            </a:r>
            <a:r>
              <a:rPr lang="en-US" sz="1800" i="1" dirty="0" err="1">
                <a:solidFill>
                  <a:srgbClr val="C00000"/>
                </a:solidFill>
                <a:highlight>
                  <a:srgbClr val="FFFF00"/>
                </a:highlight>
              </a:rPr>
              <a:t>isdisjoint</a:t>
            </a:r>
            <a:r>
              <a:rPr lang="en-US" sz="1800" i="1" dirty="0">
                <a:solidFill>
                  <a:srgbClr val="C00000"/>
                </a:solidFill>
              </a:rPr>
              <a:t>(B)</a:t>
            </a:r>
          </a:p>
          <a:p>
            <a:r>
              <a:rPr lang="en-US" sz="1800" i="1" dirty="0">
                <a:solidFill>
                  <a:srgbClr val="C00000"/>
                </a:solidFill>
              </a:rPr>
              <a:t>#output is false</a:t>
            </a:r>
          </a:p>
          <a:p>
            <a:r>
              <a:rPr lang="en-US" sz="1800" i="1" dirty="0" err="1">
                <a:solidFill>
                  <a:srgbClr val="C00000"/>
                </a:solidFill>
              </a:rPr>
              <a:t>A.</a:t>
            </a:r>
            <a:r>
              <a:rPr lang="en-US" sz="1800" i="1" dirty="0" err="1">
                <a:solidFill>
                  <a:srgbClr val="C00000"/>
                </a:solidFill>
                <a:highlight>
                  <a:srgbClr val="FFFF00"/>
                </a:highlight>
              </a:rPr>
              <a:t>issubset</a:t>
            </a:r>
            <a:r>
              <a:rPr lang="en-US" sz="1800" i="1" dirty="0">
                <a:solidFill>
                  <a:srgbClr val="C00000"/>
                </a:solidFill>
              </a:rPr>
              <a:t>(B)</a:t>
            </a:r>
          </a:p>
          <a:p>
            <a:r>
              <a:rPr lang="en-US" sz="1800" i="1" dirty="0">
                <a:solidFill>
                  <a:srgbClr val="C00000"/>
                </a:solidFill>
              </a:rPr>
              <a:t>#output is false</a:t>
            </a:r>
          </a:p>
          <a:p>
            <a:r>
              <a:rPr lang="en-US" sz="1800" i="1" dirty="0" err="1">
                <a:solidFill>
                  <a:srgbClr val="C00000"/>
                </a:solidFill>
              </a:rPr>
              <a:t>A.</a:t>
            </a:r>
            <a:r>
              <a:rPr lang="en-US" sz="1800" i="1" dirty="0" err="1">
                <a:solidFill>
                  <a:srgbClr val="C00000"/>
                </a:solidFill>
                <a:highlight>
                  <a:srgbClr val="FFFF00"/>
                </a:highlight>
              </a:rPr>
              <a:t>issuperset</a:t>
            </a:r>
            <a:r>
              <a:rPr lang="en-US" sz="1800" i="1" dirty="0">
                <a:solidFill>
                  <a:srgbClr val="C00000"/>
                </a:solidFill>
              </a:rPr>
              <a:t>(B)</a:t>
            </a:r>
          </a:p>
          <a:p>
            <a:r>
              <a:rPr lang="en-US" sz="1800" i="1" dirty="0">
                <a:solidFill>
                  <a:srgbClr val="C00000"/>
                </a:solidFill>
              </a:rPr>
              <a:t>#output is false</a:t>
            </a:r>
          </a:p>
          <a:p>
            <a:r>
              <a:rPr lang="en-US" sz="1800" i="1" dirty="0" err="1">
                <a:solidFill>
                  <a:srgbClr val="C00000"/>
                </a:solidFill>
              </a:rPr>
              <a:t>A.</a:t>
            </a:r>
            <a:r>
              <a:rPr lang="en-US" sz="1800" i="1" dirty="0" err="1">
                <a:solidFill>
                  <a:srgbClr val="C00000"/>
                </a:solidFill>
                <a:highlight>
                  <a:srgbClr val="FFFF00"/>
                </a:highlight>
              </a:rPr>
              <a:t>union</a:t>
            </a:r>
            <a:r>
              <a:rPr lang="en-US" sz="1800" i="1" dirty="0">
                <a:solidFill>
                  <a:srgbClr val="C00000"/>
                </a:solidFill>
              </a:rPr>
              <a:t>(B)</a:t>
            </a:r>
          </a:p>
          <a:p>
            <a:r>
              <a:rPr lang="en-US" sz="1800" i="1" dirty="0">
                <a:solidFill>
                  <a:srgbClr val="C00000"/>
                </a:solidFill>
              </a:rPr>
              <a:t>#output is </a:t>
            </a:r>
            <a:r>
              <a:rPr lang="de-DE" sz="1800" i="1" dirty="0">
                <a:solidFill>
                  <a:srgbClr val="C00000"/>
                </a:solidFill>
              </a:rPr>
              <a:t>frozenset({1, 2, 3, 4, 5, 6})</a:t>
            </a:r>
          </a:p>
          <a:p>
            <a:r>
              <a:rPr lang="de-DE" sz="1800" i="1" dirty="0">
                <a:solidFill>
                  <a:srgbClr val="C00000"/>
                </a:solidFill>
              </a:rPr>
              <a:t>A.</a:t>
            </a:r>
            <a:r>
              <a:rPr lang="de-DE" sz="1800" i="1" dirty="0">
                <a:solidFill>
                  <a:srgbClr val="C00000"/>
                </a:solidFill>
                <a:highlight>
                  <a:srgbClr val="FFFF00"/>
                </a:highlight>
              </a:rPr>
              <a:t>symmetric_difference</a:t>
            </a:r>
            <a:r>
              <a:rPr lang="de-DE" sz="1800" i="1" dirty="0">
                <a:solidFill>
                  <a:srgbClr val="C00000"/>
                </a:solidFill>
              </a:rPr>
              <a:t>(B)</a:t>
            </a:r>
          </a:p>
          <a:p>
            <a:r>
              <a:rPr lang="de-DE" sz="1800" i="1" dirty="0">
                <a:solidFill>
                  <a:srgbClr val="C00000"/>
                </a:solidFill>
              </a:rPr>
              <a:t>#ouput is frozenset({1, 2, 5, 6})</a:t>
            </a:r>
            <a:endParaRPr lang="en-US" sz="1800" i="1" dirty="0">
              <a:solidFill>
                <a:srgbClr val="C00000"/>
              </a:solidFill>
            </a:endParaRPr>
          </a:p>
          <a:p>
            <a:endParaRPr lang="en-CA" dirty="0"/>
          </a:p>
        </p:txBody>
      </p:sp>
      <p:sp>
        <p:nvSpPr>
          <p:cNvPr id="4" name="Slide Number Placeholder 3">
            <a:extLst>
              <a:ext uri="{FF2B5EF4-FFF2-40B4-BE49-F238E27FC236}">
                <a16:creationId xmlns:a16="http://schemas.microsoft.com/office/drawing/2014/main" id="{7D827B68-9E3F-4820-A388-35230CEBB068}"/>
              </a:ext>
            </a:extLst>
          </p:cNvPr>
          <p:cNvSpPr>
            <a:spLocks noGrp="1"/>
          </p:cNvSpPr>
          <p:nvPr>
            <p:ph type="sldNum" sz="quarter" idx="10"/>
          </p:nvPr>
        </p:nvSpPr>
        <p:spPr/>
        <p:txBody>
          <a:bodyPr/>
          <a:lstStyle/>
          <a:p>
            <a:pPr>
              <a:defRPr/>
            </a:pPr>
            <a:fld id="{6DB1FBA9-0009-47E9-8D28-5B0116D2432D}" type="slidenum">
              <a:rPr lang="en-US" altLang="en-US" smtClean="0"/>
              <a:pPr>
                <a:defRPr/>
              </a:pPr>
              <a:t>191</a:t>
            </a:fld>
            <a:endParaRPr lang="en-US" altLang="en-US"/>
          </a:p>
        </p:txBody>
      </p:sp>
    </p:spTree>
    <p:extLst>
      <p:ext uri="{BB962C8B-B14F-4D97-AF65-F5344CB8AC3E}">
        <p14:creationId xmlns:p14="http://schemas.microsoft.com/office/powerpoint/2010/main" val="563236481"/>
      </p:ext>
    </p:extLst>
  </p:cSld>
  <p:clrMapOvr>
    <a:masterClrMapping/>
  </p:clrMapOvr>
  <p:transition spd="med"/>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04481-1B4A-4FA5-B0C9-328FA52156DB}"/>
              </a:ext>
            </a:extLst>
          </p:cNvPr>
          <p:cNvSpPr>
            <a:spLocks noGrp="1"/>
          </p:cNvSpPr>
          <p:nvPr>
            <p:ph type="title"/>
          </p:nvPr>
        </p:nvSpPr>
        <p:spPr/>
        <p:txBody>
          <a:bodyPr/>
          <a:lstStyle/>
          <a:p>
            <a:r>
              <a:rPr lang="en-US" dirty="0"/>
              <a:t>Hashable</a:t>
            </a:r>
          </a:p>
        </p:txBody>
      </p:sp>
      <p:sp>
        <p:nvSpPr>
          <p:cNvPr id="3" name="Content Placeholder 2">
            <a:extLst>
              <a:ext uri="{FF2B5EF4-FFF2-40B4-BE49-F238E27FC236}">
                <a16:creationId xmlns:a16="http://schemas.microsoft.com/office/drawing/2014/main" id="{4EF8E3A3-8404-4154-86BA-B8FEB7E8E6C2}"/>
              </a:ext>
            </a:extLst>
          </p:cNvPr>
          <p:cNvSpPr>
            <a:spLocks noGrp="1"/>
          </p:cNvSpPr>
          <p:nvPr>
            <p:ph idx="1"/>
          </p:nvPr>
        </p:nvSpPr>
        <p:spPr/>
        <p:txBody>
          <a:bodyPr/>
          <a:lstStyle/>
          <a:p>
            <a:r>
              <a:rPr lang="en-US" dirty="0"/>
              <a:t>An aside here, as you will be seeing this a lot with Python</a:t>
            </a:r>
          </a:p>
          <a:p>
            <a:r>
              <a:rPr lang="en-US" b="1" dirty="0">
                <a:solidFill>
                  <a:srgbClr val="C00000"/>
                </a:solidFill>
              </a:rPr>
              <a:t>Hashable:</a:t>
            </a:r>
          </a:p>
          <a:p>
            <a:r>
              <a:rPr lang="en-US" b="1" dirty="0">
                <a:solidFill>
                  <a:srgbClr val="C00000"/>
                </a:solidFill>
              </a:rPr>
              <a:t>From the Python glossary:</a:t>
            </a:r>
          </a:p>
          <a:p>
            <a:r>
              <a:rPr lang="en-US" dirty="0"/>
              <a:t>An object is </a:t>
            </a:r>
            <a:r>
              <a:rPr lang="en-US" b="1" dirty="0">
                <a:solidFill>
                  <a:srgbClr val="C00000"/>
                </a:solidFill>
              </a:rPr>
              <a:t>hashable</a:t>
            </a:r>
            <a:r>
              <a:rPr lang="en-US" dirty="0"/>
              <a:t> if it has a hash value which never changes during its lifetime (it needs a __hash__() method), and can be compared to other objects (it needs an __eq__() or __</a:t>
            </a:r>
            <a:r>
              <a:rPr lang="en-US" dirty="0" err="1"/>
              <a:t>cmp</a:t>
            </a:r>
            <a:r>
              <a:rPr lang="en-US" dirty="0"/>
              <a:t>__() method)</a:t>
            </a:r>
          </a:p>
          <a:p>
            <a:r>
              <a:rPr lang="en-US" b="1" u="sng" dirty="0">
                <a:solidFill>
                  <a:srgbClr val="C00000"/>
                </a:solidFill>
                <a:highlight>
                  <a:srgbClr val="FFFF00"/>
                </a:highlight>
              </a:rPr>
              <a:t>Hashable</a:t>
            </a:r>
            <a:r>
              <a:rPr lang="en-US" dirty="0">
                <a:solidFill>
                  <a:srgbClr val="C00000"/>
                </a:solidFill>
                <a:highlight>
                  <a:srgbClr val="FFFF00"/>
                </a:highlight>
              </a:rPr>
              <a:t> objects which compare equal must have the same hash value</a:t>
            </a:r>
          </a:p>
          <a:p>
            <a:r>
              <a:rPr lang="en-US" dirty="0"/>
              <a:t>Hash-ability makes an object usable as a dictionary key and a set member, because these data structures use the hash value internally</a:t>
            </a:r>
          </a:p>
          <a:p>
            <a:r>
              <a:rPr lang="en-US" dirty="0">
                <a:solidFill>
                  <a:srgbClr val="C00000"/>
                </a:solidFill>
                <a:highlight>
                  <a:srgbClr val="FFFF00"/>
                </a:highlight>
              </a:rPr>
              <a:t>All of Python’s immutable built-in objects are hashable, while no mutable containers (such as lists or dictionaries) are</a:t>
            </a:r>
          </a:p>
          <a:p>
            <a:r>
              <a:rPr lang="en-US" dirty="0"/>
              <a:t>Objects which are instances of user-defined classes are hashable by default; they all compare unequal, and their hash value is their id()</a:t>
            </a:r>
          </a:p>
          <a:p>
            <a:endParaRPr lang="en-US" dirty="0"/>
          </a:p>
        </p:txBody>
      </p:sp>
      <p:sp>
        <p:nvSpPr>
          <p:cNvPr id="4" name="Slide Number Placeholder 3">
            <a:extLst>
              <a:ext uri="{FF2B5EF4-FFF2-40B4-BE49-F238E27FC236}">
                <a16:creationId xmlns:a16="http://schemas.microsoft.com/office/drawing/2014/main" id="{59F9A96B-9333-4031-9BE7-3C5CD9BCDD0D}"/>
              </a:ext>
            </a:extLst>
          </p:cNvPr>
          <p:cNvSpPr>
            <a:spLocks noGrp="1"/>
          </p:cNvSpPr>
          <p:nvPr>
            <p:ph type="sldNum" sz="quarter" idx="10"/>
          </p:nvPr>
        </p:nvSpPr>
        <p:spPr/>
        <p:txBody>
          <a:bodyPr/>
          <a:lstStyle/>
          <a:p>
            <a:pPr>
              <a:defRPr/>
            </a:pPr>
            <a:fld id="{6DB1FBA9-0009-47E9-8D28-5B0116D2432D}" type="slidenum">
              <a:rPr lang="en-US" altLang="en-US" smtClean="0"/>
              <a:pPr>
                <a:defRPr/>
              </a:pPr>
              <a:t>192</a:t>
            </a:fld>
            <a:endParaRPr lang="en-US" altLang="en-US"/>
          </a:p>
        </p:txBody>
      </p:sp>
    </p:spTree>
    <p:extLst>
      <p:ext uri="{BB962C8B-B14F-4D97-AF65-F5344CB8AC3E}">
        <p14:creationId xmlns:p14="http://schemas.microsoft.com/office/powerpoint/2010/main" val="3325004942"/>
      </p:ext>
    </p:extLst>
  </p:cSld>
  <p:clrMapOvr>
    <a:masterClrMapping/>
  </p:clrMapOvr>
  <p:transition spd="med"/>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ED102-6990-47FF-980F-53154645A692}"/>
              </a:ext>
            </a:extLst>
          </p:cNvPr>
          <p:cNvSpPr>
            <a:spLocks noGrp="1"/>
          </p:cNvSpPr>
          <p:nvPr>
            <p:ph type="title"/>
          </p:nvPr>
        </p:nvSpPr>
        <p:spPr/>
        <p:txBody>
          <a:bodyPr/>
          <a:lstStyle/>
          <a:p>
            <a:r>
              <a:rPr lang="en-US" dirty="0"/>
              <a:t>Hashable</a:t>
            </a:r>
          </a:p>
        </p:txBody>
      </p:sp>
      <p:sp>
        <p:nvSpPr>
          <p:cNvPr id="3" name="Content Placeholder 2">
            <a:extLst>
              <a:ext uri="{FF2B5EF4-FFF2-40B4-BE49-F238E27FC236}">
                <a16:creationId xmlns:a16="http://schemas.microsoft.com/office/drawing/2014/main" id="{AA390F7A-5FB0-42AB-8E34-984FE66A29BD}"/>
              </a:ext>
            </a:extLst>
          </p:cNvPr>
          <p:cNvSpPr>
            <a:spLocks noGrp="1"/>
          </p:cNvSpPr>
          <p:nvPr>
            <p:ph idx="1"/>
          </p:nvPr>
        </p:nvSpPr>
        <p:spPr/>
        <p:txBody>
          <a:bodyPr/>
          <a:lstStyle/>
          <a:p>
            <a:r>
              <a:rPr lang="en-US" dirty="0"/>
              <a:t>Alright, you must be wondering what that means</a:t>
            </a:r>
          </a:p>
          <a:p>
            <a:r>
              <a:rPr lang="en-US" dirty="0">
                <a:solidFill>
                  <a:srgbClr val="C00000"/>
                </a:solidFill>
              </a:rPr>
              <a:t>In simpler terms</a:t>
            </a:r>
          </a:p>
          <a:p>
            <a:r>
              <a:rPr lang="en-US" dirty="0">
                <a:solidFill>
                  <a:srgbClr val="C00000"/>
                </a:solidFill>
              </a:rPr>
              <a:t>Anything that is </a:t>
            </a:r>
            <a:r>
              <a:rPr lang="en-US" b="1" i="1" dirty="0">
                <a:solidFill>
                  <a:srgbClr val="C00000"/>
                </a:solidFill>
              </a:rPr>
              <a:t>not mutable </a:t>
            </a:r>
            <a:r>
              <a:rPr lang="en-US" dirty="0">
                <a:solidFill>
                  <a:srgbClr val="C00000"/>
                </a:solidFill>
              </a:rPr>
              <a:t>(mutable means, likely to change) can be hashed</a:t>
            </a:r>
          </a:p>
          <a:p>
            <a:r>
              <a:rPr lang="en-US" dirty="0"/>
              <a:t>You can test any python object by using the </a:t>
            </a:r>
            <a:r>
              <a:rPr lang="en-US" b="1" dirty="0">
                <a:solidFill>
                  <a:srgbClr val="C00000"/>
                </a:solidFill>
              </a:rPr>
              <a:t>hash</a:t>
            </a:r>
            <a:r>
              <a:rPr lang="en-US" dirty="0"/>
              <a:t> function</a:t>
            </a:r>
          </a:p>
          <a:p>
            <a:r>
              <a:rPr lang="en-US" b="1" dirty="0">
                <a:solidFill>
                  <a:srgbClr val="C00000"/>
                </a:solidFill>
              </a:rPr>
              <a:t>Example</a:t>
            </a:r>
          </a:p>
          <a:p>
            <a:r>
              <a:rPr lang="en-US" i="1" dirty="0">
                <a:solidFill>
                  <a:srgbClr val="C00000"/>
                </a:solidFill>
              </a:rPr>
              <a:t>s =[1,2,3]</a:t>
            </a:r>
          </a:p>
          <a:p>
            <a:r>
              <a:rPr lang="en-US" i="1" dirty="0">
                <a:solidFill>
                  <a:srgbClr val="C00000"/>
                </a:solidFill>
              </a:rPr>
              <a:t>t = (1,2,3)</a:t>
            </a:r>
          </a:p>
          <a:p>
            <a:r>
              <a:rPr lang="en-US" i="1" dirty="0">
                <a:solidFill>
                  <a:srgbClr val="C00000"/>
                </a:solidFill>
              </a:rPr>
              <a:t>print(hash(t))</a:t>
            </a:r>
          </a:p>
          <a:p>
            <a:r>
              <a:rPr lang="en-US" i="1" dirty="0">
                <a:solidFill>
                  <a:srgbClr val="C00000"/>
                </a:solidFill>
              </a:rPr>
              <a:t>print(hash(s))</a:t>
            </a:r>
          </a:p>
          <a:p>
            <a:endParaRPr lang="en-US" i="1"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CF1055AA-641C-4BA0-AC97-1854FE8E5E97}"/>
              </a:ext>
            </a:extLst>
          </p:cNvPr>
          <p:cNvSpPr>
            <a:spLocks noGrp="1"/>
          </p:cNvSpPr>
          <p:nvPr>
            <p:ph type="sldNum" sz="quarter" idx="10"/>
          </p:nvPr>
        </p:nvSpPr>
        <p:spPr/>
        <p:txBody>
          <a:bodyPr/>
          <a:lstStyle/>
          <a:p>
            <a:pPr>
              <a:defRPr/>
            </a:pPr>
            <a:fld id="{6DB1FBA9-0009-47E9-8D28-5B0116D2432D}" type="slidenum">
              <a:rPr lang="en-US" altLang="en-US" smtClean="0"/>
              <a:pPr>
                <a:defRPr/>
              </a:pPr>
              <a:t>193</a:t>
            </a:fld>
            <a:endParaRPr lang="en-US" altLang="en-US"/>
          </a:p>
        </p:txBody>
      </p:sp>
      <p:pic>
        <p:nvPicPr>
          <p:cNvPr id="5" name="Picture 4">
            <a:extLst>
              <a:ext uri="{FF2B5EF4-FFF2-40B4-BE49-F238E27FC236}">
                <a16:creationId xmlns:a16="http://schemas.microsoft.com/office/drawing/2014/main" id="{1B269DC3-BE6D-4C1A-8F34-5F7653F6DBB6}"/>
              </a:ext>
            </a:extLst>
          </p:cNvPr>
          <p:cNvPicPr>
            <a:picLocks noChangeAspect="1"/>
          </p:cNvPicPr>
          <p:nvPr/>
        </p:nvPicPr>
        <p:blipFill>
          <a:blip r:embed="rId2"/>
          <a:stretch>
            <a:fillRect/>
          </a:stretch>
        </p:blipFill>
        <p:spPr>
          <a:xfrm>
            <a:off x="2743200" y="3575685"/>
            <a:ext cx="5586412" cy="3114675"/>
          </a:xfrm>
          <a:prstGeom prst="rect">
            <a:avLst/>
          </a:prstGeom>
        </p:spPr>
      </p:pic>
    </p:spTree>
    <p:extLst>
      <p:ext uri="{BB962C8B-B14F-4D97-AF65-F5344CB8AC3E}">
        <p14:creationId xmlns:p14="http://schemas.microsoft.com/office/powerpoint/2010/main" val="279445191"/>
      </p:ext>
    </p:extLst>
  </p:cSld>
  <p:clrMapOvr>
    <a:masterClrMapping/>
  </p:clrMapOvr>
  <p:transition spd="med"/>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6B7A7-C6A4-4F47-9181-08E65999FAF6}"/>
              </a:ext>
            </a:extLst>
          </p:cNvPr>
          <p:cNvSpPr>
            <a:spLocks noGrp="1"/>
          </p:cNvSpPr>
          <p:nvPr>
            <p:ph type="title"/>
          </p:nvPr>
        </p:nvSpPr>
        <p:spPr/>
        <p:txBody>
          <a:bodyPr/>
          <a:lstStyle/>
          <a:p>
            <a:r>
              <a:rPr lang="en-US" dirty="0"/>
              <a:t>Hashable</a:t>
            </a:r>
          </a:p>
        </p:txBody>
      </p:sp>
      <p:sp>
        <p:nvSpPr>
          <p:cNvPr id="3" name="Content Placeholder 2">
            <a:extLst>
              <a:ext uri="{FF2B5EF4-FFF2-40B4-BE49-F238E27FC236}">
                <a16:creationId xmlns:a16="http://schemas.microsoft.com/office/drawing/2014/main" id="{6FC2A865-8BA2-409B-8153-D60C86545715}"/>
              </a:ext>
            </a:extLst>
          </p:cNvPr>
          <p:cNvSpPr>
            <a:spLocks noGrp="1"/>
          </p:cNvSpPr>
          <p:nvPr>
            <p:ph idx="1"/>
          </p:nvPr>
        </p:nvSpPr>
        <p:spPr/>
        <p:txBody>
          <a:bodyPr/>
          <a:lstStyle/>
          <a:p>
            <a:r>
              <a:rPr lang="en-US" dirty="0"/>
              <a:t>Type these into your python console </a:t>
            </a:r>
          </a:p>
          <a:p>
            <a:r>
              <a:rPr lang="en-US" i="1" dirty="0">
                <a:solidFill>
                  <a:srgbClr val="C00000"/>
                </a:solidFill>
              </a:rPr>
              <a:t>x = hash(set([1,2])) #set </a:t>
            </a:r>
            <a:r>
              <a:rPr lang="en-US" i="1" dirty="0" err="1">
                <a:solidFill>
                  <a:srgbClr val="C00000"/>
                </a:solidFill>
              </a:rPr>
              <a:t>unhashable</a:t>
            </a:r>
            <a:endParaRPr lang="en-US" i="1" dirty="0">
              <a:solidFill>
                <a:srgbClr val="C00000"/>
              </a:solidFill>
            </a:endParaRPr>
          </a:p>
          <a:p>
            <a:r>
              <a:rPr lang="en-US" i="1" dirty="0">
                <a:solidFill>
                  <a:srgbClr val="C00000"/>
                </a:solidFill>
              </a:rPr>
              <a:t>x = hash(frozenset([1,2])) #hashable</a:t>
            </a:r>
          </a:p>
          <a:p>
            <a:r>
              <a:rPr lang="en-US" i="1" dirty="0">
                <a:solidFill>
                  <a:srgbClr val="C00000"/>
                </a:solidFill>
              </a:rPr>
              <a:t>x = hash(([1,2], [2,3])) #tuple of mutable objects, </a:t>
            </a:r>
            <a:r>
              <a:rPr lang="en-US" i="1" dirty="0" err="1">
                <a:solidFill>
                  <a:srgbClr val="C00000"/>
                </a:solidFill>
              </a:rPr>
              <a:t>unhashable</a:t>
            </a:r>
            <a:endParaRPr lang="en-US" i="1" dirty="0">
              <a:solidFill>
                <a:srgbClr val="C00000"/>
              </a:solidFill>
            </a:endParaRPr>
          </a:p>
          <a:p>
            <a:r>
              <a:rPr lang="en-US" i="1" dirty="0">
                <a:solidFill>
                  <a:srgbClr val="C00000"/>
                </a:solidFill>
              </a:rPr>
              <a:t>x = hash((1,2,3)) #tuple of immutable objects, hashable</a:t>
            </a:r>
          </a:p>
          <a:p>
            <a:r>
              <a:rPr lang="en-US" i="1" dirty="0">
                <a:solidFill>
                  <a:srgbClr val="C00000"/>
                </a:solidFill>
              </a:rPr>
              <a:t>x = hash({1,2}) #list of mutable objects, </a:t>
            </a:r>
            <a:r>
              <a:rPr lang="en-US" i="1" dirty="0" err="1">
                <a:solidFill>
                  <a:srgbClr val="C00000"/>
                </a:solidFill>
              </a:rPr>
              <a:t>unhashable</a:t>
            </a:r>
            <a:endParaRPr lang="en-US" i="1" dirty="0">
              <a:solidFill>
                <a:srgbClr val="C00000"/>
              </a:solidFill>
            </a:endParaRPr>
          </a:p>
          <a:p>
            <a:r>
              <a:rPr lang="en-US" i="1" dirty="0">
                <a:solidFill>
                  <a:srgbClr val="C00000"/>
                </a:solidFill>
              </a:rPr>
              <a:t>x = hash([1,2,3]) #list of immutable objects, </a:t>
            </a:r>
            <a:r>
              <a:rPr lang="en-US" i="1" dirty="0" err="1">
                <a:solidFill>
                  <a:srgbClr val="C00000"/>
                </a:solidFill>
              </a:rPr>
              <a:t>unhashable</a:t>
            </a:r>
            <a:endParaRPr lang="en-US" i="1" dirty="0">
              <a:solidFill>
                <a:srgbClr val="C00000"/>
              </a:solidFill>
            </a:endParaRPr>
          </a:p>
          <a:p>
            <a:endParaRPr lang="en-US" dirty="0"/>
          </a:p>
          <a:p>
            <a:r>
              <a:rPr lang="en-US" b="1" dirty="0"/>
              <a:t>List of immutable types:</a:t>
            </a:r>
          </a:p>
          <a:p>
            <a:r>
              <a:rPr lang="en-US" dirty="0">
                <a:solidFill>
                  <a:srgbClr val="C00000"/>
                </a:solidFill>
              </a:rPr>
              <a:t>int, float, decimal, complex, bool, string, tuple, range, frozenset, bytes</a:t>
            </a:r>
          </a:p>
          <a:p>
            <a:endParaRPr lang="en-US" dirty="0"/>
          </a:p>
          <a:p>
            <a:r>
              <a:rPr lang="en-US" b="1" dirty="0"/>
              <a:t>List of mutable types:</a:t>
            </a:r>
          </a:p>
          <a:p>
            <a:r>
              <a:rPr lang="en-US" dirty="0">
                <a:solidFill>
                  <a:srgbClr val="C00000"/>
                </a:solidFill>
              </a:rPr>
              <a:t>list, dict, set, </a:t>
            </a:r>
            <a:r>
              <a:rPr lang="en-US" dirty="0" err="1">
                <a:solidFill>
                  <a:srgbClr val="C00000"/>
                </a:solidFill>
              </a:rPr>
              <a:t>bytearray</a:t>
            </a:r>
            <a:r>
              <a:rPr lang="en-US" dirty="0">
                <a:solidFill>
                  <a:srgbClr val="C00000"/>
                </a:solidFill>
              </a:rPr>
              <a:t>, user-defined classes</a:t>
            </a:r>
          </a:p>
        </p:txBody>
      </p:sp>
      <p:sp>
        <p:nvSpPr>
          <p:cNvPr id="4" name="Slide Number Placeholder 3">
            <a:extLst>
              <a:ext uri="{FF2B5EF4-FFF2-40B4-BE49-F238E27FC236}">
                <a16:creationId xmlns:a16="http://schemas.microsoft.com/office/drawing/2014/main" id="{2CC843C1-608D-4F6C-8759-4E16B3BEF33F}"/>
              </a:ext>
            </a:extLst>
          </p:cNvPr>
          <p:cNvSpPr>
            <a:spLocks noGrp="1"/>
          </p:cNvSpPr>
          <p:nvPr>
            <p:ph type="sldNum" sz="quarter" idx="10"/>
          </p:nvPr>
        </p:nvSpPr>
        <p:spPr/>
        <p:txBody>
          <a:bodyPr/>
          <a:lstStyle/>
          <a:p>
            <a:pPr>
              <a:defRPr/>
            </a:pPr>
            <a:fld id="{6DB1FBA9-0009-47E9-8D28-5B0116D2432D}" type="slidenum">
              <a:rPr lang="en-US" altLang="en-US" smtClean="0"/>
              <a:pPr>
                <a:defRPr/>
              </a:pPr>
              <a:t>194</a:t>
            </a:fld>
            <a:endParaRPr lang="en-US" altLang="en-US"/>
          </a:p>
        </p:txBody>
      </p:sp>
    </p:spTree>
    <p:extLst>
      <p:ext uri="{BB962C8B-B14F-4D97-AF65-F5344CB8AC3E}">
        <p14:creationId xmlns:p14="http://schemas.microsoft.com/office/powerpoint/2010/main" val="459917149"/>
      </p:ext>
    </p:extLst>
  </p:cSld>
  <p:clrMapOvr>
    <a:masterClrMapping/>
  </p:clrMapOvr>
  <p:transition spd="med"/>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FD34A-7E9A-4E7A-9F90-8F87D7B33C95}"/>
              </a:ext>
            </a:extLst>
          </p:cNvPr>
          <p:cNvSpPr>
            <a:spLocks noGrp="1"/>
          </p:cNvSpPr>
          <p:nvPr>
            <p:ph type="title"/>
          </p:nvPr>
        </p:nvSpPr>
        <p:spPr/>
        <p:txBody>
          <a:bodyPr/>
          <a:lstStyle/>
          <a:p>
            <a:r>
              <a:rPr lang="en-US" dirty="0"/>
              <a:t>Quiz 4</a:t>
            </a:r>
          </a:p>
        </p:txBody>
      </p:sp>
      <p:pic>
        <p:nvPicPr>
          <p:cNvPr id="6" name="Content Placeholder 5" descr="A close up of a sign&#10;&#10;Description automatically generated">
            <a:extLst>
              <a:ext uri="{FF2B5EF4-FFF2-40B4-BE49-F238E27FC236}">
                <a16:creationId xmlns:a16="http://schemas.microsoft.com/office/drawing/2014/main" id="{6E196971-4948-47BD-B19A-24C4D5AAC0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9800" y="1600200"/>
            <a:ext cx="4495800" cy="4495800"/>
          </a:xfrm>
        </p:spPr>
      </p:pic>
      <p:sp>
        <p:nvSpPr>
          <p:cNvPr id="4" name="Slide Number Placeholder 3">
            <a:extLst>
              <a:ext uri="{FF2B5EF4-FFF2-40B4-BE49-F238E27FC236}">
                <a16:creationId xmlns:a16="http://schemas.microsoft.com/office/drawing/2014/main" id="{2D3B07E5-A1B8-4A46-941A-0118F67FFFA1}"/>
              </a:ext>
            </a:extLst>
          </p:cNvPr>
          <p:cNvSpPr>
            <a:spLocks noGrp="1"/>
          </p:cNvSpPr>
          <p:nvPr>
            <p:ph type="sldNum" sz="quarter" idx="10"/>
          </p:nvPr>
        </p:nvSpPr>
        <p:spPr/>
        <p:txBody>
          <a:bodyPr/>
          <a:lstStyle/>
          <a:p>
            <a:pPr>
              <a:defRPr/>
            </a:pPr>
            <a:fld id="{6DB1FBA9-0009-47E9-8D28-5B0116D2432D}" type="slidenum">
              <a:rPr lang="en-US" altLang="en-US" smtClean="0"/>
              <a:pPr>
                <a:defRPr/>
              </a:pPr>
              <a:t>195</a:t>
            </a:fld>
            <a:endParaRPr lang="en-US" altLang="en-US"/>
          </a:p>
        </p:txBody>
      </p:sp>
    </p:spTree>
    <p:extLst>
      <p:ext uri="{BB962C8B-B14F-4D97-AF65-F5344CB8AC3E}">
        <p14:creationId xmlns:p14="http://schemas.microsoft.com/office/powerpoint/2010/main" val="4170003004"/>
      </p:ext>
    </p:extLst>
  </p:cSld>
  <p:clrMapOvr>
    <a:masterClrMapping/>
  </p:clrMapOvr>
  <p:transition spd="med"/>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997C6-5CB8-4B03-84A1-E3A96F99CFE1}"/>
              </a:ext>
            </a:extLst>
          </p:cNvPr>
          <p:cNvSpPr>
            <a:spLocks noGrp="1"/>
          </p:cNvSpPr>
          <p:nvPr>
            <p:ph type="title"/>
          </p:nvPr>
        </p:nvSpPr>
        <p:spPr/>
        <p:txBody>
          <a:bodyPr/>
          <a:lstStyle/>
          <a:p>
            <a:r>
              <a:rPr lang="en-US" dirty="0"/>
              <a:t>Quiz 4</a:t>
            </a:r>
            <a:endParaRPr lang="en-CA" dirty="0"/>
          </a:p>
        </p:txBody>
      </p:sp>
      <p:sp>
        <p:nvSpPr>
          <p:cNvPr id="3" name="Content Placeholder 2">
            <a:extLst>
              <a:ext uri="{FF2B5EF4-FFF2-40B4-BE49-F238E27FC236}">
                <a16:creationId xmlns:a16="http://schemas.microsoft.com/office/drawing/2014/main" id="{4FA4285A-4132-4E18-99F4-9A64A8F95AA5}"/>
              </a:ext>
            </a:extLst>
          </p:cNvPr>
          <p:cNvSpPr>
            <a:spLocks noGrp="1"/>
          </p:cNvSpPr>
          <p:nvPr>
            <p:ph idx="1"/>
          </p:nvPr>
        </p:nvSpPr>
        <p:spPr/>
        <p:txBody>
          <a:bodyPr/>
          <a:lstStyle/>
          <a:p>
            <a:r>
              <a:rPr lang="en-US" b="1" dirty="0"/>
              <a:t>1. Which of the following about a set is not true?</a:t>
            </a:r>
          </a:p>
          <a:p>
            <a:endParaRPr lang="en-US" dirty="0"/>
          </a:p>
          <a:p>
            <a:r>
              <a:rPr lang="en-US" dirty="0"/>
              <a:t>A Mutable data type</a:t>
            </a:r>
          </a:p>
          <a:p>
            <a:r>
              <a:rPr lang="en-US" dirty="0"/>
              <a:t>B Does not support Indexing</a:t>
            </a:r>
          </a:p>
          <a:p>
            <a:r>
              <a:rPr lang="en-US" dirty="0"/>
              <a:t>C Allows duplicate values</a:t>
            </a:r>
          </a:p>
          <a:p>
            <a:r>
              <a:rPr lang="en-US" dirty="0"/>
              <a:t>D Data type with unordered values</a:t>
            </a:r>
          </a:p>
          <a:p>
            <a:r>
              <a:rPr lang="en-US" dirty="0"/>
              <a:t>E Immutable data type</a:t>
            </a:r>
          </a:p>
          <a:p>
            <a:endParaRPr lang="en-US" dirty="0"/>
          </a:p>
          <a:p>
            <a:r>
              <a:rPr lang="en-US" b="1" dirty="0"/>
              <a:t>2. Which of the following is not the correct syntax for creating a set?</a:t>
            </a:r>
          </a:p>
          <a:p>
            <a:r>
              <a:rPr lang="en-US" dirty="0"/>
              <a:t>A set([[1,2],[3,4]])</a:t>
            </a:r>
          </a:p>
          <a:p>
            <a:r>
              <a:rPr lang="en-US" dirty="0"/>
              <a:t>B set([1,2,2,3,4])</a:t>
            </a:r>
          </a:p>
          <a:p>
            <a:r>
              <a:rPr lang="en-US" dirty="0"/>
              <a:t>C set((1,2,3,4))</a:t>
            </a:r>
          </a:p>
          <a:p>
            <a:r>
              <a:rPr lang="en-US" dirty="0"/>
              <a:t>D {1,2,3,4}</a:t>
            </a:r>
            <a:endParaRPr lang="en-CA" dirty="0"/>
          </a:p>
        </p:txBody>
      </p:sp>
      <p:sp>
        <p:nvSpPr>
          <p:cNvPr id="4" name="Slide Number Placeholder 3">
            <a:extLst>
              <a:ext uri="{FF2B5EF4-FFF2-40B4-BE49-F238E27FC236}">
                <a16:creationId xmlns:a16="http://schemas.microsoft.com/office/drawing/2014/main" id="{2BCFDEE1-2255-4CE6-B727-FFD3E07BE392}"/>
              </a:ext>
            </a:extLst>
          </p:cNvPr>
          <p:cNvSpPr>
            <a:spLocks noGrp="1"/>
          </p:cNvSpPr>
          <p:nvPr>
            <p:ph type="sldNum" sz="quarter" idx="10"/>
          </p:nvPr>
        </p:nvSpPr>
        <p:spPr/>
        <p:txBody>
          <a:bodyPr/>
          <a:lstStyle/>
          <a:p>
            <a:pPr>
              <a:defRPr/>
            </a:pPr>
            <a:fld id="{6DB1FBA9-0009-47E9-8D28-5B0116D2432D}" type="slidenum">
              <a:rPr lang="en-US" altLang="en-US" smtClean="0"/>
              <a:pPr>
                <a:defRPr/>
              </a:pPr>
              <a:t>196</a:t>
            </a:fld>
            <a:endParaRPr lang="en-US" altLang="en-US"/>
          </a:p>
        </p:txBody>
      </p:sp>
    </p:spTree>
    <p:extLst>
      <p:ext uri="{BB962C8B-B14F-4D97-AF65-F5344CB8AC3E}">
        <p14:creationId xmlns:p14="http://schemas.microsoft.com/office/powerpoint/2010/main" val="1054750656"/>
      </p:ext>
    </p:extLst>
  </p:cSld>
  <p:clrMapOvr>
    <a:masterClrMapping/>
  </p:clrMapOvr>
  <p:transition spd="med"/>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457F5-3B25-45D2-A976-9EE25131A8E2}"/>
              </a:ext>
            </a:extLst>
          </p:cNvPr>
          <p:cNvSpPr>
            <a:spLocks noGrp="1"/>
          </p:cNvSpPr>
          <p:nvPr>
            <p:ph type="title"/>
          </p:nvPr>
        </p:nvSpPr>
        <p:spPr/>
        <p:txBody>
          <a:bodyPr/>
          <a:lstStyle/>
          <a:p>
            <a:r>
              <a:rPr lang="en-US" dirty="0"/>
              <a:t>Quiz 4</a:t>
            </a:r>
            <a:endParaRPr lang="en-CA" dirty="0"/>
          </a:p>
        </p:txBody>
      </p:sp>
      <p:sp>
        <p:nvSpPr>
          <p:cNvPr id="3" name="Content Placeholder 2">
            <a:extLst>
              <a:ext uri="{FF2B5EF4-FFF2-40B4-BE49-F238E27FC236}">
                <a16:creationId xmlns:a16="http://schemas.microsoft.com/office/drawing/2014/main" id="{CE97AF12-3105-4BB1-BC3F-BF3F041F0DCF}"/>
              </a:ext>
            </a:extLst>
          </p:cNvPr>
          <p:cNvSpPr>
            <a:spLocks noGrp="1"/>
          </p:cNvSpPr>
          <p:nvPr>
            <p:ph idx="1"/>
          </p:nvPr>
        </p:nvSpPr>
        <p:spPr/>
        <p:txBody>
          <a:bodyPr/>
          <a:lstStyle/>
          <a:p>
            <a:r>
              <a:rPr lang="en-US" b="1" dirty="0"/>
              <a:t>3. What is the output of the following code?</a:t>
            </a:r>
          </a:p>
          <a:p>
            <a:endParaRPr lang="en-US" b="1" dirty="0"/>
          </a:p>
          <a:p>
            <a:r>
              <a:rPr lang="en-US" i="1" dirty="0" err="1">
                <a:solidFill>
                  <a:srgbClr val="C00000"/>
                </a:solidFill>
              </a:rPr>
              <a:t>nums</a:t>
            </a:r>
            <a:r>
              <a:rPr lang="en-US" i="1" dirty="0">
                <a:solidFill>
                  <a:srgbClr val="C00000"/>
                </a:solidFill>
              </a:rPr>
              <a:t> = set([1,1,2,3,3,3,4,4])</a:t>
            </a:r>
          </a:p>
          <a:p>
            <a:r>
              <a:rPr lang="en-US" i="1" dirty="0">
                <a:solidFill>
                  <a:srgbClr val="C00000"/>
                </a:solidFill>
              </a:rPr>
              <a:t>print(</a:t>
            </a:r>
            <a:r>
              <a:rPr lang="en-US" i="1" dirty="0" err="1">
                <a:solidFill>
                  <a:srgbClr val="C00000"/>
                </a:solidFill>
              </a:rPr>
              <a:t>len</a:t>
            </a:r>
            <a:r>
              <a:rPr lang="en-US" i="1" dirty="0">
                <a:solidFill>
                  <a:srgbClr val="C00000"/>
                </a:solidFill>
              </a:rPr>
              <a:t>(</a:t>
            </a:r>
            <a:r>
              <a:rPr lang="en-US" i="1" dirty="0" err="1">
                <a:solidFill>
                  <a:srgbClr val="C00000"/>
                </a:solidFill>
              </a:rPr>
              <a:t>nums</a:t>
            </a:r>
            <a:r>
              <a:rPr lang="en-US" i="1" dirty="0">
                <a:solidFill>
                  <a:srgbClr val="C00000"/>
                </a:solidFill>
              </a:rPr>
              <a:t>))</a:t>
            </a:r>
          </a:p>
          <a:p>
            <a:endParaRPr lang="en-US" dirty="0"/>
          </a:p>
          <a:p>
            <a:endParaRPr lang="en-US" dirty="0"/>
          </a:p>
          <a:p>
            <a:r>
              <a:rPr lang="en-US" dirty="0"/>
              <a:t>A. 7</a:t>
            </a:r>
          </a:p>
          <a:p>
            <a:r>
              <a:rPr lang="en-US" dirty="0"/>
              <a:t>B. Error, invalid syntax for formation of set</a:t>
            </a:r>
          </a:p>
          <a:p>
            <a:r>
              <a:rPr lang="en-US" dirty="0"/>
              <a:t>C. 4</a:t>
            </a:r>
          </a:p>
          <a:p>
            <a:r>
              <a:rPr lang="en-US" dirty="0"/>
              <a:t>D. 8</a:t>
            </a:r>
          </a:p>
          <a:p>
            <a:r>
              <a:rPr lang="en-US" dirty="0"/>
              <a:t>E. None of the above</a:t>
            </a:r>
            <a:endParaRPr lang="en-CA" dirty="0"/>
          </a:p>
        </p:txBody>
      </p:sp>
      <p:sp>
        <p:nvSpPr>
          <p:cNvPr id="4" name="Slide Number Placeholder 3">
            <a:extLst>
              <a:ext uri="{FF2B5EF4-FFF2-40B4-BE49-F238E27FC236}">
                <a16:creationId xmlns:a16="http://schemas.microsoft.com/office/drawing/2014/main" id="{2DAF09E4-7E0B-4260-A600-F87B3FA016B1}"/>
              </a:ext>
            </a:extLst>
          </p:cNvPr>
          <p:cNvSpPr>
            <a:spLocks noGrp="1"/>
          </p:cNvSpPr>
          <p:nvPr>
            <p:ph type="sldNum" sz="quarter" idx="10"/>
          </p:nvPr>
        </p:nvSpPr>
        <p:spPr/>
        <p:txBody>
          <a:bodyPr/>
          <a:lstStyle/>
          <a:p>
            <a:pPr>
              <a:defRPr/>
            </a:pPr>
            <a:fld id="{6DB1FBA9-0009-47E9-8D28-5B0116D2432D}" type="slidenum">
              <a:rPr lang="en-US" altLang="en-US" smtClean="0"/>
              <a:pPr>
                <a:defRPr/>
              </a:pPr>
              <a:t>197</a:t>
            </a:fld>
            <a:endParaRPr lang="en-US" altLang="en-US"/>
          </a:p>
        </p:txBody>
      </p:sp>
    </p:spTree>
    <p:extLst>
      <p:ext uri="{BB962C8B-B14F-4D97-AF65-F5344CB8AC3E}">
        <p14:creationId xmlns:p14="http://schemas.microsoft.com/office/powerpoint/2010/main" val="3333513869"/>
      </p:ext>
    </p:extLst>
  </p:cSld>
  <p:clrMapOvr>
    <a:masterClrMapping/>
  </p:clrMapOvr>
  <p:transition spd="med"/>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B7021-9A3C-4357-BA78-4B0E4C24BC8D}"/>
              </a:ext>
            </a:extLst>
          </p:cNvPr>
          <p:cNvSpPr>
            <a:spLocks noGrp="1"/>
          </p:cNvSpPr>
          <p:nvPr>
            <p:ph type="title"/>
          </p:nvPr>
        </p:nvSpPr>
        <p:spPr/>
        <p:txBody>
          <a:bodyPr/>
          <a:lstStyle/>
          <a:p>
            <a:r>
              <a:rPr lang="en-US" dirty="0"/>
              <a:t>Quiz 4</a:t>
            </a:r>
            <a:endParaRPr lang="en-CA" dirty="0"/>
          </a:p>
        </p:txBody>
      </p:sp>
      <p:sp>
        <p:nvSpPr>
          <p:cNvPr id="3" name="Content Placeholder 2">
            <a:extLst>
              <a:ext uri="{FF2B5EF4-FFF2-40B4-BE49-F238E27FC236}">
                <a16:creationId xmlns:a16="http://schemas.microsoft.com/office/drawing/2014/main" id="{6D6F98AB-0F72-4E51-A11E-E85F8E3CB1D8}"/>
              </a:ext>
            </a:extLst>
          </p:cNvPr>
          <p:cNvSpPr>
            <a:spLocks noGrp="1"/>
          </p:cNvSpPr>
          <p:nvPr>
            <p:ph idx="1"/>
          </p:nvPr>
        </p:nvSpPr>
        <p:spPr/>
        <p:txBody>
          <a:bodyPr/>
          <a:lstStyle/>
          <a:p>
            <a:r>
              <a:rPr lang="en-US" b="1" dirty="0"/>
              <a:t>4. Which of the following statements is used to create an empty set? </a:t>
            </a:r>
            <a:r>
              <a:rPr lang="en-US" b="1" dirty="0">
                <a:solidFill>
                  <a:srgbClr val="C00000"/>
                </a:solidFill>
              </a:rPr>
              <a:t>(there may be more than one)</a:t>
            </a:r>
          </a:p>
          <a:p>
            <a:endParaRPr lang="en-US" dirty="0"/>
          </a:p>
          <a:p>
            <a:r>
              <a:rPr lang="en-US" dirty="0"/>
              <a:t>A  { }</a:t>
            </a:r>
          </a:p>
          <a:p>
            <a:r>
              <a:rPr lang="en-US" dirty="0"/>
              <a:t>B  set()</a:t>
            </a:r>
          </a:p>
          <a:p>
            <a:r>
              <a:rPr lang="en-US" dirty="0"/>
              <a:t>C  [ ]</a:t>
            </a:r>
          </a:p>
          <a:p>
            <a:r>
              <a:rPr lang="en-US" dirty="0"/>
              <a:t>D  ( )</a:t>
            </a:r>
          </a:p>
          <a:p>
            <a:r>
              <a:rPr lang="en-US" dirty="0"/>
              <a:t>E  All of the above</a:t>
            </a:r>
          </a:p>
          <a:p>
            <a:endParaRPr lang="en-US" dirty="0"/>
          </a:p>
          <a:p>
            <a:endParaRPr lang="en-CA" dirty="0"/>
          </a:p>
        </p:txBody>
      </p:sp>
      <p:sp>
        <p:nvSpPr>
          <p:cNvPr id="4" name="Slide Number Placeholder 3">
            <a:extLst>
              <a:ext uri="{FF2B5EF4-FFF2-40B4-BE49-F238E27FC236}">
                <a16:creationId xmlns:a16="http://schemas.microsoft.com/office/drawing/2014/main" id="{57E3D35D-7F7E-45E6-83B1-62A2357CAEC3}"/>
              </a:ext>
            </a:extLst>
          </p:cNvPr>
          <p:cNvSpPr>
            <a:spLocks noGrp="1"/>
          </p:cNvSpPr>
          <p:nvPr>
            <p:ph type="sldNum" sz="quarter" idx="10"/>
          </p:nvPr>
        </p:nvSpPr>
        <p:spPr/>
        <p:txBody>
          <a:bodyPr/>
          <a:lstStyle/>
          <a:p>
            <a:pPr>
              <a:defRPr/>
            </a:pPr>
            <a:fld id="{6DB1FBA9-0009-47E9-8D28-5B0116D2432D}" type="slidenum">
              <a:rPr lang="en-US" altLang="en-US" smtClean="0"/>
              <a:pPr>
                <a:defRPr/>
              </a:pPr>
              <a:t>198</a:t>
            </a:fld>
            <a:endParaRPr lang="en-US" altLang="en-US"/>
          </a:p>
        </p:txBody>
      </p:sp>
    </p:spTree>
    <p:extLst>
      <p:ext uri="{BB962C8B-B14F-4D97-AF65-F5344CB8AC3E}">
        <p14:creationId xmlns:p14="http://schemas.microsoft.com/office/powerpoint/2010/main" val="1510913181"/>
      </p:ext>
    </p:extLst>
  </p:cSld>
  <p:clrMapOvr>
    <a:masterClrMapping/>
  </p:clrMapOvr>
  <p:transition spd="med"/>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34975-214E-4AFD-9079-2CCFF2862098}"/>
              </a:ext>
            </a:extLst>
          </p:cNvPr>
          <p:cNvSpPr>
            <a:spLocks noGrp="1"/>
          </p:cNvSpPr>
          <p:nvPr>
            <p:ph type="title"/>
          </p:nvPr>
        </p:nvSpPr>
        <p:spPr/>
        <p:txBody>
          <a:bodyPr/>
          <a:lstStyle/>
          <a:p>
            <a:r>
              <a:rPr lang="en-US" dirty="0"/>
              <a:t>Quiz 4</a:t>
            </a:r>
            <a:endParaRPr lang="en-CA" dirty="0"/>
          </a:p>
        </p:txBody>
      </p:sp>
      <p:sp>
        <p:nvSpPr>
          <p:cNvPr id="3" name="Content Placeholder 2">
            <a:extLst>
              <a:ext uri="{FF2B5EF4-FFF2-40B4-BE49-F238E27FC236}">
                <a16:creationId xmlns:a16="http://schemas.microsoft.com/office/drawing/2014/main" id="{A0060807-4724-4DFF-838C-4111FB16812A}"/>
              </a:ext>
            </a:extLst>
          </p:cNvPr>
          <p:cNvSpPr>
            <a:spLocks noGrp="1"/>
          </p:cNvSpPr>
          <p:nvPr>
            <p:ph idx="1"/>
          </p:nvPr>
        </p:nvSpPr>
        <p:spPr/>
        <p:txBody>
          <a:bodyPr/>
          <a:lstStyle/>
          <a:p>
            <a:r>
              <a:rPr lang="en-US" b="1" dirty="0"/>
              <a:t>5. What is the output of the following piece of code when executed in the python shell?</a:t>
            </a:r>
          </a:p>
          <a:p>
            <a:r>
              <a:rPr lang="en-US" i="1" dirty="0">
                <a:solidFill>
                  <a:srgbClr val="C00000"/>
                </a:solidFill>
              </a:rPr>
              <a:t>a={6,7}</a:t>
            </a:r>
          </a:p>
          <a:p>
            <a:r>
              <a:rPr lang="en-US" i="1" dirty="0">
                <a:solidFill>
                  <a:srgbClr val="C00000"/>
                </a:solidFill>
              </a:rPr>
              <a:t>b={1,2,6,7}</a:t>
            </a:r>
          </a:p>
          <a:p>
            <a:r>
              <a:rPr lang="en-US" i="1" dirty="0">
                <a:solidFill>
                  <a:srgbClr val="C00000"/>
                </a:solidFill>
              </a:rPr>
              <a:t>print(</a:t>
            </a:r>
            <a:r>
              <a:rPr lang="en-US" i="1" dirty="0" err="1">
                <a:solidFill>
                  <a:srgbClr val="C00000"/>
                </a:solidFill>
              </a:rPr>
              <a:t>a.issubset</a:t>
            </a:r>
            <a:r>
              <a:rPr lang="en-US" i="1" dirty="0">
                <a:solidFill>
                  <a:srgbClr val="C00000"/>
                </a:solidFill>
              </a:rPr>
              <a:t>(b))</a:t>
            </a:r>
          </a:p>
          <a:p>
            <a:endParaRPr lang="en-US" dirty="0"/>
          </a:p>
          <a:p>
            <a:endParaRPr lang="en-US" dirty="0"/>
          </a:p>
          <a:p>
            <a:r>
              <a:rPr lang="en-US" dirty="0"/>
              <a:t>A {1,2}</a:t>
            </a:r>
          </a:p>
          <a:p>
            <a:r>
              <a:rPr lang="en-US" dirty="0"/>
              <a:t>B True</a:t>
            </a:r>
          </a:p>
          <a:p>
            <a:r>
              <a:rPr lang="en-US" dirty="0"/>
              <a:t>C False</a:t>
            </a:r>
          </a:p>
          <a:p>
            <a:r>
              <a:rPr lang="en-US" dirty="0"/>
              <a:t>D Invalid operation</a:t>
            </a:r>
            <a:endParaRPr lang="en-CA" dirty="0"/>
          </a:p>
        </p:txBody>
      </p:sp>
      <p:sp>
        <p:nvSpPr>
          <p:cNvPr id="4" name="Slide Number Placeholder 3">
            <a:extLst>
              <a:ext uri="{FF2B5EF4-FFF2-40B4-BE49-F238E27FC236}">
                <a16:creationId xmlns:a16="http://schemas.microsoft.com/office/drawing/2014/main" id="{D985DE6B-ED32-4E17-AA80-76F5FD80D3C2}"/>
              </a:ext>
            </a:extLst>
          </p:cNvPr>
          <p:cNvSpPr>
            <a:spLocks noGrp="1"/>
          </p:cNvSpPr>
          <p:nvPr>
            <p:ph type="sldNum" sz="quarter" idx="10"/>
          </p:nvPr>
        </p:nvSpPr>
        <p:spPr/>
        <p:txBody>
          <a:bodyPr/>
          <a:lstStyle/>
          <a:p>
            <a:pPr>
              <a:defRPr/>
            </a:pPr>
            <a:fld id="{6DB1FBA9-0009-47E9-8D28-5B0116D2432D}" type="slidenum">
              <a:rPr lang="en-US" altLang="en-US" smtClean="0"/>
              <a:pPr>
                <a:defRPr/>
              </a:pPr>
              <a:t>199</a:t>
            </a:fld>
            <a:endParaRPr lang="en-US" altLang="en-US"/>
          </a:p>
        </p:txBody>
      </p:sp>
    </p:spTree>
    <p:extLst>
      <p:ext uri="{BB962C8B-B14F-4D97-AF65-F5344CB8AC3E}">
        <p14:creationId xmlns:p14="http://schemas.microsoft.com/office/powerpoint/2010/main" val="209631761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6"/>
          <p:cNvSpPr>
            <a:spLocks noGrp="1" noChangeArrowheads="1"/>
          </p:cNvSpPr>
          <p:nvPr>
            <p:ph type="sldNum" sz="quarter" idx="10"/>
          </p:nvPr>
        </p:nvSpPr>
        <p:spPr>
          <a:noFill/>
        </p:spPr>
        <p:txBody>
          <a:bodyPr/>
          <a:lstStyle>
            <a:lvl1pPr>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1pPr>
            <a:lvl2pPr marL="742950" indent="-28575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2pPr>
            <a:lvl3pPr marL="11430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3pPr>
            <a:lvl4pPr marL="16002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4pPr>
            <a:lvl5pPr marL="20574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a:spcBef>
                <a:spcPct val="0"/>
              </a:spcBef>
              <a:buClrTx/>
              <a:buSzTx/>
              <a:buFontTx/>
              <a:buNone/>
            </a:pPr>
            <a:fld id="{2C9001B6-C0C1-496A-A1D5-E2DF79D17807}" type="slidenum">
              <a:rPr lang="en-US" altLang="en-US" sz="1400">
                <a:solidFill>
                  <a:schemeClr val="bg1"/>
                </a:solidFill>
                <a:latin typeface="Tahoma" panose="020B0604030504040204" pitchFamily="34" charset="0"/>
              </a:rPr>
              <a:pPr>
                <a:spcBef>
                  <a:spcPct val="0"/>
                </a:spcBef>
                <a:buClrTx/>
                <a:buSzTx/>
                <a:buFontTx/>
                <a:buNone/>
              </a:pPr>
              <a:t>2</a:t>
            </a:fld>
            <a:endParaRPr lang="en-US" altLang="en-US" sz="1400">
              <a:solidFill>
                <a:schemeClr val="bg1"/>
              </a:solidFill>
              <a:latin typeface="Tahoma" panose="020B0604030504040204" pitchFamily="34" charset="0"/>
            </a:endParaRPr>
          </a:p>
        </p:txBody>
      </p:sp>
      <p:sp>
        <p:nvSpPr>
          <p:cNvPr id="1491970" name="Rectangle 2"/>
          <p:cNvSpPr>
            <a:spLocks noGrp="1" noChangeArrowheads="1"/>
          </p:cNvSpPr>
          <p:nvPr>
            <p:ph type="title"/>
          </p:nvPr>
        </p:nvSpPr>
        <p:spPr/>
        <p:txBody>
          <a:bodyPr/>
          <a:lstStyle/>
          <a:p>
            <a:pPr eaLnBrk="1" hangingPunct="1">
              <a:defRPr/>
            </a:pPr>
            <a:r>
              <a:rPr lang="en-US" altLang="en-US" dirty="0"/>
              <a:t>GETTING STARTED</a:t>
            </a:r>
          </a:p>
        </p:txBody>
      </p:sp>
    </p:spTree>
    <p:extLst>
      <p:ext uri="{BB962C8B-B14F-4D97-AF65-F5344CB8AC3E}">
        <p14:creationId xmlns:p14="http://schemas.microsoft.com/office/powerpoint/2010/main" val="42931166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5EE99-F625-4CFA-9D01-332EFEFFC80C}"/>
              </a:ext>
            </a:extLst>
          </p:cNvPr>
          <p:cNvSpPr>
            <a:spLocks noGrp="1"/>
          </p:cNvSpPr>
          <p:nvPr>
            <p:ph type="title"/>
          </p:nvPr>
        </p:nvSpPr>
        <p:spPr/>
        <p:txBody>
          <a:bodyPr/>
          <a:lstStyle/>
          <a:p>
            <a:r>
              <a:rPr lang="en-CA" sz="2800" dirty="0"/>
              <a:t>EXPRESSIONS, VARIABLES AND ASSIGNMENTS</a:t>
            </a:r>
          </a:p>
        </p:txBody>
      </p:sp>
      <p:sp>
        <p:nvSpPr>
          <p:cNvPr id="3" name="Content Placeholder 2">
            <a:extLst>
              <a:ext uri="{FF2B5EF4-FFF2-40B4-BE49-F238E27FC236}">
                <a16:creationId xmlns:a16="http://schemas.microsoft.com/office/drawing/2014/main" id="{B4826699-8335-4F46-B227-4886135310FE}"/>
              </a:ext>
            </a:extLst>
          </p:cNvPr>
          <p:cNvSpPr>
            <a:spLocks noGrp="1"/>
          </p:cNvSpPr>
          <p:nvPr>
            <p:ph idx="1"/>
          </p:nvPr>
        </p:nvSpPr>
        <p:spPr/>
        <p:txBody>
          <a:bodyPr/>
          <a:lstStyle/>
          <a:p>
            <a:r>
              <a:rPr lang="en-US" dirty="0"/>
              <a:t>Values without the decimal point are said to be of type </a:t>
            </a:r>
            <a:r>
              <a:rPr lang="en-US" b="1" dirty="0">
                <a:solidFill>
                  <a:srgbClr val="C00000"/>
                </a:solidFill>
              </a:rPr>
              <a:t>integer</a:t>
            </a:r>
            <a:r>
              <a:rPr lang="en-US" dirty="0"/>
              <a:t> or simply </a:t>
            </a:r>
            <a:r>
              <a:rPr lang="en-US" b="1" dirty="0" err="1">
                <a:solidFill>
                  <a:srgbClr val="C00000"/>
                </a:solidFill>
              </a:rPr>
              <a:t>int</a:t>
            </a:r>
            <a:endParaRPr lang="en-US" b="1" dirty="0">
              <a:solidFill>
                <a:srgbClr val="C00000"/>
              </a:solidFill>
            </a:endParaRPr>
          </a:p>
          <a:p>
            <a:r>
              <a:rPr lang="en-US" dirty="0"/>
              <a:t>Values with decimal points and fractional parts are said to be of type floating point or simply float</a:t>
            </a:r>
          </a:p>
          <a:p>
            <a:r>
              <a:rPr lang="en-US" dirty="0"/>
              <a:t>Let look at evaluating expressions using values of both types:</a:t>
            </a:r>
          </a:p>
          <a:p>
            <a:r>
              <a:rPr lang="en-CA" b="1" i="1" dirty="0">
                <a:solidFill>
                  <a:srgbClr val="C00000"/>
                </a:solidFill>
              </a:rPr>
              <a:t>2 * 3 + 1</a:t>
            </a:r>
          </a:p>
          <a:p>
            <a:r>
              <a:rPr lang="en-CA" b="1" i="1" dirty="0">
                <a:solidFill>
                  <a:srgbClr val="C00000"/>
                </a:solidFill>
              </a:rPr>
              <a:t>7</a:t>
            </a:r>
          </a:p>
          <a:p>
            <a:r>
              <a:rPr lang="en-CA" b="1" i="1" dirty="0">
                <a:solidFill>
                  <a:srgbClr val="C00000"/>
                </a:solidFill>
              </a:rPr>
              <a:t>(3 + 1) * 3</a:t>
            </a:r>
          </a:p>
          <a:p>
            <a:r>
              <a:rPr lang="en-CA" b="1" i="1" dirty="0">
                <a:solidFill>
                  <a:srgbClr val="C00000"/>
                </a:solidFill>
              </a:rPr>
              <a:t>12</a:t>
            </a:r>
          </a:p>
          <a:p>
            <a:r>
              <a:rPr lang="en-CA" b="1" i="1" dirty="0">
                <a:solidFill>
                  <a:srgbClr val="C00000"/>
                </a:solidFill>
              </a:rPr>
              <a:t>4.321 / 3 + 10</a:t>
            </a:r>
          </a:p>
          <a:p>
            <a:r>
              <a:rPr lang="en-CA" b="1" i="1" dirty="0">
                <a:solidFill>
                  <a:srgbClr val="C00000"/>
                </a:solidFill>
              </a:rPr>
              <a:t>11.440333333333333</a:t>
            </a:r>
          </a:p>
          <a:p>
            <a:r>
              <a:rPr lang="en-CA" b="1" i="1" dirty="0">
                <a:solidFill>
                  <a:srgbClr val="C00000"/>
                </a:solidFill>
              </a:rPr>
              <a:t>4.321 / (3 + 10)</a:t>
            </a:r>
          </a:p>
          <a:p>
            <a:r>
              <a:rPr lang="en-CA" b="1" i="1" dirty="0">
                <a:solidFill>
                  <a:srgbClr val="C00000"/>
                </a:solidFill>
              </a:rPr>
              <a:t> 0.3323846153846154</a:t>
            </a:r>
          </a:p>
          <a:p>
            <a:r>
              <a:rPr lang="en-US" dirty="0"/>
              <a:t>Multiple operators are used in these expressions, standard algebra precedence rules apply in Python </a:t>
            </a:r>
            <a:r>
              <a:rPr lang="en-US" dirty="0">
                <a:solidFill>
                  <a:srgbClr val="C00000"/>
                </a:solidFill>
              </a:rPr>
              <a:t>(BEDMAS or PEDMAS)</a:t>
            </a:r>
            <a:endParaRPr lang="en-CA" dirty="0">
              <a:solidFill>
                <a:srgbClr val="C00000"/>
              </a:solidFill>
            </a:endParaRPr>
          </a:p>
        </p:txBody>
      </p:sp>
      <p:sp>
        <p:nvSpPr>
          <p:cNvPr id="4" name="Slide Number Placeholder 3">
            <a:extLst>
              <a:ext uri="{FF2B5EF4-FFF2-40B4-BE49-F238E27FC236}">
                <a16:creationId xmlns:a16="http://schemas.microsoft.com/office/drawing/2014/main" id="{B948FDFF-7946-406F-9F56-FEEE83806294}"/>
              </a:ext>
            </a:extLst>
          </p:cNvPr>
          <p:cNvSpPr>
            <a:spLocks noGrp="1"/>
          </p:cNvSpPr>
          <p:nvPr>
            <p:ph type="sldNum" sz="quarter" idx="10"/>
          </p:nvPr>
        </p:nvSpPr>
        <p:spPr/>
        <p:txBody>
          <a:bodyPr/>
          <a:lstStyle/>
          <a:p>
            <a:pPr>
              <a:defRPr/>
            </a:pPr>
            <a:fld id="{6DB1FBA9-0009-47E9-8D28-5B0116D2432D}" type="slidenum">
              <a:rPr lang="en-US" altLang="en-US" smtClean="0"/>
              <a:pPr>
                <a:defRPr/>
              </a:pPr>
              <a:t>20</a:t>
            </a:fld>
            <a:endParaRPr lang="en-US" altLang="en-US"/>
          </a:p>
        </p:txBody>
      </p:sp>
    </p:spTree>
    <p:extLst>
      <p:ext uri="{BB962C8B-B14F-4D97-AF65-F5344CB8AC3E}">
        <p14:creationId xmlns:p14="http://schemas.microsoft.com/office/powerpoint/2010/main" val="3944896870"/>
      </p:ext>
    </p:extLst>
  </p:cSld>
  <p:clrMapOvr>
    <a:masterClrMapping/>
  </p:clrMapOvr>
  <p:transition spd="med"/>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3627B-D094-47A1-B7F1-EA980B34A3D6}"/>
              </a:ext>
            </a:extLst>
          </p:cNvPr>
          <p:cNvSpPr>
            <a:spLocks noGrp="1"/>
          </p:cNvSpPr>
          <p:nvPr>
            <p:ph type="title"/>
          </p:nvPr>
        </p:nvSpPr>
        <p:spPr/>
        <p:txBody>
          <a:bodyPr/>
          <a:lstStyle/>
          <a:p>
            <a:r>
              <a:rPr lang="en-US" dirty="0"/>
              <a:t>Quiz 4</a:t>
            </a:r>
            <a:endParaRPr lang="en-CA" dirty="0"/>
          </a:p>
        </p:txBody>
      </p:sp>
      <p:sp>
        <p:nvSpPr>
          <p:cNvPr id="3" name="Content Placeholder 2">
            <a:extLst>
              <a:ext uri="{FF2B5EF4-FFF2-40B4-BE49-F238E27FC236}">
                <a16:creationId xmlns:a16="http://schemas.microsoft.com/office/drawing/2014/main" id="{0B1CA8E8-BCC0-4126-BFBA-8495ACF890CF}"/>
              </a:ext>
            </a:extLst>
          </p:cNvPr>
          <p:cNvSpPr>
            <a:spLocks noGrp="1"/>
          </p:cNvSpPr>
          <p:nvPr>
            <p:ph idx="1"/>
          </p:nvPr>
        </p:nvSpPr>
        <p:spPr/>
        <p:txBody>
          <a:bodyPr/>
          <a:lstStyle/>
          <a:p>
            <a:r>
              <a:rPr lang="en-US" b="1" dirty="0"/>
              <a:t>6. If a={5,6,7,8}, which of the following statements can be executed without an error</a:t>
            </a:r>
          </a:p>
          <a:p>
            <a:endParaRPr lang="en-US" dirty="0"/>
          </a:p>
          <a:p>
            <a:r>
              <a:rPr lang="en-US" dirty="0"/>
              <a:t>A  print(</a:t>
            </a:r>
            <a:r>
              <a:rPr lang="en-US" dirty="0" err="1"/>
              <a:t>len</a:t>
            </a:r>
            <a:r>
              <a:rPr lang="en-US" dirty="0"/>
              <a:t>(a))</a:t>
            </a:r>
          </a:p>
          <a:p>
            <a:r>
              <a:rPr lang="en-US" dirty="0"/>
              <a:t>B  print(min(a))</a:t>
            </a:r>
          </a:p>
          <a:p>
            <a:r>
              <a:rPr lang="en-US" dirty="0"/>
              <a:t>C  </a:t>
            </a:r>
            <a:r>
              <a:rPr lang="en-US" dirty="0" err="1"/>
              <a:t>a.remove</a:t>
            </a:r>
            <a:r>
              <a:rPr lang="en-US" dirty="0"/>
              <a:t>(5)</a:t>
            </a:r>
          </a:p>
          <a:p>
            <a:r>
              <a:rPr lang="en-US" dirty="0"/>
              <a:t>D  a[2]=45</a:t>
            </a:r>
          </a:p>
          <a:p>
            <a:r>
              <a:rPr lang="en-US" dirty="0"/>
              <a:t>E  All of the above will execute with no error</a:t>
            </a:r>
            <a:endParaRPr lang="en-CA" dirty="0"/>
          </a:p>
        </p:txBody>
      </p:sp>
      <p:sp>
        <p:nvSpPr>
          <p:cNvPr id="4" name="Slide Number Placeholder 3">
            <a:extLst>
              <a:ext uri="{FF2B5EF4-FFF2-40B4-BE49-F238E27FC236}">
                <a16:creationId xmlns:a16="http://schemas.microsoft.com/office/drawing/2014/main" id="{EC1A3D1F-B7CE-4542-9F14-331EE8EF8D73}"/>
              </a:ext>
            </a:extLst>
          </p:cNvPr>
          <p:cNvSpPr>
            <a:spLocks noGrp="1"/>
          </p:cNvSpPr>
          <p:nvPr>
            <p:ph type="sldNum" sz="quarter" idx="10"/>
          </p:nvPr>
        </p:nvSpPr>
        <p:spPr/>
        <p:txBody>
          <a:bodyPr/>
          <a:lstStyle/>
          <a:p>
            <a:pPr>
              <a:defRPr/>
            </a:pPr>
            <a:fld id="{6DB1FBA9-0009-47E9-8D28-5B0116D2432D}" type="slidenum">
              <a:rPr lang="en-US" altLang="en-US" smtClean="0"/>
              <a:pPr>
                <a:defRPr/>
              </a:pPr>
              <a:t>200</a:t>
            </a:fld>
            <a:endParaRPr lang="en-US" altLang="en-US"/>
          </a:p>
        </p:txBody>
      </p:sp>
    </p:spTree>
    <p:extLst>
      <p:ext uri="{BB962C8B-B14F-4D97-AF65-F5344CB8AC3E}">
        <p14:creationId xmlns:p14="http://schemas.microsoft.com/office/powerpoint/2010/main" val="3125784036"/>
      </p:ext>
    </p:extLst>
  </p:cSld>
  <p:clrMapOvr>
    <a:masterClrMapping/>
  </p:clrMapOvr>
  <p:transition spd="med"/>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B61DE-128C-4F5C-AE92-46C2A355A711}"/>
              </a:ext>
            </a:extLst>
          </p:cNvPr>
          <p:cNvSpPr>
            <a:spLocks noGrp="1"/>
          </p:cNvSpPr>
          <p:nvPr>
            <p:ph type="title"/>
          </p:nvPr>
        </p:nvSpPr>
        <p:spPr/>
        <p:txBody>
          <a:bodyPr/>
          <a:lstStyle/>
          <a:p>
            <a:r>
              <a:rPr lang="en-US" dirty="0"/>
              <a:t>Quiz 4</a:t>
            </a:r>
            <a:endParaRPr lang="en-CA" dirty="0"/>
          </a:p>
        </p:txBody>
      </p:sp>
      <p:sp>
        <p:nvSpPr>
          <p:cNvPr id="3" name="Content Placeholder 2">
            <a:extLst>
              <a:ext uri="{FF2B5EF4-FFF2-40B4-BE49-F238E27FC236}">
                <a16:creationId xmlns:a16="http://schemas.microsoft.com/office/drawing/2014/main" id="{2EDD5257-664A-4307-9C85-0B9E4A0605B2}"/>
              </a:ext>
            </a:extLst>
          </p:cNvPr>
          <p:cNvSpPr>
            <a:spLocks noGrp="1"/>
          </p:cNvSpPr>
          <p:nvPr>
            <p:ph idx="1"/>
          </p:nvPr>
        </p:nvSpPr>
        <p:spPr/>
        <p:txBody>
          <a:bodyPr/>
          <a:lstStyle/>
          <a:p>
            <a:r>
              <a:rPr lang="en-US" b="1" dirty="0"/>
              <a:t>7. What is the output of the following code?</a:t>
            </a:r>
          </a:p>
          <a:p>
            <a:r>
              <a:rPr lang="en-US" i="1" dirty="0">
                <a:solidFill>
                  <a:srgbClr val="C00000"/>
                </a:solidFill>
              </a:rPr>
              <a:t>a={4,5,6}</a:t>
            </a:r>
          </a:p>
          <a:p>
            <a:r>
              <a:rPr lang="en-US" i="1" dirty="0">
                <a:solidFill>
                  <a:srgbClr val="C00000"/>
                </a:solidFill>
              </a:rPr>
              <a:t>b={2,8,6}</a:t>
            </a:r>
          </a:p>
          <a:p>
            <a:r>
              <a:rPr lang="en-US" i="1" dirty="0" err="1">
                <a:solidFill>
                  <a:srgbClr val="C00000"/>
                </a:solidFill>
              </a:rPr>
              <a:t>a+b</a:t>
            </a:r>
            <a:endParaRPr lang="en-US" i="1" dirty="0">
              <a:solidFill>
                <a:srgbClr val="C00000"/>
              </a:solidFill>
            </a:endParaRPr>
          </a:p>
          <a:p>
            <a:endParaRPr lang="en-US" dirty="0"/>
          </a:p>
          <a:p>
            <a:r>
              <a:rPr lang="en-US" dirty="0"/>
              <a:t>A  {4,5,6,2,8}</a:t>
            </a:r>
          </a:p>
          <a:p>
            <a:r>
              <a:rPr lang="en-US" dirty="0"/>
              <a:t>B  {4,5,6,2,8,6}</a:t>
            </a:r>
          </a:p>
          <a:p>
            <a:r>
              <a:rPr lang="en-US" dirty="0"/>
              <a:t>C  Error as unsupported operand type for sets</a:t>
            </a:r>
          </a:p>
          <a:p>
            <a:r>
              <a:rPr lang="en-US" dirty="0"/>
              <a:t>D  Error as the duplicate item 6 is present in both sets</a:t>
            </a:r>
          </a:p>
          <a:p>
            <a:r>
              <a:rPr lang="en-US" dirty="0"/>
              <a:t>E  {6,13,12}</a:t>
            </a:r>
            <a:endParaRPr lang="en-CA" dirty="0"/>
          </a:p>
        </p:txBody>
      </p:sp>
      <p:sp>
        <p:nvSpPr>
          <p:cNvPr id="4" name="Slide Number Placeholder 3">
            <a:extLst>
              <a:ext uri="{FF2B5EF4-FFF2-40B4-BE49-F238E27FC236}">
                <a16:creationId xmlns:a16="http://schemas.microsoft.com/office/drawing/2014/main" id="{7968B638-A265-4157-B5FB-0EDFEE5CEC72}"/>
              </a:ext>
            </a:extLst>
          </p:cNvPr>
          <p:cNvSpPr>
            <a:spLocks noGrp="1"/>
          </p:cNvSpPr>
          <p:nvPr>
            <p:ph type="sldNum" sz="quarter" idx="10"/>
          </p:nvPr>
        </p:nvSpPr>
        <p:spPr/>
        <p:txBody>
          <a:bodyPr/>
          <a:lstStyle/>
          <a:p>
            <a:pPr>
              <a:defRPr/>
            </a:pPr>
            <a:fld id="{6DB1FBA9-0009-47E9-8D28-5B0116D2432D}" type="slidenum">
              <a:rPr lang="en-US" altLang="en-US" smtClean="0"/>
              <a:pPr>
                <a:defRPr/>
              </a:pPr>
              <a:t>201</a:t>
            </a:fld>
            <a:endParaRPr lang="en-US" altLang="en-US"/>
          </a:p>
        </p:txBody>
      </p:sp>
    </p:spTree>
    <p:extLst>
      <p:ext uri="{BB962C8B-B14F-4D97-AF65-F5344CB8AC3E}">
        <p14:creationId xmlns:p14="http://schemas.microsoft.com/office/powerpoint/2010/main" val="1422146187"/>
      </p:ext>
    </p:extLst>
  </p:cSld>
  <p:clrMapOvr>
    <a:masterClrMapping/>
  </p:clrMapOvr>
  <p:transition spd="med"/>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80AA5-08CD-4333-B0C0-DC7BA2425AD6}"/>
              </a:ext>
            </a:extLst>
          </p:cNvPr>
          <p:cNvSpPr>
            <a:spLocks noGrp="1"/>
          </p:cNvSpPr>
          <p:nvPr>
            <p:ph type="title"/>
          </p:nvPr>
        </p:nvSpPr>
        <p:spPr/>
        <p:txBody>
          <a:bodyPr/>
          <a:lstStyle/>
          <a:p>
            <a:r>
              <a:rPr lang="en-US" dirty="0"/>
              <a:t>Quiz 4</a:t>
            </a:r>
            <a:endParaRPr lang="en-CA" dirty="0"/>
          </a:p>
        </p:txBody>
      </p:sp>
      <p:sp>
        <p:nvSpPr>
          <p:cNvPr id="3" name="Content Placeholder 2">
            <a:extLst>
              <a:ext uri="{FF2B5EF4-FFF2-40B4-BE49-F238E27FC236}">
                <a16:creationId xmlns:a16="http://schemas.microsoft.com/office/drawing/2014/main" id="{C7C5070A-01DE-4308-8615-31C28A6EA11C}"/>
              </a:ext>
            </a:extLst>
          </p:cNvPr>
          <p:cNvSpPr>
            <a:spLocks noGrp="1"/>
          </p:cNvSpPr>
          <p:nvPr>
            <p:ph idx="1"/>
          </p:nvPr>
        </p:nvSpPr>
        <p:spPr/>
        <p:txBody>
          <a:bodyPr/>
          <a:lstStyle/>
          <a:p>
            <a:r>
              <a:rPr lang="en-US" b="1" dirty="0"/>
              <a:t>8. If </a:t>
            </a:r>
            <a:r>
              <a:rPr lang="en-US" b="1" i="1" dirty="0">
                <a:solidFill>
                  <a:srgbClr val="C00000"/>
                </a:solidFill>
              </a:rPr>
              <a:t>a={5,6,7} </a:t>
            </a:r>
            <a:r>
              <a:rPr lang="en-US" b="1" dirty="0"/>
              <a:t>, what happens when </a:t>
            </a:r>
            <a:r>
              <a:rPr lang="en-US" b="1" i="1" dirty="0" err="1">
                <a:solidFill>
                  <a:srgbClr val="C00000"/>
                </a:solidFill>
              </a:rPr>
              <a:t>a.add</a:t>
            </a:r>
            <a:r>
              <a:rPr lang="en-US" b="1" i="1" dirty="0">
                <a:solidFill>
                  <a:srgbClr val="C00000"/>
                </a:solidFill>
              </a:rPr>
              <a:t>(5) </a:t>
            </a:r>
            <a:r>
              <a:rPr lang="en-US" b="1" dirty="0"/>
              <a:t>is executed?</a:t>
            </a:r>
          </a:p>
          <a:p>
            <a:endParaRPr lang="en-US" dirty="0"/>
          </a:p>
          <a:p>
            <a:r>
              <a:rPr lang="en-US" dirty="0"/>
              <a:t>A     a={5,5,6,7}</a:t>
            </a:r>
          </a:p>
          <a:p>
            <a:r>
              <a:rPr lang="en-US" dirty="0"/>
              <a:t>B     a={5,6,7}</a:t>
            </a:r>
          </a:p>
          <a:p>
            <a:r>
              <a:rPr lang="en-US" dirty="0"/>
              <a:t>C     Error as there is no add function for set data type</a:t>
            </a:r>
          </a:p>
          <a:p>
            <a:r>
              <a:rPr lang="en-US" dirty="0"/>
              <a:t>D     Error as 5 already exists in the set</a:t>
            </a:r>
          </a:p>
          <a:p>
            <a:r>
              <a:rPr lang="en-US" dirty="0"/>
              <a:t>E.    [{5,6,7}]</a:t>
            </a:r>
          </a:p>
          <a:p>
            <a:endParaRPr lang="en-CA" dirty="0"/>
          </a:p>
        </p:txBody>
      </p:sp>
      <p:sp>
        <p:nvSpPr>
          <p:cNvPr id="4" name="Slide Number Placeholder 3">
            <a:extLst>
              <a:ext uri="{FF2B5EF4-FFF2-40B4-BE49-F238E27FC236}">
                <a16:creationId xmlns:a16="http://schemas.microsoft.com/office/drawing/2014/main" id="{907E99D8-D291-436B-B392-F084CE0DF176}"/>
              </a:ext>
            </a:extLst>
          </p:cNvPr>
          <p:cNvSpPr>
            <a:spLocks noGrp="1"/>
          </p:cNvSpPr>
          <p:nvPr>
            <p:ph type="sldNum" sz="quarter" idx="10"/>
          </p:nvPr>
        </p:nvSpPr>
        <p:spPr/>
        <p:txBody>
          <a:bodyPr/>
          <a:lstStyle/>
          <a:p>
            <a:pPr>
              <a:defRPr/>
            </a:pPr>
            <a:fld id="{6DB1FBA9-0009-47E9-8D28-5B0116D2432D}" type="slidenum">
              <a:rPr lang="en-US" altLang="en-US" smtClean="0"/>
              <a:pPr>
                <a:defRPr/>
              </a:pPr>
              <a:t>202</a:t>
            </a:fld>
            <a:endParaRPr lang="en-US" altLang="en-US"/>
          </a:p>
        </p:txBody>
      </p:sp>
    </p:spTree>
    <p:extLst>
      <p:ext uri="{BB962C8B-B14F-4D97-AF65-F5344CB8AC3E}">
        <p14:creationId xmlns:p14="http://schemas.microsoft.com/office/powerpoint/2010/main" val="2818022076"/>
      </p:ext>
    </p:extLst>
  </p:cSld>
  <p:clrMapOvr>
    <a:masterClrMapping/>
  </p:clrMapOvr>
  <p:transition spd="med"/>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ABF95-061C-413C-9387-4F1DEA0C88C3}"/>
              </a:ext>
            </a:extLst>
          </p:cNvPr>
          <p:cNvSpPr>
            <a:spLocks noGrp="1"/>
          </p:cNvSpPr>
          <p:nvPr>
            <p:ph type="title"/>
          </p:nvPr>
        </p:nvSpPr>
        <p:spPr/>
        <p:txBody>
          <a:bodyPr/>
          <a:lstStyle/>
          <a:p>
            <a:r>
              <a:rPr lang="en-US" dirty="0"/>
              <a:t>Quiz 4</a:t>
            </a:r>
            <a:endParaRPr lang="en-CA" dirty="0"/>
          </a:p>
        </p:txBody>
      </p:sp>
      <p:sp>
        <p:nvSpPr>
          <p:cNvPr id="3" name="Content Placeholder 2">
            <a:extLst>
              <a:ext uri="{FF2B5EF4-FFF2-40B4-BE49-F238E27FC236}">
                <a16:creationId xmlns:a16="http://schemas.microsoft.com/office/drawing/2014/main" id="{3F2D0DC0-E2D1-4CC5-974C-9BE5BC19E6B9}"/>
              </a:ext>
            </a:extLst>
          </p:cNvPr>
          <p:cNvSpPr>
            <a:spLocks noGrp="1"/>
          </p:cNvSpPr>
          <p:nvPr>
            <p:ph idx="1"/>
          </p:nvPr>
        </p:nvSpPr>
        <p:spPr/>
        <p:txBody>
          <a:bodyPr/>
          <a:lstStyle/>
          <a:p>
            <a:r>
              <a:rPr lang="en-US" b="1" dirty="0"/>
              <a:t>9. What is the output of the following code?</a:t>
            </a:r>
          </a:p>
          <a:p>
            <a:r>
              <a:rPr lang="en-US" i="1" dirty="0">
                <a:solidFill>
                  <a:srgbClr val="C00000"/>
                </a:solidFill>
              </a:rPr>
              <a:t>a={4,5,6}</a:t>
            </a:r>
          </a:p>
          <a:p>
            <a:r>
              <a:rPr lang="en-US" i="1" dirty="0">
                <a:solidFill>
                  <a:srgbClr val="C00000"/>
                </a:solidFill>
              </a:rPr>
              <a:t>b={2,8,6}</a:t>
            </a:r>
          </a:p>
          <a:p>
            <a:r>
              <a:rPr lang="en-US" i="1" dirty="0">
                <a:solidFill>
                  <a:srgbClr val="C00000"/>
                </a:solidFill>
              </a:rPr>
              <a:t>a-b</a:t>
            </a:r>
          </a:p>
          <a:p>
            <a:endParaRPr lang="en-US" dirty="0"/>
          </a:p>
          <a:p>
            <a:r>
              <a:rPr lang="en-US" dirty="0"/>
              <a:t>A {4,5}</a:t>
            </a:r>
          </a:p>
          <a:p>
            <a:r>
              <a:rPr lang="en-US" dirty="0"/>
              <a:t>B {6}</a:t>
            </a:r>
          </a:p>
          <a:p>
            <a:r>
              <a:rPr lang="en-US" dirty="0"/>
              <a:t>C Error as unsupported operand type for set data type</a:t>
            </a:r>
          </a:p>
          <a:p>
            <a:r>
              <a:rPr lang="en-US" dirty="0"/>
              <a:t>D Error as the duplicate item 6 is present in both sets</a:t>
            </a:r>
          </a:p>
          <a:p>
            <a:r>
              <a:rPr lang="en-US" dirty="0"/>
              <a:t>E {2,-3,0}</a:t>
            </a:r>
          </a:p>
          <a:p>
            <a:endParaRPr lang="en-CA" dirty="0"/>
          </a:p>
        </p:txBody>
      </p:sp>
      <p:sp>
        <p:nvSpPr>
          <p:cNvPr id="4" name="Slide Number Placeholder 3">
            <a:extLst>
              <a:ext uri="{FF2B5EF4-FFF2-40B4-BE49-F238E27FC236}">
                <a16:creationId xmlns:a16="http://schemas.microsoft.com/office/drawing/2014/main" id="{5B5FD13E-F548-45E8-A591-6C93116BBF2A}"/>
              </a:ext>
            </a:extLst>
          </p:cNvPr>
          <p:cNvSpPr>
            <a:spLocks noGrp="1"/>
          </p:cNvSpPr>
          <p:nvPr>
            <p:ph type="sldNum" sz="quarter" idx="10"/>
          </p:nvPr>
        </p:nvSpPr>
        <p:spPr/>
        <p:txBody>
          <a:bodyPr/>
          <a:lstStyle/>
          <a:p>
            <a:pPr>
              <a:defRPr/>
            </a:pPr>
            <a:fld id="{6DB1FBA9-0009-47E9-8D28-5B0116D2432D}" type="slidenum">
              <a:rPr lang="en-US" altLang="en-US" smtClean="0"/>
              <a:pPr>
                <a:defRPr/>
              </a:pPr>
              <a:t>203</a:t>
            </a:fld>
            <a:endParaRPr lang="en-US" altLang="en-US"/>
          </a:p>
        </p:txBody>
      </p:sp>
    </p:spTree>
    <p:extLst>
      <p:ext uri="{BB962C8B-B14F-4D97-AF65-F5344CB8AC3E}">
        <p14:creationId xmlns:p14="http://schemas.microsoft.com/office/powerpoint/2010/main" val="3203027347"/>
      </p:ext>
    </p:extLst>
  </p:cSld>
  <p:clrMapOvr>
    <a:masterClrMapping/>
  </p:clrMapOvr>
  <p:transition spd="med"/>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84DBA-E3A9-4F8F-9FDB-EF2F986E6B86}"/>
              </a:ext>
            </a:extLst>
          </p:cNvPr>
          <p:cNvSpPr>
            <a:spLocks noGrp="1"/>
          </p:cNvSpPr>
          <p:nvPr>
            <p:ph type="title"/>
          </p:nvPr>
        </p:nvSpPr>
        <p:spPr/>
        <p:txBody>
          <a:bodyPr/>
          <a:lstStyle/>
          <a:p>
            <a:r>
              <a:rPr lang="en-US" dirty="0"/>
              <a:t>Quiz 4</a:t>
            </a:r>
            <a:endParaRPr lang="en-CA" dirty="0"/>
          </a:p>
        </p:txBody>
      </p:sp>
      <p:sp>
        <p:nvSpPr>
          <p:cNvPr id="3" name="Content Placeholder 2">
            <a:extLst>
              <a:ext uri="{FF2B5EF4-FFF2-40B4-BE49-F238E27FC236}">
                <a16:creationId xmlns:a16="http://schemas.microsoft.com/office/drawing/2014/main" id="{CF54942D-9CEF-40F2-88CD-DF44DE662768}"/>
              </a:ext>
            </a:extLst>
          </p:cNvPr>
          <p:cNvSpPr>
            <a:spLocks noGrp="1"/>
          </p:cNvSpPr>
          <p:nvPr>
            <p:ph idx="1"/>
          </p:nvPr>
        </p:nvSpPr>
        <p:spPr/>
        <p:txBody>
          <a:bodyPr/>
          <a:lstStyle/>
          <a:p>
            <a:r>
              <a:rPr lang="en-US" b="1" dirty="0"/>
              <a:t>10. What is the output of the following piece of code?</a:t>
            </a:r>
          </a:p>
          <a:p>
            <a:r>
              <a:rPr lang="en-US" i="1" dirty="0">
                <a:solidFill>
                  <a:srgbClr val="C00000"/>
                </a:solidFill>
              </a:rPr>
              <a:t>a={5,6,7,8}</a:t>
            </a:r>
          </a:p>
          <a:p>
            <a:r>
              <a:rPr lang="en-US" i="1" dirty="0">
                <a:solidFill>
                  <a:srgbClr val="C00000"/>
                </a:solidFill>
              </a:rPr>
              <a:t>b={7,8,10,11}</a:t>
            </a:r>
          </a:p>
          <a:p>
            <a:r>
              <a:rPr lang="en-US" i="1" dirty="0" err="1">
                <a:solidFill>
                  <a:srgbClr val="C00000"/>
                </a:solidFill>
              </a:rPr>
              <a:t>a^b</a:t>
            </a:r>
            <a:endParaRPr lang="en-US" i="1" dirty="0">
              <a:solidFill>
                <a:srgbClr val="C00000"/>
              </a:solidFill>
            </a:endParaRPr>
          </a:p>
          <a:p>
            <a:endParaRPr lang="en-US" dirty="0"/>
          </a:p>
          <a:p>
            <a:endParaRPr lang="en-US" dirty="0"/>
          </a:p>
          <a:p>
            <a:r>
              <a:rPr lang="en-US" dirty="0"/>
              <a:t>A  {5,6,7,8,10,11}</a:t>
            </a:r>
          </a:p>
          <a:p>
            <a:r>
              <a:rPr lang="en-US" dirty="0"/>
              <a:t>B  {7,8}</a:t>
            </a:r>
          </a:p>
          <a:p>
            <a:r>
              <a:rPr lang="en-US" dirty="0"/>
              <a:t>C  Error as unsupported operand type of set data type</a:t>
            </a:r>
          </a:p>
          <a:p>
            <a:r>
              <a:rPr lang="en-US" dirty="0"/>
              <a:t>D  {5,6,10,11}</a:t>
            </a:r>
          </a:p>
          <a:p>
            <a:r>
              <a:rPr lang="en-US" dirty="0"/>
              <a:t>E  None of the above</a:t>
            </a:r>
            <a:endParaRPr lang="en-CA" dirty="0"/>
          </a:p>
        </p:txBody>
      </p:sp>
      <p:sp>
        <p:nvSpPr>
          <p:cNvPr id="4" name="Slide Number Placeholder 3">
            <a:extLst>
              <a:ext uri="{FF2B5EF4-FFF2-40B4-BE49-F238E27FC236}">
                <a16:creationId xmlns:a16="http://schemas.microsoft.com/office/drawing/2014/main" id="{121CCE73-90E8-4786-9D6A-5D398006F360}"/>
              </a:ext>
            </a:extLst>
          </p:cNvPr>
          <p:cNvSpPr>
            <a:spLocks noGrp="1"/>
          </p:cNvSpPr>
          <p:nvPr>
            <p:ph type="sldNum" sz="quarter" idx="10"/>
          </p:nvPr>
        </p:nvSpPr>
        <p:spPr/>
        <p:txBody>
          <a:bodyPr/>
          <a:lstStyle/>
          <a:p>
            <a:pPr>
              <a:defRPr/>
            </a:pPr>
            <a:fld id="{6DB1FBA9-0009-47E9-8D28-5B0116D2432D}" type="slidenum">
              <a:rPr lang="en-US" altLang="en-US" smtClean="0"/>
              <a:pPr>
                <a:defRPr/>
              </a:pPr>
              <a:t>204</a:t>
            </a:fld>
            <a:endParaRPr lang="en-US" altLang="en-US"/>
          </a:p>
        </p:txBody>
      </p:sp>
    </p:spTree>
    <p:extLst>
      <p:ext uri="{BB962C8B-B14F-4D97-AF65-F5344CB8AC3E}">
        <p14:creationId xmlns:p14="http://schemas.microsoft.com/office/powerpoint/2010/main" val="1788847222"/>
      </p:ext>
    </p:extLst>
  </p:cSld>
  <p:clrMapOvr>
    <a:masterClrMapping/>
  </p:clrMapOvr>
  <p:transition spd="med"/>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66280-C741-4B6B-9334-6FCF6931FD55}"/>
              </a:ext>
            </a:extLst>
          </p:cNvPr>
          <p:cNvSpPr>
            <a:spLocks noGrp="1"/>
          </p:cNvSpPr>
          <p:nvPr>
            <p:ph type="title"/>
          </p:nvPr>
        </p:nvSpPr>
        <p:spPr/>
        <p:txBody>
          <a:bodyPr/>
          <a:lstStyle/>
          <a:p>
            <a:r>
              <a:rPr lang="en-US" dirty="0"/>
              <a:t>Quiz 4</a:t>
            </a:r>
            <a:endParaRPr lang="en-CA" dirty="0"/>
          </a:p>
        </p:txBody>
      </p:sp>
      <p:sp>
        <p:nvSpPr>
          <p:cNvPr id="3" name="Content Placeholder 2">
            <a:extLst>
              <a:ext uri="{FF2B5EF4-FFF2-40B4-BE49-F238E27FC236}">
                <a16:creationId xmlns:a16="http://schemas.microsoft.com/office/drawing/2014/main" id="{17DA4319-3A7A-4914-B9D4-40AFE44387FC}"/>
              </a:ext>
            </a:extLst>
          </p:cNvPr>
          <p:cNvSpPr>
            <a:spLocks noGrp="1"/>
          </p:cNvSpPr>
          <p:nvPr>
            <p:ph idx="1"/>
          </p:nvPr>
        </p:nvSpPr>
        <p:spPr/>
        <p:txBody>
          <a:bodyPr/>
          <a:lstStyle/>
          <a:p>
            <a:r>
              <a:rPr lang="en-US" b="1" dirty="0"/>
              <a:t>11. What is the output of the following code?</a:t>
            </a:r>
          </a:p>
          <a:p>
            <a:r>
              <a:rPr lang="en-US" i="1" dirty="0">
                <a:solidFill>
                  <a:srgbClr val="C00000"/>
                </a:solidFill>
              </a:rPr>
              <a:t>s={5,6}</a:t>
            </a:r>
          </a:p>
          <a:p>
            <a:r>
              <a:rPr lang="en-US" i="1" dirty="0">
                <a:solidFill>
                  <a:srgbClr val="C00000"/>
                </a:solidFill>
              </a:rPr>
              <a:t>s*3</a:t>
            </a:r>
          </a:p>
          <a:p>
            <a:endParaRPr lang="en-US" dirty="0"/>
          </a:p>
          <a:p>
            <a:endParaRPr lang="en-US" dirty="0"/>
          </a:p>
          <a:p>
            <a:endParaRPr lang="en-US" dirty="0"/>
          </a:p>
          <a:p>
            <a:r>
              <a:rPr lang="en-US" dirty="0"/>
              <a:t>A Error as unsupported operand type for set data type</a:t>
            </a:r>
          </a:p>
          <a:p>
            <a:r>
              <a:rPr lang="en-US" dirty="0"/>
              <a:t>B {5,6,5,6,5,6}</a:t>
            </a:r>
          </a:p>
          <a:p>
            <a:r>
              <a:rPr lang="en-US" dirty="0"/>
              <a:t>C {5,6}</a:t>
            </a:r>
          </a:p>
          <a:p>
            <a:r>
              <a:rPr lang="en-US" dirty="0"/>
              <a:t>D Error as multiplication creates duplicate elements which isn’t allowed</a:t>
            </a:r>
          </a:p>
          <a:p>
            <a:r>
              <a:rPr lang="en-US" dirty="0"/>
              <a:t>E None of the above</a:t>
            </a:r>
            <a:endParaRPr lang="en-CA" dirty="0"/>
          </a:p>
        </p:txBody>
      </p:sp>
      <p:sp>
        <p:nvSpPr>
          <p:cNvPr id="4" name="Slide Number Placeholder 3">
            <a:extLst>
              <a:ext uri="{FF2B5EF4-FFF2-40B4-BE49-F238E27FC236}">
                <a16:creationId xmlns:a16="http://schemas.microsoft.com/office/drawing/2014/main" id="{2D10F502-9176-4D37-AE6F-8882FDEBF80A}"/>
              </a:ext>
            </a:extLst>
          </p:cNvPr>
          <p:cNvSpPr>
            <a:spLocks noGrp="1"/>
          </p:cNvSpPr>
          <p:nvPr>
            <p:ph type="sldNum" sz="quarter" idx="10"/>
          </p:nvPr>
        </p:nvSpPr>
        <p:spPr/>
        <p:txBody>
          <a:bodyPr/>
          <a:lstStyle/>
          <a:p>
            <a:pPr>
              <a:defRPr/>
            </a:pPr>
            <a:fld id="{6DB1FBA9-0009-47E9-8D28-5B0116D2432D}" type="slidenum">
              <a:rPr lang="en-US" altLang="en-US" smtClean="0"/>
              <a:pPr>
                <a:defRPr/>
              </a:pPr>
              <a:t>205</a:t>
            </a:fld>
            <a:endParaRPr lang="en-US" altLang="en-US"/>
          </a:p>
        </p:txBody>
      </p:sp>
    </p:spTree>
    <p:extLst>
      <p:ext uri="{BB962C8B-B14F-4D97-AF65-F5344CB8AC3E}">
        <p14:creationId xmlns:p14="http://schemas.microsoft.com/office/powerpoint/2010/main" val="1180289611"/>
      </p:ext>
    </p:extLst>
  </p:cSld>
  <p:clrMapOvr>
    <a:masterClrMapping/>
  </p:clrMapOvr>
  <p:transition spd="med"/>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647C4-ED83-41F7-B868-FCF4D5374885}"/>
              </a:ext>
            </a:extLst>
          </p:cNvPr>
          <p:cNvSpPr>
            <a:spLocks noGrp="1"/>
          </p:cNvSpPr>
          <p:nvPr>
            <p:ph type="title"/>
          </p:nvPr>
        </p:nvSpPr>
        <p:spPr/>
        <p:txBody>
          <a:bodyPr/>
          <a:lstStyle/>
          <a:p>
            <a:r>
              <a:rPr lang="en-US" dirty="0"/>
              <a:t>Quiz 4</a:t>
            </a:r>
            <a:endParaRPr lang="en-CA" dirty="0"/>
          </a:p>
        </p:txBody>
      </p:sp>
      <p:sp>
        <p:nvSpPr>
          <p:cNvPr id="3" name="Content Placeholder 2">
            <a:extLst>
              <a:ext uri="{FF2B5EF4-FFF2-40B4-BE49-F238E27FC236}">
                <a16:creationId xmlns:a16="http://schemas.microsoft.com/office/drawing/2014/main" id="{E7DEB9F1-3997-4EA8-A405-C6BBCD2669B8}"/>
              </a:ext>
            </a:extLst>
          </p:cNvPr>
          <p:cNvSpPr>
            <a:spLocks noGrp="1"/>
          </p:cNvSpPr>
          <p:nvPr>
            <p:ph idx="1"/>
          </p:nvPr>
        </p:nvSpPr>
        <p:spPr/>
        <p:txBody>
          <a:bodyPr/>
          <a:lstStyle/>
          <a:p>
            <a:r>
              <a:rPr lang="en-US" b="1" dirty="0"/>
              <a:t>12. What is the output of the following piece of code?</a:t>
            </a:r>
          </a:p>
          <a:p>
            <a:r>
              <a:rPr lang="en-US" i="1" dirty="0">
                <a:solidFill>
                  <a:srgbClr val="C00000"/>
                </a:solidFill>
              </a:rPr>
              <a:t>a={9,10,11,12}</a:t>
            </a:r>
          </a:p>
          <a:p>
            <a:r>
              <a:rPr lang="en-US" i="1" dirty="0">
                <a:solidFill>
                  <a:srgbClr val="C00000"/>
                </a:solidFill>
              </a:rPr>
              <a:t>b={11,12,9,10}</a:t>
            </a:r>
          </a:p>
          <a:p>
            <a:r>
              <a:rPr lang="en-US" i="1" dirty="0">
                <a:solidFill>
                  <a:srgbClr val="C00000"/>
                </a:solidFill>
              </a:rPr>
              <a:t>a==b</a:t>
            </a:r>
          </a:p>
          <a:p>
            <a:endParaRPr lang="en-US" dirty="0"/>
          </a:p>
          <a:p>
            <a:endParaRPr lang="en-US" dirty="0"/>
          </a:p>
          <a:p>
            <a:r>
              <a:rPr lang="en-US" dirty="0"/>
              <a:t>A   True</a:t>
            </a:r>
          </a:p>
          <a:p>
            <a:r>
              <a:rPr lang="en-US" dirty="0"/>
              <a:t>B   False</a:t>
            </a:r>
            <a:endParaRPr lang="en-CA" dirty="0"/>
          </a:p>
        </p:txBody>
      </p:sp>
      <p:sp>
        <p:nvSpPr>
          <p:cNvPr id="4" name="Slide Number Placeholder 3">
            <a:extLst>
              <a:ext uri="{FF2B5EF4-FFF2-40B4-BE49-F238E27FC236}">
                <a16:creationId xmlns:a16="http://schemas.microsoft.com/office/drawing/2014/main" id="{F1DF1D5C-3867-46B6-93F7-CC886B573FCC}"/>
              </a:ext>
            </a:extLst>
          </p:cNvPr>
          <p:cNvSpPr>
            <a:spLocks noGrp="1"/>
          </p:cNvSpPr>
          <p:nvPr>
            <p:ph type="sldNum" sz="quarter" idx="10"/>
          </p:nvPr>
        </p:nvSpPr>
        <p:spPr/>
        <p:txBody>
          <a:bodyPr/>
          <a:lstStyle/>
          <a:p>
            <a:pPr>
              <a:defRPr/>
            </a:pPr>
            <a:fld id="{6DB1FBA9-0009-47E9-8D28-5B0116D2432D}" type="slidenum">
              <a:rPr lang="en-US" altLang="en-US" smtClean="0"/>
              <a:pPr>
                <a:defRPr/>
              </a:pPr>
              <a:t>206</a:t>
            </a:fld>
            <a:endParaRPr lang="en-US" altLang="en-US"/>
          </a:p>
        </p:txBody>
      </p:sp>
    </p:spTree>
    <p:extLst>
      <p:ext uri="{BB962C8B-B14F-4D97-AF65-F5344CB8AC3E}">
        <p14:creationId xmlns:p14="http://schemas.microsoft.com/office/powerpoint/2010/main" val="2905912069"/>
      </p:ext>
    </p:extLst>
  </p:cSld>
  <p:clrMapOvr>
    <a:masterClrMapping/>
  </p:clrMapOvr>
  <p:transition spd="med"/>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734A7-9553-429B-8E31-9E6E0ACB9D7A}"/>
              </a:ext>
            </a:extLst>
          </p:cNvPr>
          <p:cNvSpPr>
            <a:spLocks noGrp="1"/>
          </p:cNvSpPr>
          <p:nvPr>
            <p:ph type="title"/>
          </p:nvPr>
        </p:nvSpPr>
        <p:spPr/>
        <p:txBody>
          <a:bodyPr/>
          <a:lstStyle/>
          <a:p>
            <a:r>
              <a:rPr lang="en-US" dirty="0"/>
              <a:t>Quiz 4</a:t>
            </a:r>
            <a:endParaRPr lang="en-CA" dirty="0"/>
          </a:p>
        </p:txBody>
      </p:sp>
      <p:sp>
        <p:nvSpPr>
          <p:cNvPr id="3" name="Content Placeholder 2">
            <a:extLst>
              <a:ext uri="{FF2B5EF4-FFF2-40B4-BE49-F238E27FC236}">
                <a16:creationId xmlns:a16="http://schemas.microsoft.com/office/drawing/2014/main" id="{5BBA5A4D-DA73-450C-B486-8B369FEC9412}"/>
              </a:ext>
            </a:extLst>
          </p:cNvPr>
          <p:cNvSpPr>
            <a:spLocks noGrp="1"/>
          </p:cNvSpPr>
          <p:nvPr>
            <p:ph idx="1"/>
          </p:nvPr>
        </p:nvSpPr>
        <p:spPr/>
        <p:txBody>
          <a:bodyPr/>
          <a:lstStyle/>
          <a:p>
            <a:r>
              <a:rPr lang="en-US" b="1" dirty="0"/>
              <a:t>13. What is the output of the following piece of code?</a:t>
            </a:r>
          </a:p>
          <a:p>
            <a:r>
              <a:rPr lang="en-US" i="1" dirty="0">
                <a:solidFill>
                  <a:srgbClr val="C00000"/>
                </a:solidFill>
              </a:rPr>
              <a:t>a={3,4,5}</a:t>
            </a:r>
          </a:p>
          <a:p>
            <a:r>
              <a:rPr lang="en-US" i="1" dirty="0">
                <a:solidFill>
                  <a:srgbClr val="C00000"/>
                </a:solidFill>
              </a:rPr>
              <a:t>b={5,6,7}</a:t>
            </a:r>
          </a:p>
          <a:p>
            <a:r>
              <a:rPr lang="en-US" i="1" dirty="0" err="1">
                <a:solidFill>
                  <a:srgbClr val="C00000"/>
                </a:solidFill>
              </a:rPr>
              <a:t>a|b</a:t>
            </a:r>
            <a:endParaRPr lang="en-US" i="1" dirty="0">
              <a:solidFill>
                <a:srgbClr val="C00000"/>
              </a:solidFill>
            </a:endParaRPr>
          </a:p>
          <a:p>
            <a:endParaRPr lang="en-US" dirty="0"/>
          </a:p>
          <a:p>
            <a:endParaRPr lang="en-US" dirty="0"/>
          </a:p>
          <a:p>
            <a:r>
              <a:rPr lang="en-US" dirty="0"/>
              <a:t>A  Invalid operation</a:t>
            </a:r>
          </a:p>
          <a:p>
            <a:r>
              <a:rPr lang="en-US" dirty="0"/>
              <a:t>B  {3, 4, 5, 6, 7}</a:t>
            </a:r>
          </a:p>
          <a:p>
            <a:r>
              <a:rPr lang="en-US" dirty="0"/>
              <a:t>C  {5}</a:t>
            </a:r>
          </a:p>
          <a:p>
            <a:r>
              <a:rPr lang="en-US" dirty="0"/>
              <a:t>D  {3,4,6,7}</a:t>
            </a:r>
            <a:endParaRPr lang="en-CA" dirty="0"/>
          </a:p>
        </p:txBody>
      </p:sp>
      <p:sp>
        <p:nvSpPr>
          <p:cNvPr id="4" name="Slide Number Placeholder 3">
            <a:extLst>
              <a:ext uri="{FF2B5EF4-FFF2-40B4-BE49-F238E27FC236}">
                <a16:creationId xmlns:a16="http://schemas.microsoft.com/office/drawing/2014/main" id="{CD948E86-71B2-41A6-A31F-060816264E29}"/>
              </a:ext>
            </a:extLst>
          </p:cNvPr>
          <p:cNvSpPr>
            <a:spLocks noGrp="1"/>
          </p:cNvSpPr>
          <p:nvPr>
            <p:ph type="sldNum" sz="quarter" idx="10"/>
          </p:nvPr>
        </p:nvSpPr>
        <p:spPr/>
        <p:txBody>
          <a:bodyPr/>
          <a:lstStyle/>
          <a:p>
            <a:pPr>
              <a:defRPr/>
            </a:pPr>
            <a:fld id="{6DB1FBA9-0009-47E9-8D28-5B0116D2432D}" type="slidenum">
              <a:rPr lang="en-US" altLang="en-US" smtClean="0"/>
              <a:pPr>
                <a:defRPr/>
              </a:pPr>
              <a:t>207</a:t>
            </a:fld>
            <a:endParaRPr lang="en-US" altLang="en-US"/>
          </a:p>
        </p:txBody>
      </p:sp>
    </p:spTree>
    <p:extLst>
      <p:ext uri="{BB962C8B-B14F-4D97-AF65-F5344CB8AC3E}">
        <p14:creationId xmlns:p14="http://schemas.microsoft.com/office/powerpoint/2010/main" val="1016446700"/>
      </p:ext>
    </p:extLst>
  </p:cSld>
  <p:clrMapOvr>
    <a:masterClrMapping/>
  </p:clrMapOvr>
  <p:transition spd="med"/>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BE9FA-7FB5-48F3-A1A6-789B0B647A3C}"/>
              </a:ext>
            </a:extLst>
          </p:cNvPr>
          <p:cNvSpPr>
            <a:spLocks noGrp="1"/>
          </p:cNvSpPr>
          <p:nvPr>
            <p:ph type="title"/>
          </p:nvPr>
        </p:nvSpPr>
        <p:spPr/>
        <p:txBody>
          <a:bodyPr/>
          <a:lstStyle/>
          <a:p>
            <a:r>
              <a:rPr lang="en-US" dirty="0"/>
              <a:t>Quiz 4</a:t>
            </a:r>
            <a:endParaRPr lang="en-CA" dirty="0"/>
          </a:p>
        </p:txBody>
      </p:sp>
      <p:sp>
        <p:nvSpPr>
          <p:cNvPr id="3" name="Content Placeholder 2">
            <a:extLst>
              <a:ext uri="{FF2B5EF4-FFF2-40B4-BE49-F238E27FC236}">
                <a16:creationId xmlns:a16="http://schemas.microsoft.com/office/drawing/2014/main" id="{98E67426-CB33-4B34-9E5B-5F09493752CE}"/>
              </a:ext>
            </a:extLst>
          </p:cNvPr>
          <p:cNvSpPr>
            <a:spLocks noGrp="1"/>
          </p:cNvSpPr>
          <p:nvPr>
            <p:ph idx="1"/>
          </p:nvPr>
        </p:nvSpPr>
        <p:spPr/>
        <p:txBody>
          <a:bodyPr/>
          <a:lstStyle/>
          <a:p>
            <a:r>
              <a:rPr lang="en-US" sz="1800" b="1" dirty="0"/>
              <a:t>14. Is the following piece of code valid?</a:t>
            </a:r>
          </a:p>
          <a:p>
            <a:r>
              <a:rPr lang="en-US" sz="1800" i="1" dirty="0">
                <a:solidFill>
                  <a:srgbClr val="C00000"/>
                </a:solidFill>
              </a:rPr>
              <a:t>a={3,4,{7,5}}</a:t>
            </a:r>
          </a:p>
          <a:p>
            <a:r>
              <a:rPr lang="en-US" sz="1800" i="1" dirty="0">
                <a:solidFill>
                  <a:srgbClr val="C00000"/>
                </a:solidFill>
              </a:rPr>
              <a:t>print(a[2][0])</a:t>
            </a:r>
          </a:p>
          <a:p>
            <a:endParaRPr lang="en-US" sz="1800" dirty="0"/>
          </a:p>
          <a:p>
            <a:r>
              <a:rPr lang="en-US" sz="1800" dirty="0"/>
              <a:t>A  Yes, 7 is printed</a:t>
            </a:r>
          </a:p>
          <a:p>
            <a:r>
              <a:rPr lang="en-US" sz="1800" dirty="0"/>
              <a:t>B  Error, elements of a set can’t be printed</a:t>
            </a:r>
          </a:p>
          <a:p>
            <a:r>
              <a:rPr lang="en-US" sz="1800" dirty="0"/>
              <a:t>C  Error, subsets aren’t allowed</a:t>
            </a:r>
          </a:p>
          <a:p>
            <a:r>
              <a:rPr lang="en-US" sz="1800" dirty="0"/>
              <a:t>D  Yes, {7,5} is printed</a:t>
            </a:r>
          </a:p>
          <a:p>
            <a:endParaRPr lang="en-US" sz="1800" dirty="0"/>
          </a:p>
          <a:p>
            <a:r>
              <a:rPr lang="en-US" sz="1800" b="1" dirty="0"/>
              <a:t>15. Which statement is false (select one)</a:t>
            </a:r>
          </a:p>
          <a:p>
            <a:endParaRPr lang="en-US" sz="1800" dirty="0"/>
          </a:p>
          <a:p>
            <a:r>
              <a:rPr lang="en-US" sz="1800" dirty="0"/>
              <a:t>A  Frozen sets are mutable</a:t>
            </a:r>
          </a:p>
          <a:p>
            <a:r>
              <a:rPr lang="en-US" sz="1800" dirty="0"/>
              <a:t>B  Frozen sets are hashable</a:t>
            </a:r>
          </a:p>
          <a:p>
            <a:r>
              <a:rPr lang="en-US" sz="1800" dirty="0"/>
              <a:t>C  </a:t>
            </a:r>
            <a:r>
              <a:rPr lang="en-US" sz="1800" dirty="0" err="1"/>
              <a:t>Myset</a:t>
            </a:r>
            <a:r>
              <a:rPr lang="en-US" sz="1800" dirty="0"/>
              <a:t> = frozenset([3, 4, 5, 6]) defines a frozen set</a:t>
            </a:r>
          </a:p>
          <a:p>
            <a:r>
              <a:rPr lang="en-US" sz="1800" dirty="0"/>
              <a:t>D  Frozenset data supports the method copy and union</a:t>
            </a:r>
            <a:endParaRPr lang="en-CA" sz="1800" dirty="0"/>
          </a:p>
          <a:p>
            <a:endParaRPr lang="en-CA" dirty="0"/>
          </a:p>
        </p:txBody>
      </p:sp>
      <p:sp>
        <p:nvSpPr>
          <p:cNvPr id="4" name="Slide Number Placeholder 3">
            <a:extLst>
              <a:ext uri="{FF2B5EF4-FFF2-40B4-BE49-F238E27FC236}">
                <a16:creationId xmlns:a16="http://schemas.microsoft.com/office/drawing/2014/main" id="{2A4E60F0-B077-4934-91F9-78E170BFC103}"/>
              </a:ext>
            </a:extLst>
          </p:cNvPr>
          <p:cNvSpPr>
            <a:spLocks noGrp="1"/>
          </p:cNvSpPr>
          <p:nvPr>
            <p:ph type="sldNum" sz="quarter" idx="10"/>
          </p:nvPr>
        </p:nvSpPr>
        <p:spPr/>
        <p:txBody>
          <a:bodyPr/>
          <a:lstStyle/>
          <a:p>
            <a:pPr>
              <a:defRPr/>
            </a:pPr>
            <a:fld id="{6DB1FBA9-0009-47E9-8D28-5B0116D2432D}" type="slidenum">
              <a:rPr lang="en-US" altLang="en-US" smtClean="0"/>
              <a:pPr>
                <a:defRPr/>
              </a:pPr>
              <a:t>208</a:t>
            </a:fld>
            <a:endParaRPr lang="en-US" altLang="en-US"/>
          </a:p>
        </p:txBody>
      </p:sp>
    </p:spTree>
    <p:extLst>
      <p:ext uri="{BB962C8B-B14F-4D97-AF65-F5344CB8AC3E}">
        <p14:creationId xmlns:p14="http://schemas.microsoft.com/office/powerpoint/2010/main" val="3242338258"/>
      </p:ext>
    </p:extLst>
  </p:cSld>
  <p:clrMapOvr>
    <a:masterClrMapping/>
  </p:clrMapOvr>
  <p:transition spd="med"/>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4A716-2FFB-4048-81C7-508D735E6CB9}"/>
              </a:ext>
            </a:extLst>
          </p:cNvPr>
          <p:cNvSpPr>
            <a:spLocks noGrp="1"/>
          </p:cNvSpPr>
          <p:nvPr>
            <p:ph type="title"/>
          </p:nvPr>
        </p:nvSpPr>
        <p:spPr/>
        <p:txBody>
          <a:bodyPr/>
          <a:lstStyle/>
          <a:p>
            <a:r>
              <a:rPr lang="en-US" dirty="0"/>
              <a:t>Python IF ELSE</a:t>
            </a:r>
          </a:p>
        </p:txBody>
      </p:sp>
      <p:pic>
        <p:nvPicPr>
          <p:cNvPr id="5" name="Content Placeholder 4">
            <a:extLst>
              <a:ext uri="{FF2B5EF4-FFF2-40B4-BE49-F238E27FC236}">
                <a16:creationId xmlns:a16="http://schemas.microsoft.com/office/drawing/2014/main" id="{19FA4C57-8B08-4EED-9977-D6C054F6F0DE}"/>
              </a:ext>
            </a:extLst>
          </p:cNvPr>
          <p:cNvPicPr>
            <a:picLocks noGrp="1" noChangeAspect="1"/>
          </p:cNvPicPr>
          <p:nvPr>
            <p:ph idx="1"/>
          </p:nvPr>
        </p:nvPicPr>
        <p:blipFill>
          <a:blip r:embed="rId2"/>
          <a:stretch>
            <a:fillRect/>
          </a:stretch>
        </p:blipFill>
        <p:spPr>
          <a:xfrm>
            <a:off x="228600" y="1544483"/>
            <a:ext cx="8534400" cy="4055372"/>
          </a:xfrm>
          <a:prstGeom prst="rect">
            <a:avLst/>
          </a:prstGeom>
        </p:spPr>
      </p:pic>
      <p:sp>
        <p:nvSpPr>
          <p:cNvPr id="4" name="Slide Number Placeholder 3">
            <a:extLst>
              <a:ext uri="{FF2B5EF4-FFF2-40B4-BE49-F238E27FC236}">
                <a16:creationId xmlns:a16="http://schemas.microsoft.com/office/drawing/2014/main" id="{2B6F44A1-496F-4CE1-8302-3F7215BCF2B7}"/>
              </a:ext>
            </a:extLst>
          </p:cNvPr>
          <p:cNvSpPr>
            <a:spLocks noGrp="1"/>
          </p:cNvSpPr>
          <p:nvPr>
            <p:ph type="sldNum" sz="quarter" idx="10"/>
          </p:nvPr>
        </p:nvSpPr>
        <p:spPr/>
        <p:txBody>
          <a:bodyPr/>
          <a:lstStyle/>
          <a:p>
            <a:pPr>
              <a:defRPr/>
            </a:pPr>
            <a:fld id="{6DB1FBA9-0009-47E9-8D28-5B0116D2432D}" type="slidenum">
              <a:rPr lang="en-US" altLang="en-US" smtClean="0"/>
              <a:pPr>
                <a:defRPr/>
              </a:pPr>
              <a:t>209</a:t>
            </a:fld>
            <a:endParaRPr lang="en-US" altLang="en-US"/>
          </a:p>
        </p:txBody>
      </p:sp>
      <p:sp>
        <p:nvSpPr>
          <p:cNvPr id="6" name="Arrow: U-Turn 5">
            <a:hlinkClick r:id="rId3" action="ppaction://hlinksldjump"/>
            <a:extLst>
              <a:ext uri="{FF2B5EF4-FFF2-40B4-BE49-F238E27FC236}">
                <a16:creationId xmlns:a16="http://schemas.microsoft.com/office/drawing/2014/main" id="{82F7EBC7-4268-495A-A5AB-2081E0F1D4E8}"/>
              </a:ext>
            </a:extLst>
          </p:cNvPr>
          <p:cNvSpPr/>
          <p:nvPr/>
        </p:nvSpPr>
        <p:spPr bwMode="auto">
          <a:xfrm>
            <a:off x="1143000" y="6096000"/>
            <a:ext cx="457200" cy="228600"/>
          </a:xfrm>
          <a:prstGeom prst="uturnArrow">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1196975" marR="0" indent="-282575" algn="l" defTabSz="914400" rtl="0" eaLnBrk="1" fontAlgn="base" latinLnBrk="0" hangingPunct="1">
              <a:lnSpc>
                <a:spcPct val="100000"/>
              </a:lnSpc>
              <a:spcBef>
                <a:spcPts val="500"/>
              </a:spcBef>
              <a:spcAft>
                <a:spcPct val="0"/>
              </a:spcAft>
              <a:buClr>
                <a:srgbClr val="800080"/>
              </a:buClr>
              <a:buSzPct val="55000"/>
              <a:buFont typeface="Wingdings" panose="05000000000000000000" pitchFamily="2" charset="2"/>
              <a:buChar char="n"/>
              <a:tabLst/>
            </a:pPr>
            <a:endParaRPr kumimoji="0" lang="en-US" sz="2000" b="0" i="0" u="none" strike="noStrike" cap="none" normalizeH="0" baseline="0">
              <a:ln>
                <a:noFill/>
              </a:ln>
              <a:solidFill>
                <a:schemeClr val="tx1"/>
              </a:solidFill>
              <a:effectLst/>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253036161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45283-1CEF-4C20-8469-0FE26B7CEC3C}"/>
              </a:ext>
            </a:extLst>
          </p:cNvPr>
          <p:cNvSpPr>
            <a:spLocks noGrp="1"/>
          </p:cNvSpPr>
          <p:nvPr>
            <p:ph type="title"/>
          </p:nvPr>
        </p:nvSpPr>
        <p:spPr/>
        <p:txBody>
          <a:bodyPr/>
          <a:lstStyle/>
          <a:p>
            <a:r>
              <a:rPr lang="en-CA" sz="2800" dirty="0"/>
              <a:t>EXPRESSIONS, VARIABLES AND ASSIGNMENTS</a:t>
            </a:r>
          </a:p>
        </p:txBody>
      </p:sp>
      <p:sp>
        <p:nvSpPr>
          <p:cNvPr id="3" name="Content Placeholder 2">
            <a:extLst>
              <a:ext uri="{FF2B5EF4-FFF2-40B4-BE49-F238E27FC236}">
                <a16:creationId xmlns:a16="http://schemas.microsoft.com/office/drawing/2014/main" id="{56A19A87-D4CB-49C3-8E41-7EBE50B2D109}"/>
              </a:ext>
            </a:extLst>
          </p:cNvPr>
          <p:cNvSpPr>
            <a:spLocks noGrp="1"/>
          </p:cNvSpPr>
          <p:nvPr>
            <p:ph idx="1"/>
          </p:nvPr>
        </p:nvSpPr>
        <p:spPr/>
        <p:txBody>
          <a:bodyPr/>
          <a:lstStyle/>
          <a:p>
            <a:r>
              <a:rPr lang="en-CA" b="1" dirty="0">
                <a:solidFill>
                  <a:srgbClr val="C00000"/>
                </a:solidFill>
                <a:effectLst>
                  <a:outerShdw blurRad="38100" dist="38100" dir="2700000" algn="tl">
                    <a:srgbClr val="000000">
                      <a:alpha val="43137"/>
                    </a:srgbClr>
                  </a:outerShdw>
                </a:effectLst>
              </a:rPr>
              <a:t>BEDMAS/PEDMAS (order of operations)</a:t>
            </a:r>
          </a:p>
          <a:p>
            <a:r>
              <a:rPr lang="en-CA" b="1" dirty="0">
                <a:solidFill>
                  <a:srgbClr val="C00000"/>
                </a:solidFill>
              </a:rPr>
              <a:t>B</a:t>
            </a:r>
            <a:r>
              <a:rPr lang="en-CA" dirty="0">
                <a:solidFill>
                  <a:srgbClr val="C00000"/>
                </a:solidFill>
              </a:rPr>
              <a:t>rackets/</a:t>
            </a:r>
            <a:r>
              <a:rPr lang="en-CA" b="1" dirty="0">
                <a:solidFill>
                  <a:srgbClr val="C00000"/>
                </a:solidFill>
              </a:rPr>
              <a:t>P</a:t>
            </a:r>
            <a:r>
              <a:rPr lang="en-CA" dirty="0">
                <a:solidFill>
                  <a:srgbClr val="C00000"/>
                </a:solidFill>
              </a:rPr>
              <a:t>arenthesis</a:t>
            </a:r>
          </a:p>
          <a:p>
            <a:r>
              <a:rPr lang="en-CA" b="1" dirty="0">
                <a:solidFill>
                  <a:srgbClr val="C00000"/>
                </a:solidFill>
              </a:rPr>
              <a:t>E</a:t>
            </a:r>
            <a:r>
              <a:rPr lang="en-CA" dirty="0">
                <a:solidFill>
                  <a:srgbClr val="C00000"/>
                </a:solidFill>
              </a:rPr>
              <a:t>xponents</a:t>
            </a:r>
          </a:p>
          <a:p>
            <a:r>
              <a:rPr lang="en-CA" b="1" dirty="0">
                <a:solidFill>
                  <a:srgbClr val="C00000"/>
                </a:solidFill>
              </a:rPr>
              <a:t>D</a:t>
            </a:r>
            <a:r>
              <a:rPr lang="en-CA" dirty="0">
                <a:solidFill>
                  <a:srgbClr val="C00000"/>
                </a:solidFill>
              </a:rPr>
              <a:t>ivision</a:t>
            </a:r>
          </a:p>
          <a:p>
            <a:r>
              <a:rPr lang="en-CA" b="1" dirty="0">
                <a:solidFill>
                  <a:srgbClr val="C00000"/>
                </a:solidFill>
              </a:rPr>
              <a:t>M</a:t>
            </a:r>
            <a:r>
              <a:rPr lang="en-CA" dirty="0">
                <a:solidFill>
                  <a:srgbClr val="C00000"/>
                </a:solidFill>
              </a:rPr>
              <a:t>ultiplication</a:t>
            </a:r>
          </a:p>
          <a:p>
            <a:r>
              <a:rPr lang="en-CA" b="1" dirty="0">
                <a:solidFill>
                  <a:srgbClr val="C00000"/>
                </a:solidFill>
              </a:rPr>
              <a:t>A</a:t>
            </a:r>
            <a:r>
              <a:rPr lang="en-CA" dirty="0">
                <a:solidFill>
                  <a:srgbClr val="C00000"/>
                </a:solidFill>
              </a:rPr>
              <a:t>ddition</a:t>
            </a:r>
          </a:p>
          <a:p>
            <a:r>
              <a:rPr lang="en-CA" b="1" dirty="0">
                <a:solidFill>
                  <a:srgbClr val="C00000"/>
                </a:solidFill>
              </a:rPr>
              <a:t>S</a:t>
            </a:r>
            <a:r>
              <a:rPr lang="en-CA" dirty="0">
                <a:solidFill>
                  <a:srgbClr val="C00000"/>
                </a:solidFill>
              </a:rPr>
              <a:t>ubtraction</a:t>
            </a:r>
          </a:p>
          <a:p>
            <a:r>
              <a:rPr lang="en-US" dirty="0"/>
              <a:t>The two types of number values, </a:t>
            </a:r>
            <a:r>
              <a:rPr lang="en-US" b="1" dirty="0" err="1"/>
              <a:t>int</a:t>
            </a:r>
            <a:r>
              <a:rPr lang="en-US" b="1" dirty="0"/>
              <a:t> </a:t>
            </a:r>
            <a:r>
              <a:rPr lang="en-US" dirty="0"/>
              <a:t>and </a:t>
            </a:r>
            <a:r>
              <a:rPr lang="en-US" b="1" dirty="0"/>
              <a:t>float</a:t>
            </a:r>
            <a:r>
              <a:rPr lang="en-US" dirty="0"/>
              <a:t>, have somewhat different properties</a:t>
            </a:r>
          </a:p>
          <a:p>
            <a:r>
              <a:rPr lang="en-US" i="1" dirty="0">
                <a:solidFill>
                  <a:schemeClr val="accent4">
                    <a:lumMod val="75000"/>
                    <a:lumOff val="25000"/>
                  </a:schemeClr>
                </a:solidFill>
              </a:rPr>
              <a:t>For example, when two </a:t>
            </a:r>
            <a:r>
              <a:rPr lang="en-US" b="1" i="1" dirty="0" err="1">
                <a:solidFill>
                  <a:schemeClr val="accent4">
                    <a:lumMod val="75000"/>
                    <a:lumOff val="25000"/>
                  </a:schemeClr>
                </a:solidFill>
              </a:rPr>
              <a:t>int</a:t>
            </a:r>
            <a:r>
              <a:rPr lang="en-US" i="1" dirty="0">
                <a:solidFill>
                  <a:schemeClr val="accent4">
                    <a:lumMod val="75000"/>
                    <a:lumOff val="25000"/>
                  </a:schemeClr>
                </a:solidFill>
              </a:rPr>
              <a:t> values are added, subtracted, or multiplied, the result is an </a:t>
            </a:r>
            <a:r>
              <a:rPr lang="en-US" b="1" i="1" dirty="0" err="1">
                <a:solidFill>
                  <a:schemeClr val="accent4">
                    <a:lumMod val="75000"/>
                    <a:lumOff val="25000"/>
                  </a:schemeClr>
                </a:solidFill>
              </a:rPr>
              <a:t>int</a:t>
            </a:r>
            <a:r>
              <a:rPr lang="en-US" i="1" dirty="0">
                <a:solidFill>
                  <a:schemeClr val="accent4">
                    <a:lumMod val="75000"/>
                    <a:lumOff val="25000"/>
                  </a:schemeClr>
                </a:solidFill>
              </a:rPr>
              <a:t> value</a:t>
            </a:r>
          </a:p>
          <a:p>
            <a:r>
              <a:rPr lang="en-US" i="1" dirty="0">
                <a:solidFill>
                  <a:srgbClr val="C00000"/>
                </a:solidFill>
                <a:effectLst>
                  <a:outerShdw blurRad="38100" dist="38100" dir="2700000" algn="tl">
                    <a:srgbClr val="000000">
                      <a:alpha val="43137"/>
                    </a:srgbClr>
                  </a:outerShdw>
                </a:effectLst>
              </a:rPr>
              <a:t>If at least one </a:t>
            </a:r>
            <a:r>
              <a:rPr lang="en-US" b="1" i="1" dirty="0">
                <a:solidFill>
                  <a:srgbClr val="C00000"/>
                </a:solidFill>
                <a:effectLst>
                  <a:outerShdw blurRad="38100" dist="38100" dir="2700000" algn="tl">
                    <a:srgbClr val="000000">
                      <a:alpha val="43137"/>
                    </a:srgbClr>
                  </a:outerShdw>
                </a:effectLst>
              </a:rPr>
              <a:t>float</a:t>
            </a:r>
            <a:r>
              <a:rPr lang="en-US" i="1" dirty="0">
                <a:solidFill>
                  <a:srgbClr val="C00000"/>
                </a:solidFill>
                <a:effectLst>
                  <a:outerShdw blurRad="38100" dist="38100" dir="2700000" algn="tl">
                    <a:srgbClr val="000000">
                      <a:alpha val="43137"/>
                    </a:srgbClr>
                  </a:outerShdw>
                </a:effectLst>
              </a:rPr>
              <a:t> value appears in the expression, however, the result is always a </a:t>
            </a:r>
            <a:r>
              <a:rPr lang="en-US" b="1" i="1" dirty="0">
                <a:solidFill>
                  <a:srgbClr val="C00000"/>
                </a:solidFill>
                <a:effectLst>
                  <a:outerShdw blurRad="38100" dist="38100" dir="2700000" algn="tl">
                    <a:srgbClr val="000000">
                      <a:alpha val="43137"/>
                    </a:srgbClr>
                  </a:outerShdw>
                </a:effectLst>
              </a:rPr>
              <a:t>float </a:t>
            </a:r>
            <a:r>
              <a:rPr lang="en-US" i="1" dirty="0">
                <a:solidFill>
                  <a:srgbClr val="C00000"/>
                </a:solidFill>
                <a:effectLst>
                  <a:outerShdw blurRad="38100" dist="38100" dir="2700000" algn="tl">
                    <a:srgbClr val="000000">
                      <a:alpha val="43137"/>
                    </a:srgbClr>
                  </a:outerShdw>
                </a:effectLst>
              </a:rPr>
              <a:t>value</a:t>
            </a:r>
          </a:p>
          <a:p>
            <a:r>
              <a:rPr lang="en-US" dirty="0"/>
              <a:t>Note that a </a:t>
            </a:r>
            <a:r>
              <a:rPr lang="en-US" b="1" dirty="0"/>
              <a:t>float</a:t>
            </a:r>
            <a:r>
              <a:rPr lang="en-US" dirty="0"/>
              <a:t> value is also obtained when two </a:t>
            </a:r>
            <a:r>
              <a:rPr lang="en-US" b="1" dirty="0"/>
              <a:t>integer</a:t>
            </a:r>
            <a:r>
              <a:rPr lang="en-US" dirty="0"/>
              <a:t> values (e.g., 4 and 2) are divided (Python 3, Python 2 will give you an </a:t>
            </a:r>
            <a:r>
              <a:rPr lang="en-US" b="1" dirty="0"/>
              <a:t>integer</a:t>
            </a:r>
            <a:r>
              <a:rPr lang="en-US" dirty="0"/>
              <a:t>)</a:t>
            </a:r>
            <a:endParaRPr lang="en-CA" dirty="0"/>
          </a:p>
          <a:p>
            <a:endParaRPr lang="en-CA" dirty="0"/>
          </a:p>
        </p:txBody>
      </p:sp>
      <p:sp>
        <p:nvSpPr>
          <p:cNvPr id="4" name="Slide Number Placeholder 3">
            <a:extLst>
              <a:ext uri="{FF2B5EF4-FFF2-40B4-BE49-F238E27FC236}">
                <a16:creationId xmlns:a16="http://schemas.microsoft.com/office/drawing/2014/main" id="{C24655E2-70B2-446D-B548-8B456124C5D0}"/>
              </a:ext>
            </a:extLst>
          </p:cNvPr>
          <p:cNvSpPr>
            <a:spLocks noGrp="1"/>
          </p:cNvSpPr>
          <p:nvPr>
            <p:ph type="sldNum" sz="quarter" idx="10"/>
          </p:nvPr>
        </p:nvSpPr>
        <p:spPr/>
        <p:txBody>
          <a:bodyPr/>
          <a:lstStyle/>
          <a:p>
            <a:pPr>
              <a:defRPr/>
            </a:pPr>
            <a:fld id="{6DB1FBA9-0009-47E9-8D28-5B0116D2432D}" type="slidenum">
              <a:rPr lang="en-US" altLang="en-US" smtClean="0"/>
              <a:pPr>
                <a:defRPr/>
              </a:pPr>
              <a:t>21</a:t>
            </a:fld>
            <a:endParaRPr lang="en-US" altLang="en-US"/>
          </a:p>
        </p:txBody>
      </p:sp>
      <p:sp>
        <p:nvSpPr>
          <p:cNvPr id="5" name="TextBox 4">
            <a:extLst>
              <a:ext uri="{FF2B5EF4-FFF2-40B4-BE49-F238E27FC236}">
                <a16:creationId xmlns:a16="http://schemas.microsoft.com/office/drawing/2014/main" id="{9D7CEDBD-E4FE-4EC6-9EB2-8889FBFEB888}"/>
              </a:ext>
            </a:extLst>
          </p:cNvPr>
          <p:cNvSpPr txBox="1"/>
          <p:nvPr/>
        </p:nvSpPr>
        <p:spPr>
          <a:xfrm>
            <a:off x="4648200" y="1371600"/>
            <a:ext cx="3581400" cy="2246769"/>
          </a:xfrm>
          <a:prstGeom prst="rect">
            <a:avLst/>
          </a:prstGeom>
          <a:noFill/>
        </p:spPr>
        <p:txBody>
          <a:bodyPr wrap="square" rtlCol="0">
            <a:spAutoFit/>
          </a:bodyPr>
          <a:lstStyle/>
          <a:p>
            <a:r>
              <a:rPr lang="en-US" dirty="0">
                <a:solidFill>
                  <a:srgbClr val="C00000"/>
                </a:solidFill>
              </a:rPr>
              <a:t>Division</a:t>
            </a:r>
            <a:r>
              <a:rPr lang="en-US" dirty="0"/>
              <a:t> and </a:t>
            </a:r>
            <a:r>
              <a:rPr lang="en-US" dirty="0">
                <a:solidFill>
                  <a:srgbClr val="C00000"/>
                </a:solidFill>
              </a:rPr>
              <a:t>Multiplication</a:t>
            </a:r>
            <a:r>
              <a:rPr lang="en-US" dirty="0"/>
              <a:t> have the same precedence</a:t>
            </a:r>
          </a:p>
          <a:p>
            <a:r>
              <a:rPr lang="en-US" dirty="0"/>
              <a:t>Same for </a:t>
            </a:r>
            <a:r>
              <a:rPr lang="en-US" dirty="0">
                <a:solidFill>
                  <a:srgbClr val="C00000"/>
                </a:solidFill>
              </a:rPr>
              <a:t>Multiplication</a:t>
            </a:r>
            <a:r>
              <a:rPr lang="en-US" dirty="0"/>
              <a:t> and </a:t>
            </a:r>
            <a:r>
              <a:rPr lang="en-US" dirty="0">
                <a:solidFill>
                  <a:srgbClr val="C00000"/>
                </a:solidFill>
              </a:rPr>
              <a:t>Division.</a:t>
            </a:r>
          </a:p>
          <a:p>
            <a:r>
              <a:rPr lang="en-US" dirty="0">
                <a:solidFill>
                  <a:srgbClr val="C00000"/>
                </a:solidFill>
              </a:rPr>
              <a:t>PEDMAS is easier to remember </a:t>
            </a:r>
            <a:r>
              <a:rPr lang="en-US" dirty="0">
                <a:solidFill>
                  <a:srgbClr val="C00000"/>
                </a:solidFill>
                <a:sym typeface="Wingdings" panose="05000000000000000000" pitchFamily="2" charset="2"/>
              </a:rPr>
              <a:t></a:t>
            </a:r>
            <a:endParaRPr lang="en-US" dirty="0">
              <a:solidFill>
                <a:srgbClr val="C00000"/>
              </a:solidFill>
            </a:endParaRPr>
          </a:p>
        </p:txBody>
      </p:sp>
    </p:spTree>
    <p:extLst>
      <p:ext uri="{BB962C8B-B14F-4D97-AF65-F5344CB8AC3E}">
        <p14:creationId xmlns:p14="http://schemas.microsoft.com/office/powerpoint/2010/main" val="3652664900"/>
      </p:ext>
    </p:extLst>
  </p:cSld>
  <p:clrMapOvr>
    <a:masterClrMapping/>
  </p:clrMapOvr>
  <p:transition spd="med"/>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49EE9-01B5-4849-95BF-7128128B6782}"/>
              </a:ext>
            </a:extLst>
          </p:cNvPr>
          <p:cNvSpPr>
            <a:spLocks noGrp="1"/>
          </p:cNvSpPr>
          <p:nvPr>
            <p:ph type="title"/>
          </p:nvPr>
        </p:nvSpPr>
        <p:spPr/>
        <p:txBody>
          <a:bodyPr/>
          <a:lstStyle/>
          <a:p>
            <a:r>
              <a:rPr lang="en-US" dirty="0"/>
              <a:t>Python IF ELSE(cont)</a:t>
            </a:r>
          </a:p>
        </p:txBody>
      </p:sp>
      <p:sp>
        <p:nvSpPr>
          <p:cNvPr id="3" name="Content Placeholder 2">
            <a:extLst>
              <a:ext uri="{FF2B5EF4-FFF2-40B4-BE49-F238E27FC236}">
                <a16:creationId xmlns:a16="http://schemas.microsoft.com/office/drawing/2014/main" id="{F1037B45-1BC0-470D-873A-D4F081CB6E7C}"/>
              </a:ext>
            </a:extLst>
          </p:cNvPr>
          <p:cNvSpPr>
            <a:spLocks noGrp="1"/>
          </p:cNvSpPr>
          <p:nvPr>
            <p:ph idx="1"/>
          </p:nvPr>
        </p:nvSpPr>
        <p:spPr/>
        <p:txBody>
          <a:bodyPr/>
          <a:lstStyle/>
          <a:p>
            <a:r>
              <a:rPr lang="en-US" b="1" dirty="0">
                <a:solidFill>
                  <a:srgbClr val="C00000"/>
                </a:solidFill>
              </a:rPr>
              <a:t>Python If ... Else</a:t>
            </a:r>
          </a:p>
          <a:p>
            <a:endParaRPr lang="en-US" dirty="0">
              <a:solidFill>
                <a:srgbClr val="C00000"/>
              </a:solidFill>
            </a:endParaRPr>
          </a:p>
          <a:p>
            <a:r>
              <a:rPr lang="en-US" b="1" dirty="0">
                <a:solidFill>
                  <a:srgbClr val="C00000"/>
                </a:solidFill>
              </a:rPr>
              <a:t>Python Conditions and If statements</a:t>
            </a:r>
          </a:p>
          <a:p>
            <a:r>
              <a:rPr lang="en-US" dirty="0"/>
              <a:t>Python supports the usual logical conditions from mathematics:</a:t>
            </a:r>
          </a:p>
          <a:p>
            <a:r>
              <a:rPr lang="en-US" b="1" dirty="0">
                <a:solidFill>
                  <a:srgbClr val="C00000"/>
                </a:solidFill>
              </a:rPr>
              <a:t>Equals</a:t>
            </a:r>
            <a:r>
              <a:rPr lang="en-US" dirty="0"/>
              <a:t>: a == b</a:t>
            </a:r>
          </a:p>
          <a:p>
            <a:r>
              <a:rPr lang="en-US" b="1" dirty="0">
                <a:solidFill>
                  <a:srgbClr val="C00000"/>
                </a:solidFill>
              </a:rPr>
              <a:t>Not Equals</a:t>
            </a:r>
            <a:r>
              <a:rPr lang="en-US" b="1" dirty="0"/>
              <a:t>: </a:t>
            </a:r>
            <a:r>
              <a:rPr lang="en-US" dirty="0"/>
              <a:t>a != b</a:t>
            </a:r>
          </a:p>
          <a:p>
            <a:r>
              <a:rPr lang="en-US" b="1" dirty="0">
                <a:solidFill>
                  <a:srgbClr val="C00000"/>
                </a:solidFill>
              </a:rPr>
              <a:t>Less than</a:t>
            </a:r>
            <a:r>
              <a:rPr lang="en-US" b="1" dirty="0"/>
              <a:t>: </a:t>
            </a:r>
            <a:r>
              <a:rPr lang="en-US" dirty="0"/>
              <a:t>a &lt; b</a:t>
            </a:r>
          </a:p>
          <a:p>
            <a:r>
              <a:rPr lang="en-US" b="1" dirty="0">
                <a:solidFill>
                  <a:srgbClr val="C00000"/>
                </a:solidFill>
              </a:rPr>
              <a:t>Less than or equal to</a:t>
            </a:r>
            <a:r>
              <a:rPr lang="en-US" b="1" dirty="0"/>
              <a:t>: </a:t>
            </a:r>
            <a:r>
              <a:rPr lang="en-US" dirty="0"/>
              <a:t>a &lt;= b</a:t>
            </a:r>
          </a:p>
          <a:p>
            <a:r>
              <a:rPr lang="en-US" b="1" dirty="0">
                <a:solidFill>
                  <a:srgbClr val="C00000"/>
                </a:solidFill>
              </a:rPr>
              <a:t>Greater than: </a:t>
            </a:r>
            <a:r>
              <a:rPr lang="en-US" dirty="0"/>
              <a:t>a &gt; b</a:t>
            </a:r>
          </a:p>
          <a:p>
            <a:r>
              <a:rPr lang="en-US" b="1" dirty="0">
                <a:solidFill>
                  <a:srgbClr val="C00000"/>
                </a:solidFill>
              </a:rPr>
              <a:t>Greater than or equal to</a:t>
            </a:r>
            <a:r>
              <a:rPr lang="en-US" b="1" dirty="0"/>
              <a:t>: </a:t>
            </a:r>
            <a:r>
              <a:rPr lang="en-US" dirty="0"/>
              <a:t>a &gt;= b</a:t>
            </a:r>
          </a:p>
          <a:p>
            <a:r>
              <a:rPr lang="en-US" dirty="0"/>
              <a:t>These conditions can be used in several ways, most commonly in "if statements" and loops</a:t>
            </a:r>
          </a:p>
          <a:p>
            <a:r>
              <a:rPr lang="en-US" dirty="0"/>
              <a:t>An "</a:t>
            </a:r>
            <a:r>
              <a:rPr lang="en-US" b="1" dirty="0">
                <a:solidFill>
                  <a:srgbClr val="C00000"/>
                </a:solidFill>
              </a:rPr>
              <a:t>if statement</a:t>
            </a:r>
            <a:r>
              <a:rPr lang="en-US" dirty="0"/>
              <a:t>" is written by using the </a:t>
            </a:r>
            <a:r>
              <a:rPr lang="en-US" b="1" dirty="0">
                <a:solidFill>
                  <a:srgbClr val="C00000"/>
                </a:solidFill>
              </a:rPr>
              <a:t>if</a:t>
            </a:r>
            <a:r>
              <a:rPr lang="en-US" dirty="0"/>
              <a:t> keyword.</a:t>
            </a:r>
          </a:p>
        </p:txBody>
      </p:sp>
      <p:sp>
        <p:nvSpPr>
          <p:cNvPr id="4" name="Slide Number Placeholder 3">
            <a:extLst>
              <a:ext uri="{FF2B5EF4-FFF2-40B4-BE49-F238E27FC236}">
                <a16:creationId xmlns:a16="http://schemas.microsoft.com/office/drawing/2014/main" id="{3ED30889-789D-44C4-B724-B72B44F6D76C}"/>
              </a:ext>
            </a:extLst>
          </p:cNvPr>
          <p:cNvSpPr>
            <a:spLocks noGrp="1"/>
          </p:cNvSpPr>
          <p:nvPr>
            <p:ph type="sldNum" sz="quarter" idx="10"/>
          </p:nvPr>
        </p:nvSpPr>
        <p:spPr/>
        <p:txBody>
          <a:bodyPr/>
          <a:lstStyle/>
          <a:p>
            <a:pPr>
              <a:defRPr/>
            </a:pPr>
            <a:fld id="{6DB1FBA9-0009-47E9-8D28-5B0116D2432D}" type="slidenum">
              <a:rPr lang="en-US" altLang="en-US" smtClean="0"/>
              <a:pPr>
                <a:defRPr/>
              </a:pPr>
              <a:t>210</a:t>
            </a:fld>
            <a:endParaRPr lang="en-US" altLang="en-US"/>
          </a:p>
        </p:txBody>
      </p:sp>
    </p:spTree>
    <p:extLst>
      <p:ext uri="{BB962C8B-B14F-4D97-AF65-F5344CB8AC3E}">
        <p14:creationId xmlns:p14="http://schemas.microsoft.com/office/powerpoint/2010/main" val="660958835"/>
      </p:ext>
    </p:extLst>
  </p:cSld>
  <p:clrMapOvr>
    <a:masterClrMapping/>
  </p:clrMapOvr>
  <p:transition spd="med"/>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74977-B23A-4A02-A280-9BE3B7835DF2}"/>
              </a:ext>
            </a:extLst>
          </p:cNvPr>
          <p:cNvSpPr>
            <a:spLocks noGrp="1"/>
          </p:cNvSpPr>
          <p:nvPr>
            <p:ph type="title"/>
          </p:nvPr>
        </p:nvSpPr>
        <p:spPr/>
        <p:txBody>
          <a:bodyPr/>
          <a:lstStyle/>
          <a:p>
            <a:r>
              <a:rPr lang="en-US" dirty="0"/>
              <a:t>Python IF ELSE(cont)</a:t>
            </a:r>
          </a:p>
        </p:txBody>
      </p:sp>
      <p:sp>
        <p:nvSpPr>
          <p:cNvPr id="3" name="Content Placeholder 2">
            <a:extLst>
              <a:ext uri="{FF2B5EF4-FFF2-40B4-BE49-F238E27FC236}">
                <a16:creationId xmlns:a16="http://schemas.microsoft.com/office/drawing/2014/main" id="{47D62FBB-2C7E-475D-AE57-D1307C12AED8}"/>
              </a:ext>
            </a:extLst>
          </p:cNvPr>
          <p:cNvSpPr>
            <a:spLocks noGrp="1"/>
          </p:cNvSpPr>
          <p:nvPr>
            <p:ph idx="1"/>
          </p:nvPr>
        </p:nvSpPr>
        <p:spPr/>
        <p:txBody>
          <a:bodyPr/>
          <a:lstStyle/>
          <a:p>
            <a:r>
              <a:rPr lang="en-US" b="1" dirty="0">
                <a:solidFill>
                  <a:srgbClr val="C00000"/>
                </a:solidFill>
              </a:rPr>
              <a:t>Example</a:t>
            </a:r>
          </a:p>
          <a:p>
            <a:r>
              <a:rPr lang="en-US" b="1" dirty="0">
                <a:solidFill>
                  <a:srgbClr val="C00000"/>
                </a:solidFill>
              </a:rPr>
              <a:t>If statement</a:t>
            </a:r>
            <a:r>
              <a:rPr lang="en-US" dirty="0">
                <a:solidFill>
                  <a:srgbClr val="C00000"/>
                </a:solidFill>
              </a:rPr>
              <a:t>:</a:t>
            </a:r>
          </a:p>
          <a:p>
            <a:r>
              <a:rPr lang="en-US" i="1" dirty="0">
                <a:solidFill>
                  <a:srgbClr val="C00000"/>
                </a:solidFill>
              </a:rPr>
              <a:t>a = 10</a:t>
            </a:r>
          </a:p>
          <a:p>
            <a:r>
              <a:rPr lang="en-US" i="1" dirty="0">
                <a:solidFill>
                  <a:srgbClr val="C00000"/>
                </a:solidFill>
              </a:rPr>
              <a:t>b = 20</a:t>
            </a:r>
          </a:p>
          <a:p>
            <a:r>
              <a:rPr lang="en-US" i="1" dirty="0">
                <a:solidFill>
                  <a:srgbClr val="C00000"/>
                </a:solidFill>
              </a:rPr>
              <a:t>if b &gt; a:</a:t>
            </a:r>
          </a:p>
          <a:p>
            <a:r>
              <a:rPr lang="en-US" i="1" dirty="0">
                <a:solidFill>
                  <a:srgbClr val="C00000"/>
                </a:solidFill>
              </a:rPr>
              <a:t>    print("b is greater than a")</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F54D8E6-0EAB-42D0-9006-5C2371E7CDE5}"/>
              </a:ext>
            </a:extLst>
          </p:cNvPr>
          <p:cNvSpPr>
            <a:spLocks noGrp="1"/>
          </p:cNvSpPr>
          <p:nvPr>
            <p:ph type="sldNum" sz="quarter" idx="10"/>
          </p:nvPr>
        </p:nvSpPr>
        <p:spPr/>
        <p:txBody>
          <a:bodyPr/>
          <a:lstStyle/>
          <a:p>
            <a:pPr>
              <a:defRPr/>
            </a:pPr>
            <a:fld id="{6DB1FBA9-0009-47E9-8D28-5B0116D2432D}" type="slidenum">
              <a:rPr lang="en-US" altLang="en-US" smtClean="0"/>
              <a:pPr>
                <a:defRPr/>
              </a:pPr>
              <a:t>211</a:t>
            </a:fld>
            <a:endParaRPr lang="en-US" altLang="en-US"/>
          </a:p>
        </p:txBody>
      </p:sp>
      <p:sp>
        <p:nvSpPr>
          <p:cNvPr id="6" name="TextBox 5">
            <a:extLst>
              <a:ext uri="{FF2B5EF4-FFF2-40B4-BE49-F238E27FC236}">
                <a16:creationId xmlns:a16="http://schemas.microsoft.com/office/drawing/2014/main" id="{A5BD650C-9504-4138-ABB4-C9A808E93BBE}"/>
              </a:ext>
            </a:extLst>
          </p:cNvPr>
          <p:cNvSpPr txBox="1"/>
          <p:nvPr/>
        </p:nvSpPr>
        <p:spPr>
          <a:xfrm>
            <a:off x="4545676" y="2463105"/>
            <a:ext cx="4724400" cy="1384995"/>
          </a:xfrm>
          <a:prstGeom prst="rect">
            <a:avLst/>
          </a:prstGeom>
          <a:noFill/>
        </p:spPr>
        <p:txBody>
          <a:bodyPr wrap="square" rtlCol="0">
            <a:spAutoFit/>
          </a:bodyPr>
          <a:lstStyle/>
          <a:p>
            <a:r>
              <a:rPr lang="en-US" sz="1400" b="1" dirty="0">
                <a:solidFill>
                  <a:srgbClr val="FF0000"/>
                </a:solidFill>
              </a:rPr>
              <a:t>Indentation</a:t>
            </a:r>
          </a:p>
          <a:p>
            <a:r>
              <a:rPr lang="en-US" sz="1400" dirty="0">
                <a:solidFill>
                  <a:srgbClr val="FF0000"/>
                </a:solidFill>
              </a:rPr>
              <a:t>Python relies on indentation, using whitespace, to define scope in the code. Other programming languages often use curly-brackets for this purpose.</a:t>
            </a:r>
          </a:p>
          <a:p>
            <a:endParaRPr lang="en-US" sz="1400" dirty="0">
              <a:solidFill>
                <a:srgbClr val="FF0000"/>
              </a:solidFill>
            </a:endParaRPr>
          </a:p>
        </p:txBody>
      </p:sp>
      <p:pic>
        <p:nvPicPr>
          <p:cNvPr id="7" name="Picture 6">
            <a:extLst>
              <a:ext uri="{FF2B5EF4-FFF2-40B4-BE49-F238E27FC236}">
                <a16:creationId xmlns:a16="http://schemas.microsoft.com/office/drawing/2014/main" id="{9AF3928E-5086-4F15-B0C0-FF8174F0A500}"/>
              </a:ext>
            </a:extLst>
          </p:cNvPr>
          <p:cNvPicPr>
            <a:picLocks noChangeAspect="1"/>
          </p:cNvPicPr>
          <p:nvPr/>
        </p:nvPicPr>
        <p:blipFill>
          <a:blip r:embed="rId2"/>
          <a:stretch>
            <a:fillRect/>
          </a:stretch>
        </p:blipFill>
        <p:spPr>
          <a:xfrm>
            <a:off x="152400" y="3733800"/>
            <a:ext cx="6334125" cy="1943100"/>
          </a:xfrm>
          <a:prstGeom prst="rect">
            <a:avLst/>
          </a:prstGeom>
        </p:spPr>
      </p:pic>
    </p:spTree>
    <p:extLst>
      <p:ext uri="{BB962C8B-B14F-4D97-AF65-F5344CB8AC3E}">
        <p14:creationId xmlns:p14="http://schemas.microsoft.com/office/powerpoint/2010/main" val="20957596"/>
      </p:ext>
    </p:extLst>
  </p:cSld>
  <p:clrMapOvr>
    <a:masterClrMapping/>
  </p:clrMapOvr>
  <p:transition spd="med"/>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C6855-86C3-4AD4-ABE2-7054CC4F1497}"/>
              </a:ext>
            </a:extLst>
          </p:cNvPr>
          <p:cNvSpPr>
            <a:spLocks noGrp="1"/>
          </p:cNvSpPr>
          <p:nvPr>
            <p:ph type="title"/>
          </p:nvPr>
        </p:nvSpPr>
        <p:spPr/>
        <p:txBody>
          <a:bodyPr/>
          <a:lstStyle/>
          <a:p>
            <a:r>
              <a:rPr lang="en-US" dirty="0"/>
              <a:t>Python IF ELSE(cont)</a:t>
            </a:r>
          </a:p>
        </p:txBody>
      </p:sp>
      <p:sp>
        <p:nvSpPr>
          <p:cNvPr id="3" name="Content Placeholder 2">
            <a:extLst>
              <a:ext uri="{FF2B5EF4-FFF2-40B4-BE49-F238E27FC236}">
                <a16:creationId xmlns:a16="http://schemas.microsoft.com/office/drawing/2014/main" id="{175D1634-1468-49FF-B119-512E911CCFE7}"/>
              </a:ext>
            </a:extLst>
          </p:cNvPr>
          <p:cNvSpPr>
            <a:spLocks noGrp="1"/>
          </p:cNvSpPr>
          <p:nvPr>
            <p:ph idx="1"/>
          </p:nvPr>
        </p:nvSpPr>
        <p:spPr/>
        <p:txBody>
          <a:bodyPr/>
          <a:lstStyle/>
          <a:p>
            <a:r>
              <a:rPr lang="en-US" b="1" dirty="0" err="1">
                <a:solidFill>
                  <a:srgbClr val="C00000"/>
                </a:solidFill>
              </a:rPr>
              <a:t>elif</a:t>
            </a:r>
            <a:endParaRPr lang="en-US" b="1" dirty="0">
              <a:solidFill>
                <a:srgbClr val="C00000"/>
              </a:solidFill>
            </a:endParaRPr>
          </a:p>
          <a:p>
            <a:r>
              <a:rPr lang="en-US" dirty="0"/>
              <a:t>The </a:t>
            </a:r>
            <a:r>
              <a:rPr lang="en-US" b="1" dirty="0" err="1">
                <a:solidFill>
                  <a:srgbClr val="C00000"/>
                </a:solidFill>
              </a:rPr>
              <a:t>elif</a:t>
            </a:r>
            <a:r>
              <a:rPr lang="en-US" dirty="0"/>
              <a:t> keyword is python’s way of saying "if the previous conditions were not true, then try this condition".</a:t>
            </a:r>
          </a:p>
          <a:p>
            <a:r>
              <a:rPr lang="en-US" b="1" i="1" dirty="0">
                <a:solidFill>
                  <a:srgbClr val="C00000"/>
                </a:solidFill>
              </a:rPr>
              <a:t>Example</a:t>
            </a:r>
          </a:p>
          <a:p>
            <a:r>
              <a:rPr lang="en-US" i="1" dirty="0">
                <a:solidFill>
                  <a:srgbClr val="C00000"/>
                </a:solidFill>
              </a:rPr>
              <a:t>a = 10</a:t>
            </a:r>
          </a:p>
          <a:p>
            <a:r>
              <a:rPr lang="en-US" i="1" dirty="0">
                <a:solidFill>
                  <a:srgbClr val="C00000"/>
                </a:solidFill>
              </a:rPr>
              <a:t>b = 10</a:t>
            </a:r>
          </a:p>
          <a:p>
            <a:r>
              <a:rPr lang="en-US" i="1" dirty="0">
                <a:solidFill>
                  <a:srgbClr val="C00000"/>
                </a:solidFill>
              </a:rPr>
              <a:t>if b &gt; a:</a:t>
            </a:r>
          </a:p>
          <a:p>
            <a:r>
              <a:rPr lang="en-US" i="1" dirty="0">
                <a:solidFill>
                  <a:srgbClr val="C00000"/>
                </a:solidFill>
              </a:rPr>
              <a:t>    print("b is greater than a")</a:t>
            </a:r>
          </a:p>
          <a:p>
            <a:r>
              <a:rPr lang="en-US" i="1" dirty="0" err="1">
                <a:solidFill>
                  <a:srgbClr val="C00000"/>
                </a:solidFill>
              </a:rPr>
              <a:t>elif</a:t>
            </a:r>
            <a:r>
              <a:rPr lang="en-US" i="1" dirty="0">
                <a:solidFill>
                  <a:srgbClr val="C00000"/>
                </a:solidFill>
              </a:rPr>
              <a:t> a == b:</a:t>
            </a:r>
          </a:p>
          <a:p>
            <a:r>
              <a:rPr lang="en-US" i="1" dirty="0">
                <a:solidFill>
                  <a:srgbClr val="C00000"/>
                </a:solidFill>
              </a:rPr>
              <a:t>    print("a and b are equal“)</a:t>
            </a:r>
          </a:p>
          <a:p>
            <a:endParaRPr lang="en-US" dirty="0"/>
          </a:p>
          <a:p>
            <a:endParaRPr lang="en-US" dirty="0"/>
          </a:p>
          <a:p>
            <a:endParaRPr lang="en-US" dirty="0"/>
          </a:p>
          <a:p>
            <a:r>
              <a:rPr lang="en-US" sz="1400" i="1" dirty="0">
                <a:solidFill>
                  <a:srgbClr val="C00000"/>
                </a:solidFill>
              </a:rPr>
              <a:t>In this example a is equal to b, the first condition is not true, but the </a:t>
            </a:r>
            <a:r>
              <a:rPr lang="en-US" sz="1400" i="1" dirty="0" err="1">
                <a:solidFill>
                  <a:srgbClr val="C00000"/>
                </a:solidFill>
              </a:rPr>
              <a:t>elif</a:t>
            </a:r>
            <a:r>
              <a:rPr lang="en-US" sz="1400" i="1" dirty="0">
                <a:solidFill>
                  <a:srgbClr val="C00000"/>
                </a:solidFill>
              </a:rPr>
              <a:t> condition is true, so we print to screen that "a and b are equal"</a:t>
            </a:r>
          </a:p>
        </p:txBody>
      </p:sp>
      <p:sp>
        <p:nvSpPr>
          <p:cNvPr id="4" name="Slide Number Placeholder 3">
            <a:extLst>
              <a:ext uri="{FF2B5EF4-FFF2-40B4-BE49-F238E27FC236}">
                <a16:creationId xmlns:a16="http://schemas.microsoft.com/office/drawing/2014/main" id="{8DA10E95-9382-4AA6-9EE2-A1E85ACB7C98}"/>
              </a:ext>
            </a:extLst>
          </p:cNvPr>
          <p:cNvSpPr>
            <a:spLocks noGrp="1"/>
          </p:cNvSpPr>
          <p:nvPr>
            <p:ph type="sldNum" sz="quarter" idx="10"/>
          </p:nvPr>
        </p:nvSpPr>
        <p:spPr/>
        <p:txBody>
          <a:bodyPr/>
          <a:lstStyle/>
          <a:p>
            <a:pPr>
              <a:defRPr/>
            </a:pPr>
            <a:fld id="{6DB1FBA9-0009-47E9-8D28-5B0116D2432D}" type="slidenum">
              <a:rPr lang="en-US" altLang="en-US" smtClean="0"/>
              <a:pPr>
                <a:defRPr/>
              </a:pPr>
              <a:t>212</a:t>
            </a:fld>
            <a:endParaRPr lang="en-US" altLang="en-US"/>
          </a:p>
        </p:txBody>
      </p:sp>
      <p:pic>
        <p:nvPicPr>
          <p:cNvPr id="5" name="Picture 4">
            <a:extLst>
              <a:ext uri="{FF2B5EF4-FFF2-40B4-BE49-F238E27FC236}">
                <a16:creationId xmlns:a16="http://schemas.microsoft.com/office/drawing/2014/main" id="{52CB4149-8A25-45E2-B5B3-84D515B63EA9}"/>
              </a:ext>
            </a:extLst>
          </p:cNvPr>
          <p:cNvPicPr>
            <a:picLocks noChangeAspect="1"/>
          </p:cNvPicPr>
          <p:nvPr/>
        </p:nvPicPr>
        <p:blipFill>
          <a:blip r:embed="rId2"/>
          <a:stretch>
            <a:fillRect/>
          </a:stretch>
        </p:blipFill>
        <p:spPr>
          <a:xfrm>
            <a:off x="4648200" y="2438400"/>
            <a:ext cx="4267200" cy="3152775"/>
          </a:xfrm>
          <a:prstGeom prst="rect">
            <a:avLst/>
          </a:prstGeom>
        </p:spPr>
      </p:pic>
    </p:spTree>
    <p:extLst>
      <p:ext uri="{BB962C8B-B14F-4D97-AF65-F5344CB8AC3E}">
        <p14:creationId xmlns:p14="http://schemas.microsoft.com/office/powerpoint/2010/main" val="1778635551"/>
      </p:ext>
    </p:extLst>
  </p:cSld>
  <p:clrMapOvr>
    <a:masterClrMapping/>
  </p:clrMapOvr>
  <p:transition spd="med"/>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3C1C2-FD34-4D5C-BE82-2EA48C7DBCF2}"/>
              </a:ext>
            </a:extLst>
          </p:cNvPr>
          <p:cNvSpPr>
            <a:spLocks noGrp="1"/>
          </p:cNvSpPr>
          <p:nvPr>
            <p:ph type="title"/>
          </p:nvPr>
        </p:nvSpPr>
        <p:spPr/>
        <p:txBody>
          <a:bodyPr/>
          <a:lstStyle/>
          <a:p>
            <a:r>
              <a:rPr lang="en-US" dirty="0"/>
              <a:t>Python IF ELSE(cont)</a:t>
            </a:r>
          </a:p>
        </p:txBody>
      </p:sp>
      <p:sp>
        <p:nvSpPr>
          <p:cNvPr id="3" name="Content Placeholder 2">
            <a:extLst>
              <a:ext uri="{FF2B5EF4-FFF2-40B4-BE49-F238E27FC236}">
                <a16:creationId xmlns:a16="http://schemas.microsoft.com/office/drawing/2014/main" id="{7F8985F3-C693-476C-8AB8-92100604212C}"/>
              </a:ext>
            </a:extLst>
          </p:cNvPr>
          <p:cNvSpPr>
            <a:spLocks noGrp="1"/>
          </p:cNvSpPr>
          <p:nvPr>
            <p:ph idx="1"/>
          </p:nvPr>
        </p:nvSpPr>
        <p:spPr/>
        <p:txBody>
          <a:bodyPr/>
          <a:lstStyle/>
          <a:p>
            <a:r>
              <a:rPr lang="en-US" b="1" dirty="0">
                <a:solidFill>
                  <a:srgbClr val="C00000"/>
                </a:solidFill>
              </a:rPr>
              <a:t>else</a:t>
            </a:r>
          </a:p>
          <a:p>
            <a:r>
              <a:rPr lang="en-US" dirty="0"/>
              <a:t>The </a:t>
            </a:r>
            <a:r>
              <a:rPr lang="en-US" b="1" dirty="0">
                <a:solidFill>
                  <a:srgbClr val="C00000"/>
                </a:solidFill>
              </a:rPr>
              <a:t>else</a:t>
            </a:r>
            <a:r>
              <a:rPr lang="en-US" dirty="0"/>
              <a:t> keyword catches anything which isn't caught by the preceding conditions</a:t>
            </a:r>
          </a:p>
          <a:p>
            <a:r>
              <a:rPr lang="en-US" b="1" dirty="0">
                <a:solidFill>
                  <a:srgbClr val="C00000"/>
                </a:solidFill>
              </a:rPr>
              <a:t>Example</a:t>
            </a:r>
          </a:p>
          <a:p>
            <a:r>
              <a:rPr lang="en-US" i="1" dirty="0">
                <a:solidFill>
                  <a:srgbClr val="C00000"/>
                </a:solidFill>
              </a:rPr>
              <a:t>a = 30</a:t>
            </a:r>
          </a:p>
          <a:p>
            <a:r>
              <a:rPr lang="en-US" i="1" dirty="0">
                <a:solidFill>
                  <a:srgbClr val="C00000"/>
                </a:solidFill>
              </a:rPr>
              <a:t>b = 20</a:t>
            </a:r>
          </a:p>
          <a:p>
            <a:r>
              <a:rPr lang="en-US" i="1" dirty="0">
                <a:solidFill>
                  <a:srgbClr val="C00000"/>
                </a:solidFill>
              </a:rPr>
              <a:t>if b &gt; a:</a:t>
            </a:r>
          </a:p>
          <a:p>
            <a:r>
              <a:rPr lang="en-US" i="1" dirty="0">
                <a:solidFill>
                  <a:srgbClr val="C00000"/>
                </a:solidFill>
              </a:rPr>
              <a:t>    print("b is greater than a")</a:t>
            </a:r>
          </a:p>
          <a:p>
            <a:r>
              <a:rPr lang="en-US" i="1" dirty="0" err="1">
                <a:solidFill>
                  <a:srgbClr val="C00000"/>
                </a:solidFill>
              </a:rPr>
              <a:t>elif</a:t>
            </a:r>
            <a:r>
              <a:rPr lang="en-US" i="1" dirty="0">
                <a:solidFill>
                  <a:srgbClr val="C00000"/>
                </a:solidFill>
              </a:rPr>
              <a:t> a == b:</a:t>
            </a:r>
          </a:p>
          <a:p>
            <a:r>
              <a:rPr lang="en-US" i="1" dirty="0">
                <a:solidFill>
                  <a:srgbClr val="C00000"/>
                </a:solidFill>
              </a:rPr>
              <a:t>    print("a and b are equal")</a:t>
            </a:r>
          </a:p>
          <a:p>
            <a:r>
              <a:rPr lang="en-US" i="1" dirty="0">
                <a:solidFill>
                  <a:srgbClr val="C00000"/>
                </a:solidFill>
              </a:rPr>
              <a:t>else:</a:t>
            </a:r>
          </a:p>
          <a:p>
            <a:r>
              <a:rPr lang="en-US" i="1" dirty="0">
                <a:solidFill>
                  <a:srgbClr val="C00000"/>
                </a:solidFill>
              </a:rPr>
              <a:t>    print("a is greater than b")</a:t>
            </a:r>
          </a:p>
          <a:p>
            <a:endParaRPr lang="en-US" sz="1400" i="1" dirty="0">
              <a:solidFill>
                <a:srgbClr val="FF0000"/>
              </a:solidFill>
            </a:endParaRPr>
          </a:p>
          <a:p>
            <a:r>
              <a:rPr lang="en-US" sz="1400" i="1" dirty="0">
                <a:solidFill>
                  <a:srgbClr val="C00000"/>
                </a:solidFill>
              </a:rPr>
              <a:t>In this example a is greater than b, so the first condition is not true, also the </a:t>
            </a:r>
            <a:r>
              <a:rPr lang="en-US" sz="1400" i="1" dirty="0" err="1">
                <a:solidFill>
                  <a:srgbClr val="C00000"/>
                </a:solidFill>
              </a:rPr>
              <a:t>elif</a:t>
            </a:r>
            <a:r>
              <a:rPr lang="en-US" sz="1400" i="1" dirty="0">
                <a:solidFill>
                  <a:srgbClr val="C00000"/>
                </a:solidFill>
              </a:rPr>
              <a:t> condition is not true either, so the else condition is executed and "a is greater than b“ is printed</a:t>
            </a:r>
          </a:p>
        </p:txBody>
      </p:sp>
      <p:sp>
        <p:nvSpPr>
          <p:cNvPr id="4" name="Slide Number Placeholder 3">
            <a:extLst>
              <a:ext uri="{FF2B5EF4-FFF2-40B4-BE49-F238E27FC236}">
                <a16:creationId xmlns:a16="http://schemas.microsoft.com/office/drawing/2014/main" id="{D1AE9C22-2142-46CC-9676-57E5FFBD1E3D}"/>
              </a:ext>
            </a:extLst>
          </p:cNvPr>
          <p:cNvSpPr>
            <a:spLocks noGrp="1"/>
          </p:cNvSpPr>
          <p:nvPr>
            <p:ph type="sldNum" sz="quarter" idx="10"/>
          </p:nvPr>
        </p:nvSpPr>
        <p:spPr/>
        <p:txBody>
          <a:bodyPr/>
          <a:lstStyle/>
          <a:p>
            <a:pPr>
              <a:defRPr/>
            </a:pPr>
            <a:fld id="{6DB1FBA9-0009-47E9-8D28-5B0116D2432D}" type="slidenum">
              <a:rPr lang="en-US" altLang="en-US" smtClean="0"/>
              <a:pPr>
                <a:defRPr/>
              </a:pPr>
              <a:t>213</a:t>
            </a:fld>
            <a:endParaRPr lang="en-US" altLang="en-US"/>
          </a:p>
        </p:txBody>
      </p:sp>
      <p:pic>
        <p:nvPicPr>
          <p:cNvPr id="6" name="Picture 5">
            <a:extLst>
              <a:ext uri="{FF2B5EF4-FFF2-40B4-BE49-F238E27FC236}">
                <a16:creationId xmlns:a16="http://schemas.microsoft.com/office/drawing/2014/main" id="{889DB15B-4C37-4C4A-A54E-82E0E0329077}"/>
              </a:ext>
            </a:extLst>
          </p:cNvPr>
          <p:cNvPicPr>
            <a:picLocks noChangeAspect="1"/>
          </p:cNvPicPr>
          <p:nvPr/>
        </p:nvPicPr>
        <p:blipFill>
          <a:blip r:embed="rId2"/>
          <a:stretch>
            <a:fillRect/>
          </a:stretch>
        </p:blipFill>
        <p:spPr>
          <a:xfrm>
            <a:off x="4495800" y="1981200"/>
            <a:ext cx="4267200" cy="3409950"/>
          </a:xfrm>
          <a:prstGeom prst="rect">
            <a:avLst/>
          </a:prstGeom>
        </p:spPr>
      </p:pic>
    </p:spTree>
    <p:extLst>
      <p:ext uri="{BB962C8B-B14F-4D97-AF65-F5344CB8AC3E}">
        <p14:creationId xmlns:p14="http://schemas.microsoft.com/office/powerpoint/2010/main" val="4094929005"/>
      </p:ext>
    </p:extLst>
  </p:cSld>
  <p:clrMapOvr>
    <a:masterClrMapping/>
  </p:clrMapOvr>
  <p:transition spd="med"/>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806C5-31FF-4BFC-9CCD-07CED3103EF9}"/>
              </a:ext>
            </a:extLst>
          </p:cNvPr>
          <p:cNvSpPr>
            <a:spLocks noGrp="1"/>
          </p:cNvSpPr>
          <p:nvPr>
            <p:ph type="title"/>
          </p:nvPr>
        </p:nvSpPr>
        <p:spPr/>
        <p:txBody>
          <a:bodyPr/>
          <a:lstStyle/>
          <a:p>
            <a:r>
              <a:rPr lang="en-US" dirty="0"/>
              <a:t>Python IF ELSE(cont)</a:t>
            </a:r>
          </a:p>
        </p:txBody>
      </p:sp>
      <p:sp>
        <p:nvSpPr>
          <p:cNvPr id="3" name="Content Placeholder 2">
            <a:extLst>
              <a:ext uri="{FF2B5EF4-FFF2-40B4-BE49-F238E27FC236}">
                <a16:creationId xmlns:a16="http://schemas.microsoft.com/office/drawing/2014/main" id="{A6693617-97B4-42F3-A89A-5A3778B899D1}"/>
              </a:ext>
            </a:extLst>
          </p:cNvPr>
          <p:cNvSpPr>
            <a:spLocks noGrp="1"/>
          </p:cNvSpPr>
          <p:nvPr>
            <p:ph idx="1"/>
          </p:nvPr>
        </p:nvSpPr>
        <p:spPr/>
        <p:txBody>
          <a:bodyPr/>
          <a:lstStyle/>
          <a:p>
            <a:r>
              <a:rPr lang="en-US" dirty="0"/>
              <a:t>You can also have an </a:t>
            </a:r>
            <a:r>
              <a:rPr lang="en-US" b="1" dirty="0">
                <a:solidFill>
                  <a:srgbClr val="C00000"/>
                </a:solidFill>
              </a:rPr>
              <a:t>else</a:t>
            </a:r>
            <a:r>
              <a:rPr lang="en-US" dirty="0"/>
              <a:t> without the </a:t>
            </a:r>
            <a:r>
              <a:rPr lang="en-US" b="1" dirty="0" err="1">
                <a:solidFill>
                  <a:srgbClr val="C00000"/>
                </a:solidFill>
              </a:rPr>
              <a:t>elif</a:t>
            </a:r>
            <a:r>
              <a:rPr lang="en-US" dirty="0">
                <a:solidFill>
                  <a:srgbClr val="C00000"/>
                </a:solidFill>
              </a:rPr>
              <a:t>:</a:t>
            </a:r>
          </a:p>
          <a:p>
            <a:r>
              <a:rPr lang="en-US" b="1" dirty="0">
                <a:solidFill>
                  <a:srgbClr val="C00000"/>
                </a:solidFill>
              </a:rPr>
              <a:t>Example</a:t>
            </a:r>
          </a:p>
          <a:p>
            <a:r>
              <a:rPr lang="en-US" i="1" dirty="0">
                <a:solidFill>
                  <a:srgbClr val="C00000"/>
                </a:solidFill>
              </a:rPr>
              <a:t>a = 20</a:t>
            </a:r>
          </a:p>
          <a:p>
            <a:r>
              <a:rPr lang="en-US" i="1" dirty="0">
                <a:solidFill>
                  <a:srgbClr val="C00000"/>
                </a:solidFill>
              </a:rPr>
              <a:t>b = 30</a:t>
            </a:r>
          </a:p>
          <a:p>
            <a:r>
              <a:rPr lang="en-US" i="1" dirty="0">
                <a:solidFill>
                  <a:srgbClr val="C00000"/>
                </a:solidFill>
              </a:rPr>
              <a:t>if b &gt; a:</a:t>
            </a:r>
          </a:p>
          <a:p>
            <a:r>
              <a:rPr lang="en-US" i="1" dirty="0">
                <a:solidFill>
                  <a:srgbClr val="C00000"/>
                </a:solidFill>
              </a:rPr>
              <a:t>    print("b is greater than a")</a:t>
            </a:r>
          </a:p>
          <a:p>
            <a:r>
              <a:rPr lang="en-US" i="1" dirty="0">
                <a:solidFill>
                  <a:srgbClr val="C00000"/>
                </a:solidFill>
              </a:rPr>
              <a:t>else:</a:t>
            </a:r>
          </a:p>
          <a:p>
            <a:r>
              <a:rPr lang="en-US" i="1" dirty="0">
                <a:solidFill>
                  <a:srgbClr val="C00000"/>
                </a:solidFill>
              </a:rPr>
              <a:t>    print("b is not greater than a")</a:t>
            </a:r>
          </a:p>
        </p:txBody>
      </p:sp>
      <p:sp>
        <p:nvSpPr>
          <p:cNvPr id="4" name="Slide Number Placeholder 3">
            <a:extLst>
              <a:ext uri="{FF2B5EF4-FFF2-40B4-BE49-F238E27FC236}">
                <a16:creationId xmlns:a16="http://schemas.microsoft.com/office/drawing/2014/main" id="{440EC106-1AE6-465F-AE3C-CB21F3012F17}"/>
              </a:ext>
            </a:extLst>
          </p:cNvPr>
          <p:cNvSpPr>
            <a:spLocks noGrp="1"/>
          </p:cNvSpPr>
          <p:nvPr>
            <p:ph type="sldNum" sz="quarter" idx="10"/>
          </p:nvPr>
        </p:nvSpPr>
        <p:spPr/>
        <p:txBody>
          <a:bodyPr/>
          <a:lstStyle/>
          <a:p>
            <a:pPr>
              <a:defRPr/>
            </a:pPr>
            <a:fld id="{6DB1FBA9-0009-47E9-8D28-5B0116D2432D}" type="slidenum">
              <a:rPr lang="en-US" altLang="en-US" smtClean="0"/>
              <a:pPr>
                <a:defRPr/>
              </a:pPr>
              <a:t>214</a:t>
            </a:fld>
            <a:endParaRPr lang="en-US" altLang="en-US"/>
          </a:p>
        </p:txBody>
      </p:sp>
      <p:pic>
        <p:nvPicPr>
          <p:cNvPr id="5" name="Picture 4">
            <a:extLst>
              <a:ext uri="{FF2B5EF4-FFF2-40B4-BE49-F238E27FC236}">
                <a16:creationId xmlns:a16="http://schemas.microsoft.com/office/drawing/2014/main" id="{3BF80988-8A23-4927-8721-CCFE829ECE20}"/>
              </a:ext>
            </a:extLst>
          </p:cNvPr>
          <p:cNvPicPr>
            <a:picLocks noChangeAspect="1"/>
          </p:cNvPicPr>
          <p:nvPr/>
        </p:nvPicPr>
        <p:blipFill>
          <a:blip r:embed="rId2"/>
          <a:stretch>
            <a:fillRect/>
          </a:stretch>
        </p:blipFill>
        <p:spPr>
          <a:xfrm>
            <a:off x="304800" y="4114800"/>
            <a:ext cx="6848475" cy="1981200"/>
          </a:xfrm>
          <a:prstGeom prst="rect">
            <a:avLst/>
          </a:prstGeom>
        </p:spPr>
      </p:pic>
    </p:spTree>
    <p:extLst>
      <p:ext uri="{BB962C8B-B14F-4D97-AF65-F5344CB8AC3E}">
        <p14:creationId xmlns:p14="http://schemas.microsoft.com/office/powerpoint/2010/main" val="1734888415"/>
      </p:ext>
    </p:extLst>
  </p:cSld>
  <p:clrMapOvr>
    <a:masterClrMapping/>
  </p:clrMapOvr>
  <p:transition spd="med"/>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6C800-32A8-47AE-A36D-8BB28155E175}"/>
              </a:ext>
            </a:extLst>
          </p:cNvPr>
          <p:cNvSpPr>
            <a:spLocks noGrp="1"/>
          </p:cNvSpPr>
          <p:nvPr>
            <p:ph type="title"/>
          </p:nvPr>
        </p:nvSpPr>
        <p:spPr/>
        <p:txBody>
          <a:bodyPr/>
          <a:lstStyle/>
          <a:p>
            <a:r>
              <a:rPr lang="en-US" dirty="0"/>
              <a:t>Python IF ELSE(cont)</a:t>
            </a:r>
          </a:p>
        </p:txBody>
      </p:sp>
      <p:sp>
        <p:nvSpPr>
          <p:cNvPr id="3" name="Content Placeholder 2">
            <a:extLst>
              <a:ext uri="{FF2B5EF4-FFF2-40B4-BE49-F238E27FC236}">
                <a16:creationId xmlns:a16="http://schemas.microsoft.com/office/drawing/2014/main" id="{24C4CFD6-2E9D-415D-8860-90CBBB019F18}"/>
              </a:ext>
            </a:extLst>
          </p:cNvPr>
          <p:cNvSpPr>
            <a:spLocks noGrp="1"/>
          </p:cNvSpPr>
          <p:nvPr>
            <p:ph idx="1"/>
          </p:nvPr>
        </p:nvSpPr>
        <p:spPr/>
        <p:txBody>
          <a:bodyPr/>
          <a:lstStyle/>
          <a:p>
            <a:r>
              <a:rPr lang="en-US" b="1" dirty="0">
                <a:solidFill>
                  <a:srgbClr val="C00000"/>
                </a:solidFill>
              </a:rPr>
              <a:t>Short Hand If</a:t>
            </a:r>
          </a:p>
          <a:p>
            <a:r>
              <a:rPr lang="en-US" dirty="0"/>
              <a:t>If you have only one statement to execute, you can put it on the same line as the </a:t>
            </a:r>
            <a:r>
              <a:rPr lang="en-US" b="1" dirty="0"/>
              <a:t>if</a:t>
            </a:r>
            <a:r>
              <a:rPr lang="en-US" dirty="0"/>
              <a:t> statement</a:t>
            </a:r>
          </a:p>
          <a:p>
            <a:r>
              <a:rPr lang="en-US" b="1" dirty="0">
                <a:solidFill>
                  <a:srgbClr val="C00000"/>
                </a:solidFill>
              </a:rPr>
              <a:t>Example</a:t>
            </a:r>
          </a:p>
          <a:p>
            <a:r>
              <a:rPr lang="en-US" i="1" dirty="0">
                <a:solidFill>
                  <a:srgbClr val="C00000"/>
                </a:solidFill>
              </a:rPr>
              <a:t>One line if statement:</a:t>
            </a:r>
          </a:p>
          <a:p>
            <a:r>
              <a:rPr lang="en-US" i="1" dirty="0">
                <a:solidFill>
                  <a:srgbClr val="C00000"/>
                </a:solidFill>
              </a:rPr>
              <a:t>if a &gt; b: print("a is greater than b")</a:t>
            </a:r>
          </a:p>
          <a:p>
            <a:r>
              <a:rPr lang="en-US" b="1" dirty="0">
                <a:solidFill>
                  <a:srgbClr val="C00000"/>
                </a:solidFill>
              </a:rPr>
              <a:t>Example</a:t>
            </a:r>
          </a:p>
          <a:p>
            <a:r>
              <a:rPr lang="en-US" i="1" dirty="0">
                <a:solidFill>
                  <a:srgbClr val="C00000"/>
                </a:solidFill>
              </a:rPr>
              <a:t>a = 20</a:t>
            </a:r>
          </a:p>
          <a:p>
            <a:r>
              <a:rPr lang="en-US" i="1" dirty="0">
                <a:solidFill>
                  <a:srgbClr val="C00000"/>
                </a:solidFill>
              </a:rPr>
              <a:t>b = 10</a:t>
            </a:r>
          </a:p>
          <a:p>
            <a:r>
              <a:rPr lang="en-US" i="1" dirty="0">
                <a:solidFill>
                  <a:srgbClr val="C00000"/>
                </a:solidFill>
              </a:rPr>
              <a:t>if a &gt; b: print("a is greater than b")</a:t>
            </a:r>
          </a:p>
          <a:p>
            <a:endParaRPr lang="en-US" dirty="0"/>
          </a:p>
          <a:p>
            <a:endParaRPr lang="en-US" dirty="0"/>
          </a:p>
        </p:txBody>
      </p:sp>
      <p:sp>
        <p:nvSpPr>
          <p:cNvPr id="4" name="Slide Number Placeholder 3">
            <a:extLst>
              <a:ext uri="{FF2B5EF4-FFF2-40B4-BE49-F238E27FC236}">
                <a16:creationId xmlns:a16="http://schemas.microsoft.com/office/drawing/2014/main" id="{DF55FCE2-4614-4FBD-A9AE-288303466D90}"/>
              </a:ext>
            </a:extLst>
          </p:cNvPr>
          <p:cNvSpPr>
            <a:spLocks noGrp="1"/>
          </p:cNvSpPr>
          <p:nvPr>
            <p:ph type="sldNum" sz="quarter" idx="10"/>
          </p:nvPr>
        </p:nvSpPr>
        <p:spPr/>
        <p:txBody>
          <a:bodyPr/>
          <a:lstStyle/>
          <a:p>
            <a:pPr>
              <a:defRPr/>
            </a:pPr>
            <a:fld id="{6DB1FBA9-0009-47E9-8D28-5B0116D2432D}" type="slidenum">
              <a:rPr lang="en-US" altLang="en-US" smtClean="0"/>
              <a:pPr>
                <a:defRPr/>
              </a:pPr>
              <a:t>215</a:t>
            </a:fld>
            <a:endParaRPr lang="en-US" altLang="en-US"/>
          </a:p>
        </p:txBody>
      </p:sp>
      <p:pic>
        <p:nvPicPr>
          <p:cNvPr id="5" name="Picture 4">
            <a:extLst>
              <a:ext uri="{FF2B5EF4-FFF2-40B4-BE49-F238E27FC236}">
                <a16:creationId xmlns:a16="http://schemas.microsoft.com/office/drawing/2014/main" id="{848E2BA5-7AB9-4152-8AFA-4689664FD12A}"/>
              </a:ext>
            </a:extLst>
          </p:cNvPr>
          <p:cNvPicPr>
            <a:picLocks noChangeAspect="1"/>
          </p:cNvPicPr>
          <p:nvPr/>
        </p:nvPicPr>
        <p:blipFill>
          <a:blip r:embed="rId2"/>
          <a:stretch>
            <a:fillRect/>
          </a:stretch>
        </p:blipFill>
        <p:spPr>
          <a:xfrm>
            <a:off x="228600" y="4876800"/>
            <a:ext cx="7048500" cy="1304925"/>
          </a:xfrm>
          <a:prstGeom prst="rect">
            <a:avLst/>
          </a:prstGeom>
        </p:spPr>
      </p:pic>
    </p:spTree>
    <p:extLst>
      <p:ext uri="{BB962C8B-B14F-4D97-AF65-F5344CB8AC3E}">
        <p14:creationId xmlns:p14="http://schemas.microsoft.com/office/powerpoint/2010/main" val="94187030"/>
      </p:ext>
    </p:extLst>
  </p:cSld>
  <p:clrMapOvr>
    <a:masterClrMapping/>
  </p:clrMapOvr>
  <p:transition spd="med"/>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02C36-C9B8-44D0-AD13-8E8C69CA010A}"/>
              </a:ext>
            </a:extLst>
          </p:cNvPr>
          <p:cNvSpPr>
            <a:spLocks noGrp="1"/>
          </p:cNvSpPr>
          <p:nvPr>
            <p:ph type="title"/>
          </p:nvPr>
        </p:nvSpPr>
        <p:spPr/>
        <p:txBody>
          <a:bodyPr/>
          <a:lstStyle/>
          <a:p>
            <a:r>
              <a:rPr lang="en-US" dirty="0"/>
              <a:t>Python IF ELSE(cont)</a:t>
            </a:r>
          </a:p>
        </p:txBody>
      </p:sp>
      <p:sp>
        <p:nvSpPr>
          <p:cNvPr id="3" name="Content Placeholder 2">
            <a:extLst>
              <a:ext uri="{FF2B5EF4-FFF2-40B4-BE49-F238E27FC236}">
                <a16:creationId xmlns:a16="http://schemas.microsoft.com/office/drawing/2014/main" id="{3A310B32-ABD8-46BB-AF2F-F467FCC1411C}"/>
              </a:ext>
            </a:extLst>
          </p:cNvPr>
          <p:cNvSpPr>
            <a:spLocks noGrp="1"/>
          </p:cNvSpPr>
          <p:nvPr>
            <p:ph idx="1"/>
          </p:nvPr>
        </p:nvSpPr>
        <p:spPr/>
        <p:txBody>
          <a:bodyPr/>
          <a:lstStyle/>
          <a:p>
            <a:r>
              <a:rPr lang="en-US" b="1" dirty="0">
                <a:solidFill>
                  <a:srgbClr val="C00000"/>
                </a:solidFill>
              </a:rPr>
              <a:t>Short Hand If ... Else</a:t>
            </a:r>
          </a:p>
          <a:p>
            <a:r>
              <a:rPr lang="en-US" dirty="0"/>
              <a:t>If you have only one statement to execute, one for if, and one for else, you can put it all on the same line:</a:t>
            </a:r>
          </a:p>
          <a:p>
            <a:r>
              <a:rPr lang="en-US" b="1" dirty="0">
                <a:solidFill>
                  <a:srgbClr val="C00000"/>
                </a:solidFill>
              </a:rPr>
              <a:t>Example</a:t>
            </a:r>
          </a:p>
          <a:p>
            <a:r>
              <a:rPr lang="en-US" i="1" dirty="0">
                <a:solidFill>
                  <a:srgbClr val="C00000"/>
                </a:solidFill>
              </a:rPr>
              <a:t>One line if else statement:</a:t>
            </a:r>
          </a:p>
          <a:p>
            <a:r>
              <a:rPr lang="en-US" i="1" dirty="0">
                <a:solidFill>
                  <a:srgbClr val="C00000"/>
                </a:solidFill>
              </a:rPr>
              <a:t>print(“Yes") if a &gt; b else print(“No") </a:t>
            </a:r>
          </a:p>
          <a:p>
            <a:r>
              <a:rPr lang="en-US" b="1" i="1" dirty="0">
                <a:solidFill>
                  <a:srgbClr val="C00000"/>
                </a:solidFill>
              </a:rPr>
              <a:t>Example</a:t>
            </a:r>
          </a:p>
          <a:p>
            <a:r>
              <a:rPr lang="en-US" i="1" dirty="0">
                <a:solidFill>
                  <a:srgbClr val="C00000"/>
                </a:solidFill>
              </a:rPr>
              <a:t>a = 20</a:t>
            </a:r>
          </a:p>
          <a:p>
            <a:r>
              <a:rPr lang="en-US" i="1" dirty="0">
                <a:solidFill>
                  <a:srgbClr val="C00000"/>
                </a:solidFill>
              </a:rPr>
              <a:t>b = 10</a:t>
            </a:r>
          </a:p>
          <a:p>
            <a:r>
              <a:rPr lang="en-US" i="1" dirty="0">
                <a:solidFill>
                  <a:srgbClr val="C00000"/>
                </a:solidFill>
              </a:rPr>
              <a:t>print(“Yes") if a &gt; b else print(“No") </a:t>
            </a:r>
          </a:p>
          <a:p>
            <a:endParaRPr lang="en-US" dirty="0"/>
          </a:p>
        </p:txBody>
      </p:sp>
      <p:sp>
        <p:nvSpPr>
          <p:cNvPr id="4" name="Slide Number Placeholder 3">
            <a:extLst>
              <a:ext uri="{FF2B5EF4-FFF2-40B4-BE49-F238E27FC236}">
                <a16:creationId xmlns:a16="http://schemas.microsoft.com/office/drawing/2014/main" id="{18EDDBF6-4988-4D28-8353-13F70C180E03}"/>
              </a:ext>
            </a:extLst>
          </p:cNvPr>
          <p:cNvSpPr>
            <a:spLocks noGrp="1"/>
          </p:cNvSpPr>
          <p:nvPr>
            <p:ph type="sldNum" sz="quarter" idx="10"/>
          </p:nvPr>
        </p:nvSpPr>
        <p:spPr/>
        <p:txBody>
          <a:bodyPr/>
          <a:lstStyle/>
          <a:p>
            <a:pPr>
              <a:defRPr/>
            </a:pPr>
            <a:fld id="{6DB1FBA9-0009-47E9-8D28-5B0116D2432D}" type="slidenum">
              <a:rPr lang="en-US" altLang="en-US" smtClean="0"/>
              <a:pPr>
                <a:defRPr/>
              </a:pPr>
              <a:t>216</a:t>
            </a:fld>
            <a:endParaRPr lang="en-US" altLang="en-US"/>
          </a:p>
        </p:txBody>
      </p:sp>
      <p:pic>
        <p:nvPicPr>
          <p:cNvPr id="5" name="Picture 4">
            <a:extLst>
              <a:ext uri="{FF2B5EF4-FFF2-40B4-BE49-F238E27FC236}">
                <a16:creationId xmlns:a16="http://schemas.microsoft.com/office/drawing/2014/main" id="{4FF676D3-C523-4162-9FCE-74C987B60723}"/>
              </a:ext>
            </a:extLst>
          </p:cNvPr>
          <p:cNvPicPr>
            <a:picLocks noChangeAspect="1"/>
          </p:cNvPicPr>
          <p:nvPr/>
        </p:nvPicPr>
        <p:blipFill>
          <a:blip r:embed="rId2"/>
          <a:stretch>
            <a:fillRect/>
          </a:stretch>
        </p:blipFill>
        <p:spPr>
          <a:xfrm>
            <a:off x="304800" y="4800600"/>
            <a:ext cx="7258050" cy="1704975"/>
          </a:xfrm>
          <a:prstGeom prst="rect">
            <a:avLst/>
          </a:prstGeom>
        </p:spPr>
      </p:pic>
    </p:spTree>
    <p:extLst>
      <p:ext uri="{BB962C8B-B14F-4D97-AF65-F5344CB8AC3E}">
        <p14:creationId xmlns:p14="http://schemas.microsoft.com/office/powerpoint/2010/main" val="1591038882"/>
      </p:ext>
    </p:extLst>
  </p:cSld>
  <p:clrMapOvr>
    <a:masterClrMapping/>
  </p:clrMapOvr>
  <p:transition spd="med"/>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E8FEE-42B4-4503-BF3D-ECF8E2FD3800}"/>
              </a:ext>
            </a:extLst>
          </p:cNvPr>
          <p:cNvSpPr>
            <a:spLocks noGrp="1"/>
          </p:cNvSpPr>
          <p:nvPr>
            <p:ph type="title"/>
          </p:nvPr>
        </p:nvSpPr>
        <p:spPr/>
        <p:txBody>
          <a:bodyPr/>
          <a:lstStyle/>
          <a:p>
            <a:r>
              <a:rPr lang="en-US" dirty="0"/>
              <a:t>Python IF ELSE(cont)</a:t>
            </a:r>
          </a:p>
        </p:txBody>
      </p:sp>
      <p:sp>
        <p:nvSpPr>
          <p:cNvPr id="3" name="Content Placeholder 2">
            <a:extLst>
              <a:ext uri="{FF2B5EF4-FFF2-40B4-BE49-F238E27FC236}">
                <a16:creationId xmlns:a16="http://schemas.microsoft.com/office/drawing/2014/main" id="{5E479762-3AAC-40D0-BF44-621173716B06}"/>
              </a:ext>
            </a:extLst>
          </p:cNvPr>
          <p:cNvSpPr>
            <a:spLocks noGrp="1"/>
          </p:cNvSpPr>
          <p:nvPr>
            <p:ph idx="1"/>
          </p:nvPr>
        </p:nvSpPr>
        <p:spPr/>
        <p:txBody>
          <a:bodyPr/>
          <a:lstStyle/>
          <a:p>
            <a:r>
              <a:rPr lang="en-US" dirty="0"/>
              <a:t>You can also have </a:t>
            </a:r>
            <a:r>
              <a:rPr lang="en-US" b="1" dirty="0">
                <a:solidFill>
                  <a:srgbClr val="C00000"/>
                </a:solidFill>
              </a:rPr>
              <a:t>multiple else</a:t>
            </a:r>
            <a:r>
              <a:rPr lang="en-US" dirty="0">
                <a:solidFill>
                  <a:srgbClr val="C00000"/>
                </a:solidFill>
              </a:rPr>
              <a:t> </a:t>
            </a:r>
            <a:r>
              <a:rPr lang="en-US" dirty="0"/>
              <a:t>statements on the same line (I knew someone would ask!)</a:t>
            </a:r>
          </a:p>
          <a:p>
            <a:r>
              <a:rPr lang="en-US" b="1" dirty="0">
                <a:solidFill>
                  <a:srgbClr val="C00000"/>
                </a:solidFill>
              </a:rPr>
              <a:t>Example</a:t>
            </a:r>
          </a:p>
          <a:p>
            <a:r>
              <a:rPr lang="en-US" i="1" dirty="0">
                <a:solidFill>
                  <a:srgbClr val="C00000"/>
                </a:solidFill>
              </a:rPr>
              <a:t>One line if else statement, with 3 conditions:</a:t>
            </a:r>
          </a:p>
          <a:p>
            <a:r>
              <a:rPr lang="en-US" i="1" dirty="0">
                <a:solidFill>
                  <a:srgbClr val="C00000"/>
                </a:solidFill>
              </a:rPr>
              <a:t>print(“Yes") if a &gt; b else print("=") if a == b else print(“NO") </a:t>
            </a:r>
          </a:p>
          <a:p>
            <a:r>
              <a:rPr lang="en-US" b="1" i="1" dirty="0">
                <a:solidFill>
                  <a:srgbClr val="C00000"/>
                </a:solidFill>
              </a:rPr>
              <a:t>Example</a:t>
            </a:r>
          </a:p>
          <a:p>
            <a:r>
              <a:rPr lang="en-US" i="1" dirty="0">
                <a:solidFill>
                  <a:srgbClr val="C00000"/>
                </a:solidFill>
              </a:rPr>
              <a:t>a = 20</a:t>
            </a:r>
          </a:p>
          <a:p>
            <a:r>
              <a:rPr lang="en-US" i="1" dirty="0">
                <a:solidFill>
                  <a:srgbClr val="C00000"/>
                </a:solidFill>
              </a:rPr>
              <a:t>b = 10</a:t>
            </a:r>
          </a:p>
          <a:p>
            <a:r>
              <a:rPr lang="en-US" i="1" dirty="0">
                <a:solidFill>
                  <a:srgbClr val="C00000"/>
                </a:solidFill>
              </a:rPr>
              <a:t>print(“Yes") if a &gt; b else print("=") if a == b else print(“NO") </a:t>
            </a:r>
          </a:p>
          <a:p>
            <a:endParaRPr lang="en-US" dirty="0"/>
          </a:p>
          <a:p>
            <a:endParaRPr lang="en-US" dirty="0"/>
          </a:p>
        </p:txBody>
      </p:sp>
      <p:sp>
        <p:nvSpPr>
          <p:cNvPr id="4" name="Slide Number Placeholder 3">
            <a:extLst>
              <a:ext uri="{FF2B5EF4-FFF2-40B4-BE49-F238E27FC236}">
                <a16:creationId xmlns:a16="http://schemas.microsoft.com/office/drawing/2014/main" id="{9D9E45AE-828C-496E-AD0B-BD50A5C85BC8}"/>
              </a:ext>
            </a:extLst>
          </p:cNvPr>
          <p:cNvSpPr>
            <a:spLocks noGrp="1"/>
          </p:cNvSpPr>
          <p:nvPr>
            <p:ph type="sldNum" sz="quarter" idx="10"/>
          </p:nvPr>
        </p:nvSpPr>
        <p:spPr/>
        <p:txBody>
          <a:bodyPr/>
          <a:lstStyle/>
          <a:p>
            <a:pPr>
              <a:defRPr/>
            </a:pPr>
            <a:fld id="{6DB1FBA9-0009-47E9-8D28-5B0116D2432D}" type="slidenum">
              <a:rPr lang="en-US" altLang="en-US" smtClean="0"/>
              <a:pPr>
                <a:defRPr/>
              </a:pPr>
              <a:t>217</a:t>
            </a:fld>
            <a:endParaRPr lang="en-US" altLang="en-US"/>
          </a:p>
        </p:txBody>
      </p:sp>
      <p:pic>
        <p:nvPicPr>
          <p:cNvPr id="5" name="Picture 4">
            <a:extLst>
              <a:ext uri="{FF2B5EF4-FFF2-40B4-BE49-F238E27FC236}">
                <a16:creationId xmlns:a16="http://schemas.microsoft.com/office/drawing/2014/main" id="{9EFD3E60-BDAE-4054-B04C-6D4104A9C772}"/>
              </a:ext>
            </a:extLst>
          </p:cNvPr>
          <p:cNvPicPr>
            <a:picLocks noChangeAspect="1"/>
          </p:cNvPicPr>
          <p:nvPr/>
        </p:nvPicPr>
        <p:blipFill>
          <a:blip r:embed="rId2"/>
          <a:stretch>
            <a:fillRect/>
          </a:stretch>
        </p:blipFill>
        <p:spPr>
          <a:xfrm>
            <a:off x="228600" y="4419600"/>
            <a:ext cx="8077200" cy="1981200"/>
          </a:xfrm>
          <a:prstGeom prst="rect">
            <a:avLst/>
          </a:prstGeom>
        </p:spPr>
      </p:pic>
    </p:spTree>
    <p:extLst>
      <p:ext uri="{BB962C8B-B14F-4D97-AF65-F5344CB8AC3E}">
        <p14:creationId xmlns:p14="http://schemas.microsoft.com/office/powerpoint/2010/main" val="224945132"/>
      </p:ext>
    </p:extLst>
  </p:cSld>
  <p:clrMapOvr>
    <a:masterClrMapping/>
  </p:clrMapOvr>
  <p:transition spd="med"/>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4EF02-E036-41CE-9B24-5E151A388C85}"/>
              </a:ext>
            </a:extLst>
          </p:cNvPr>
          <p:cNvSpPr>
            <a:spLocks noGrp="1"/>
          </p:cNvSpPr>
          <p:nvPr>
            <p:ph type="title"/>
          </p:nvPr>
        </p:nvSpPr>
        <p:spPr/>
        <p:txBody>
          <a:bodyPr/>
          <a:lstStyle/>
          <a:p>
            <a:r>
              <a:rPr lang="en-US" dirty="0"/>
              <a:t>Python IF ELSE(cont)</a:t>
            </a:r>
          </a:p>
        </p:txBody>
      </p:sp>
      <p:sp>
        <p:nvSpPr>
          <p:cNvPr id="3" name="Content Placeholder 2">
            <a:extLst>
              <a:ext uri="{FF2B5EF4-FFF2-40B4-BE49-F238E27FC236}">
                <a16:creationId xmlns:a16="http://schemas.microsoft.com/office/drawing/2014/main" id="{6865A6DB-1F5A-4BA6-A6F0-F0E436D833FF}"/>
              </a:ext>
            </a:extLst>
          </p:cNvPr>
          <p:cNvSpPr>
            <a:spLocks noGrp="1"/>
          </p:cNvSpPr>
          <p:nvPr>
            <p:ph idx="1"/>
          </p:nvPr>
        </p:nvSpPr>
        <p:spPr/>
        <p:txBody>
          <a:bodyPr/>
          <a:lstStyle/>
          <a:p>
            <a:r>
              <a:rPr lang="en-US" b="1" dirty="0">
                <a:solidFill>
                  <a:srgbClr val="C00000"/>
                </a:solidFill>
              </a:rPr>
              <a:t>Or</a:t>
            </a:r>
          </a:p>
          <a:p>
            <a:r>
              <a:rPr lang="en-US" dirty="0"/>
              <a:t>The </a:t>
            </a:r>
            <a:r>
              <a:rPr lang="en-US" b="1" dirty="0">
                <a:solidFill>
                  <a:srgbClr val="C00000"/>
                </a:solidFill>
              </a:rPr>
              <a:t>or</a:t>
            </a:r>
            <a:r>
              <a:rPr lang="en-US" dirty="0">
                <a:solidFill>
                  <a:srgbClr val="C00000"/>
                </a:solidFill>
              </a:rPr>
              <a:t> </a:t>
            </a:r>
            <a:r>
              <a:rPr lang="en-US" dirty="0"/>
              <a:t>keyword is a logical operator, and is used to combine conditional statements:</a:t>
            </a:r>
          </a:p>
          <a:p>
            <a:r>
              <a:rPr lang="en-US" b="1" dirty="0">
                <a:solidFill>
                  <a:srgbClr val="C00000"/>
                </a:solidFill>
              </a:rPr>
              <a:t>Example</a:t>
            </a:r>
          </a:p>
          <a:p>
            <a:r>
              <a:rPr lang="en-US" dirty="0"/>
              <a:t>Test if a is greater than b, OR if a is greater than c:</a:t>
            </a:r>
          </a:p>
          <a:p>
            <a:r>
              <a:rPr lang="en-US" i="1" dirty="0">
                <a:solidFill>
                  <a:srgbClr val="C00000"/>
                </a:solidFill>
              </a:rPr>
              <a:t>if a &gt; b or a &gt; c:</a:t>
            </a:r>
          </a:p>
          <a:p>
            <a:r>
              <a:rPr lang="en-US" i="1" dirty="0">
                <a:solidFill>
                  <a:srgbClr val="C00000"/>
                </a:solidFill>
              </a:rPr>
              <a:t>    print("At least one of the conditions is True")</a:t>
            </a:r>
          </a:p>
          <a:p>
            <a:r>
              <a:rPr lang="en-US" b="1" dirty="0">
                <a:solidFill>
                  <a:srgbClr val="C00000"/>
                </a:solidFill>
              </a:rPr>
              <a:t>Example</a:t>
            </a:r>
          </a:p>
          <a:p>
            <a:r>
              <a:rPr lang="en-US" i="1" dirty="0">
                <a:solidFill>
                  <a:srgbClr val="C00000"/>
                </a:solidFill>
              </a:rPr>
              <a:t>a = 20</a:t>
            </a:r>
          </a:p>
          <a:p>
            <a:r>
              <a:rPr lang="en-US" i="1" dirty="0">
                <a:solidFill>
                  <a:srgbClr val="C00000"/>
                </a:solidFill>
              </a:rPr>
              <a:t>b = 10</a:t>
            </a:r>
          </a:p>
          <a:p>
            <a:r>
              <a:rPr lang="en-US" i="1" dirty="0">
                <a:solidFill>
                  <a:srgbClr val="C00000"/>
                </a:solidFill>
              </a:rPr>
              <a:t>c = 50</a:t>
            </a:r>
          </a:p>
          <a:p>
            <a:r>
              <a:rPr lang="en-US" i="1" dirty="0">
                <a:solidFill>
                  <a:srgbClr val="C00000"/>
                </a:solidFill>
              </a:rPr>
              <a:t>if a &gt; b or a &gt; c:</a:t>
            </a:r>
          </a:p>
          <a:p>
            <a:r>
              <a:rPr lang="en-US" i="1" dirty="0">
                <a:solidFill>
                  <a:srgbClr val="C00000"/>
                </a:solidFill>
              </a:rPr>
              <a:t>    print("At least one of the conditions is True")</a:t>
            </a:r>
          </a:p>
          <a:p>
            <a:endParaRPr lang="en-US" i="1"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7C15AD85-38D4-4700-ACC1-390B751BBA7B}"/>
              </a:ext>
            </a:extLst>
          </p:cNvPr>
          <p:cNvSpPr>
            <a:spLocks noGrp="1"/>
          </p:cNvSpPr>
          <p:nvPr>
            <p:ph type="sldNum" sz="quarter" idx="10"/>
          </p:nvPr>
        </p:nvSpPr>
        <p:spPr/>
        <p:txBody>
          <a:bodyPr/>
          <a:lstStyle/>
          <a:p>
            <a:pPr>
              <a:defRPr/>
            </a:pPr>
            <a:fld id="{6DB1FBA9-0009-47E9-8D28-5B0116D2432D}" type="slidenum">
              <a:rPr lang="en-US" altLang="en-US" smtClean="0"/>
              <a:pPr>
                <a:defRPr/>
              </a:pPr>
              <a:t>218</a:t>
            </a:fld>
            <a:endParaRPr lang="en-US" altLang="en-US"/>
          </a:p>
        </p:txBody>
      </p:sp>
      <p:pic>
        <p:nvPicPr>
          <p:cNvPr id="6" name="Picture 5">
            <a:extLst>
              <a:ext uri="{FF2B5EF4-FFF2-40B4-BE49-F238E27FC236}">
                <a16:creationId xmlns:a16="http://schemas.microsoft.com/office/drawing/2014/main" id="{B73CE5D8-53AE-42FF-B419-DFE9E444D0EF}"/>
              </a:ext>
            </a:extLst>
          </p:cNvPr>
          <p:cNvPicPr>
            <a:picLocks noChangeAspect="1"/>
          </p:cNvPicPr>
          <p:nvPr/>
        </p:nvPicPr>
        <p:blipFill>
          <a:blip r:embed="rId2"/>
          <a:stretch>
            <a:fillRect/>
          </a:stretch>
        </p:blipFill>
        <p:spPr>
          <a:xfrm>
            <a:off x="3810000" y="3733800"/>
            <a:ext cx="4495800" cy="1600200"/>
          </a:xfrm>
          <a:prstGeom prst="rect">
            <a:avLst/>
          </a:prstGeom>
        </p:spPr>
      </p:pic>
    </p:spTree>
    <p:extLst>
      <p:ext uri="{BB962C8B-B14F-4D97-AF65-F5344CB8AC3E}">
        <p14:creationId xmlns:p14="http://schemas.microsoft.com/office/powerpoint/2010/main" val="564785792"/>
      </p:ext>
    </p:extLst>
  </p:cSld>
  <p:clrMapOvr>
    <a:masterClrMapping/>
  </p:clrMapOvr>
  <p:transition spd="med"/>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EEBA5-D3C2-49A4-B90E-17AD47A32508}"/>
              </a:ext>
            </a:extLst>
          </p:cNvPr>
          <p:cNvSpPr>
            <a:spLocks noGrp="1"/>
          </p:cNvSpPr>
          <p:nvPr>
            <p:ph type="title"/>
          </p:nvPr>
        </p:nvSpPr>
        <p:spPr/>
        <p:txBody>
          <a:bodyPr/>
          <a:lstStyle/>
          <a:p>
            <a:r>
              <a:rPr lang="en-US" dirty="0"/>
              <a:t>Python IF ELSE(cont)</a:t>
            </a:r>
          </a:p>
        </p:txBody>
      </p:sp>
      <p:sp>
        <p:nvSpPr>
          <p:cNvPr id="3" name="Content Placeholder 2">
            <a:extLst>
              <a:ext uri="{FF2B5EF4-FFF2-40B4-BE49-F238E27FC236}">
                <a16:creationId xmlns:a16="http://schemas.microsoft.com/office/drawing/2014/main" id="{F94DBCAA-0337-4013-9406-38909D6F2A80}"/>
              </a:ext>
            </a:extLst>
          </p:cNvPr>
          <p:cNvSpPr>
            <a:spLocks noGrp="1"/>
          </p:cNvSpPr>
          <p:nvPr>
            <p:ph idx="1"/>
          </p:nvPr>
        </p:nvSpPr>
        <p:spPr/>
        <p:txBody>
          <a:bodyPr/>
          <a:lstStyle/>
          <a:p>
            <a:r>
              <a:rPr lang="en-US" b="1" dirty="0">
                <a:solidFill>
                  <a:srgbClr val="C00000"/>
                </a:solidFill>
              </a:rPr>
              <a:t>And</a:t>
            </a:r>
          </a:p>
          <a:p>
            <a:r>
              <a:rPr lang="en-US" dirty="0"/>
              <a:t>The </a:t>
            </a:r>
            <a:r>
              <a:rPr lang="en-US" b="1" dirty="0">
                <a:solidFill>
                  <a:srgbClr val="C00000"/>
                </a:solidFill>
              </a:rPr>
              <a:t>and</a:t>
            </a:r>
            <a:r>
              <a:rPr lang="en-US" dirty="0"/>
              <a:t> keyword is a logical operator, and is used to combine conditional statements:</a:t>
            </a:r>
          </a:p>
          <a:p>
            <a:r>
              <a:rPr lang="en-US" b="1" dirty="0">
                <a:solidFill>
                  <a:srgbClr val="C00000"/>
                </a:solidFill>
              </a:rPr>
              <a:t>Example</a:t>
            </a:r>
          </a:p>
          <a:p>
            <a:r>
              <a:rPr lang="en-US" dirty="0"/>
              <a:t>Test if a is greater than b, AND if c is greater than a:</a:t>
            </a:r>
          </a:p>
          <a:p>
            <a:r>
              <a:rPr lang="en-US" i="1" dirty="0">
                <a:solidFill>
                  <a:srgbClr val="C00000"/>
                </a:solidFill>
              </a:rPr>
              <a:t>if a &gt; b and c &gt; a:</a:t>
            </a:r>
          </a:p>
          <a:p>
            <a:r>
              <a:rPr lang="en-US" i="1" dirty="0">
                <a:solidFill>
                  <a:srgbClr val="C00000"/>
                </a:solidFill>
              </a:rPr>
              <a:t>  print("Both conditions are True")</a:t>
            </a:r>
          </a:p>
          <a:p>
            <a:r>
              <a:rPr lang="en-US" b="1" dirty="0">
                <a:solidFill>
                  <a:srgbClr val="C00000"/>
                </a:solidFill>
              </a:rPr>
              <a:t>Example</a:t>
            </a:r>
          </a:p>
          <a:p>
            <a:r>
              <a:rPr lang="en-US" i="1" dirty="0">
                <a:solidFill>
                  <a:srgbClr val="C00000"/>
                </a:solidFill>
              </a:rPr>
              <a:t>a = 20</a:t>
            </a:r>
          </a:p>
          <a:p>
            <a:r>
              <a:rPr lang="en-US" i="1" dirty="0">
                <a:solidFill>
                  <a:srgbClr val="C00000"/>
                </a:solidFill>
              </a:rPr>
              <a:t>b = 10</a:t>
            </a:r>
          </a:p>
          <a:p>
            <a:r>
              <a:rPr lang="en-US" i="1" dirty="0">
                <a:solidFill>
                  <a:srgbClr val="C00000"/>
                </a:solidFill>
              </a:rPr>
              <a:t>c = 50</a:t>
            </a:r>
          </a:p>
          <a:p>
            <a:r>
              <a:rPr lang="en-US" i="1" dirty="0">
                <a:solidFill>
                  <a:srgbClr val="C00000"/>
                </a:solidFill>
              </a:rPr>
              <a:t>if a &gt; b and c &gt; a:</a:t>
            </a:r>
          </a:p>
          <a:p>
            <a:r>
              <a:rPr lang="en-US" i="1" dirty="0">
                <a:solidFill>
                  <a:srgbClr val="C00000"/>
                </a:solidFill>
              </a:rPr>
              <a:t>  print("Both conditions are True")</a:t>
            </a:r>
          </a:p>
          <a:p>
            <a:endParaRPr lang="en-US" dirty="0"/>
          </a:p>
          <a:p>
            <a:endParaRPr lang="en-US" dirty="0"/>
          </a:p>
        </p:txBody>
      </p:sp>
      <p:sp>
        <p:nvSpPr>
          <p:cNvPr id="4" name="Slide Number Placeholder 3">
            <a:extLst>
              <a:ext uri="{FF2B5EF4-FFF2-40B4-BE49-F238E27FC236}">
                <a16:creationId xmlns:a16="http://schemas.microsoft.com/office/drawing/2014/main" id="{4D9472B6-D686-476A-9F99-A416130B7DEE}"/>
              </a:ext>
            </a:extLst>
          </p:cNvPr>
          <p:cNvSpPr>
            <a:spLocks noGrp="1"/>
          </p:cNvSpPr>
          <p:nvPr>
            <p:ph type="sldNum" sz="quarter" idx="10"/>
          </p:nvPr>
        </p:nvSpPr>
        <p:spPr/>
        <p:txBody>
          <a:bodyPr/>
          <a:lstStyle/>
          <a:p>
            <a:pPr>
              <a:defRPr/>
            </a:pPr>
            <a:fld id="{6DB1FBA9-0009-47E9-8D28-5B0116D2432D}" type="slidenum">
              <a:rPr lang="en-US" altLang="en-US" smtClean="0"/>
              <a:pPr>
                <a:defRPr/>
              </a:pPr>
              <a:t>219</a:t>
            </a:fld>
            <a:endParaRPr lang="en-US" altLang="en-US"/>
          </a:p>
        </p:txBody>
      </p:sp>
      <p:pic>
        <p:nvPicPr>
          <p:cNvPr id="5" name="Picture 4">
            <a:extLst>
              <a:ext uri="{FF2B5EF4-FFF2-40B4-BE49-F238E27FC236}">
                <a16:creationId xmlns:a16="http://schemas.microsoft.com/office/drawing/2014/main" id="{D1706F67-6E42-4183-9229-E09565ACE075}"/>
              </a:ext>
            </a:extLst>
          </p:cNvPr>
          <p:cNvPicPr>
            <a:picLocks noChangeAspect="1"/>
          </p:cNvPicPr>
          <p:nvPr/>
        </p:nvPicPr>
        <p:blipFill>
          <a:blip r:embed="rId2"/>
          <a:stretch>
            <a:fillRect/>
          </a:stretch>
        </p:blipFill>
        <p:spPr>
          <a:xfrm>
            <a:off x="459451" y="5832071"/>
            <a:ext cx="6800850" cy="800100"/>
          </a:xfrm>
          <a:prstGeom prst="rect">
            <a:avLst/>
          </a:prstGeom>
        </p:spPr>
      </p:pic>
    </p:spTree>
    <p:extLst>
      <p:ext uri="{BB962C8B-B14F-4D97-AF65-F5344CB8AC3E}">
        <p14:creationId xmlns:p14="http://schemas.microsoft.com/office/powerpoint/2010/main" val="387513427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1C2B-DCD2-42C1-BF59-F4C009219F43}"/>
              </a:ext>
            </a:extLst>
          </p:cNvPr>
          <p:cNvSpPr>
            <a:spLocks noGrp="1"/>
          </p:cNvSpPr>
          <p:nvPr>
            <p:ph type="title"/>
          </p:nvPr>
        </p:nvSpPr>
        <p:spPr/>
        <p:txBody>
          <a:bodyPr/>
          <a:lstStyle/>
          <a:p>
            <a:r>
              <a:rPr lang="en-CA" sz="2800" dirty="0"/>
              <a:t>EXPRESSIONS, VARIABLES AND ASSIGNMENTS</a:t>
            </a:r>
          </a:p>
        </p:txBody>
      </p:sp>
      <p:sp>
        <p:nvSpPr>
          <p:cNvPr id="3" name="Content Placeholder 2">
            <a:extLst>
              <a:ext uri="{FF2B5EF4-FFF2-40B4-BE49-F238E27FC236}">
                <a16:creationId xmlns:a16="http://schemas.microsoft.com/office/drawing/2014/main" id="{9BE9FA77-2E5D-4861-A17F-34174DEB3872}"/>
              </a:ext>
            </a:extLst>
          </p:cNvPr>
          <p:cNvSpPr>
            <a:spLocks noGrp="1"/>
          </p:cNvSpPr>
          <p:nvPr>
            <p:ph idx="1"/>
          </p:nvPr>
        </p:nvSpPr>
        <p:spPr/>
        <p:txBody>
          <a:bodyPr/>
          <a:lstStyle/>
          <a:p>
            <a:r>
              <a:rPr lang="en-US" b="1" dirty="0">
                <a:solidFill>
                  <a:srgbClr val="C00000"/>
                </a:solidFill>
              </a:rPr>
              <a:t>Operator Precedence (Python)</a:t>
            </a:r>
          </a:p>
          <a:p>
            <a:endParaRPr lang="en-US" b="1" dirty="0">
              <a:solidFill>
                <a:srgbClr val="C00000"/>
              </a:solidFill>
            </a:endParaRPr>
          </a:p>
          <a:p>
            <a:endParaRPr lang="en-US" dirty="0">
              <a:solidFill>
                <a:srgbClr val="C00000"/>
              </a:solidFill>
            </a:endParaRPr>
          </a:p>
          <a:p>
            <a:endParaRPr lang="en-US" dirty="0">
              <a:solidFill>
                <a:srgbClr val="C00000"/>
              </a:solidFill>
            </a:endParaRPr>
          </a:p>
          <a:p>
            <a:endParaRPr lang="en-US" dirty="0">
              <a:solidFill>
                <a:srgbClr val="C00000"/>
              </a:solidFill>
            </a:endParaRPr>
          </a:p>
          <a:p>
            <a:endParaRPr lang="en-US" dirty="0">
              <a:solidFill>
                <a:srgbClr val="C00000"/>
              </a:solidFill>
            </a:endParaRPr>
          </a:p>
          <a:p>
            <a:endParaRPr lang="en-US" dirty="0">
              <a:solidFill>
                <a:srgbClr val="C00000"/>
              </a:solidFill>
            </a:endParaRPr>
          </a:p>
          <a:p>
            <a:r>
              <a:rPr lang="en-US" dirty="0">
                <a:solidFill>
                  <a:srgbClr val="C00000"/>
                </a:solidFill>
              </a:rPr>
              <a:t>Operators with same precedence are solved by their associativity order</a:t>
            </a:r>
          </a:p>
          <a:p>
            <a:endParaRPr lang="en-US" dirty="0">
              <a:solidFill>
                <a:srgbClr val="C00000"/>
              </a:solidFill>
            </a:endParaRPr>
          </a:p>
          <a:p>
            <a:endParaRPr lang="en-US" dirty="0">
              <a:solidFill>
                <a:srgbClr val="C00000"/>
              </a:solidFill>
            </a:endParaRPr>
          </a:p>
          <a:p>
            <a:endParaRPr lang="en-US" dirty="0">
              <a:solidFill>
                <a:srgbClr val="C00000"/>
              </a:solidFill>
            </a:endParaRPr>
          </a:p>
          <a:p>
            <a:r>
              <a:rPr lang="en-US" dirty="0">
                <a:solidFill>
                  <a:srgbClr val="C00000"/>
                </a:solidFill>
              </a:rPr>
              <a:t>This means that any expression will follow this order for resolution</a:t>
            </a:r>
          </a:p>
          <a:p>
            <a:r>
              <a:rPr lang="en-US" dirty="0">
                <a:solidFill>
                  <a:srgbClr val="C00000"/>
                </a:solidFill>
              </a:rPr>
              <a:t>First, the order in the Operator Precedence table, then by their associativity order</a:t>
            </a:r>
          </a:p>
          <a:p>
            <a:endParaRPr lang="en-US" dirty="0">
              <a:solidFill>
                <a:srgbClr val="C00000"/>
              </a:solidFill>
            </a:endParaRPr>
          </a:p>
          <a:p>
            <a:endParaRPr lang="en-US" dirty="0">
              <a:solidFill>
                <a:srgbClr val="C00000"/>
              </a:solidFill>
            </a:endParaRPr>
          </a:p>
          <a:p>
            <a:endParaRPr lang="en-US" dirty="0"/>
          </a:p>
          <a:p>
            <a:endParaRPr lang="en-CA" dirty="0"/>
          </a:p>
        </p:txBody>
      </p:sp>
      <p:sp>
        <p:nvSpPr>
          <p:cNvPr id="4" name="Slide Number Placeholder 3">
            <a:extLst>
              <a:ext uri="{FF2B5EF4-FFF2-40B4-BE49-F238E27FC236}">
                <a16:creationId xmlns:a16="http://schemas.microsoft.com/office/drawing/2014/main" id="{2AA01993-6273-4C5B-8B2B-CE33B4024559}"/>
              </a:ext>
            </a:extLst>
          </p:cNvPr>
          <p:cNvSpPr>
            <a:spLocks noGrp="1"/>
          </p:cNvSpPr>
          <p:nvPr>
            <p:ph type="sldNum" sz="quarter" idx="10"/>
          </p:nvPr>
        </p:nvSpPr>
        <p:spPr/>
        <p:txBody>
          <a:bodyPr/>
          <a:lstStyle/>
          <a:p>
            <a:pPr>
              <a:defRPr/>
            </a:pPr>
            <a:fld id="{6DB1FBA9-0009-47E9-8D28-5B0116D2432D}" type="slidenum">
              <a:rPr lang="en-US" altLang="en-US" smtClean="0"/>
              <a:pPr>
                <a:defRPr/>
              </a:pPr>
              <a:t>22</a:t>
            </a:fld>
            <a:endParaRPr lang="en-US" altLang="en-US"/>
          </a:p>
        </p:txBody>
      </p:sp>
      <p:pic>
        <p:nvPicPr>
          <p:cNvPr id="7" name="Picture 6">
            <a:extLst>
              <a:ext uri="{FF2B5EF4-FFF2-40B4-BE49-F238E27FC236}">
                <a16:creationId xmlns:a16="http://schemas.microsoft.com/office/drawing/2014/main" id="{546C4379-9874-480B-B5C8-5DCB09E52F44}"/>
              </a:ext>
            </a:extLst>
          </p:cNvPr>
          <p:cNvPicPr>
            <a:picLocks noChangeAspect="1"/>
          </p:cNvPicPr>
          <p:nvPr/>
        </p:nvPicPr>
        <p:blipFill>
          <a:blip r:embed="rId2"/>
          <a:stretch>
            <a:fillRect/>
          </a:stretch>
        </p:blipFill>
        <p:spPr>
          <a:xfrm>
            <a:off x="298936" y="4343400"/>
            <a:ext cx="8534398" cy="1066800"/>
          </a:xfrm>
          <a:prstGeom prst="rect">
            <a:avLst/>
          </a:prstGeom>
        </p:spPr>
      </p:pic>
      <p:pic>
        <p:nvPicPr>
          <p:cNvPr id="11" name="Picture 10">
            <a:extLst>
              <a:ext uri="{FF2B5EF4-FFF2-40B4-BE49-F238E27FC236}">
                <a16:creationId xmlns:a16="http://schemas.microsoft.com/office/drawing/2014/main" id="{838CD43B-0EEF-49B9-BB36-F0FD31585A7F}"/>
              </a:ext>
            </a:extLst>
          </p:cNvPr>
          <p:cNvPicPr>
            <a:picLocks noChangeAspect="1"/>
          </p:cNvPicPr>
          <p:nvPr/>
        </p:nvPicPr>
        <p:blipFill>
          <a:blip r:embed="rId3"/>
          <a:stretch>
            <a:fillRect/>
          </a:stretch>
        </p:blipFill>
        <p:spPr>
          <a:xfrm>
            <a:off x="298936" y="1447800"/>
            <a:ext cx="8464064" cy="2156460"/>
          </a:xfrm>
          <a:prstGeom prst="rect">
            <a:avLst/>
          </a:prstGeom>
        </p:spPr>
      </p:pic>
    </p:spTree>
    <p:extLst>
      <p:ext uri="{BB962C8B-B14F-4D97-AF65-F5344CB8AC3E}">
        <p14:creationId xmlns:p14="http://schemas.microsoft.com/office/powerpoint/2010/main" val="3565455384"/>
      </p:ext>
    </p:extLst>
  </p:cSld>
  <p:clrMapOvr>
    <a:masterClrMapping/>
  </p:clrMapOvr>
  <p:transition spd="med"/>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FD34A-7E9A-4E7A-9F90-8F87D7B33C95}"/>
              </a:ext>
            </a:extLst>
          </p:cNvPr>
          <p:cNvSpPr>
            <a:spLocks noGrp="1"/>
          </p:cNvSpPr>
          <p:nvPr>
            <p:ph type="title"/>
          </p:nvPr>
        </p:nvSpPr>
        <p:spPr/>
        <p:txBody>
          <a:bodyPr/>
          <a:lstStyle/>
          <a:p>
            <a:r>
              <a:rPr lang="en-US" dirty="0"/>
              <a:t>Quiz 5</a:t>
            </a:r>
          </a:p>
        </p:txBody>
      </p:sp>
      <p:pic>
        <p:nvPicPr>
          <p:cNvPr id="6" name="Content Placeholder 5" descr="A close up of a sign&#10;&#10;Description automatically generated">
            <a:extLst>
              <a:ext uri="{FF2B5EF4-FFF2-40B4-BE49-F238E27FC236}">
                <a16:creationId xmlns:a16="http://schemas.microsoft.com/office/drawing/2014/main" id="{6E196971-4948-47BD-B19A-24C4D5AAC0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9800" y="1600200"/>
            <a:ext cx="4495800" cy="4495800"/>
          </a:xfrm>
        </p:spPr>
      </p:pic>
      <p:sp>
        <p:nvSpPr>
          <p:cNvPr id="4" name="Slide Number Placeholder 3">
            <a:extLst>
              <a:ext uri="{FF2B5EF4-FFF2-40B4-BE49-F238E27FC236}">
                <a16:creationId xmlns:a16="http://schemas.microsoft.com/office/drawing/2014/main" id="{2D3B07E5-A1B8-4A46-941A-0118F67FFFA1}"/>
              </a:ext>
            </a:extLst>
          </p:cNvPr>
          <p:cNvSpPr>
            <a:spLocks noGrp="1"/>
          </p:cNvSpPr>
          <p:nvPr>
            <p:ph type="sldNum" sz="quarter" idx="10"/>
          </p:nvPr>
        </p:nvSpPr>
        <p:spPr/>
        <p:txBody>
          <a:bodyPr/>
          <a:lstStyle/>
          <a:p>
            <a:pPr>
              <a:defRPr/>
            </a:pPr>
            <a:fld id="{6DB1FBA9-0009-47E9-8D28-5B0116D2432D}" type="slidenum">
              <a:rPr lang="en-US" altLang="en-US" smtClean="0"/>
              <a:pPr>
                <a:defRPr/>
              </a:pPr>
              <a:t>220</a:t>
            </a:fld>
            <a:endParaRPr lang="en-US" altLang="en-US"/>
          </a:p>
        </p:txBody>
      </p:sp>
    </p:spTree>
    <p:extLst>
      <p:ext uri="{BB962C8B-B14F-4D97-AF65-F5344CB8AC3E}">
        <p14:creationId xmlns:p14="http://schemas.microsoft.com/office/powerpoint/2010/main" val="2652442134"/>
      </p:ext>
    </p:extLst>
  </p:cSld>
  <p:clrMapOvr>
    <a:masterClrMapping/>
  </p:clrMapOvr>
  <p:transition spd="med"/>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666A1-BBA2-4FA9-8630-E2A75EAB75F6}"/>
              </a:ext>
            </a:extLst>
          </p:cNvPr>
          <p:cNvSpPr>
            <a:spLocks noGrp="1"/>
          </p:cNvSpPr>
          <p:nvPr>
            <p:ph type="title"/>
          </p:nvPr>
        </p:nvSpPr>
        <p:spPr/>
        <p:txBody>
          <a:bodyPr/>
          <a:lstStyle/>
          <a:p>
            <a:r>
              <a:rPr lang="en-US" dirty="0"/>
              <a:t>Quiz 5</a:t>
            </a:r>
          </a:p>
        </p:txBody>
      </p:sp>
      <p:sp>
        <p:nvSpPr>
          <p:cNvPr id="3" name="Content Placeholder 2">
            <a:extLst>
              <a:ext uri="{FF2B5EF4-FFF2-40B4-BE49-F238E27FC236}">
                <a16:creationId xmlns:a16="http://schemas.microsoft.com/office/drawing/2014/main" id="{6943DCB1-54E2-4D4A-87B3-8A8CE318741F}"/>
              </a:ext>
            </a:extLst>
          </p:cNvPr>
          <p:cNvSpPr>
            <a:spLocks noGrp="1"/>
          </p:cNvSpPr>
          <p:nvPr>
            <p:ph idx="1"/>
          </p:nvPr>
        </p:nvSpPr>
        <p:spPr/>
        <p:txBody>
          <a:bodyPr/>
          <a:lstStyle/>
          <a:p>
            <a:r>
              <a:rPr lang="en-US" b="1" dirty="0"/>
              <a:t>1. Which one of the following if statements will not execute successfully:</a:t>
            </a:r>
          </a:p>
          <a:p>
            <a:endParaRPr lang="en-US" dirty="0"/>
          </a:p>
          <a:p>
            <a:r>
              <a:rPr lang="en-US" sz="1600" dirty="0"/>
              <a:t>A.    </a:t>
            </a:r>
            <a:r>
              <a:rPr lang="en-US" sz="1600" i="1" dirty="0">
                <a:solidFill>
                  <a:srgbClr val="C00000"/>
                </a:solidFill>
              </a:rPr>
              <a:t>if (1, 2): print(‘hello’)</a:t>
            </a:r>
          </a:p>
          <a:p>
            <a:endParaRPr lang="en-US" sz="1600" dirty="0"/>
          </a:p>
          <a:p>
            <a:r>
              <a:rPr lang="en-US" sz="1600" dirty="0"/>
              <a:t>B.    </a:t>
            </a:r>
            <a:r>
              <a:rPr lang="en-US" sz="1600" i="1" dirty="0">
                <a:solidFill>
                  <a:srgbClr val="C00000"/>
                </a:solidFill>
              </a:rPr>
              <a:t>if (1, 2):</a:t>
            </a:r>
          </a:p>
          <a:p>
            <a:r>
              <a:rPr lang="en-US" sz="1600" i="1" dirty="0">
                <a:solidFill>
                  <a:srgbClr val="C00000"/>
                </a:solidFill>
              </a:rPr>
              <a:t>              print(‘hello’)</a:t>
            </a:r>
          </a:p>
          <a:p>
            <a:endParaRPr lang="en-US" sz="1600" dirty="0"/>
          </a:p>
          <a:p>
            <a:r>
              <a:rPr lang="en-US" sz="1600" dirty="0"/>
              <a:t>C.     </a:t>
            </a:r>
            <a:r>
              <a:rPr lang="en-US" sz="1600" i="1" dirty="0">
                <a:solidFill>
                  <a:srgbClr val="C00000"/>
                </a:solidFill>
              </a:rPr>
              <a:t>if (1, 2):</a:t>
            </a:r>
          </a:p>
          <a:p>
            <a:endParaRPr lang="en-US" sz="1600" i="1" dirty="0">
              <a:solidFill>
                <a:srgbClr val="C00000"/>
              </a:solidFill>
            </a:endParaRPr>
          </a:p>
          <a:p>
            <a:r>
              <a:rPr lang="en-US" sz="1600" i="1" dirty="0">
                <a:solidFill>
                  <a:srgbClr val="C00000"/>
                </a:solidFill>
              </a:rPr>
              <a:t>           print(‘hello’)</a:t>
            </a:r>
          </a:p>
          <a:p>
            <a:endParaRPr lang="en-US" sz="1600" dirty="0"/>
          </a:p>
          <a:p>
            <a:r>
              <a:rPr lang="en-US" sz="1600" dirty="0"/>
              <a:t>D.     </a:t>
            </a:r>
            <a:r>
              <a:rPr lang="en-US" sz="1600" i="1" dirty="0">
                <a:solidFill>
                  <a:srgbClr val="C00000"/>
                </a:solidFill>
              </a:rPr>
              <a:t>if (1, 2):</a:t>
            </a:r>
          </a:p>
          <a:p>
            <a:pPr marL="0" indent="0">
              <a:buNone/>
            </a:pPr>
            <a:r>
              <a:rPr lang="en-US" sz="1600" i="1" dirty="0">
                <a:solidFill>
                  <a:srgbClr val="C00000"/>
                </a:solidFill>
              </a:rPr>
              <a:t>                 print(‘hello’)</a:t>
            </a:r>
          </a:p>
          <a:p>
            <a:endParaRPr lang="en-US" sz="1600" dirty="0"/>
          </a:p>
          <a:p>
            <a:r>
              <a:rPr lang="en-US" sz="1600" dirty="0"/>
              <a:t>E.      </a:t>
            </a:r>
            <a:r>
              <a:rPr lang="en-US" sz="1600" i="1" dirty="0">
                <a:solidFill>
                  <a:srgbClr val="C00000"/>
                </a:solidFill>
              </a:rPr>
              <a:t>if (1, 2):</a:t>
            </a:r>
          </a:p>
          <a:p>
            <a:r>
              <a:rPr lang="en-US" sz="1600" i="1" dirty="0">
                <a:solidFill>
                  <a:srgbClr val="C00000"/>
                </a:solidFill>
              </a:rPr>
              <a:t>        print(‘hello')</a:t>
            </a:r>
          </a:p>
        </p:txBody>
      </p:sp>
      <p:sp>
        <p:nvSpPr>
          <p:cNvPr id="4" name="Slide Number Placeholder 3">
            <a:extLst>
              <a:ext uri="{FF2B5EF4-FFF2-40B4-BE49-F238E27FC236}">
                <a16:creationId xmlns:a16="http://schemas.microsoft.com/office/drawing/2014/main" id="{4D82D8FA-97CD-4A0A-8CCA-7B66A8CD039A}"/>
              </a:ext>
            </a:extLst>
          </p:cNvPr>
          <p:cNvSpPr>
            <a:spLocks noGrp="1"/>
          </p:cNvSpPr>
          <p:nvPr>
            <p:ph type="sldNum" sz="quarter" idx="10"/>
          </p:nvPr>
        </p:nvSpPr>
        <p:spPr/>
        <p:txBody>
          <a:bodyPr/>
          <a:lstStyle/>
          <a:p>
            <a:pPr>
              <a:defRPr/>
            </a:pPr>
            <a:fld id="{6DB1FBA9-0009-47E9-8D28-5B0116D2432D}" type="slidenum">
              <a:rPr lang="en-US" altLang="en-US" smtClean="0"/>
              <a:pPr>
                <a:defRPr/>
              </a:pPr>
              <a:t>221</a:t>
            </a:fld>
            <a:endParaRPr lang="en-US" altLang="en-US"/>
          </a:p>
        </p:txBody>
      </p:sp>
    </p:spTree>
    <p:extLst>
      <p:ext uri="{BB962C8B-B14F-4D97-AF65-F5344CB8AC3E}">
        <p14:creationId xmlns:p14="http://schemas.microsoft.com/office/powerpoint/2010/main" val="3323896729"/>
      </p:ext>
    </p:extLst>
  </p:cSld>
  <p:clrMapOvr>
    <a:masterClrMapping/>
  </p:clrMapOvr>
  <p:transition spd="med"/>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B4779-82E3-48A2-82D4-3FBD51B3D376}"/>
              </a:ext>
            </a:extLst>
          </p:cNvPr>
          <p:cNvSpPr>
            <a:spLocks noGrp="1"/>
          </p:cNvSpPr>
          <p:nvPr>
            <p:ph type="title"/>
          </p:nvPr>
        </p:nvSpPr>
        <p:spPr/>
        <p:txBody>
          <a:bodyPr/>
          <a:lstStyle/>
          <a:p>
            <a:r>
              <a:rPr lang="en-US" dirty="0"/>
              <a:t>Quiz 5</a:t>
            </a:r>
          </a:p>
        </p:txBody>
      </p:sp>
      <p:sp>
        <p:nvSpPr>
          <p:cNvPr id="3" name="Content Placeholder 2">
            <a:extLst>
              <a:ext uri="{FF2B5EF4-FFF2-40B4-BE49-F238E27FC236}">
                <a16:creationId xmlns:a16="http://schemas.microsoft.com/office/drawing/2014/main" id="{3D2B997E-9102-4293-8E21-5CD3168B043E}"/>
              </a:ext>
            </a:extLst>
          </p:cNvPr>
          <p:cNvSpPr>
            <a:spLocks noGrp="1"/>
          </p:cNvSpPr>
          <p:nvPr>
            <p:ph idx="1"/>
          </p:nvPr>
        </p:nvSpPr>
        <p:spPr/>
        <p:txBody>
          <a:bodyPr/>
          <a:lstStyle/>
          <a:p>
            <a:r>
              <a:rPr lang="en-US" b="1" dirty="0"/>
              <a:t>2. What signifies the end of a statement block or suite in Python?</a:t>
            </a:r>
          </a:p>
          <a:p>
            <a:endParaRPr lang="en-US" dirty="0"/>
          </a:p>
          <a:p>
            <a:r>
              <a:rPr lang="en-US" dirty="0"/>
              <a:t>A.   a line that is indented less than the previous line</a:t>
            </a:r>
          </a:p>
          <a:p>
            <a:endParaRPr lang="en-US" dirty="0"/>
          </a:p>
          <a:p>
            <a:r>
              <a:rPr lang="en-US" dirty="0"/>
              <a:t>B.   end</a:t>
            </a:r>
          </a:p>
          <a:p>
            <a:endParaRPr lang="en-US" dirty="0"/>
          </a:p>
          <a:p>
            <a:r>
              <a:rPr lang="en-US" dirty="0"/>
              <a:t>C.    }</a:t>
            </a:r>
          </a:p>
          <a:p>
            <a:endParaRPr lang="en-US" dirty="0"/>
          </a:p>
          <a:p>
            <a:r>
              <a:rPr lang="en-US" dirty="0"/>
              <a:t>D.    a comment line</a:t>
            </a:r>
          </a:p>
        </p:txBody>
      </p:sp>
      <p:sp>
        <p:nvSpPr>
          <p:cNvPr id="4" name="Slide Number Placeholder 3">
            <a:extLst>
              <a:ext uri="{FF2B5EF4-FFF2-40B4-BE49-F238E27FC236}">
                <a16:creationId xmlns:a16="http://schemas.microsoft.com/office/drawing/2014/main" id="{10A9555B-C39E-422C-839D-D6740805683D}"/>
              </a:ext>
            </a:extLst>
          </p:cNvPr>
          <p:cNvSpPr>
            <a:spLocks noGrp="1"/>
          </p:cNvSpPr>
          <p:nvPr>
            <p:ph type="sldNum" sz="quarter" idx="10"/>
          </p:nvPr>
        </p:nvSpPr>
        <p:spPr/>
        <p:txBody>
          <a:bodyPr/>
          <a:lstStyle/>
          <a:p>
            <a:pPr>
              <a:defRPr/>
            </a:pPr>
            <a:fld id="{6DB1FBA9-0009-47E9-8D28-5B0116D2432D}" type="slidenum">
              <a:rPr lang="en-US" altLang="en-US" smtClean="0"/>
              <a:pPr>
                <a:defRPr/>
              </a:pPr>
              <a:t>222</a:t>
            </a:fld>
            <a:endParaRPr lang="en-US" altLang="en-US"/>
          </a:p>
        </p:txBody>
      </p:sp>
    </p:spTree>
    <p:extLst>
      <p:ext uri="{BB962C8B-B14F-4D97-AF65-F5344CB8AC3E}">
        <p14:creationId xmlns:p14="http://schemas.microsoft.com/office/powerpoint/2010/main" val="1182801623"/>
      </p:ext>
    </p:extLst>
  </p:cSld>
  <p:clrMapOvr>
    <a:masterClrMapping/>
  </p:clrMapOvr>
  <p:transition spd="med"/>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DE3FB-5011-4332-B26D-0C04A456DEDF}"/>
              </a:ext>
            </a:extLst>
          </p:cNvPr>
          <p:cNvSpPr>
            <a:spLocks noGrp="1"/>
          </p:cNvSpPr>
          <p:nvPr>
            <p:ph type="title"/>
          </p:nvPr>
        </p:nvSpPr>
        <p:spPr/>
        <p:txBody>
          <a:bodyPr/>
          <a:lstStyle/>
          <a:p>
            <a:r>
              <a:rPr lang="en-US" dirty="0"/>
              <a:t>Quiz 5</a:t>
            </a:r>
          </a:p>
        </p:txBody>
      </p:sp>
      <p:sp>
        <p:nvSpPr>
          <p:cNvPr id="3" name="Content Placeholder 2">
            <a:extLst>
              <a:ext uri="{FF2B5EF4-FFF2-40B4-BE49-F238E27FC236}">
                <a16:creationId xmlns:a16="http://schemas.microsoft.com/office/drawing/2014/main" id="{F512A10C-2143-41D6-81CC-2ED2326D9070}"/>
              </a:ext>
            </a:extLst>
          </p:cNvPr>
          <p:cNvSpPr>
            <a:spLocks noGrp="1"/>
          </p:cNvSpPr>
          <p:nvPr>
            <p:ph idx="1"/>
          </p:nvPr>
        </p:nvSpPr>
        <p:spPr/>
        <p:txBody>
          <a:bodyPr/>
          <a:lstStyle/>
          <a:p>
            <a:r>
              <a:rPr lang="en-US" b="1" dirty="0"/>
              <a:t>3. What is the output of the following code snippet?</a:t>
            </a:r>
          </a:p>
          <a:p>
            <a:endParaRPr lang="en-US" b="1" dirty="0"/>
          </a:p>
          <a:p>
            <a:r>
              <a:rPr lang="en-US" b="1" dirty="0"/>
              <a:t> </a:t>
            </a:r>
            <a:r>
              <a:rPr lang="en-US" i="1" dirty="0">
                <a:solidFill>
                  <a:srgbClr val="C00000"/>
                </a:solidFill>
              </a:rPr>
              <a:t>if 'bar' in ['</a:t>
            </a:r>
            <a:r>
              <a:rPr lang="en-US" i="1" dirty="0" err="1">
                <a:solidFill>
                  <a:srgbClr val="C00000"/>
                </a:solidFill>
              </a:rPr>
              <a:t>foo','bar','hello','python</a:t>
            </a:r>
            <a:r>
              <a:rPr lang="en-US" i="1" dirty="0">
                <a:solidFill>
                  <a:srgbClr val="C00000"/>
                </a:solidFill>
              </a:rPr>
              <a:t>']:</a:t>
            </a:r>
          </a:p>
          <a:p>
            <a:r>
              <a:rPr lang="en-US" i="1" dirty="0">
                <a:solidFill>
                  <a:srgbClr val="C00000"/>
                </a:solidFill>
              </a:rPr>
              <a:t>        print(1)</a:t>
            </a:r>
          </a:p>
          <a:p>
            <a:r>
              <a:rPr lang="en-US" i="1" dirty="0">
                <a:solidFill>
                  <a:srgbClr val="C00000"/>
                </a:solidFill>
              </a:rPr>
              <a:t>        print(2)</a:t>
            </a:r>
          </a:p>
          <a:p>
            <a:r>
              <a:rPr lang="en-US" i="1" dirty="0">
                <a:solidFill>
                  <a:srgbClr val="C00000"/>
                </a:solidFill>
              </a:rPr>
              <a:t>        if 'a' in '</a:t>
            </a:r>
            <a:r>
              <a:rPr lang="en-US" i="1" dirty="0" err="1">
                <a:solidFill>
                  <a:srgbClr val="C00000"/>
                </a:solidFill>
              </a:rPr>
              <a:t>qux</a:t>
            </a:r>
            <a:r>
              <a:rPr lang="en-US" i="1" dirty="0">
                <a:solidFill>
                  <a:srgbClr val="C00000"/>
                </a:solidFill>
              </a:rPr>
              <a:t>':</a:t>
            </a:r>
          </a:p>
          <a:p>
            <a:r>
              <a:rPr lang="en-US" i="1" dirty="0">
                <a:solidFill>
                  <a:srgbClr val="C00000"/>
                </a:solidFill>
              </a:rPr>
              <a:t>            print(3)</a:t>
            </a:r>
          </a:p>
          <a:p>
            <a:r>
              <a:rPr lang="en-US" i="1" dirty="0">
                <a:solidFill>
                  <a:srgbClr val="C00000"/>
                </a:solidFill>
              </a:rPr>
              <a:t>print(4)</a:t>
            </a:r>
          </a:p>
          <a:p>
            <a:endParaRPr lang="en-US" dirty="0"/>
          </a:p>
          <a:p>
            <a:r>
              <a:rPr lang="en-US" dirty="0"/>
              <a:t>A   It doesn’t generate any output</a:t>
            </a:r>
          </a:p>
          <a:p>
            <a:r>
              <a:rPr lang="en-US" dirty="0"/>
              <a:t>B   1 2 3 4</a:t>
            </a:r>
          </a:p>
          <a:p>
            <a:r>
              <a:rPr lang="en-US" dirty="0"/>
              <a:t>C   1 2 4</a:t>
            </a:r>
          </a:p>
          <a:p>
            <a:r>
              <a:rPr lang="en-US" dirty="0"/>
              <a:t>D   4</a:t>
            </a:r>
          </a:p>
          <a:p>
            <a:r>
              <a:rPr lang="en-US" dirty="0"/>
              <a:t>E   None of the above</a:t>
            </a:r>
          </a:p>
          <a:p>
            <a:endParaRPr lang="en-US" sz="1400" dirty="0"/>
          </a:p>
        </p:txBody>
      </p:sp>
      <p:sp>
        <p:nvSpPr>
          <p:cNvPr id="4" name="Slide Number Placeholder 3">
            <a:extLst>
              <a:ext uri="{FF2B5EF4-FFF2-40B4-BE49-F238E27FC236}">
                <a16:creationId xmlns:a16="http://schemas.microsoft.com/office/drawing/2014/main" id="{95B68483-FA1F-45D8-865F-A1F0EBC874A0}"/>
              </a:ext>
            </a:extLst>
          </p:cNvPr>
          <p:cNvSpPr>
            <a:spLocks noGrp="1"/>
          </p:cNvSpPr>
          <p:nvPr>
            <p:ph type="sldNum" sz="quarter" idx="10"/>
          </p:nvPr>
        </p:nvSpPr>
        <p:spPr/>
        <p:txBody>
          <a:bodyPr/>
          <a:lstStyle/>
          <a:p>
            <a:pPr>
              <a:defRPr/>
            </a:pPr>
            <a:fld id="{6DB1FBA9-0009-47E9-8D28-5B0116D2432D}" type="slidenum">
              <a:rPr lang="en-US" altLang="en-US" smtClean="0"/>
              <a:pPr>
                <a:defRPr/>
              </a:pPr>
              <a:t>223</a:t>
            </a:fld>
            <a:endParaRPr lang="en-US" altLang="en-US"/>
          </a:p>
        </p:txBody>
      </p:sp>
    </p:spTree>
    <p:extLst>
      <p:ext uri="{BB962C8B-B14F-4D97-AF65-F5344CB8AC3E}">
        <p14:creationId xmlns:p14="http://schemas.microsoft.com/office/powerpoint/2010/main" val="2910656480"/>
      </p:ext>
    </p:extLst>
  </p:cSld>
  <p:clrMapOvr>
    <a:masterClrMapping/>
  </p:clrMapOvr>
  <p:transition spd="med"/>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AA5D8-9A6C-468A-87B3-123B73046FB5}"/>
              </a:ext>
            </a:extLst>
          </p:cNvPr>
          <p:cNvSpPr>
            <a:spLocks noGrp="1"/>
          </p:cNvSpPr>
          <p:nvPr>
            <p:ph type="title"/>
          </p:nvPr>
        </p:nvSpPr>
        <p:spPr/>
        <p:txBody>
          <a:bodyPr/>
          <a:lstStyle/>
          <a:p>
            <a:r>
              <a:rPr lang="en-US" dirty="0"/>
              <a:t>Quiz 5</a:t>
            </a:r>
          </a:p>
        </p:txBody>
      </p:sp>
      <p:sp>
        <p:nvSpPr>
          <p:cNvPr id="3" name="Content Placeholder 2">
            <a:extLst>
              <a:ext uri="{FF2B5EF4-FFF2-40B4-BE49-F238E27FC236}">
                <a16:creationId xmlns:a16="http://schemas.microsoft.com/office/drawing/2014/main" id="{962C254C-9DC3-443F-BC0B-62F42CBC9BC5}"/>
              </a:ext>
            </a:extLst>
          </p:cNvPr>
          <p:cNvSpPr>
            <a:spLocks noGrp="1"/>
          </p:cNvSpPr>
          <p:nvPr>
            <p:ph idx="1"/>
          </p:nvPr>
        </p:nvSpPr>
        <p:spPr/>
        <p:txBody>
          <a:bodyPr/>
          <a:lstStyle/>
          <a:p>
            <a:r>
              <a:rPr lang="en-US" b="1" dirty="0"/>
              <a:t>4. Suppose you have the following variables defined:</a:t>
            </a:r>
          </a:p>
          <a:p>
            <a:r>
              <a:rPr lang="en-US" i="1" dirty="0">
                <a:solidFill>
                  <a:srgbClr val="C00000"/>
                </a:solidFill>
              </a:rPr>
              <a:t>a = 100</a:t>
            </a:r>
          </a:p>
          <a:p>
            <a:r>
              <a:rPr lang="en-US" i="1" dirty="0">
                <a:solidFill>
                  <a:srgbClr val="C00000"/>
                </a:solidFill>
              </a:rPr>
              <a:t>b = 50</a:t>
            </a:r>
          </a:p>
          <a:p>
            <a:r>
              <a:rPr lang="en-US" b="1" dirty="0"/>
              <a:t>Which Python if/else statement below assigns a variable </a:t>
            </a:r>
            <a:r>
              <a:rPr lang="en-US" b="1" dirty="0">
                <a:solidFill>
                  <a:srgbClr val="C00000"/>
                </a:solidFill>
              </a:rPr>
              <a:t>m</a:t>
            </a:r>
            <a:r>
              <a:rPr lang="en-US" b="1" dirty="0"/>
              <a:t> to the </a:t>
            </a:r>
            <a:r>
              <a:rPr lang="en-US" b="1" dirty="0">
                <a:solidFill>
                  <a:srgbClr val="C00000"/>
                </a:solidFill>
              </a:rPr>
              <a:t>smaller</a:t>
            </a:r>
            <a:r>
              <a:rPr lang="en-US" b="1" dirty="0"/>
              <a:t> of a and b</a:t>
            </a:r>
          </a:p>
          <a:p>
            <a:r>
              <a:rPr lang="en-US" dirty="0"/>
              <a:t>A.  </a:t>
            </a:r>
            <a:r>
              <a:rPr lang="en-US" i="1" dirty="0">
                <a:solidFill>
                  <a:srgbClr val="C00000"/>
                </a:solidFill>
              </a:rPr>
              <a:t>if a &lt; b:</a:t>
            </a:r>
          </a:p>
          <a:p>
            <a:r>
              <a:rPr lang="en-US" i="1" dirty="0">
                <a:solidFill>
                  <a:srgbClr val="C00000"/>
                </a:solidFill>
              </a:rPr>
              <a:t>        m = a</a:t>
            </a:r>
          </a:p>
          <a:p>
            <a:r>
              <a:rPr lang="en-US" i="1" dirty="0">
                <a:solidFill>
                  <a:srgbClr val="C00000"/>
                </a:solidFill>
              </a:rPr>
              <a:t>    else:</a:t>
            </a:r>
          </a:p>
          <a:p>
            <a:r>
              <a:rPr lang="en-US" i="1" dirty="0">
                <a:solidFill>
                  <a:srgbClr val="C00000"/>
                </a:solidFill>
              </a:rPr>
              <a:t>        m=  b</a:t>
            </a:r>
          </a:p>
          <a:p>
            <a:r>
              <a:rPr lang="en-US" dirty="0"/>
              <a:t>B.  </a:t>
            </a:r>
            <a:r>
              <a:rPr lang="en-US" i="1" dirty="0">
                <a:solidFill>
                  <a:srgbClr val="C00000"/>
                </a:solidFill>
              </a:rPr>
              <a:t>if a &gt; b:</a:t>
            </a:r>
          </a:p>
          <a:p>
            <a:r>
              <a:rPr lang="en-US" i="1" dirty="0">
                <a:solidFill>
                  <a:srgbClr val="C00000"/>
                </a:solidFill>
              </a:rPr>
              <a:t>         m = a</a:t>
            </a:r>
          </a:p>
          <a:p>
            <a:r>
              <a:rPr lang="en-US" i="1" dirty="0">
                <a:solidFill>
                  <a:srgbClr val="C00000"/>
                </a:solidFill>
              </a:rPr>
              <a:t>    else:</a:t>
            </a:r>
          </a:p>
          <a:p>
            <a:r>
              <a:rPr lang="en-US" i="1" dirty="0">
                <a:solidFill>
                  <a:srgbClr val="C00000"/>
                </a:solidFill>
              </a:rPr>
              <a:t>         m = b</a:t>
            </a:r>
            <a:r>
              <a:rPr lang="en-US" dirty="0"/>
              <a:t> </a:t>
            </a:r>
          </a:p>
          <a:p>
            <a:r>
              <a:rPr lang="en-US" dirty="0"/>
              <a:t>C.  </a:t>
            </a:r>
            <a:r>
              <a:rPr lang="en-US" i="1" dirty="0">
                <a:solidFill>
                  <a:srgbClr val="C00000"/>
                </a:solidFill>
              </a:rPr>
              <a:t>if a&gt;b: m=b : else m =a</a:t>
            </a:r>
          </a:p>
          <a:p>
            <a:r>
              <a:rPr lang="en-US" dirty="0"/>
              <a:t>D.  None of the above</a:t>
            </a:r>
          </a:p>
        </p:txBody>
      </p:sp>
      <p:sp>
        <p:nvSpPr>
          <p:cNvPr id="4" name="Slide Number Placeholder 3">
            <a:extLst>
              <a:ext uri="{FF2B5EF4-FFF2-40B4-BE49-F238E27FC236}">
                <a16:creationId xmlns:a16="http://schemas.microsoft.com/office/drawing/2014/main" id="{5A7FD14B-A869-4072-8E1C-A685EEEE05AF}"/>
              </a:ext>
            </a:extLst>
          </p:cNvPr>
          <p:cNvSpPr>
            <a:spLocks noGrp="1"/>
          </p:cNvSpPr>
          <p:nvPr>
            <p:ph type="sldNum" sz="quarter" idx="10"/>
          </p:nvPr>
        </p:nvSpPr>
        <p:spPr/>
        <p:txBody>
          <a:bodyPr/>
          <a:lstStyle/>
          <a:p>
            <a:pPr>
              <a:defRPr/>
            </a:pPr>
            <a:fld id="{6DB1FBA9-0009-47E9-8D28-5B0116D2432D}" type="slidenum">
              <a:rPr lang="en-US" altLang="en-US" smtClean="0"/>
              <a:pPr>
                <a:defRPr/>
              </a:pPr>
              <a:t>224</a:t>
            </a:fld>
            <a:endParaRPr lang="en-US" altLang="en-US"/>
          </a:p>
        </p:txBody>
      </p:sp>
    </p:spTree>
    <p:extLst>
      <p:ext uri="{BB962C8B-B14F-4D97-AF65-F5344CB8AC3E}">
        <p14:creationId xmlns:p14="http://schemas.microsoft.com/office/powerpoint/2010/main" val="2194737168"/>
      </p:ext>
    </p:extLst>
  </p:cSld>
  <p:clrMapOvr>
    <a:masterClrMapping/>
  </p:clrMapOvr>
  <p:transition spd="med"/>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896A9-E394-4450-BA4D-2C9528CA4BF9}"/>
              </a:ext>
            </a:extLst>
          </p:cNvPr>
          <p:cNvSpPr>
            <a:spLocks noGrp="1"/>
          </p:cNvSpPr>
          <p:nvPr>
            <p:ph type="title"/>
          </p:nvPr>
        </p:nvSpPr>
        <p:spPr/>
        <p:txBody>
          <a:bodyPr/>
          <a:lstStyle/>
          <a:p>
            <a:r>
              <a:rPr lang="en-US" dirty="0"/>
              <a:t>Quiz 5 </a:t>
            </a:r>
          </a:p>
        </p:txBody>
      </p:sp>
      <p:sp>
        <p:nvSpPr>
          <p:cNvPr id="3" name="Content Placeholder 2">
            <a:extLst>
              <a:ext uri="{FF2B5EF4-FFF2-40B4-BE49-F238E27FC236}">
                <a16:creationId xmlns:a16="http://schemas.microsoft.com/office/drawing/2014/main" id="{93916FF0-8E94-4166-B852-FD323E683FF3}"/>
              </a:ext>
            </a:extLst>
          </p:cNvPr>
          <p:cNvSpPr>
            <a:spLocks noGrp="1"/>
          </p:cNvSpPr>
          <p:nvPr>
            <p:ph idx="1"/>
          </p:nvPr>
        </p:nvSpPr>
        <p:spPr/>
        <p:txBody>
          <a:bodyPr/>
          <a:lstStyle/>
          <a:p>
            <a:r>
              <a:rPr lang="en-US" b="1" dirty="0"/>
              <a:t>5. Which of the following are valid if/else statements (no syntax error) in Python, assuming x and y are defined </a:t>
            </a:r>
            <a:r>
              <a:rPr lang="en-US" b="1" dirty="0">
                <a:solidFill>
                  <a:srgbClr val="C00000"/>
                </a:solidFill>
              </a:rPr>
              <a:t>appropriately (there may be more than one)</a:t>
            </a:r>
          </a:p>
          <a:p>
            <a:endParaRPr lang="en-US" dirty="0"/>
          </a:p>
          <a:p>
            <a:r>
              <a:rPr lang="en-US" dirty="0"/>
              <a:t>A.    </a:t>
            </a:r>
            <a:r>
              <a:rPr lang="en-US" i="1" dirty="0">
                <a:solidFill>
                  <a:srgbClr val="C00000"/>
                </a:solidFill>
              </a:rPr>
              <a:t>if x &lt; y: print('foo') else: print('bar’)</a:t>
            </a:r>
          </a:p>
          <a:p>
            <a:endParaRPr lang="en-US" dirty="0"/>
          </a:p>
          <a:p>
            <a:r>
              <a:rPr lang="en-US" dirty="0"/>
              <a:t>B.    </a:t>
            </a:r>
            <a:r>
              <a:rPr lang="en-US" i="1" dirty="0">
                <a:solidFill>
                  <a:srgbClr val="C00000"/>
                </a:solidFill>
              </a:rPr>
              <a:t>if x &lt; y: if x &gt; 10: print('foo’)</a:t>
            </a:r>
          </a:p>
          <a:p>
            <a:endParaRPr lang="en-US" dirty="0"/>
          </a:p>
          <a:p>
            <a:r>
              <a:rPr lang="en-US" dirty="0"/>
              <a:t>C.    </a:t>
            </a:r>
            <a:r>
              <a:rPr lang="en-US" i="1" dirty="0">
                <a:solidFill>
                  <a:srgbClr val="C00000"/>
                </a:solidFill>
              </a:rPr>
              <a:t>if x &lt; y: print('foo’)</a:t>
            </a:r>
          </a:p>
          <a:p>
            <a:r>
              <a:rPr lang="en-US" i="1" dirty="0">
                <a:solidFill>
                  <a:srgbClr val="C00000"/>
                </a:solidFill>
              </a:rPr>
              <a:t>      </a:t>
            </a:r>
            <a:r>
              <a:rPr lang="en-US" i="1" dirty="0" err="1">
                <a:solidFill>
                  <a:srgbClr val="C00000"/>
                </a:solidFill>
              </a:rPr>
              <a:t>elif</a:t>
            </a:r>
            <a:r>
              <a:rPr lang="en-US" i="1" dirty="0">
                <a:solidFill>
                  <a:srgbClr val="C00000"/>
                </a:solidFill>
              </a:rPr>
              <a:t> y &lt; x: print('bar’)</a:t>
            </a:r>
          </a:p>
          <a:p>
            <a:r>
              <a:rPr lang="en-US" i="1" dirty="0">
                <a:solidFill>
                  <a:srgbClr val="C00000"/>
                </a:solidFill>
              </a:rPr>
              <a:t>      else: print('</a:t>
            </a:r>
            <a:r>
              <a:rPr lang="en-US" i="1" dirty="0" err="1">
                <a:solidFill>
                  <a:srgbClr val="C00000"/>
                </a:solidFill>
              </a:rPr>
              <a:t>baz</a:t>
            </a:r>
            <a:r>
              <a:rPr lang="en-US" i="1" dirty="0">
                <a:solidFill>
                  <a:srgbClr val="C00000"/>
                </a:solidFill>
              </a:rPr>
              <a:t>’)</a:t>
            </a:r>
          </a:p>
          <a:p>
            <a:endParaRPr lang="en-US" dirty="0"/>
          </a:p>
          <a:p>
            <a:r>
              <a:rPr lang="en-US" dirty="0"/>
              <a:t>D.    </a:t>
            </a:r>
            <a:r>
              <a:rPr lang="en-US" i="1" dirty="0">
                <a:solidFill>
                  <a:srgbClr val="C00000"/>
                </a:solidFill>
              </a:rPr>
              <a:t>if x &lt; y: print('foo'); print('bar'); print('</a:t>
            </a:r>
            <a:r>
              <a:rPr lang="en-US" i="1" dirty="0" err="1">
                <a:solidFill>
                  <a:srgbClr val="C00000"/>
                </a:solidFill>
              </a:rPr>
              <a:t>baz</a:t>
            </a:r>
            <a:r>
              <a:rPr lang="en-US" i="1" dirty="0">
                <a:solidFill>
                  <a:srgbClr val="C00000"/>
                </a:solidFill>
              </a:rPr>
              <a:t>')</a:t>
            </a:r>
          </a:p>
        </p:txBody>
      </p:sp>
      <p:sp>
        <p:nvSpPr>
          <p:cNvPr id="4" name="Slide Number Placeholder 3">
            <a:extLst>
              <a:ext uri="{FF2B5EF4-FFF2-40B4-BE49-F238E27FC236}">
                <a16:creationId xmlns:a16="http://schemas.microsoft.com/office/drawing/2014/main" id="{1865E1DB-6A98-4900-83C2-4E72059C07D3}"/>
              </a:ext>
            </a:extLst>
          </p:cNvPr>
          <p:cNvSpPr>
            <a:spLocks noGrp="1"/>
          </p:cNvSpPr>
          <p:nvPr>
            <p:ph type="sldNum" sz="quarter" idx="10"/>
          </p:nvPr>
        </p:nvSpPr>
        <p:spPr/>
        <p:txBody>
          <a:bodyPr/>
          <a:lstStyle/>
          <a:p>
            <a:pPr>
              <a:defRPr/>
            </a:pPr>
            <a:fld id="{6DB1FBA9-0009-47E9-8D28-5B0116D2432D}" type="slidenum">
              <a:rPr lang="en-US" altLang="en-US" smtClean="0"/>
              <a:pPr>
                <a:defRPr/>
              </a:pPr>
              <a:t>225</a:t>
            </a:fld>
            <a:endParaRPr lang="en-US" altLang="en-US"/>
          </a:p>
        </p:txBody>
      </p:sp>
    </p:spTree>
    <p:extLst>
      <p:ext uri="{BB962C8B-B14F-4D97-AF65-F5344CB8AC3E}">
        <p14:creationId xmlns:p14="http://schemas.microsoft.com/office/powerpoint/2010/main" val="1391266796"/>
      </p:ext>
    </p:extLst>
  </p:cSld>
  <p:clrMapOvr>
    <a:masterClrMapping/>
  </p:clrMapOvr>
  <p:transition spd="med"/>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D5362-44EC-4666-B3E5-047D1E04C6C4}"/>
              </a:ext>
            </a:extLst>
          </p:cNvPr>
          <p:cNvSpPr>
            <a:spLocks noGrp="1"/>
          </p:cNvSpPr>
          <p:nvPr>
            <p:ph type="title"/>
          </p:nvPr>
        </p:nvSpPr>
        <p:spPr/>
        <p:txBody>
          <a:bodyPr/>
          <a:lstStyle/>
          <a:p>
            <a:r>
              <a:rPr lang="en-US" dirty="0"/>
              <a:t>Quiz 5</a:t>
            </a:r>
          </a:p>
        </p:txBody>
      </p:sp>
      <p:sp>
        <p:nvSpPr>
          <p:cNvPr id="3" name="Content Placeholder 2">
            <a:extLst>
              <a:ext uri="{FF2B5EF4-FFF2-40B4-BE49-F238E27FC236}">
                <a16:creationId xmlns:a16="http://schemas.microsoft.com/office/drawing/2014/main" id="{51BED847-CF07-46BD-B9ED-7F1CF23BA2C0}"/>
              </a:ext>
            </a:extLst>
          </p:cNvPr>
          <p:cNvSpPr>
            <a:spLocks noGrp="1"/>
          </p:cNvSpPr>
          <p:nvPr>
            <p:ph idx="1"/>
          </p:nvPr>
        </p:nvSpPr>
        <p:spPr/>
        <p:txBody>
          <a:bodyPr/>
          <a:lstStyle/>
          <a:p>
            <a:r>
              <a:rPr lang="en-US" b="1" dirty="0"/>
              <a:t>6. What is value of this expression?</a:t>
            </a:r>
          </a:p>
          <a:p>
            <a:r>
              <a:rPr lang="en-US" i="1" dirty="0">
                <a:solidFill>
                  <a:srgbClr val="C00000"/>
                </a:solidFill>
              </a:rPr>
              <a:t>'a' + 'x' if '123'.isdigit() else 'y' + 'b’</a:t>
            </a:r>
          </a:p>
          <a:p>
            <a:endParaRPr lang="en-US" i="1" dirty="0"/>
          </a:p>
          <a:p>
            <a:r>
              <a:rPr lang="en-US" dirty="0"/>
              <a:t>A. '</a:t>
            </a:r>
            <a:r>
              <a:rPr lang="en-US" dirty="0" err="1"/>
              <a:t>axb</a:t>
            </a:r>
            <a:r>
              <a:rPr lang="en-US" dirty="0"/>
              <a:t>’</a:t>
            </a:r>
          </a:p>
          <a:p>
            <a:endParaRPr lang="en-US" dirty="0"/>
          </a:p>
          <a:p>
            <a:r>
              <a:rPr lang="en-US" dirty="0"/>
              <a:t>B. 'ab’</a:t>
            </a:r>
          </a:p>
          <a:p>
            <a:endParaRPr lang="en-US" dirty="0"/>
          </a:p>
          <a:p>
            <a:r>
              <a:rPr lang="en-US" dirty="0"/>
              <a:t>C. 'ax’</a:t>
            </a:r>
          </a:p>
          <a:p>
            <a:endParaRPr lang="en-US" dirty="0"/>
          </a:p>
          <a:p>
            <a:r>
              <a:rPr lang="en-US" dirty="0"/>
              <a:t>D. '</a:t>
            </a:r>
            <a:r>
              <a:rPr lang="en-US" dirty="0" err="1"/>
              <a:t>axyb</a:t>
            </a:r>
            <a:r>
              <a:rPr lang="en-US" dirty="0"/>
              <a:t>’</a:t>
            </a:r>
          </a:p>
          <a:p>
            <a:endParaRPr lang="en-US" dirty="0"/>
          </a:p>
          <a:p>
            <a:r>
              <a:rPr lang="en-US" dirty="0"/>
              <a:t>E. None of the above</a:t>
            </a:r>
          </a:p>
        </p:txBody>
      </p:sp>
      <p:sp>
        <p:nvSpPr>
          <p:cNvPr id="4" name="Slide Number Placeholder 3">
            <a:extLst>
              <a:ext uri="{FF2B5EF4-FFF2-40B4-BE49-F238E27FC236}">
                <a16:creationId xmlns:a16="http://schemas.microsoft.com/office/drawing/2014/main" id="{D7E16317-9A5F-4D8B-8F73-6CAB71ABC22B}"/>
              </a:ext>
            </a:extLst>
          </p:cNvPr>
          <p:cNvSpPr>
            <a:spLocks noGrp="1"/>
          </p:cNvSpPr>
          <p:nvPr>
            <p:ph type="sldNum" sz="quarter" idx="10"/>
          </p:nvPr>
        </p:nvSpPr>
        <p:spPr/>
        <p:txBody>
          <a:bodyPr/>
          <a:lstStyle/>
          <a:p>
            <a:pPr>
              <a:defRPr/>
            </a:pPr>
            <a:fld id="{6DB1FBA9-0009-47E9-8D28-5B0116D2432D}" type="slidenum">
              <a:rPr lang="en-US" altLang="en-US" smtClean="0"/>
              <a:pPr>
                <a:defRPr/>
              </a:pPr>
              <a:t>226</a:t>
            </a:fld>
            <a:endParaRPr lang="en-US" altLang="en-US"/>
          </a:p>
        </p:txBody>
      </p:sp>
    </p:spTree>
    <p:extLst>
      <p:ext uri="{BB962C8B-B14F-4D97-AF65-F5344CB8AC3E}">
        <p14:creationId xmlns:p14="http://schemas.microsoft.com/office/powerpoint/2010/main" val="335521471"/>
      </p:ext>
    </p:extLst>
  </p:cSld>
  <p:clrMapOvr>
    <a:masterClrMapping/>
  </p:clrMapOvr>
  <p:transition spd="med"/>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8C923-D4EF-4A90-ABAE-4A02E0468F34}"/>
              </a:ext>
            </a:extLst>
          </p:cNvPr>
          <p:cNvSpPr>
            <a:spLocks noGrp="1"/>
          </p:cNvSpPr>
          <p:nvPr>
            <p:ph type="title"/>
          </p:nvPr>
        </p:nvSpPr>
        <p:spPr/>
        <p:txBody>
          <a:bodyPr/>
          <a:lstStyle/>
          <a:p>
            <a:r>
              <a:rPr lang="en-US" dirty="0"/>
              <a:t>Quiz 5</a:t>
            </a:r>
          </a:p>
        </p:txBody>
      </p:sp>
      <p:sp>
        <p:nvSpPr>
          <p:cNvPr id="3" name="Content Placeholder 2">
            <a:extLst>
              <a:ext uri="{FF2B5EF4-FFF2-40B4-BE49-F238E27FC236}">
                <a16:creationId xmlns:a16="http://schemas.microsoft.com/office/drawing/2014/main" id="{FE3AF790-2B98-4E45-9B74-F45CCDF9CB65}"/>
              </a:ext>
            </a:extLst>
          </p:cNvPr>
          <p:cNvSpPr>
            <a:spLocks noGrp="1"/>
          </p:cNvSpPr>
          <p:nvPr>
            <p:ph idx="1"/>
          </p:nvPr>
        </p:nvSpPr>
        <p:spPr/>
        <p:txBody>
          <a:bodyPr/>
          <a:lstStyle/>
          <a:p>
            <a:r>
              <a:rPr lang="en-US" b="1" dirty="0"/>
              <a:t>7. Which statement will check if x is strictly less than y and does nothing if it’s true?</a:t>
            </a:r>
          </a:p>
          <a:p>
            <a:endParaRPr lang="en-US" dirty="0"/>
          </a:p>
          <a:p>
            <a:r>
              <a:rPr lang="en-US" dirty="0"/>
              <a:t>A      </a:t>
            </a:r>
            <a:r>
              <a:rPr lang="en-US" i="1" dirty="0">
                <a:solidFill>
                  <a:srgbClr val="C00000"/>
                </a:solidFill>
              </a:rPr>
              <a:t>if x &lt; y:</a:t>
            </a:r>
          </a:p>
          <a:p>
            <a:r>
              <a:rPr lang="en-US" i="1" dirty="0">
                <a:solidFill>
                  <a:srgbClr val="C00000"/>
                </a:solidFill>
              </a:rPr>
              <a:t>            print(“ “)</a:t>
            </a:r>
          </a:p>
          <a:p>
            <a:r>
              <a:rPr lang="en-US" dirty="0"/>
              <a:t>B      </a:t>
            </a:r>
            <a:r>
              <a:rPr lang="en-US" i="1" dirty="0">
                <a:solidFill>
                  <a:srgbClr val="C00000"/>
                </a:solidFill>
              </a:rPr>
              <a:t>if x &lt; y:</a:t>
            </a:r>
          </a:p>
          <a:p>
            <a:r>
              <a:rPr lang="en-US" i="1" dirty="0">
                <a:solidFill>
                  <a:srgbClr val="C00000"/>
                </a:solidFill>
              </a:rPr>
              <a:t>           pass</a:t>
            </a:r>
          </a:p>
          <a:p>
            <a:r>
              <a:rPr lang="en-US" dirty="0"/>
              <a:t>C      </a:t>
            </a:r>
            <a:r>
              <a:rPr lang="en-US" i="1" dirty="0">
                <a:solidFill>
                  <a:srgbClr val="C00000"/>
                </a:solidFill>
              </a:rPr>
              <a:t>if x&lt;=y:</a:t>
            </a:r>
          </a:p>
          <a:p>
            <a:r>
              <a:rPr lang="en-US" i="1" dirty="0">
                <a:solidFill>
                  <a:srgbClr val="C00000"/>
                </a:solidFill>
              </a:rPr>
              <a:t>            print(“”)</a:t>
            </a:r>
          </a:p>
          <a:p>
            <a:r>
              <a:rPr lang="en-US" dirty="0"/>
              <a:t>D       none of the above</a:t>
            </a:r>
          </a:p>
        </p:txBody>
      </p:sp>
      <p:sp>
        <p:nvSpPr>
          <p:cNvPr id="4" name="Slide Number Placeholder 3">
            <a:extLst>
              <a:ext uri="{FF2B5EF4-FFF2-40B4-BE49-F238E27FC236}">
                <a16:creationId xmlns:a16="http://schemas.microsoft.com/office/drawing/2014/main" id="{FD0610E4-CC89-467B-A58D-030055FA2E50}"/>
              </a:ext>
            </a:extLst>
          </p:cNvPr>
          <p:cNvSpPr>
            <a:spLocks noGrp="1"/>
          </p:cNvSpPr>
          <p:nvPr>
            <p:ph type="sldNum" sz="quarter" idx="10"/>
          </p:nvPr>
        </p:nvSpPr>
        <p:spPr/>
        <p:txBody>
          <a:bodyPr/>
          <a:lstStyle/>
          <a:p>
            <a:pPr>
              <a:defRPr/>
            </a:pPr>
            <a:fld id="{6DB1FBA9-0009-47E9-8D28-5B0116D2432D}" type="slidenum">
              <a:rPr lang="en-US" altLang="en-US" smtClean="0"/>
              <a:pPr>
                <a:defRPr/>
              </a:pPr>
              <a:t>227</a:t>
            </a:fld>
            <a:endParaRPr lang="en-US" altLang="en-US"/>
          </a:p>
        </p:txBody>
      </p:sp>
    </p:spTree>
    <p:extLst>
      <p:ext uri="{BB962C8B-B14F-4D97-AF65-F5344CB8AC3E}">
        <p14:creationId xmlns:p14="http://schemas.microsoft.com/office/powerpoint/2010/main" val="2840580121"/>
      </p:ext>
    </p:extLst>
  </p:cSld>
  <p:clrMapOvr>
    <a:masterClrMapping/>
  </p:clrMapOvr>
  <p:transition spd="med"/>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A2EA5-9592-42B4-B7E5-879393129177}"/>
              </a:ext>
            </a:extLst>
          </p:cNvPr>
          <p:cNvSpPr>
            <a:spLocks noGrp="1"/>
          </p:cNvSpPr>
          <p:nvPr>
            <p:ph type="title"/>
          </p:nvPr>
        </p:nvSpPr>
        <p:spPr/>
        <p:txBody>
          <a:bodyPr/>
          <a:lstStyle/>
          <a:p>
            <a:r>
              <a:rPr lang="en-US" dirty="0"/>
              <a:t>Quiz 5</a:t>
            </a:r>
          </a:p>
        </p:txBody>
      </p:sp>
      <p:sp>
        <p:nvSpPr>
          <p:cNvPr id="3" name="Content Placeholder 2">
            <a:extLst>
              <a:ext uri="{FF2B5EF4-FFF2-40B4-BE49-F238E27FC236}">
                <a16:creationId xmlns:a16="http://schemas.microsoft.com/office/drawing/2014/main" id="{FA1EBE0A-1FF6-42B0-945C-182D72C8D7B9}"/>
              </a:ext>
            </a:extLst>
          </p:cNvPr>
          <p:cNvSpPr>
            <a:spLocks noGrp="1"/>
          </p:cNvSpPr>
          <p:nvPr>
            <p:ph idx="1"/>
          </p:nvPr>
        </p:nvSpPr>
        <p:spPr/>
        <p:txBody>
          <a:bodyPr/>
          <a:lstStyle/>
          <a:p>
            <a:r>
              <a:rPr lang="en-US" b="1" dirty="0"/>
              <a:t>8. What is the output of the following code?</a:t>
            </a:r>
          </a:p>
          <a:p>
            <a:r>
              <a:rPr lang="en-US" sz="1800" i="1" dirty="0">
                <a:solidFill>
                  <a:srgbClr val="C00000"/>
                </a:solidFill>
              </a:rPr>
              <a:t>i = 20</a:t>
            </a:r>
          </a:p>
          <a:p>
            <a:r>
              <a:rPr lang="en-US" sz="1800" i="1" dirty="0">
                <a:solidFill>
                  <a:srgbClr val="C00000"/>
                </a:solidFill>
              </a:rPr>
              <a:t>if (i == 10): </a:t>
            </a:r>
          </a:p>
          <a:p>
            <a:r>
              <a:rPr lang="en-US" sz="1800" i="1" dirty="0">
                <a:solidFill>
                  <a:srgbClr val="C00000"/>
                </a:solidFill>
              </a:rPr>
              <a:t>    print ("i is 10") </a:t>
            </a:r>
          </a:p>
          <a:p>
            <a:r>
              <a:rPr lang="en-US" sz="1800" i="1" dirty="0" err="1">
                <a:solidFill>
                  <a:srgbClr val="C00000"/>
                </a:solidFill>
              </a:rPr>
              <a:t>elif</a:t>
            </a:r>
            <a:r>
              <a:rPr lang="en-US" sz="1800" i="1" dirty="0">
                <a:solidFill>
                  <a:srgbClr val="C00000"/>
                </a:solidFill>
              </a:rPr>
              <a:t> (i == 15): </a:t>
            </a:r>
          </a:p>
          <a:p>
            <a:r>
              <a:rPr lang="en-US" sz="1800" i="1" dirty="0">
                <a:solidFill>
                  <a:srgbClr val="C00000"/>
                </a:solidFill>
              </a:rPr>
              <a:t>    print ("i is 15") </a:t>
            </a:r>
          </a:p>
          <a:p>
            <a:r>
              <a:rPr lang="en-US" sz="1800" i="1" dirty="0" err="1">
                <a:solidFill>
                  <a:srgbClr val="C00000"/>
                </a:solidFill>
              </a:rPr>
              <a:t>elif</a:t>
            </a:r>
            <a:r>
              <a:rPr lang="en-US" sz="1800" i="1" dirty="0">
                <a:solidFill>
                  <a:srgbClr val="C00000"/>
                </a:solidFill>
              </a:rPr>
              <a:t> (i == 20): </a:t>
            </a:r>
          </a:p>
          <a:p>
            <a:r>
              <a:rPr lang="en-US" sz="1800" i="1" dirty="0">
                <a:solidFill>
                  <a:srgbClr val="C00000"/>
                </a:solidFill>
              </a:rPr>
              <a:t>    print ("i is 20") </a:t>
            </a:r>
          </a:p>
          <a:p>
            <a:r>
              <a:rPr lang="en-US" sz="1800" i="1" dirty="0">
                <a:solidFill>
                  <a:srgbClr val="C00000"/>
                </a:solidFill>
              </a:rPr>
              <a:t>else: </a:t>
            </a:r>
          </a:p>
          <a:p>
            <a:r>
              <a:rPr lang="en-US" sz="1800" i="1" dirty="0">
                <a:solidFill>
                  <a:srgbClr val="C00000"/>
                </a:solidFill>
              </a:rPr>
              <a:t>    print ("i is not present") </a:t>
            </a:r>
          </a:p>
          <a:p>
            <a:endParaRPr lang="en-US" sz="1800" dirty="0"/>
          </a:p>
          <a:p>
            <a:r>
              <a:rPr lang="en-US" sz="1800" dirty="0"/>
              <a:t>A.  error</a:t>
            </a:r>
          </a:p>
          <a:p>
            <a:r>
              <a:rPr lang="en-US" sz="1800" dirty="0"/>
              <a:t>B.  “i is not present”</a:t>
            </a:r>
          </a:p>
          <a:p>
            <a:r>
              <a:rPr lang="en-US" sz="1800" dirty="0"/>
              <a:t>C.  “i is 15”</a:t>
            </a:r>
          </a:p>
          <a:p>
            <a:r>
              <a:rPr lang="en-US" sz="1800" dirty="0"/>
              <a:t>D.  “i is 20”</a:t>
            </a:r>
          </a:p>
          <a:p>
            <a:r>
              <a:rPr lang="en-US" sz="1800" dirty="0"/>
              <a:t>E.   None of the above</a:t>
            </a:r>
          </a:p>
          <a:p>
            <a:endParaRPr lang="en-US" dirty="0"/>
          </a:p>
        </p:txBody>
      </p:sp>
      <p:sp>
        <p:nvSpPr>
          <p:cNvPr id="4" name="Slide Number Placeholder 3">
            <a:extLst>
              <a:ext uri="{FF2B5EF4-FFF2-40B4-BE49-F238E27FC236}">
                <a16:creationId xmlns:a16="http://schemas.microsoft.com/office/drawing/2014/main" id="{0ABE7276-4249-4A29-966B-6E23519B3944}"/>
              </a:ext>
            </a:extLst>
          </p:cNvPr>
          <p:cNvSpPr>
            <a:spLocks noGrp="1"/>
          </p:cNvSpPr>
          <p:nvPr>
            <p:ph type="sldNum" sz="quarter" idx="10"/>
          </p:nvPr>
        </p:nvSpPr>
        <p:spPr/>
        <p:txBody>
          <a:bodyPr/>
          <a:lstStyle/>
          <a:p>
            <a:pPr>
              <a:defRPr/>
            </a:pPr>
            <a:fld id="{6DB1FBA9-0009-47E9-8D28-5B0116D2432D}" type="slidenum">
              <a:rPr lang="en-US" altLang="en-US" smtClean="0"/>
              <a:pPr>
                <a:defRPr/>
              </a:pPr>
              <a:t>228</a:t>
            </a:fld>
            <a:endParaRPr lang="en-US" altLang="en-US"/>
          </a:p>
        </p:txBody>
      </p:sp>
    </p:spTree>
    <p:extLst>
      <p:ext uri="{BB962C8B-B14F-4D97-AF65-F5344CB8AC3E}">
        <p14:creationId xmlns:p14="http://schemas.microsoft.com/office/powerpoint/2010/main" val="4030589246"/>
      </p:ext>
    </p:extLst>
  </p:cSld>
  <p:clrMapOvr>
    <a:masterClrMapping/>
  </p:clrMapOvr>
  <p:transition spd="med"/>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1E157-00EE-41D8-B245-B84B8DFBFC9E}"/>
              </a:ext>
            </a:extLst>
          </p:cNvPr>
          <p:cNvSpPr>
            <a:spLocks noGrp="1"/>
          </p:cNvSpPr>
          <p:nvPr>
            <p:ph type="title"/>
          </p:nvPr>
        </p:nvSpPr>
        <p:spPr/>
        <p:txBody>
          <a:bodyPr/>
          <a:lstStyle/>
          <a:p>
            <a:r>
              <a:rPr lang="en-US" dirty="0"/>
              <a:t>Quiz 5</a:t>
            </a:r>
          </a:p>
        </p:txBody>
      </p:sp>
      <p:sp>
        <p:nvSpPr>
          <p:cNvPr id="3" name="Content Placeholder 2">
            <a:extLst>
              <a:ext uri="{FF2B5EF4-FFF2-40B4-BE49-F238E27FC236}">
                <a16:creationId xmlns:a16="http://schemas.microsoft.com/office/drawing/2014/main" id="{07CC74DD-AB18-4C5E-936E-8E619322F3F5}"/>
              </a:ext>
            </a:extLst>
          </p:cNvPr>
          <p:cNvSpPr>
            <a:spLocks noGrp="1"/>
          </p:cNvSpPr>
          <p:nvPr>
            <p:ph idx="1"/>
          </p:nvPr>
        </p:nvSpPr>
        <p:spPr/>
        <p:txBody>
          <a:bodyPr/>
          <a:lstStyle/>
          <a:p>
            <a:r>
              <a:rPr lang="en-US" b="1" dirty="0"/>
              <a:t>9. What is the output of the following code?</a:t>
            </a:r>
          </a:p>
          <a:p>
            <a:r>
              <a:rPr lang="en-US" sz="1800" i="1" dirty="0">
                <a:solidFill>
                  <a:srgbClr val="C00000"/>
                </a:solidFill>
              </a:rPr>
              <a:t>i = 20</a:t>
            </a:r>
          </a:p>
          <a:p>
            <a:r>
              <a:rPr lang="en-US" sz="1800" i="1" dirty="0">
                <a:solidFill>
                  <a:srgbClr val="C00000"/>
                </a:solidFill>
              </a:rPr>
              <a:t>if (i &lt; 10): </a:t>
            </a:r>
          </a:p>
          <a:p>
            <a:r>
              <a:rPr lang="en-US" sz="1800" i="1" dirty="0">
                <a:solidFill>
                  <a:srgbClr val="C00000"/>
                </a:solidFill>
              </a:rPr>
              <a:t>    print ("i is less than 10") </a:t>
            </a:r>
          </a:p>
          <a:p>
            <a:r>
              <a:rPr lang="en-US" sz="1800" i="1" dirty="0" err="1">
                <a:solidFill>
                  <a:srgbClr val="C00000"/>
                </a:solidFill>
              </a:rPr>
              <a:t>elif</a:t>
            </a:r>
            <a:r>
              <a:rPr lang="en-US" sz="1800" i="1" dirty="0">
                <a:solidFill>
                  <a:srgbClr val="C00000"/>
                </a:solidFill>
              </a:rPr>
              <a:t> (i &gt;=20): </a:t>
            </a:r>
          </a:p>
          <a:p>
            <a:r>
              <a:rPr lang="en-US" sz="1800" i="1" dirty="0">
                <a:solidFill>
                  <a:srgbClr val="C00000"/>
                </a:solidFill>
              </a:rPr>
              <a:t>    print (“i is at least 20") </a:t>
            </a:r>
          </a:p>
          <a:p>
            <a:r>
              <a:rPr lang="en-US" sz="1800" i="1" dirty="0" err="1">
                <a:solidFill>
                  <a:srgbClr val="C00000"/>
                </a:solidFill>
              </a:rPr>
              <a:t>elif</a:t>
            </a:r>
            <a:r>
              <a:rPr lang="en-US" sz="1800" i="1" dirty="0">
                <a:solidFill>
                  <a:srgbClr val="C00000"/>
                </a:solidFill>
              </a:rPr>
              <a:t> (i &gt; 15): </a:t>
            </a:r>
          </a:p>
          <a:p>
            <a:r>
              <a:rPr lang="en-US" sz="1800" i="1" dirty="0">
                <a:solidFill>
                  <a:srgbClr val="C00000"/>
                </a:solidFill>
              </a:rPr>
              <a:t>    print ("i is at least 15") </a:t>
            </a:r>
          </a:p>
          <a:p>
            <a:r>
              <a:rPr lang="en-US" sz="1800" i="1" dirty="0">
                <a:solidFill>
                  <a:srgbClr val="C00000"/>
                </a:solidFill>
              </a:rPr>
              <a:t>else: </a:t>
            </a:r>
          </a:p>
          <a:p>
            <a:r>
              <a:rPr lang="en-US" sz="1800" i="1" dirty="0">
                <a:solidFill>
                  <a:srgbClr val="C00000"/>
                </a:solidFill>
              </a:rPr>
              <a:t>    print (“none of the conditions hold") </a:t>
            </a:r>
          </a:p>
          <a:p>
            <a:r>
              <a:rPr lang="en-US" sz="1800" dirty="0"/>
              <a:t>A. “i is less than 10”</a:t>
            </a:r>
          </a:p>
          <a:p>
            <a:r>
              <a:rPr lang="en-US" sz="1800" dirty="0"/>
              <a:t>B. “i is at least 20”</a:t>
            </a:r>
          </a:p>
          <a:p>
            <a:r>
              <a:rPr lang="en-US" sz="1800" dirty="0"/>
              <a:t>C. “i is at least20”</a:t>
            </a:r>
          </a:p>
          <a:p>
            <a:r>
              <a:rPr lang="en-US" sz="1800" dirty="0"/>
              <a:t>     i is at least 25”</a:t>
            </a:r>
          </a:p>
          <a:p>
            <a:r>
              <a:rPr lang="en-US" sz="1800" dirty="0"/>
              <a:t>D. “i is at least 15”</a:t>
            </a:r>
          </a:p>
          <a:p>
            <a:r>
              <a:rPr lang="en-US" sz="1800" dirty="0"/>
              <a:t>E.  None of the above</a:t>
            </a:r>
          </a:p>
        </p:txBody>
      </p:sp>
      <p:sp>
        <p:nvSpPr>
          <p:cNvPr id="4" name="Slide Number Placeholder 3">
            <a:extLst>
              <a:ext uri="{FF2B5EF4-FFF2-40B4-BE49-F238E27FC236}">
                <a16:creationId xmlns:a16="http://schemas.microsoft.com/office/drawing/2014/main" id="{9E18668E-F8D4-4DEC-AD9A-B877BAF3A40B}"/>
              </a:ext>
            </a:extLst>
          </p:cNvPr>
          <p:cNvSpPr>
            <a:spLocks noGrp="1"/>
          </p:cNvSpPr>
          <p:nvPr>
            <p:ph type="sldNum" sz="quarter" idx="10"/>
          </p:nvPr>
        </p:nvSpPr>
        <p:spPr/>
        <p:txBody>
          <a:bodyPr/>
          <a:lstStyle/>
          <a:p>
            <a:pPr>
              <a:defRPr/>
            </a:pPr>
            <a:fld id="{6DB1FBA9-0009-47E9-8D28-5B0116D2432D}" type="slidenum">
              <a:rPr lang="en-US" altLang="en-US" smtClean="0"/>
              <a:pPr>
                <a:defRPr/>
              </a:pPr>
              <a:t>229</a:t>
            </a:fld>
            <a:endParaRPr lang="en-US" altLang="en-US"/>
          </a:p>
        </p:txBody>
      </p:sp>
    </p:spTree>
    <p:extLst>
      <p:ext uri="{BB962C8B-B14F-4D97-AF65-F5344CB8AC3E}">
        <p14:creationId xmlns:p14="http://schemas.microsoft.com/office/powerpoint/2010/main" val="24930460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81020-A8AD-4D97-BB1D-B2C5C4AE817F}"/>
              </a:ext>
            </a:extLst>
          </p:cNvPr>
          <p:cNvSpPr>
            <a:spLocks noGrp="1"/>
          </p:cNvSpPr>
          <p:nvPr>
            <p:ph type="title"/>
          </p:nvPr>
        </p:nvSpPr>
        <p:spPr/>
        <p:txBody>
          <a:bodyPr/>
          <a:lstStyle/>
          <a:p>
            <a:r>
              <a:rPr lang="en-CA" sz="2800" dirty="0"/>
              <a:t>EXPRESSIONS, VARIABLES AND ASSIGNMENTS</a:t>
            </a:r>
          </a:p>
        </p:txBody>
      </p:sp>
      <p:sp>
        <p:nvSpPr>
          <p:cNvPr id="3" name="Content Placeholder 2">
            <a:extLst>
              <a:ext uri="{FF2B5EF4-FFF2-40B4-BE49-F238E27FC236}">
                <a16:creationId xmlns:a16="http://schemas.microsoft.com/office/drawing/2014/main" id="{89240E28-B45B-467C-9CD9-1249A268C331}"/>
              </a:ext>
            </a:extLst>
          </p:cNvPr>
          <p:cNvSpPr>
            <a:spLocks noGrp="1"/>
          </p:cNvSpPr>
          <p:nvPr>
            <p:ph idx="1"/>
          </p:nvPr>
        </p:nvSpPr>
        <p:spPr/>
        <p:txBody>
          <a:bodyPr/>
          <a:lstStyle/>
          <a:p>
            <a:r>
              <a:rPr lang="en-US" dirty="0">
                <a:solidFill>
                  <a:srgbClr val="C00000"/>
                </a:solidFill>
              </a:rPr>
              <a:t>Self-Increment (unary + , unary – and others)</a:t>
            </a:r>
          </a:p>
          <a:p>
            <a:r>
              <a:rPr lang="en-US" dirty="0"/>
              <a:t>With Python, it is necessary to increment a variable</a:t>
            </a:r>
          </a:p>
          <a:p>
            <a:r>
              <a:rPr lang="en-US" dirty="0"/>
              <a:t>There is a small shortcut to perform this using the operators seen before</a:t>
            </a:r>
          </a:p>
          <a:p>
            <a:r>
              <a:rPr lang="en-US" dirty="0"/>
              <a:t>The shortcut operations and their representation are shown below</a:t>
            </a:r>
          </a:p>
          <a:p>
            <a:endParaRPr lang="en-CA" dirty="0"/>
          </a:p>
        </p:txBody>
      </p:sp>
      <p:sp>
        <p:nvSpPr>
          <p:cNvPr id="4" name="Slide Number Placeholder 3">
            <a:extLst>
              <a:ext uri="{FF2B5EF4-FFF2-40B4-BE49-F238E27FC236}">
                <a16:creationId xmlns:a16="http://schemas.microsoft.com/office/drawing/2014/main" id="{333CD0B4-B477-4BCA-9DBB-6E1147F9655A}"/>
              </a:ext>
            </a:extLst>
          </p:cNvPr>
          <p:cNvSpPr>
            <a:spLocks noGrp="1"/>
          </p:cNvSpPr>
          <p:nvPr>
            <p:ph type="sldNum" sz="quarter" idx="10"/>
          </p:nvPr>
        </p:nvSpPr>
        <p:spPr/>
        <p:txBody>
          <a:bodyPr/>
          <a:lstStyle/>
          <a:p>
            <a:pPr>
              <a:defRPr/>
            </a:pPr>
            <a:fld id="{6DB1FBA9-0009-47E9-8D28-5B0116D2432D}" type="slidenum">
              <a:rPr lang="en-US" altLang="en-US" smtClean="0"/>
              <a:pPr>
                <a:defRPr/>
              </a:pPr>
              <a:t>23</a:t>
            </a:fld>
            <a:endParaRPr lang="en-US" altLang="en-US"/>
          </a:p>
        </p:txBody>
      </p:sp>
      <p:graphicFrame>
        <p:nvGraphicFramePr>
          <p:cNvPr id="6" name="Table 5">
            <a:extLst>
              <a:ext uri="{FF2B5EF4-FFF2-40B4-BE49-F238E27FC236}">
                <a16:creationId xmlns:a16="http://schemas.microsoft.com/office/drawing/2014/main" id="{A9509EC7-DFC6-4FF2-9708-510E7C08E915}"/>
              </a:ext>
            </a:extLst>
          </p:cNvPr>
          <p:cNvGraphicFramePr>
            <a:graphicFrameLocks noGrp="1"/>
          </p:cNvGraphicFramePr>
          <p:nvPr>
            <p:extLst>
              <p:ext uri="{D42A27DB-BD31-4B8C-83A1-F6EECF244321}">
                <p14:modId xmlns:p14="http://schemas.microsoft.com/office/powerpoint/2010/main" val="3875659509"/>
              </p:ext>
            </p:extLst>
          </p:nvPr>
        </p:nvGraphicFramePr>
        <p:xfrm>
          <a:off x="381000" y="2914650"/>
          <a:ext cx="8534400" cy="3257548"/>
        </p:xfrm>
        <a:graphic>
          <a:graphicData uri="http://schemas.openxmlformats.org/drawingml/2006/table">
            <a:tbl>
              <a:tblPr/>
              <a:tblGrid>
                <a:gridCol w="1918667">
                  <a:extLst>
                    <a:ext uri="{9D8B030D-6E8A-4147-A177-3AD203B41FA5}">
                      <a16:colId xmlns:a16="http://schemas.microsoft.com/office/drawing/2014/main" val="1026715790"/>
                    </a:ext>
                  </a:extLst>
                </a:gridCol>
                <a:gridCol w="2075935">
                  <a:extLst>
                    <a:ext uri="{9D8B030D-6E8A-4147-A177-3AD203B41FA5}">
                      <a16:colId xmlns:a16="http://schemas.microsoft.com/office/drawing/2014/main" val="903786699"/>
                    </a:ext>
                  </a:extLst>
                </a:gridCol>
                <a:gridCol w="4539798">
                  <a:extLst>
                    <a:ext uri="{9D8B030D-6E8A-4147-A177-3AD203B41FA5}">
                      <a16:colId xmlns:a16="http://schemas.microsoft.com/office/drawing/2014/main" val="2471978174"/>
                    </a:ext>
                  </a:extLst>
                </a:gridCol>
              </a:tblGrid>
              <a:tr h="465364">
                <a:tc gridSpan="3">
                  <a:txBody>
                    <a:bodyPr/>
                    <a:lstStyle/>
                    <a:p>
                      <a:pPr algn="ctr" fontAlgn="b"/>
                      <a:r>
                        <a:rPr lang="en-CA" sz="1600" b="1" i="0" u="none" strike="noStrike">
                          <a:solidFill>
                            <a:srgbClr val="000000"/>
                          </a:solidFill>
                          <a:effectLst/>
                          <a:latin typeface="Calibri" panose="020F0502020204030204" pitchFamily="34" charset="0"/>
                        </a:rPr>
                        <a:t>Self Increment</a:t>
                      </a:r>
                    </a:p>
                  </a:txBody>
                  <a:tcPr marL="7620" marR="7620" marT="7620" marB="0" anchor="b">
                    <a:lnL>
                      <a:noFill/>
                    </a:lnL>
                    <a:lnR>
                      <a:noFill/>
                    </a:lnR>
                    <a:lnT>
                      <a:noFill/>
                    </a:lnT>
                    <a:lnB>
                      <a:noFill/>
                    </a:lnB>
                    <a:solidFill>
                      <a:srgbClr val="FFFF00"/>
                    </a:solid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2807108549"/>
                  </a:ext>
                </a:extLst>
              </a:tr>
              <a:tr h="465364">
                <a:tc>
                  <a:txBody>
                    <a:bodyPr/>
                    <a:lstStyle/>
                    <a:p>
                      <a:pPr algn="l" fontAlgn="b"/>
                      <a:r>
                        <a:rPr lang="en-CA" sz="1600" b="1" i="0" u="none" strike="noStrike">
                          <a:solidFill>
                            <a:srgbClr val="000000"/>
                          </a:solidFill>
                          <a:effectLst/>
                          <a:latin typeface="Calibri" panose="020F0502020204030204" pitchFamily="34" charset="0"/>
                        </a:rPr>
                        <a:t>Operator</a:t>
                      </a:r>
                    </a:p>
                  </a:txBody>
                  <a:tcPr marL="7620" marR="7620" marT="7620" marB="0" anchor="b">
                    <a:lnL>
                      <a:noFill/>
                    </a:lnL>
                    <a:lnR>
                      <a:noFill/>
                    </a:lnR>
                    <a:lnT>
                      <a:noFill/>
                    </a:lnT>
                    <a:lnB>
                      <a:noFill/>
                    </a:lnB>
                  </a:tcPr>
                </a:tc>
                <a:tc>
                  <a:txBody>
                    <a:bodyPr/>
                    <a:lstStyle/>
                    <a:p>
                      <a:pPr algn="l" fontAlgn="b"/>
                      <a:r>
                        <a:rPr lang="en-CA" sz="1600" b="1" i="0" u="none" strike="noStrike">
                          <a:solidFill>
                            <a:srgbClr val="000000"/>
                          </a:solidFill>
                          <a:effectLst/>
                          <a:latin typeface="Calibri" panose="020F0502020204030204" pitchFamily="34" charset="0"/>
                        </a:rPr>
                        <a:t>Example</a:t>
                      </a:r>
                    </a:p>
                  </a:txBody>
                  <a:tcPr marL="7620" marR="7620" marT="7620" marB="0" anchor="b">
                    <a:lnL>
                      <a:noFill/>
                    </a:lnL>
                    <a:lnR>
                      <a:noFill/>
                    </a:lnR>
                    <a:lnT>
                      <a:noFill/>
                    </a:lnT>
                    <a:lnB>
                      <a:noFill/>
                    </a:lnB>
                  </a:tcPr>
                </a:tc>
                <a:tc>
                  <a:txBody>
                    <a:bodyPr/>
                    <a:lstStyle/>
                    <a:p>
                      <a:pPr algn="l" fontAlgn="b"/>
                      <a:r>
                        <a:rPr lang="en-CA" sz="1600" b="1" i="0" u="none" strike="noStrike">
                          <a:solidFill>
                            <a:srgbClr val="000000"/>
                          </a:solidFill>
                          <a:effectLst/>
                          <a:latin typeface="Calibri" panose="020F0502020204030204" pitchFamily="34" charset="0"/>
                        </a:rPr>
                        <a:t>Equivalent Expression</a:t>
                      </a:r>
                    </a:p>
                  </a:txBody>
                  <a:tcPr marL="7620" marR="7620" marT="7620" marB="0" anchor="b">
                    <a:lnL>
                      <a:noFill/>
                    </a:lnL>
                    <a:lnR>
                      <a:noFill/>
                    </a:lnR>
                    <a:lnT>
                      <a:noFill/>
                    </a:lnT>
                    <a:lnB>
                      <a:noFill/>
                    </a:lnB>
                  </a:tcPr>
                </a:tc>
                <a:extLst>
                  <a:ext uri="{0D108BD9-81ED-4DB2-BD59-A6C34878D82A}">
                    <a16:rowId xmlns:a16="http://schemas.microsoft.com/office/drawing/2014/main" val="4244697435"/>
                  </a:ext>
                </a:extLst>
              </a:tr>
              <a:tr h="465364">
                <a:tc>
                  <a:txBody>
                    <a:bodyPr/>
                    <a:lstStyle/>
                    <a:p>
                      <a:pPr algn="l" fontAlgn="b"/>
                      <a:r>
                        <a:rPr lang="en-CA" sz="1600" b="0" i="0" u="none" strike="noStrike">
                          <a:solidFill>
                            <a:srgbClr val="000000"/>
                          </a:solidFill>
                          <a:effectLst/>
                          <a:latin typeface="Calibri" panose="020F0502020204030204" pitchFamily="34" charset="0"/>
                        </a:rPr>
                        <a:t>+=</a:t>
                      </a:r>
                    </a:p>
                  </a:txBody>
                  <a:tcPr marL="7620" marR="7620" marT="7620" marB="0" anchor="b">
                    <a:lnL>
                      <a:noFill/>
                    </a:lnL>
                    <a:lnR>
                      <a:noFill/>
                    </a:lnR>
                    <a:lnT>
                      <a:noFill/>
                    </a:lnT>
                    <a:lnB>
                      <a:noFill/>
                    </a:lnB>
                  </a:tcPr>
                </a:tc>
                <a:tc>
                  <a:txBody>
                    <a:bodyPr/>
                    <a:lstStyle/>
                    <a:p>
                      <a:pPr algn="l" fontAlgn="b"/>
                      <a:r>
                        <a:rPr lang="en-CA" sz="1600" b="0" i="0" u="none" strike="noStrike">
                          <a:solidFill>
                            <a:srgbClr val="000000"/>
                          </a:solidFill>
                          <a:effectLst/>
                          <a:latin typeface="Calibri" panose="020F0502020204030204" pitchFamily="34" charset="0"/>
                        </a:rPr>
                        <a:t>x+=2</a:t>
                      </a:r>
                    </a:p>
                  </a:txBody>
                  <a:tcPr marL="7620" marR="7620" marT="7620" marB="0" anchor="b">
                    <a:lnL>
                      <a:noFill/>
                    </a:lnL>
                    <a:lnR>
                      <a:noFill/>
                    </a:lnR>
                    <a:lnT>
                      <a:noFill/>
                    </a:lnT>
                    <a:lnB>
                      <a:noFill/>
                    </a:lnB>
                  </a:tcPr>
                </a:tc>
                <a:tc>
                  <a:txBody>
                    <a:bodyPr/>
                    <a:lstStyle/>
                    <a:p>
                      <a:pPr algn="l" fontAlgn="b"/>
                      <a:r>
                        <a:rPr lang="en-CA" sz="1600" b="0" i="0" u="none" strike="noStrike">
                          <a:solidFill>
                            <a:srgbClr val="000000"/>
                          </a:solidFill>
                          <a:effectLst/>
                          <a:latin typeface="Calibri" panose="020F0502020204030204" pitchFamily="34" charset="0"/>
                        </a:rPr>
                        <a:t>x=x+2</a:t>
                      </a:r>
                    </a:p>
                  </a:txBody>
                  <a:tcPr marL="7620" marR="7620" marT="7620" marB="0" anchor="b">
                    <a:lnL>
                      <a:noFill/>
                    </a:lnL>
                    <a:lnR>
                      <a:noFill/>
                    </a:lnR>
                    <a:lnT>
                      <a:noFill/>
                    </a:lnT>
                    <a:lnB>
                      <a:noFill/>
                    </a:lnB>
                  </a:tcPr>
                </a:tc>
                <a:extLst>
                  <a:ext uri="{0D108BD9-81ED-4DB2-BD59-A6C34878D82A}">
                    <a16:rowId xmlns:a16="http://schemas.microsoft.com/office/drawing/2014/main" val="2537287219"/>
                  </a:ext>
                </a:extLst>
              </a:tr>
              <a:tr h="465364">
                <a:tc>
                  <a:txBody>
                    <a:bodyPr/>
                    <a:lstStyle/>
                    <a:p>
                      <a:pPr algn="l" fontAlgn="b"/>
                      <a:r>
                        <a:rPr lang="en-CA" sz="1600" b="0" i="0" u="none" strike="noStrike">
                          <a:solidFill>
                            <a:srgbClr val="000000"/>
                          </a:solidFill>
                          <a:effectLst/>
                          <a:latin typeface="Calibri" panose="020F0502020204030204" pitchFamily="34" charset="0"/>
                        </a:rPr>
                        <a:t>-=</a:t>
                      </a:r>
                    </a:p>
                  </a:txBody>
                  <a:tcPr marL="7620" marR="7620" marT="7620" marB="0" anchor="b">
                    <a:lnL>
                      <a:noFill/>
                    </a:lnL>
                    <a:lnR>
                      <a:noFill/>
                    </a:lnR>
                    <a:lnT>
                      <a:noFill/>
                    </a:lnT>
                    <a:lnB>
                      <a:noFill/>
                    </a:lnB>
                  </a:tcPr>
                </a:tc>
                <a:tc>
                  <a:txBody>
                    <a:bodyPr/>
                    <a:lstStyle/>
                    <a:p>
                      <a:pPr algn="l" fontAlgn="b"/>
                      <a:r>
                        <a:rPr lang="en-CA" sz="1600" b="0" i="0" u="none" strike="noStrike">
                          <a:solidFill>
                            <a:srgbClr val="000000"/>
                          </a:solidFill>
                          <a:effectLst/>
                          <a:latin typeface="Calibri" panose="020F0502020204030204" pitchFamily="34" charset="0"/>
                        </a:rPr>
                        <a:t>x-=1</a:t>
                      </a:r>
                    </a:p>
                  </a:txBody>
                  <a:tcPr marL="7620" marR="7620" marT="7620" marB="0" anchor="b">
                    <a:lnL>
                      <a:noFill/>
                    </a:lnL>
                    <a:lnR>
                      <a:noFill/>
                    </a:lnR>
                    <a:lnT>
                      <a:noFill/>
                    </a:lnT>
                    <a:lnB>
                      <a:noFill/>
                    </a:lnB>
                  </a:tcPr>
                </a:tc>
                <a:tc>
                  <a:txBody>
                    <a:bodyPr/>
                    <a:lstStyle/>
                    <a:p>
                      <a:pPr algn="l" fontAlgn="b"/>
                      <a:r>
                        <a:rPr lang="en-CA" sz="1600" b="0" i="0" u="none" strike="noStrike" dirty="0">
                          <a:solidFill>
                            <a:srgbClr val="000000"/>
                          </a:solidFill>
                          <a:effectLst/>
                          <a:latin typeface="Calibri" panose="020F0502020204030204" pitchFamily="34" charset="0"/>
                        </a:rPr>
                        <a:t>x=x-1</a:t>
                      </a:r>
                    </a:p>
                  </a:txBody>
                  <a:tcPr marL="7620" marR="7620" marT="7620" marB="0" anchor="b">
                    <a:lnL>
                      <a:noFill/>
                    </a:lnL>
                    <a:lnR>
                      <a:noFill/>
                    </a:lnR>
                    <a:lnT>
                      <a:noFill/>
                    </a:lnT>
                    <a:lnB>
                      <a:noFill/>
                    </a:lnB>
                  </a:tcPr>
                </a:tc>
                <a:extLst>
                  <a:ext uri="{0D108BD9-81ED-4DB2-BD59-A6C34878D82A}">
                    <a16:rowId xmlns:a16="http://schemas.microsoft.com/office/drawing/2014/main" val="3501389786"/>
                  </a:ext>
                </a:extLst>
              </a:tr>
              <a:tr h="465364">
                <a:tc>
                  <a:txBody>
                    <a:bodyPr/>
                    <a:lstStyle/>
                    <a:p>
                      <a:pPr algn="l" fontAlgn="b"/>
                      <a:r>
                        <a:rPr lang="en-CA" sz="1600" b="0" i="0" u="none" strike="noStrike">
                          <a:solidFill>
                            <a:srgbClr val="000000"/>
                          </a:solidFill>
                          <a:effectLst/>
                          <a:latin typeface="Calibri" panose="020F0502020204030204" pitchFamily="34" charset="0"/>
                        </a:rPr>
                        <a:t>*=</a:t>
                      </a:r>
                    </a:p>
                  </a:txBody>
                  <a:tcPr marL="7620" marR="7620" marT="7620" marB="0" anchor="b">
                    <a:lnL>
                      <a:noFill/>
                    </a:lnL>
                    <a:lnR>
                      <a:noFill/>
                    </a:lnR>
                    <a:lnT>
                      <a:noFill/>
                    </a:lnT>
                    <a:lnB>
                      <a:noFill/>
                    </a:lnB>
                  </a:tcPr>
                </a:tc>
                <a:tc>
                  <a:txBody>
                    <a:bodyPr/>
                    <a:lstStyle/>
                    <a:p>
                      <a:pPr algn="l" fontAlgn="b"/>
                      <a:r>
                        <a:rPr lang="en-CA" sz="1600" b="0" i="0" u="none" strike="noStrike">
                          <a:solidFill>
                            <a:srgbClr val="000000"/>
                          </a:solidFill>
                          <a:effectLst/>
                          <a:latin typeface="Calibri" panose="020F0502020204030204" pitchFamily="34" charset="0"/>
                        </a:rPr>
                        <a:t>x*=2</a:t>
                      </a:r>
                    </a:p>
                  </a:txBody>
                  <a:tcPr marL="7620" marR="7620" marT="7620" marB="0" anchor="b">
                    <a:lnL>
                      <a:noFill/>
                    </a:lnL>
                    <a:lnR>
                      <a:noFill/>
                    </a:lnR>
                    <a:lnT>
                      <a:noFill/>
                    </a:lnT>
                    <a:lnB>
                      <a:noFill/>
                    </a:lnB>
                  </a:tcPr>
                </a:tc>
                <a:tc>
                  <a:txBody>
                    <a:bodyPr/>
                    <a:lstStyle/>
                    <a:p>
                      <a:pPr algn="l" fontAlgn="b"/>
                      <a:r>
                        <a:rPr lang="en-CA" sz="1600" b="0" i="0" u="none" strike="noStrike">
                          <a:solidFill>
                            <a:srgbClr val="000000"/>
                          </a:solidFill>
                          <a:effectLst/>
                          <a:latin typeface="Calibri" panose="020F0502020204030204" pitchFamily="34" charset="0"/>
                        </a:rPr>
                        <a:t>x=x*2</a:t>
                      </a:r>
                    </a:p>
                  </a:txBody>
                  <a:tcPr marL="7620" marR="7620" marT="7620" marB="0" anchor="b">
                    <a:lnL>
                      <a:noFill/>
                    </a:lnL>
                    <a:lnR>
                      <a:noFill/>
                    </a:lnR>
                    <a:lnT>
                      <a:noFill/>
                    </a:lnT>
                    <a:lnB>
                      <a:noFill/>
                    </a:lnB>
                  </a:tcPr>
                </a:tc>
                <a:extLst>
                  <a:ext uri="{0D108BD9-81ED-4DB2-BD59-A6C34878D82A}">
                    <a16:rowId xmlns:a16="http://schemas.microsoft.com/office/drawing/2014/main" val="2216816384"/>
                  </a:ext>
                </a:extLst>
              </a:tr>
              <a:tr h="465364">
                <a:tc>
                  <a:txBody>
                    <a:bodyPr/>
                    <a:lstStyle/>
                    <a:p>
                      <a:pPr algn="l" fontAlgn="b"/>
                      <a:r>
                        <a:rPr lang="en-CA" sz="1600" b="0" i="0" u="none" strike="noStrike">
                          <a:solidFill>
                            <a:srgbClr val="000000"/>
                          </a:solidFill>
                          <a:effectLst/>
                          <a:latin typeface="Calibri" panose="020F0502020204030204" pitchFamily="34" charset="0"/>
                        </a:rPr>
                        <a:t>"/="</a:t>
                      </a:r>
                    </a:p>
                  </a:txBody>
                  <a:tcPr marL="7620" marR="7620" marT="7620" marB="0" anchor="b">
                    <a:lnL>
                      <a:noFill/>
                    </a:lnL>
                    <a:lnR>
                      <a:noFill/>
                    </a:lnR>
                    <a:lnT>
                      <a:noFill/>
                    </a:lnT>
                    <a:lnB>
                      <a:noFill/>
                    </a:lnB>
                  </a:tcPr>
                </a:tc>
                <a:tc>
                  <a:txBody>
                    <a:bodyPr/>
                    <a:lstStyle/>
                    <a:p>
                      <a:pPr algn="l" fontAlgn="b"/>
                      <a:r>
                        <a:rPr lang="en-CA" sz="1600" b="0" i="0" u="none" strike="noStrike">
                          <a:solidFill>
                            <a:srgbClr val="000000"/>
                          </a:solidFill>
                          <a:effectLst/>
                          <a:latin typeface="Calibri" panose="020F0502020204030204" pitchFamily="34" charset="0"/>
                        </a:rPr>
                        <a:t>x/=2</a:t>
                      </a:r>
                    </a:p>
                  </a:txBody>
                  <a:tcPr marL="7620" marR="7620" marT="7620" marB="0" anchor="b">
                    <a:lnL>
                      <a:noFill/>
                    </a:lnL>
                    <a:lnR>
                      <a:noFill/>
                    </a:lnR>
                    <a:lnT>
                      <a:noFill/>
                    </a:lnT>
                    <a:lnB>
                      <a:noFill/>
                    </a:lnB>
                  </a:tcPr>
                </a:tc>
                <a:tc>
                  <a:txBody>
                    <a:bodyPr/>
                    <a:lstStyle/>
                    <a:p>
                      <a:pPr algn="l" fontAlgn="b"/>
                      <a:r>
                        <a:rPr lang="en-CA" sz="1600" b="0" i="0" u="none" strike="noStrike">
                          <a:solidFill>
                            <a:srgbClr val="000000"/>
                          </a:solidFill>
                          <a:effectLst/>
                          <a:latin typeface="Calibri" panose="020F0502020204030204" pitchFamily="34" charset="0"/>
                        </a:rPr>
                        <a:t>x=x/2</a:t>
                      </a:r>
                    </a:p>
                  </a:txBody>
                  <a:tcPr marL="7620" marR="7620" marT="7620" marB="0" anchor="b">
                    <a:lnL>
                      <a:noFill/>
                    </a:lnL>
                    <a:lnR>
                      <a:noFill/>
                    </a:lnR>
                    <a:lnT>
                      <a:noFill/>
                    </a:lnT>
                    <a:lnB>
                      <a:noFill/>
                    </a:lnB>
                  </a:tcPr>
                </a:tc>
                <a:extLst>
                  <a:ext uri="{0D108BD9-81ED-4DB2-BD59-A6C34878D82A}">
                    <a16:rowId xmlns:a16="http://schemas.microsoft.com/office/drawing/2014/main" val="2211264799"/>
                  </a:ext>
                </a:extLst>
              </a:tr>
              <a:tr h="465364">
                <a:tc>
                  <a:txBody>
                    <a:bodyPr/>
                    <a:lstStyle/>
                    <a:p>
                      <a:pPr algn="l" fontAlgn="b"/>
                      <a:r>
                        <a:rPr lang="en-CA" sz="1600" b="0" i="0" u="none" strike="noStrike">
                          <a:solidFill>
                            <a:srgbClr val="000000"/>
                          </a:solidFill>
                          <a:effectLst/>
                          <a:latin typeface="Calibri" panose="020F0502020204030204" pitchFamily="34" charset="0"/>
                        </a:rPr>
                        <a:t>%/</a:t>
                      </a:r>
                    </a:p>
                  </a:txBody>
                  <a:tcPr marL="7620" marR="7620" marT="7620" marB="0" anchor="b">
                    <a:lnL>
                      <a:noFill/>
                    </a:lnL>
                    <a:lnR>
                      <a:noFill/>
                    </a:lnR>
                    <a:lnT>
                      <a:noFill/>
                    </a:lnT>
                    <a:lnB>
                      <a:noFill/>
                    </a:lnB>
                  </a:tcPr>
                </a:tc>
                <a:tc>
                  <a:txBody>
                    <a:bodyPr/>
                    <a:lstStyle/>
                    <a:p>
                      <a:pPr algn="l" fontAlgn="b"/>
                      <a:r>
                        <a:rPr lang="en-CA" sz="1600" b="0" i="0" u="none" strike="noStrike">
                          <a:solidFill>
                            <a:srgbClr val="000000"/>
                          </a:solidFill>
                          <a:effectLst/>
                          <a:latin typeface="Calibri" panose="020F0502020204030204" pitchFamily="34" charset="0"/>
                        </a:rPr>
                        <a:t>x%/2</a:t>
                      </a:r>
                    </a:p>
                  </a:txBody>
                  <a:tcPr marL="7620" marR="7620" marT="7620" marB="0" anchor="b">
                    <a:lnL>
                      <a:noFill/>
                    </a:lnL>
                    <a:lnR>
                      <a:noFill/>
                    </a:lnR>
                    <a:lnT>
                      <a:noFill/>
                    </a:lnT>
                    <a:lnB>
                      <a:noFill/>
                    </a:lnB>
                  </a:tcPr>
                </a:tc>
                <a:tc>
                  <a:txBody>
                    <a:bodyPr/>
                    <a:lstStyle/>
                    <a:p>
                      <a:pPr algn="l" fontAlgn="b"/>
                      <a:r>
                        <a:rPr lang="en-CA" sz="1600" b="0" i="0" u="none" strike="noStrike" dirty="0">
                          <a:solidFill>
                            <a:srgbClr val="000000"/>
                          </a:solidFill>
                          <a:effectLst/>
                          <a:latin typeface="Calibri" panose="020F0502020204030204" pitchFamily="34" charset="0"/>
                        </a:rPr>
                        <a:t>x=x%2</a:t>
                      </a:r>
                    </a:p>
                  </a:txBody>
                  <a:tcPr marL="7620" marR="7620" marT="7620" marB="0" anchor="b">
                    <a:lnL>
                      <a:noFill/>
                    </a:lnL>
                    <a:lnR>
                      <a:noFill/>
                    </a:lnR>
                    <a:lnT>
                      <a:noFill/>
                    </a:lnT>
                    <a:lnB>
                      <a:noFill/>
                    </a:lnB>
                  </a:tcPr>
                </a:tc>
                <a:extLst>
                  <a:ext uri="{0D108BD9-81ED-4DB2-BD59-A6C34878D82A}">
                    <a16:rowId xmlns:a16="http://schemas.microsoft.com/office/drawing/2014/main" val="3498787425"/>
                  </a:ext>
                </a:extLst>
              </a:tr>
            </a:tbl>
          </a:graphicData>
        </a:graphic>
      </p:graphicFrame>
    </p:spTree>
    <p:extLst>
      <p:ext uri="{BB962C8B-B14F-4D97-AF65-F5344CB8AC3E}">
        <p14:creationId xmlns:p14="http://schemas.microsoft.com/office/powerpoint/2010/main" val="1670653074"/>
      </p:ext>
    </p:extLst>
  </p:cSld>
  <p:clrMapOvr>
    <a:masterClrMapping/>
  </p:clrMapOvr>
  <p:transition spd="med"/>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5EC70-7BDA-412C-8AA5-A0B307D2BC2B}"/>
              </a:ext>
            </a:extLst>
          </p:cNvPr>
          <p:cNvSpPr>
            <a:spLocks noGrp="1"/>
          </p:cNvSpPr>
          <p:nvPr>
            <p:ph type="title"/>
          </p:nvPr>
        </p:nvSpPr>
        <p:spPr/>
        <p:txBody>
          <a:bodyPr/>
          <a:lstStyle/>
          <a:p>
            <a:r>
              <a:rPr lang="en-US" dirty="0"/>
              <a:t>Quiz 5</a:t>
            </a:r>
          </a:p>
        </p:txBody>
      </p:sp>
      <p:sp>
        <p:nvSpPr>
          <p:cNvPr id="3" name="Content Placeholder 2">
            <a:extLst>
              <a:ext uri="{FF2B5EF4-FFF2-40B4-BE49-F238E27FC236}">
                <a16:creationId xmlns:a16="http://schemas.microsoft.com/office/drawing/2014/main" id="{3CC74A01-4C55-4660-BE3F-76ED00AEF74D}"/>
              </a:ext>
            </a:extLst>
          </p:cNvPr>
          <p:cNvSpPr>
            <a:spLocks noGrp="1"/>
          </p:cNvSpPr>
          <p:nvPr>
            <p:ph idx="1"/>
          </p:nvPr>
        </p:nvSpPr>
        <p:spPr/>
        <p:txBody>
          <a:bodyPr/>
          <a:lstStyle/>
          <a:p>
            <a:r>
              <a:rPr lang="en-US" b="1" dirty="0"/>
              <a:t>10. What is the output of the following code</a:t>
            </a:r>
          </a:p>
          <a:p>
            <a:r>
              <a:rPr lang="en-US" sz="1800" i="1" dirty="0">
                <a:solidFill>
                  <a:srgbClr val="C00000"/>
                </a:solidFill>
              </a:rPr>
              <a:t>i = 10</a:t>
            </a:r>
          </a:p>
          <a:p>
            <a:r>
              <a:rPr lang="en-US" sz="1800" i="1" dirty="0">
                <a:solidFill>
                  <a:srgbClr val="C00000"/>
                </a:solidFill>
              </a:rPr>
              <a:t>if (i == 10): </a:t>
            </a:r>
          </a:p>
          <a:p>
            <a:r>
              <a:rPr lang="en-US" sz="1800" i="1" dirty="0">
                <a:solidFill>
                  <a:srgbClr val="C00000"/>
                </a:solidFill>
              </a:rPr>
              <a:t>    #  First if statement </a:t>
            </a:r>
          </a:p>
          <a:p>
            <a:r>
              <a:rPr lang="en-US" sz="1800" i="1" dirty="0">
                <a:solidFill>
                  <a:srgbClr val="C00000"/>
                </a:solidFill>
              </a:rPr>
              <a:t>    if (i &lt; 15): </a:t>
            </a:r>
          </a:p>
          <a:p>
            <a:r>
              <a:rPr lang="en-US" sz="1800" i="1" dirty="0">
                <a:solidFill>
                  <a:srgbClr val="C00000"/>
                </a:solidFill>
              </a:rPr>
              <a:t>        print ("i is smaller than 15") </a:t>
            </a:r>
          </a:p>
          <a:p>
            <a:r>
              <a:rPr lang="en-US" sz="1800" i="1" dirty="0">
                <a:solidFill>
                  <a:srgbClr val="C00000"/>
                </a:solidFill>
              </a:rPr>
              <a:t>    if (i &lt; 12): </a:t>
            </a:r>
          </a:p>
          <a:p>
            <a:r>
              <a:rPr lang="en-US" sz="1800" i="1" dirty="0">
                <a:solidFill>
                  <a:srgbClr val="C00000"/>
                </a:solidFill>
              </a:rPr>
              <a:t>        print ("i is smaller than 12 too") </a:t>
            </a:r>
          </a:p>
          <a:p>
            <a:r>
              <a:rPr lang="en-US" sz="1800" i="1" dirty="0">
                <a:solidFill>
                  <a:srgbClr val="C00000"/>
                </a:solidFill>
              </a:rPr>
              <a:t>    else: </a:t>
            </a:r>
          </a:p>
          <a:p>
            <a:r>
              <a:rPr lang="en-US" sz="1800" i="1" dirty="0">
                <a:solidFill>
                  <a:srgbClr val="C00000"/>
                </a:solidFill>
              </a:rPr>
              <a:t>        print ("i is greater than 15") </a:t>
            </a:r>
          </a:p>
          <a:p>
            <a:endParaRPr lang="en-US" sz="1800" i="1" dirty="0"/>
          </a:p>
          <a:p>
            <a:r>
              <a:rPr lang="en-US" sz="1800" dirty="0"/>
              <a:t>A. “i is smaller than 15”</a:t>
            </a:r>
          </a:p>
          <a:p>
            <a:r>
              <a:rPr lang="en-US" sz="1800" dirty="0"/>
              <a:t>   “i is smaller than 12 too”</a:t>
            </a:r>
          </a:p>
          <a:p>
            <a:r>
              <a:rPr lang="en-US" sz="1800" dirty="0"/>
              <a:t>B.  Error</a:t>
            </a:r>
          </a:p>
          <a:p>
            <a:r>
              <a:rPr lang="en-US" sz="1800" dirty="0"/>
              <a:t>C. “i is smaller 15”</a:t>
            </a:r>
          </a:p>
          <a:p>
            <a:r>
              <a:rPr lang="en-US" sz="1800" dirty="0"/>
              <a:t>D. “i is smaller than 12 too”</a:t>
            </a:r>
          </a:p>
          <a:p>
            <a:r>
              <a:rPr lang="en-US" sz="1800" dirty="0"/>
              <a:t>E.   None of the above</a:t>
            </a:r>
          </a:p>
          <a:p>
            <a:endParaRPr lang="en-US" dirty="0"/>
          </a:p>
        </p:txBody>
      </p:sp>
      <p:sp>
        <p:nvSpPr>
          <p:cNvPr id="4" name="Slide Number Placeholder 3">
            <a:extLst>
              <a:ext uri="{FF2B5EF4-FFF2-40B4-BE49-F238E27FC236}">
                <a16:creationId xmlns:a16="http://schemas.microsoft.com/office/drawing/2014/main" id="{C69A3E47-7E4B-46C1-9862-7012F61B5213}"/>
              </a:ext>
            </a:extLst>
          </p:cNvPr>
          <p:cNvSpPr>
            <a:spLocks noGrp="1"/>
          </p:cNvSpPr>
          <p:nvPr>
            <p:ph type="sldNum" sz="quarter" idx="10"/>
          </p:nvPr>
        </p:nvSpPr>
        <p:spPr/>
        <p:txBody>
          <a:bodyPr/>
          <a:lstStyle/>
          <a:p>
            <a:pPr>
              <a:defRPr/>
            </a:pPr>
            <a:fld id="{6DB1FBA9-0009-47E9-8D28-5B0116D2432D}" type="slidenum">
              <a:rPr lang="en-US" altLang="en-US" smtClean="0"/>
              <a:pPr>
                <a:defRPr/>
              </a:pPr>
              <a:t>230</a:t>
            </a:fld>
            <a:endParaRPr lang="en-US" altLang="en-US"/>
          </a:p>
        </p:txBody>
      </p:sp>
    </p:spTree>
    <p:extLst>
      <p:ext uri="{BB962C8B-B14F-4D97-AF65-F5344CB8AC3E}">
        <p14:creationId xmlns:p14="http://schemas.microsoft.com/office/powerpoint/2010/main" val="2881006490"/>
      </p:ext>
    </p:extLst>
  </p:cSld>
  <p:clrMapOvr>
    <a:masterClrMapping/>
  </p:clrMapOvr>
  <p:transition spd="med"/>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AE0DB-5F70-4CDC-94FC-FB1655F15A39}"/>
              </a:ext>
            </a:extLst>
          </p:cNvPr>
          <p:cNvSpPr>
            <a:spLocks noGrp="1"/>
          </p:cNvSpPr>
          <p:nvPr>
            <p:ph type="title"/>
          </p:nvPr>
        </p:nvSpPr>
        <p:spPr/>
        <p:txBody>
          <a:bodyPr/>
          <a:lstStyle/>
          <a:p>
            <a:r>
              <a:rPr lang="en-US" dirty="0"/>
              <a:t>Python Loops</a:t>
            </a:r>
          </a:p>
        </p:txBody>
      </p:sp>
      <p:sp>
        <p:nvSpPr>
          <p:cNvPr id="4" name="Slide Number Placeholder 3">
            <a:extLst>
              <a:ext uri="{FF2B5EF4-FFF2-40B4-BE49-F238E27FC236}">
                <a16:creationId xmlns:a16="http://schemas.microsoft.com/office/drawing/2014/main" id="{CC4A099C-0167-464A-B3C9-8A4D79D32CA3}"/>
              </a:ext>
            </a:extLst>
          </p:cNvPr>
          <p:cNvSpPr>
            <a:spLocks noGrp="1"/>
          </p:cNvSpPr>
          <p:nvPr>
            <p:ph type="sldNum" sz="quarter" idx="10"/>
          </p:nvPr>
        </p:nvSpPr>
        <p:spPr/>
        <p:txBody>
          <a:bodyPr/>
          <a:lstStyle/>
          <a:p>
            <a:pPr>
              <a:defRPr/>
            </a:pPr>
            <a:fld id="{6DB1FBA9-0009-47E9-8D28-5B0116D2432D}" type="slidenum">
              <a:rPr lang="en-US" altLang="en-US" smtClean="0"/>
              <a:pPr>
                <a:defRPr/>
              </a:pPr>
              <a:t>231</a:t>
            </a:fld>
            <a:endParaRPr lang="en-US" altLang="en-US"/>
          </a:p>
        </p:txBody>
      </p:sp>
      <p:pic>
        <p:nvPicPr>
          <p:cNvPr id="8" name="Content Placeholder 7">
            <a:extLst>
              <a:ext uri="{FF2B5EF4-FFF2-40B4-BE49-F238E27FC236}">
                <a16:creationId xmlns:a16="http://schemas.microsoft.com/office/drawing/2014/main" id="{DAD344D7-CDD6-433A-AE13-21AAB626E5BD}"/>
              </a:ext>
            </a:extLst>
          </p:cNvPr>
          <p:cNvPicPr>
            <a:picLocks noGrp="1" noChangeAspect="1"/>
          </p:cNvPicPr>
          <p:nvPr>
            <p:ph idx="1"/>
          </p:nvPr>
        </p:nvPicPr>
        <p:blipFill>
          <a:blip r:embed="rId2"/>
          <a:stretch>
            <a:fillRect/>
          </a:stretch>
        </p:blipFill>
        <p:spPr>
          <a:xfrm>
            <a:off x="609600" y="1065144"/>
            <a:ext cx="8229600" cy="4573656"/>
          </a:xfrm>
          <a:prstGeom prst="rect">
            <a:avLst/>
          </a:prstGeom>
        </p:spPr>
      </p:pic>
      <p:sp>
        <p:nvSpPr>
          <p:cNvPr id="5" name="Arrow: U-Turn 4">
            <a:hlinkClick r:id="rId3" action="ppaction://hlinksldjump"/>
            <a:extLst>
              <a:ext uri="{FF2B5EF4-FFF2-40B4-BE49-F238E27FC236}">
                <a16:creationId xmlns:a16="http://schemas.microsoft.com/office/drawing/2014/main" id="{817AC38F-50E8-4EAD-9F72-C7B9197E5A10}"/>
              </a:ext>
            </a:extLst>
          </p:cNvPr>
          <p:cNvSpPr/>
          <p:nvPr/>
        </p:nvSpPr>
        <p:spPr bwMode="auto">
          <a:xfrm>
            <a:off x="1066800" y="5867400"/>
            <a:ext cx="457200" cy="228600"/>
          </a:xfrm>
          <a:prstGeom prst="uturnArrow">
            <a:avLst>
              <a:gd name="adj1" fmla="val 25000"/>
              <a:gd name="adj2" fmla="val 25000"/>
              <a:gd name="adj3" fmla="val 25000"/>
              <a:gd name="adj4" fmla="val 50000"/>
              <a:gd name="adj5" fmla="val 75000"/>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1196975" marR="0" indent="-282575" algn="l" defTabSz="914400" rtl="0" eaLnBrk="1" fontAlgn="base" latinLnBrk="0" hangingPunct="1">
              <a:lnSpc>
                <a:spcPct val="100000"/>
              </a:lnSpc>
              <a:spcBef>
                <a:spcPts val="500"/>
              </a:spcBef>
              <a:spcAft>
                <a:spcPct val="0"/>
              </a:spcAft>
              <a:buClr>
                <a:srgbClr val="800080"/>
              </a:buClr>
              <a:buSzPct val="55000"/>
              <a:buFont typeface="Wingdings" panose="05000000000000000000" pitchFamily="2" charset="2"/>
              <a:buChar char="n"/>
              <a:tabLst/>
            </a:pPr>
            <a:endParaRPr kumimoji="0" lang="en-US" sz="2000" b="0" i="0" u="none" strike="noStrike" cap="none" normalizeH="0" baseline="0">
              <a:ln>
                <a:noFill/>
              </a:ln>
              <a:solidFill>
                <a:schemeClr val="tx1"/>
              </a:solidFill>
              <a:effectLst/>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114599078"/>
      </p:ext>
    </p:extLst>
  </p:cSld>
  <p:clrMapOvr>
    <a:masterClrMapping/>
  </p:clrMapOvr>
  <p:transition spd="med"/>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18C0E-2E05-43EF-BB4A-31B5724DBAC7}"/>
              </a:ext>
            </a:extLst>
          </p:cNvPr>
          <p:cNvSpPr>
            <a:spLocks noGrp="1"/>
          </p:cNvSpPr>
          <p:nvPr>
            <p:ph type="title"/>
          </p:nvPr>
        </p:nvSpPr>
        <p:spPr/>
        <p:txBody>
          <a:bodyPr/>
          <a:lstStyle/>
          <a:p>
            <a:r>
              <a:rPr lang="en-US" dirty="0"/>
              <a:t>Python Loops (cont)</a:t>
            </a:r>
          </a:p>
        </p:txBody>
      </p:sp>
      <p:sp>
        <p:nvSpPr>
          <p:cNvPr id="3" name="Content Placeholder 2">
            <a:extLst>
              <a:ext uri="{FF2B5EF4-FFF2-40B4-BE49-F238E27FC236}">
                <a16:creationId xmlns:a16="http://schemas.microsoft.com/office/drawing/2014/main" id="{8609D890-DFEA-45F4-BB92-73A75A988C7C}"/>
              </a:ext>
            </a:extLst>
          </p:cNvPr>
          <p:cNvSpPr>
            <a:spLocks noGrp="1"/>
          </p:cNvSpPr>
          <p:nvPr>
            <p:ph idx="1"/>
          </p:nvPr>
        </p:nvSpPr>
        <p:spPr/>
        <p:txBody>
          <a:bodyPr/>
          <a:lstStyle/>
          <a:p>
            <a:r>
              <a:rPr lang="en-US" b="1" dirty="0"/>
              <a:t>Python For Loops</a:t>
            </a:r>
          </a:p>
          <a:p>
            <a:r>
              <a:rPr lang="en-US" dirty="0"/>
              <a:t>A </a:t>
            </a:r>
            <a:r>
              <a:rPr lang="en-US" b="1" dirty="0"/>
              <a:t>for loop </a:t>
            </a:r>
            <a:r>
              <a:rPr lang="en-US" dirty="0"/>
              <a:t>is used for iterating over a sequence (that is either a list, a tuple, a dictionary, a set, or a string)</a:t>
            </a:r>
          </a:p>
          <a:p>
            <a:r>
              <a:rPr lang="en-US" dirty="0"/>
              <a:t>This is less like the </a:t>
            </a:r>
            <a:r>
              <a:rPr lang="en-US" b="1" dirty="0"/>
              <a:t>for</a:t>
            </a:r>
            <a:r>
              <a:rPr lang="en-US" dirty="0"/>
              <a:t> keyword in other programming languages, and works more like an </a:t>
            </a:r>
            <a:r>
              <a:rPr lang="en-US" b="1" dirty="0"/>
              <a:t>iterator method </a:t>
            </a:r>
            <a:r>
              <a:rPr lang="en-US" dirty="0"/>
              <a:t>as found in other object-orientated programming languages (C++, Java)</a:t>
            </a:r>
          </a:p>
          <a:p>
            <a:r>
              <a:rPr lang="en-US" dirty="0"/>
              <a:t>With the </a:t>
            </a:r>
            <a:r>
              <a:rPr lang="en-US" b="1" dirty="0"/>
              <a:t>for</a:t>
            </a:r>
            <a:r>
              <a:rPr lang="en-US" dirty="0"/>
              <a:t> loop we can execute a set of statements, once for each item in a list, tuple, set etc..</a:t>
            </a:r>
          </a:p>
          <a:p>
            <a:r>
              <a:rPr lang="en-US" dirty="0"/>
              <a:t>“</a:t>
            </a:r>
            <a:r>
              <a:rPr lang="en-US" b="1" dirty="0"/>
              <a:t>For loops</a:t>
            </a:r>
            <a:r>
              <a:rPr lang="en-US" dirty="0"/>
              <a:t>” in Python use </a:t>
            </a:r>
            <a:r>
              <a:rPr lang="en-US" b="1" dirty="0"/>
              <a:t>indents</a:t>
            </a:r>
            <a:r>
              <a:rPr lang="en-US" dirty="0"/>
              <a:t> to determine which statements belong to the loop</a:t>
            </a:r>
          </a:p>
          <a:p>
            <a:r>
              <a:rPr lang="en-US" b="1" dirty="0"/>
              <a:t>Example:</a:t>
            </a:r>
          </a:p>
          <a:p>
            <a:r>
              <a:rPr lang="en-US" dirty="0"/>
              <a:t>fruits = ["apple", "banana", "cherry"]</a:t>
            </a:r>
          </a:p>
          <a:p>
            <a:r>
              <a:rPr lang="en-US" dirty="0"/>
              <a:t>for x in fruits:</a:t>
            </a:r>
          </a:p>
          <a:p>
            <a:r>
              <a:rPr lang="en-US" dirty="0"/>
              <a:t>    print(x)</a:t>
            </a:r>
          </a:p>
        </p:txBody>
      </p:sp>
      <p:sp>
        <p:nvSpPr>
          <p:cNvPr id="4" name="Slide Number Placeholder 3">
            <a:extLst>
              <a:ext uri="{FF2B5EF4-FFF2-40B4-BE49-F238E27FC236}">
                <a16:creationId xmlns:a16="http://schemas.microsoft.com/office/drawing/2014/main" id="{8DA2C3AF-9490-43BA-BBC2-2C8A27DDD286}"/>
              </a:ext>
            </a:extLst>
          </p:cNvPr>
          <p:cNvSpPr>
            <a:spLocks noGrp="1"/>
          </p:cNvSpPr>
          <p:nvPr>
            <p:ph type="sldNum" sz="quarter" idx="10"/>
          </p:nvPr>
        </p:nvSpPr>
        <p:spPr/>
        <p:txBody>
          <a:bodyPr/>
          <a:lstStyle/>
          <a:p>
            <a:pPr>
              <a:defRPr/>
            </a:pPr>
            <a:fld id="{6DB1FBA9-0009-47E9-8D28-5B0116D2432D}" type="slidenum">
              <a:rPr lang="en-US" altLang="en-US" smtClean="0"/>
              <a:pPr>
                <a:defRPr/>
              </a:pPr>
              <a:t>232</a:t>
            </a:fld>
            <a:endParaRPr lang="en-US" altLang="en-US"/>
          </a:p>
        </p:txBody>
      </p:sp>
      <p:pic>
        <p:nvPicPr>
          <p:cNvPr id="5" name="Picture 4">
            <a:extLst>
              <a:ext uri="{FF2B5EF4-FFF2-40B4-BE49-F238E27FC236}">
                <a16:creationId xmlns:a16="http://schemas.microsoft.com/office/drawing/2014/main" id="{A63CEC84-8841-4143-A671-2CDD910492B9}"/>
              </a:ext>
            </a:extLst>
          </p:cNvPr>
          <p:cNvPicPr>
            <a:picLocks noChangeAspect="1"/>
          </p:cNvPicPr>
          <p:nvPr/>
        </p:nvPicPr>
        <p:blipFill>
          <a:blip r:embed="rId2"/>
          <a:stretch>
            <a:fillRect/>
          </a:stretch>
        </p:blipFill>
        <p:spPr>
          <a:xfrm>
            <a:off x="5867400" y="4191000"/>
            <a:ext cx="3048000" cy="2362200"/>
          </a:xfrm>
          <a:prstGeom prst="rect">
            <a:avLst/>
          </a:prstGeom>
        </p:spPr>
      </p:pic>
      <p:sp>
        <p:nvSpPr>
          <p:cNvPr id="6" name="TextBox 5">
            <a:extLst>
              <a:ext uri="{FF2B5EF4-FFF2-40B4-BE49-F238E27FC236}">
                <a16:creationId xmlns:a16="http://schemas.microsoft.com/office/drawing/2014/main" id="{93998FB1-67E8-4DC5-A435-017BEB936E1E}"/>
              </a:ext>
            </a:extLst>
          </p:cNvPr>
          <p:cNvSpPr txBox="1"/>
          <p:nvPr/>
        </p:nvSpPr>
        <p:spPr>
          <a:xfrm>
            <a:off x="2133600" y="5410200"/>
            <a:ext cx="3657600" cy="1600438"/>
          </a:xfrm>
          <a:prstGeom prst="rect">
            <a:avLst/>
          </a:prstGeom>
          <a:noFill/>
        </p:spPr>
        <p:txBody>
          <a:bodyPr wrap="square" rtlCol="0">
            <a:spAutoFit/>
          </a:bodyPr>
          <a:lstStyle/>
          <a:p>
            <a:r>
              <a:rPr lang="en-US" sz="1400" b="1" dirty="0">
                <a:solidFill>
                  <a:srgbClr val="FF0000"/>
                </a:solidFill>
              </a:rPr>
              <a:t>Indentation</a:t>
            </a:r>
          </a:p>
          <a:p>
            <a:r>
              <a:rPr lang="en-US" sz="1400" dirty="0">
                <a:solidFill>
                  <a:srgbClr val="FF0000"/>
                </a:solidFill>
              </a:rPr>
              <a:t>Python relies on indentation, using whitespace, to define scope in the code</a:t>
            </a:r>
          </a:p>
          <a:p>
            <a:r>
              <a:rPr lang="en-US" sz="1400" dirty="0">
                <a:solidFill>
                  <a:srgbClr val="FF0000"/>
                </a:solidFill>
              </a:rPr>
              <a:t>Other programming languages often use curly-brackets for this purpose</a:t>
            </a:r>
          </a:p>
          <a:p>
            <a:endParaRPr lang="en-US" sz="1400" dirty="0">
              <a:solidFill>
                <a:srgbClr val="FF0000"/>
              </a:solidFill>
            </a:endParaRPr>
          </a:p>
        </p:txBody>
      </p:sp>
    </p:spTree>
    <p:extLst>
      <p:ext uri="{BB962C8B-B14F-4D97-AF65-F5344CB8AC3E}">
        <p14:creationId xmlns:p14="http://schemas.microsoft.com/office/powerpoint/2010/main" val="2177675697"/>
      </p:ext>
    </p:extLst>
  </p:cSld>
  <p:clrMapOvr>
    <a:masterClrMapping/>
  </p:clrMapOvr>
  <p:transition spd="med"/>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D88B8-F397-4181-9611-985BF8458DFB}"/>
              </a:ext>
            </a:extLst>
          </p:cNvPr>
          <p:cNvSpPr>
            <a:spLocks noGrp="1"/>
          </p:cNvSpPr>
          <p:nvPr>
            <p:ph type="title"/>
          </p:nvPr>
        </p:nvSpPr>
        <p:spPr/>
        <p:txBody>
          <a:bodyPr/>
          <a:lstStyle/>
          <a:p>
            <a:r>
              <a:rPr lang="en-US" dirty="0"/>
              <a:t>Python Loops(cont)</a:t>
            </a:r>
          </a:p>
        </p:txBody>
      </p:sp>
      <p:sp>
        <p:nvSpPr>
          <p:cNvPr id="3" name="Content Placeholder 2">
            <a:extLst>
              <a:ext uri="{FF2B5EF4-FFF2-40B4-BE49-F238E27FC236}">
                <a16:creationId xmlns:a16="http://schemas.microsoft.com/office/drawing/2014/main" id="{6651A11F-2A45-4861-879D-500AED11588B}"/>
              </a:ext>
            </a:extLst>
          </p:cNvPr>
          <p:cNvSpPr>
            <a:spLocks noGrp="1"/>
          </p:cNvSpPr>
          <p:nvPr>
            <p:ph idx="1"/>
          </p:nvPr>
        </p:nvSpPr>
        <p:spPr/>
        <p:txBody>
          <a:bodyPr/>
          <a:lstStyle/>
          <a:p>
            <a:r>
              <a:rPr lang="en-US" dirty="0"/>
              <a:t>The for loop does not require an indexing variable to set beforehand</a:t>
            </a:r>
          </a:p>
          <a:p>
            <a:r>
              <a:rPr lang="en-US" b="1" dirty="0"/>
              <a:t>Looping Through a String</a:t>
            </a:r>
          </a:p>
          <a:p>
            <a:r>
              <a:rPr lang="en-US" dirty="0"/>
              <a:t>Even strings are iterable objects, they contain a sequence of characters:</a:t>
            </a:r>
          </a:p>
          <a:p>
            <a:r>
              <a:rPr lang="en-US" b="1" dirty="0"/>
              <a:t>Example</a:t>
            </a:r>
          </a:p>
          <a:p>
            <a:r>
              <a:rPr lang="en-US" dirty="0"/>
              <a:t>Loop through the letters in the word "banana":</a:t>
            </a:r>
          </a:p>
          <a:p>
            <a:r>
              <a:rPr lang="en-US" dirty="0"/>
              <a:t>for x in "banana":</a:t>
            </a:r>
          </a:p>
          <a:p>
            <a:r>
              <a:rPr lang="en-US" dirty="0"/>
              <a:t>    print(x)</a:t>
            </a:r>
          </a:p>
          <a:p>
            <a:endParaRPr lang="en-US" dirty="0"/>
          </a:p>
        </p:txBody>
      </p:sp>
      <p:sp>
        <p:nvSpPr>
          <p:cNvPr id="4" name="Slide Number Placeholder 3">
            <a:extLst>
              <a:ext uri="{FF2B5EF4-FFF2-40B4-BE49-F238E27FC236}">
                <a16:creationId xmlns:a16="http://schemas.microsoft.com/office/drawing/2014/main" id="{F68F2B87-D4EC-4239-8D31-A705854DAAE4}"/>
              </a:ext>
            </a:extLst>
          </p:cNvPr>
          <p:cNvSpPr>
            <a:spLocks noGrp="1"/>
          </p:cNvSpPr>
          <p:nvPr>
            <p:ph type="sldNum" sz="quarter" idx="10"/>
          </p:nvPr>
        </p:nvSpPr>
        <p:spPr/>
        <p:txBody>
          <a:bodyPr/>
          <a:lstStyle/>
          <a:p>
            <a:pPr>
              <a:defRPr/>
            </a:pPr>
            <a:fld id="{6DB1FBA9-0009-47E9-8D28-5B0116D2432D}" type="slidenum">
              <a:rPr lang="en-US" altLang="en-US" smtClean="0"/>
              <a:pPr>
                <a:defRPr/>
              </a:pPr>
              <a:t>233</a:t>
            </a:fld>
            <a:endParaRPr lang="en-US" altLang="en-US"/>
          </a:p>
        </p:txBody>
      </p:sp>
      <p:pic>
        <p:nvPicPr>
          <p:cNvPr id="5" name="Picture 4">
            <a:extLst>
              <a:ext uri="{FF2B5EF4-FFF2-40B4-BE49-F238E27FC236}">
                <a16:creationId xmlns:a16="http://schemas.microsoft.com/office/drawing/2014/main" id="{702D8140-33F3-464B-9B1C-613606803ED8}"/>
              </a:ext>
            </a:extLst>
          </p:cNvPr>
          <p:cNvPicPr>
            <a:picLocks noChangeAspect="1"/>
          </p:cNvPicPr>
          <p:nvPr/>
        </p:nvPicPr>
        <p:blipFill>
          <a:blip r:embed="rId2"/>
          <a:stretch>
            <a:fillRect/>
          </a:stretch>
        </p:blipFill>
        <p:spPr>
          <a:xfrm>
            <a:off x="533400" y="4648200"/>
            <a:ext cx="4038600" cy="1571625"/>
          </a:xfrm>
          <a:prstGeom prst="rect">
            <a:avLst/>
          </a:prstGeom>
        </p:spPr>
      </p:pic>
    </p:spTree>
    <p:extLst>
      <p:ext uri="{BB962C8B-B14F-4D97-AF65-F5344CB8AC3E}">
        <p14:creationId xmlns:p14="http://schemas.microsoft.com/office/powerpoint/2010/main" val="2877758920"/>
      </p:ext>
    </p:extLst>
  </p:cSld>
  <p:clrMapOvr>
    <a:masterClrMapping/>
  </p:clrMapOvr>
  <p:transition spd="med"/>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06D9C-B5EF-4889-B153-E221DC778EC1}"/>
              </a:ext>
            </a:extLst>
          </p:cNvPr>
          <p:cNvSpPr>
            <a:spLocks noGrp="1"/>
          </p:cNvSpPr>
          <p:nvPr>
            <p:ph type="title"/>
          </p:nvPr>
        </p:nvSpPr>
        <p:spPr/>
        <p:txBody>
          <a:bodyPr/>
          <a:lstStyle/>
          <a:p>
            <a:r>
              <a:rPr lang="en-US" dirty="0"/>
              <a:t>Python Loops(cont)</a:t>
            </a:r>
          </a:p>
        </p:txBody>
      </p:sp>
      <p:sp>
        <p:nvSpPr>
          <p:cNvPr id="3" name="Content Placeholder 2">
            <a:extLst>
              <a:ext uri="{FF2B5EF4-FFF2-40B4-BE49-F238E27FC236}">
                <a16:creationId xmlns:a16="http://schemas.microsoft.com/office/drawing/2014/main" id="{F280606B-C57C-4AF0-8D1B-BC705D327594}"/>
              </a:ext>
            </a:extLst>
          </p:cNvPr>
          <p:cNvSpPr>
            <a:spLocks noGrp="1"/>
          </p:cNvSpPr>
          <p:nvPr>
            <p:ph idx="1"/>
          </p:nvPr>
        </p:nvSpPr>
        <p:spPr/>
        <p:txBody>
          <a:bodyPr/>
          <a:lstStyle/>
          <a:p>
            <a:r>
              <a:rPr lang="en-US" b="1" dirty="0"/>
              <a:t>The break Statement</a:t>
            </a:r>
          </a:p>
          <a:p>
            <a:r>
              <a:rPr lang="en-US" dirty="0"/>
              <a:t>With the break statement we can stop the loop before it has looped through all the items:</a:t>
            </a:r>
          </a:p>
          <a:p>
            <a:r>
              <a:rPr lang="en-US" b="1" dirty="0"/>
              <a:t>Example</a:t>
            </a:r>
          </a:p>
          <a:p>
            <a:r>
              <a:rPr lang="en-US" dirty="0"/>
              <a:t>Exit the loop when x is “apple":</a:t>
            </a:r>
          </a:p>
          <a:p>
            <a:r>
              <a:rPr lang="en-US" dirty="0"/>
              <a:t>fruits = [“cherry", “apple", “banana"]</a:t>
            </a:r>
          </a:p>
          <a:p>
            <a:r>
              <a:rPr lang="en-US" dirty="0"/>
              <a:t>for x in fruits:</a:t>
            </a:r>
          </a:p>
          <a:p>
            <a:r>
              <a:rPr lang="en-US" dirty="0"/>
              <a:t>    print(x) </a:t>
            </a:r>
          </a:p>
          <a:p>
            <a:r>
              <a:rPr lang="en-US" dirty="0"/>
              <a:t>    if x == “apple":</a:t>
            </a:r>
          </a:p>
          <a:p>
            <a:r>
              <a:rPr lang="en-US" dirty="0"/>
              <a:t>        break</a:t>
            </a:r>
          </a:p>
          <a:p>
            <a:endParaRPr lang="en-US" dirty="0"/>
          </a:p>
          <a:p>
            <a:endParaRPr lang="en-US" dirty="0"/>
          </a:p>
        </p:txBody>
      </p:sp>
      <p:sp>
        <p:nvSpPr>
          <p:cNvPr id="4" name="Slide Number Placeholder 3">
            <a:extLst>
              <a:ext uri="{FF2B5EF4-FFF2-40B4-BE49-F238E27FC236}">
                <a16:creationId xmlns:a16="http://schemas.microsoft.com/office/drawing/2014/main" id="{44ADC72A-4518-45F9-899D-632A8F4D575A}"/>
              </a:ext>
            </a:extLst>
          </p:cNvPr>
          <p:cNvSpPr>
            <a:spLocks noGrp="1"/>
          </p:cNvSpPr>
          <p:nvPr>
            <p:ph type="sldNum" sz="quarter" idx="10"/>
          </p:nvPr>
        </p:nvSpPr>
        <p:spPr/>
        <p:txBody>
          <a:bodyPr/>
          <a:lstStyle/>
          <a:p>
            <a:pPr>
              <a:defRPr/>
            </a:pPr>
            <a:fld id="{6DB1FBA9-0009-47E9-8D28-5B0116D2432D}" type="slidenum">
              <a:rPr lang="en-US" altLang="en-US" smtClean="0"/>
              <a:pPr>
                <a:defRPr/>
              </a:pPr>
              <a:t>234</a:t>
            </a:fld>
            <a:endParaRPr lang="en-US" altLang="en-US"/>
          </a:p>
        </p:txBody>
      </p:sp>
      <p:pic>
        <p:nvPicPr>
          <p:cNvPr id="5" name="Picture 4">
            <a:extLst>
              <a:ext uri="{FF2B5EF4-FFF2-40B4-BE49-F238E27FC236}">
                <a16:creationId xmlns:a16="http://schemas.microsoft.com/office/drawing/2014/main" id="{BDFD783C-38C7-4F77-8B42-131E83544EFF}"/>
              </a:ext>
            </a:extLst>
          </p:cNvPr>
          <p:cNvPicPr>
            <a:picLocks noChangeAspect="1"/>
          </p:cNvPicPr>
          <p:nvPr/>
        </p:nvPicPr>
        <p:blipFill>
          <a:blip r:embed="rId2"/>
          <a:stretch>
            <a:fillRect/>
          </a:stretch>
        </p:blipFill>
        <p:spPr>
          <a:xfrm>
            <a:off x="381000" y="4724400"/>
            <a:ext cx="4410075" cy="1804987"/>
          </a:xfrm>
          <a:prstGeom prst="rect">
            <a:avLst/>
          </a:prstGeom>
        </p:spPr>
      </p:pic>
    </p:spTree>
    <p:extLst>
      <p:ext uri="{BB962C8B-B14F-4D97-AF65-F5344CB8AC3E}">
        <p14:creationId xmlns:p14="http://schemas.microsoft.com/office/powerpoint/2010/main" val="2172869101"/>
      </p:ext>
    </p:extLst>
  </p:cSld>
  <p:clrMapOvr>
    <a:masterClrMapping/>
  </p:clrMapOvr>
  <p:transition spd="med"/>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39A-922D-4262-96ED-F1F1618B957B}"/>
              </a:ext>
            </a:extLst>
          </p:cNvPr>
          <p:cNvSpPr>
            <a:spLocks noGrp="1"/>
          </p:cNvSpPr>
          <p:nvPr>
            <p:ph type="title"/>
          </p:nvPr>
        </p:nvSpPr>
        <p:spPr/>
        <p:txBody>
          <a:bodyPr/>
          <a:lstStyle/>
          <a:p>
            <a:r>
              <a:rPr lang="en-US" dirty="0"/>
              <a:t>Python Loops(cont)</a:t>
            </a:r>
          </a:p>
        </p:txBody>
      </p:sp>
      <p:sp>
        <p:nvSpPr>
          <p:cNvPr id="3" name="Content Placeholder 2">
            <a:extLst>
              <a:ext uri="{FF2B5EF4-FFF2-40B4-BE49-F238E27FC236}">
                <a16:creationId xmlns:a16="http://schemas.microsoft.com/office/drawing/2014/main" id="{25492A19-6FC4-4BB7-B223-F9A121A6A1FF}"/>
              </a:ext>
            </a:extLst>
          </p:cNvPr>
          <p:cNvSpPr>
            <a:spLocks noGrp="1"/>
          </p:cNvSpPr>
          <p:nvPr>
            <p:ph idx="1"/>
          </p:nvPr>
        </p:nvSpPr>
        <p:spPr/>
        <p:txBody>
          <a:bodyPr/>
          <a:lstStyle/>
          <a:p>
            <a:r>
              <a:rPr lang="en-US" b="1" dirty="0"/>
              <a:t>Example</a:t>
            </a:r>
          </a:p>
          <a:p>
            <a:r>
              <a:rPr lang="en-US" dirty="0"/>
              <a:t>Exit the loop when x is “apple", but this time the break comes before the print:</a:t>
            </a:r>
          </a:p>
          <a:p>
            <a:r>
              <a:rPr lang="en-US" dirty="0"/>
              <a:t>fruits = [“cherry", “apple", “banana"]</a:t>
            </a:r>
          </a:p>
          <a:p>
            <a:r>
              <a:rPr lang="en-US" dirty="0"/>
              <a:t>for x in fruits:</a:t>
            </a:r>
          </a:p>
          <a:p>
            <a:r>
              <a:rPr lang="en-US" dirty="0"/>
              <a:t>    if x == “apple":</a:t>
            </a:r>
          </a:p>
          <a:p>
            <a:r>
              <a:rPr lang="en-US" dirty="0"/>
              <a:t>        break</a:t>
            </a:r>
          </a:p>
          <a:p>
            <a:r>
              <a:rPr lang="en-US" dirty="0"/>
              <a:t>    print(x)</a:t>
            </a:r>
          </a:p>
          <a:p>
            <a:endParaRPr lang="en-US" dirty="0"/>
          </a:p>
          <a:p>
            <a:endParaRPr lang="en-US" dirty="0"/>
          </a:p>
          <a:p>
            <a:endParaRPr lang="en-US" dirty="0"/>
          </a:p>
          <a:p>
            <a:endParaRPr lang="en-US" dirty="0"/>
          </a:p>
          <a:p>
            <a:endParaRPr lang="en-US" dirty="0"/>
          </a:p>
          <a:p>
            <a:endParaRPr lang="en-US" dirty="0"/>
          </a:p>
          <a:p>
            <a:r>
              <a:rPr lang="en-US" dirty="0">
                <a:solidFill>
                  <a:srgbClr val="FF0000"/>
                </a:solidFill>
              </a:rPr>
              <a:t>This time “apple” is not printed</a:t>
            </a:r>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EDA6AC11-0F98-4205-BD15-0000999596C3}"/>
              </a:ext>
            </a:extLst>
          </p:cNvPr>
          <p:cNvSpPr>
            <a:spLocks noGrp="1"/>
          </p:cNvSpPr>
          <p:nvPr>
            <p:ph type="sldNum" sz="quarter" idx="10"/>
          </p:nvPr>
        </p:nvSpPr>
        <p:spPr/>
        <p:txBody>
          <a:bodyPr/>
          <a:lstStyle/>
          <a:p>
            <a:pPr>
              <a:defRPr/>
            </a:pPr>
            <a:fld id="{6DB1FBA9-0009-47E9-8D28-5B0116D2432D}" type="slidenum">
              <a:rPr lang="en-US" altLang="en-US" smtClean="0"/>
              <a:pPr>
                <a:defRPr/>
              </a:pPr>
              <a:t>235</a:t>
            </a:fld>
            <a:endParaRPr lang="en-US" altLang="en-US"/>
          </a:p>
        </p:txBody>
      </p:sp>
      <p:pic>
        <p:nvPicPr>
          <p:cNvPr id="5" name="Picture 4">
            <a:extLst>
              <a:ext uri="{FF2B5EF4-FFF2-40B4-BE49-F238E27FC236}">
                <a16:creationId xmlns:a16="http://schemas.microsoft.com/office/drawing/2014/main" id="{40376ECC-FB46-4259-9894-0FEC7B80002D}"/>
              </a:ext>
            </a:extLst>
          </p:cNvPr>
          <p:cNvPicPr>
            <a:picLocks noChangeAspect="1"/>
          </p:cNvPicPr>
          <p:nvPr/>
        </p:nvPicPr>
        <p:blipFill>
          <a:blip r:embed="rId2"/>
          <a:stretch>
            <a:fillRect/>
          </a:stretch>
        </p:blipFill>
        <p:spPr>
          <a:xfrm>
            <a:off x="228600" y="4038600"/>
            <a:ext cx="7153275" cy="1962150"/>
          </a:xfrm>
          <a:prstGeom prst="rect">
            <a:avLst/>
          </a:prstGeom>
        </p:spPr>
      </p:pic>
    </p:spTree>
    <p:extLst>
      <p:ext uri="{BB962C8B-B14F-4D97-AF65-F5344CB8AC3E}">
        <p14:creationId xmlns:p14="http://schemas.microsoft.com/office/powerpoint/2010/main" val="400120399"/>
      </p:ext>
    </p:extLst>
  </p:cSld>
  <p:clrMapOvr>
    <a:masterClrMapping/>
  </p:clrMapOvr>
  <p:transition spd="med"/>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82334-0FAC-49BC-9DB7-BAD7BC0A3476}"/>
              </a:ext>
            </a:extLst>
          </p:cNvPr>
          <p:cNvSpPr>
            <a:spLocks noGrp="1"/>
          </p:cNvSpPr>
          <p:nvPr>
            <p:ph type="title"/>
          </p:nvPr>
        </p:nvSpPr>
        <p:spPr/>
        <p:txBody>
          <a:bodyPr/>
          <a:lstStyle/>
          <a:p>
            <a:r>
              <a:rPr lang="en-US" dirty="0"/>
              <a:t>Python Loops(cont)</a:t>
            </a:r>
          </a:p>
        </p:txBody>
      </p:sp>
      <p:sp>
        <p:nvSpPr>
          <p:cNvPr id="3" name="Content Placeholder 2">
            <a:extLst>
              <a:ext uri="{FF2B5EF4-FFF2-40B4-BE49-F238E27FC236}">
                <a16:creationId xmlns:a16="http://schemas.microsoft.com/office/drawing/2014/main" id="{786375D3-C518-4219-B111-03816D7B89DF}"/>
              </a:ext>
            </a:extLst>
          </p:cNvPr>
          <p:cNvSpPr>
            <a:spLocks noGrp="1"/>
          </p:cNvSpPr>
          <p:nvPr>
            <p:ph idx="1"/>
          </p:nvPr>
        </p:nvSpPr>
        <p:spPr/>
        <p:txBody>
          <a:bodyPr/>
          <a:lstStyle/>
          <a:p>
            <a:r>
              <a:rPr lang="en-US" b="1" dirty="0"/>
              <a:t>The continue Statement</a:t>
            </a:r>
          </a:p>
          <a:p>
            <a:r>
              <a:rPr lang="en-US" dirty="0"/>
              <a:t>With the continue statement we can stop the current iteration of the loop, and continue with the next:</a:t>
            </a:r>
          </a:p>
          <a:p>
            <a:r>
              <a:rPr lang="en-US" b="1" dirty="0"/>
              <a:t>Example</a:t>
            </a:r>
          </a:p>
          <a:p>
            <a:r>
              <a:rPr lang="en-US" dirty="0"/>
              <a:t>Do not print apple:</a:t>
            </a:r>
          </a:p>
          <a:p>
            <a:r>
              <a:rPr lang="en-US" dirty="0"/>
              <a:t>fruits = ["apple", "banana", "cherry"]</a:t>
            </a:r>
          </a:p>
          <a:p>
            <a:r>
              <a:rPr lang="en-US" dirty="0"/>
              <a:t>for x in fruits:</a:t>
            </a:r>
          </a:p>
          <a:p>
            <a:r>
              <a:rPr lang="en-US" dirty="0"/>
              <a:t>  if x == “apple":</a:t>
            </a:r>
          </a:p>
          <a:p>
            <a:r>
              <a:rPr lang="en-US" dirty="0"/>
              <a:t>    continue</a:t>
            </a:r>
          </a:p>
          <a:p>
            <a:r>
              <a:rPr lang="en-US" dirty="0"/>
              <a:t>  print(x)</a:t>
            </a:r>
          </a:p>
          <a:p>
            <a:endParaRPr lang="en-US" dirty="0"/>
          </a:p>
        </p:txBody>
      </p:sp>
      <p:sp>
        <p:nvSpPr>
          <p:cNvPr id="4" name="Slide Number Placeholder 3">
            <a:extLst>
              <a:ext uri="{FF2B5EF4-FFF2-40B4-BE49-F238E27FC236}">
                <a16:creationId xmlns:a16="http://schemas.microsoft.com/office/drawing/2014/main" id="{6F00D6A6-D950-4000-9C11-67DC5626FCD0}"/>
              </a:ext>
            </a:extLst>
          </p:cNvPr>
          <p:cNvSpPr>
            <a:spLocks noGrp="1"/>
          </p:cNvSpPr>
          <p:nvPr>
            <p:ph type="sldNum" sz="quarter" idx="10"/>
          </p:nvPr>
        </p:nvSpPr>
        <p:spPr/>
        <p:txBody>
          <a:bodyPr/>
          <a:lstStyle/>
          <a:p>
            <a:pPr>
              <a:defRPr/>
            </a:pPr>
            <a:fld id="{6DB1FBA9-0009-47E9-8D28-5B0116D2432D}" type="slidenum">
              <a:rPr lang="en-US" altLang="en-US" smtClean="0"/>
              <a:pPr>
                <a:defRPr/>
              </a:pPr>
              <a:t>236</a:t>
            </a:fld>
            <a:endParaRPr lang="en-US" altLang="en-US"/>
          </a:p>
        </p:txBody>
      </p:sp>
      <p:pic>
        <p:nvPicPr>
          <p:cNvPr id="5" name="Picture 4">
            <a:extLst>
              <a:ext uri="{FF2B5EF4-FFF2-40B4-BE49-F238E27FC236}">
                <a16:creationId xmlns:a16="http://schemas.microsoft.com/office/drawing/2014/main" id="{4FAD0C6C-6329-4FA1-9EB2-5D2867B103B4}"/>
              </a:ext>
            </a:extLst>
          </p:cNvPr>
          <p:cNvPicPr>
            <a:picLocks noChangeAspect="1"/>
          </p:cNvPicPr>
          <p:nvPr/>
        </p:nvPicPr>
        <p:blipFill>
          <a:blip r:embed="rId2"/>
          <a:stretch>
            <a:fillRect/>
          </a:stretch>
        </p:blipFill>
        <p:spPr>
          <a:xfrm>
            <a:off x="285750" y="4876800"/>
            <a:ext cx="7200900" cy="1700212"/>
          </a:xfrm>
          <a:prstGeom prst="rect">
            <a:avLst/>
          </a:prstGeom>
        </p:spPr>
      </p:pic>
    </p:spTree>
    <p:extLst>
      <p:ext uri="{BB962C8B-B14F-4D97-AF65-F5344CB8AC3E}">
        <p14:creationId xmlns:p14="http://schemas.microsoft.com/office/powerpoint/2010/main" val="3430981059"/>
      </p:ext>
    </p:extLst>
  </p:cSld>
  <p:clrMapOvr>
    <a:masterClrMapping/>
  </p:clrMapOvr>
  <p:transition spd="med"/>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F38CC-6DD5-4E09-9197-D19AFC94C56F}"/>
              </a:ext>
            </a:extLst>
          </p:cNvPr>
          <p:cNvSpPr>
            <a:spLocks noGrp="1"/>
          </p:cNvSpPr>
          <p:nvPr>
            <p:ph type="title"/>
          </p:nvPr>
        </p:nvSpPr>
        <p:spPr/>
        <p:txBody>
          <a:bodyPr/>
          <a:lstStyle/>
          <a:p>
            <a:r>
              <a:rPr lang="en-US" dirty="0"/>
              <a:t>Python Loops(cont)</a:t>
            </a:r>
          </a:p>
        </p:txBody>
      </p:sp>
      <p:sp>
        <p:nvSpPr>
          <p:cNvPr id="3" name="Content Placeholder 2">
            <a:extLst>
              <a:ext uri="{FF2B5EF4-FFF2-40B4-BE49-F238E27FC236}">
                <a16:creationId xmlns:a16="http://schemas.microsoft.com/office/drawing/2014/main" id="{76961B29-1BBF-4D81-B38B-2B640510CB38}"/>
              </a:ext>
            </a:extLst>
          </p:cNvPr>
          <p:cNvSpPr>
            <a:spLocks noGrp="1"/>
          </p:cNvSpPr>
          <p:nvPr>
            <p:ph idx="1"/>
          </p:nvPr>
        </p:nvSpPr>
        <p:spPr/>
        <p:txBody>
          <a:bodyPr/>
          <a:lstStyle/>
          <a:p>
            <a:r>
              <a:rPr lang="en-US" b="1" dirty="0"/>
              <a:t>The range() Function</a:t>
            </a:r>
          </a:p>
          <a:p>
            <a:r>
              <a:rPr lang="en-US" dirty="0"/>
              <a:t>To loop through a set of code a specified number of times, we can use the </a:t>
            </a:r>
            <a:r>
              <a:rPr lang="en-US" b="1" dirty="0"/>
              <a:t>range() </a:t>
            </a:r>
            <a:r>
              <a:rPr lang="en-US" dirty="0"/>
              <a:t>function,</a:t>
            </a:r>
          </a:p>
          <a:p>
            <a:endParaRPr lang="en-US" dirty="0"/>
          </a:p>
          <a:p>
            <a:r>
              <a:rPr lang="en-US" dirty="0"/>
              <a:t>The range() function returns a sequence of numbers, starting from 0 by default, and increments by 1 (by default), and ends at a specified number</a:t>
            </a:r>
          </a:p>
          <a:p>
            <a:endParaRPr lang="en-US" dirty="0"/>
          </a:p>
          <a:p>
            <a:r>
              <a:rPr lang="en-US" b="1" dirty="0"/>
              <a:t>Example</a:t>
            </a:r>
          </a:p>
          <a:p>
            <a:r>
              <a:rPr lang="en-US" dirty="0"/>
              <a:t>Using the range() function:</a:t>
            </a:r>
          </a:p>
          <a:p>
            <a:r>
              <a:rPr lang="en-US" dirty="0"/>
              <a:t>for x in range(6):</a:t>
            </a:r>
          </a:p>
          <a:p>
            <a:r>
              <a:rPr lang="en-US" dirty="0"/>
              <a:t>    print(x)</a:t>
            </a:r>
          </a:p>
          <a:p>
            <a:endParaRPr lang="en-US" dirty="0"/>
          </a:p>
        </p:txBody>
      </p:sp>
      <p:sp>
        <p:nvSpPr>
          <p:cNvPr id="4" name="Slide Number Placeholder 3">
            <a:extLst>
              <a:ext uri="{FF2B5EF4-FFF2-40B4-BE49-F238E27FC236}">
                <a16:creationId xmlns:a16="http://schemas.microsoft.com/office/drawing/2014/main" id="{8FE65FEB-57CB-4E6C-9DCA-B7ABE9A550CA}"/>
              </a:ext>
            </a:extLst>
          </p:cNvPr>
          <p:cNvSpPr>
            <a:spLocks noGrp="1"/>
          </p:cNvSpPr>
          <p:nvPr>
            <p:ph type="sldNum" sz="quarter" idx="10"/>
          </p:nvPr>
        </p:nvSpPr>
        <p:spPr/>
        <p:txBody>
          <a:bodyPr/>
          <a:lstStyle/>
          <a:p>
            <a:pPr>
              <a:defRPr/>
            </a:pPr>
            <a:fld id="{6DB1FBA9-0009-47E9-8D28-5B0116D2432D}" type="slidenum">
              <a:rPr lang="en-US" altLang="en-US" smtClean="0"/>
              <a:pPr>
                <a:defRPr/>
              </a:pPr>
              <a:t>237</a:t>
            </a:fld>
            <a:endParaRPr lang="en-US" altLang="en-US"/>
          </a:p>
        </p:txBody>
      </p:sp>
      <p:pic>
        <p:nvPicPr>
          <p:cNvPr id="5" name="Picture 4">
            <a:extLst>
              <a:ext uri="{FF2B5EF4-FFF2-40B4-BE49-F238E27FC236}">
                <a16:creationId xmlns:a16="http://schemas.microsoft.com/office/drawing/2014/main" id="{60FB378C-8A87-427C-896F-18639F5110FD}"/>
              </a:ext>
            </a:extLst>
          </p:cNvPr>
          <p:cNvPicPr>
            <a:picLocks noChangeAspect="1"/>
          </p:cNvPicPr>
          <p:nvPr/>
        </p:nvPicPr>
        <p:blipFill>
          <a:blip r:embed="rId2"/>
          <a:stretch>
            <a:fillRect/>
          </a:stretch>
        </p:blipFill>
        <p:spPr>
          <a:xfrm>
            <a:off x="304800" y="5334000"/>
            <a:ext cx="2743200" cy="1066800"/>
          </a:xfrm>
          <a:prstGeom prst="rect">
            <a:avLst/>
          </a:prstGeom>
        </p:spPr>
      </p:pic>
      <p:cxnSp>
        <p:nvCxnSpPr>
          <p:cNvPr id="7" name="Straight Arrow Connector 6">
            <a:extLst>
              <a:ext uri="{FF2B5EF4-FFF2-40B4-BE49-F238E27FC236}">
                <a16:creationId xmlns:a16="http://schemas.microsoft.com/office/drawing/2014/main" id="{B76B7713-85EA-4BDE-9CEB-9A481AE29CB4}"/>
              </a:ext>
            </a:extLst>
          </p:cNvPr>
          <p:cNvCxnSpPr>
            <a:cxnSpLocks/>
          </p:cNvCxnSpPr>
          <p:nvPr/>
        </p:nvCxnSpPr>
        <p:spPr bwMode="auto">
          <a:xfrm>
            <a:off x="4343400" y="4724400"/>
            <a:ext cx="152400" cy="762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TextBox 8">
            <a:extLst>
              <a:ext uri="{FF2B5EF4-FFF2-40B4-BE49-F238E27FC236}">
                <a16:creationId xmlns:a16="http://schemas.microsoft.com/office/drawing/2014/main" id="{E2A4C20B-9D01-4F15-8833-AAA1F30C788A}"/>
              </a:ext>
            </a:extLst>
          </p:cNvPr>
          <p:cNvSpPr txBox="1"/>
          <p:nvPr/>
        </p:nvSpPr>
        <p:spPr>
          <a:xfrm>
            <a:off x="4648200" y="4343400"/>
            <a:ext cx="4038600" cy="1600438"/>
          </a:xfrm>
          <a:prstGeom prst="rect">
            <a:avLst/>
          </a:prstGeom>
          <a:noFill/>
        </p:spPr>
        <p:txBody>
          <a:bodyPr wrap="square" rtlCol="0">
            <a:spAutoFit/>
          </a:bodyPr>
          <a:lstStyle/>
          <a:p>
            <a:r>
              <a:rPr lang="en-US" sz="1400" dirty="0">
                <a:solidFill>
                  <a:srgbClr val="FF0000"/>
                </a:solidFill>
              </a:rPr>
              <a:t>Note that range(6) is not the values of 0 to 6, but the values 0 to 5.</a:t>
            </a:r>
          </a:p>
          <a:p>
            <a:r>
              <a:rPr lang="en-US" sz="1400" dirty="0">
                <a:solidFill>
                  <a:srgbClr val="FF0000"/>
                </a:solidFill>
              </a:rPr>
              <a:t>The range() function defaults to 0 as a starting value, however it is possible to specify the starting value by adding a parameter: range(2, 6), which means values from 2 to 6 (but not including 6)</a:t>
            </a:r>
          </a:p>
        </p:txBody>
      </p:sp>
    </p:spTree>
    <p:extLst>
      <p:ext uri="{BB962C8B-B14F-4D97-AF65-F5344CB8AC3E}">
        <p14:creationId xmlns:p14="http://schemas.microsoft.com/office/powerpoint/2010/main" val="1670906417"/>
      </p:ext>
    </p:extLst>
  </p:cSld>
  <p:clrMapOvr>
    <a:masterClrMapping/>
  </p:clrMapOvr>
  <p:transition spd="med"/>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A24CC-5CEE-463A-8320-498C9B5234D4}"/>
              </a:ext>
            </a:extLst>
          </p:cNvPr>
          <p:cNvSpPr>
            <a:spLocks noGrp="1"/>
          </p:cNvSpPr>
          <p:nvPr>
            <p:ph type="title"/>
          </p:nvPr>
        </p:nvSpPr>
        <p:spPr/>
        <p:txBody>
          <a:bodyPr/>
          <a:lstStyle/>
          <a:p>
            <a:r>
              <a:rPr lang="en-US" dirty="0"/>
              <a:t>Python Loops(cont)</a:t>
            </a:r>
          </a:p>
        </p:txBody>
      </p:sp>
      <p:sp>
        <p:nvSpPr>
          <p:cNvPr id="3" name="Content Placeholder 2">
            <a:extLst>
              <a:ext uri="{FF2B5EF4-FFF2-40B4-BE49-F238E27FC236}">
                <a16:creationId xmlns:a16="http://schemas.microsoft.com/office/drawing/2014/main" id="{9A84A3D0-FEA0-47B2-BA0A-5DEC3C68701A}"/>
              </a:ext>
            </a:extLst>
          </p:cNvPr>
          <p:cNvSpPr>
            <a:spLocks noGrp="1"/>
          </p:cNvSpPr>
          <p:nvPr>
            <p:ph idx="1"/>
          </p:nvPr>
        </p:nvSpPr>
        <p:spPr/>
        <p:txBody>
          <a:bodyPr/>
          <a:lstStyle/>
          <a:p>
            <a:r>
              <a:rPr lang="en-US" b="1" dirty="0"/>
              <a:t>Example</a:t>
            </a:r>
          </a:p>
          <a:p>
            <a:r>
              <a:rPr lang="en-US" dirty="0"/>
              <a:t>Using the start parameter:</a:t>
            </a:r>
          </a:p>
          <a:p>
            <a:r>
              <a:rPr lang="en-US" dirty="0"/>
              <a:t>for x in range(2, 10):</a:t>
            </a:r>
          </a:p>
          <a:p>
            <a:r>
              <a:rPr lang="en-US" dirty="0"/>
              <a:t>    print(x)</a:t>
            </a:r>
          </a:p>
          <a:p>
            <a:endParaRPr lang="en-US" dirty="0"/>
          </a:p>
          <a:p>
            <a:r>
              <a:rPr lang="en-US" dirty="0"/>
              <a:t>The range() function defaults to increment the sequence by 1, however it is possible to specify the increment value by adding a third parameter: range(2, 10, 2):</a:t>
            </a:r>
          </a:p>
          <a:p>
            <a:r>
              <a:rPr lang="en-US" b="1" dirty="0"/>
              <a:t>Example</a:t>
            </a:r>
          </a:p>
          <a:p>
            <a:r>
              <a:rPr lang="en-US" dirty="0"/>
              <a:t>Increment the sequence with </a:t>
            </a:r>
            <a:r>
              <a:rPr lang="en-US" b="1" dirty="0">
                <a:solidFill>
                  <a:srgbClr val="C00000"/>
                </a:solidFill>
              </a:rPr>
              <a:t>2</a:t>
            </a:r>
            <a:r>
              <a:rPr lang="en-US" dirty="0"/>
              <a:t> (default is 1):</a:t>
            </a:r>
          </a:p>
          <a:p>
            <a:r>
              <a:rPr lang="en-US" dirty="0"/>
              <a:t>for x in range(2, 10, </a:t>
            </a:r>
            <a:r>
              <a:rPr lang="en-US" b="1" dirty="0">
                <a:solidFill>
                  <a:srgbClr val="C00000"/>
                </a:solidFill>
              </a:rPr>
              <a:t>2</a:t>
            </a:r>
            <a:r>
              <a:rPr lang="en-US" dirty="0"/>
              <a:t>):</a:t>
            </a:r>
          </a:p>
          <a:p>
            <a:r>
              <a:rPr lang="en-US" dirty="0"/>
              <a:t>    print(x) </a:t>
            </a:r>
          </a:p>
          <a:p>
            <a:endParaRPr lang="en-US" dirty="0"/>
          </a:p>
          <a:p>
            <a:endParaRPr lang="en-US" dirty="0"/>
          </a:p>
        </p:txBody>
      </p:sp>
      <p:sp>
        <p:nvSpPr>
          <p:cNvPr id="4" name="Slide Number Placeholder 3">
            <a:extLst>
              <a:ext uri="{FF2B5EF4-FFF2-40B4-BE49-F238E27FC236}">
                <a16:creationId xmlns:a16="http://schemas.microsoft.com/office/drawing/2014/main" id="{14CBAEB0-2920-44A4-B899-5473489FE66D}"/>
              </a:ext>
            </a:extLst>
          </p:cNvPr>
          <p:cNvSpPr>
            <a:spLocks noGrp="1"/>
          </p:cNvSpPr>
          <p:nvPr>
            <p:ph type="sldNum" sz="quarter" idx="10"/>
          </p:nvPr>
        </p:nvSpPr>
        <p:spPr/>
        <p:txBody>
          <a:bodyPr/>
          <a:lstStyle/>
          <a:p>
            <a:pPr>
              <a:defRPr/>
            </a:pPr>
            <a:fld id="{6DB1FBA9-0009-47E9-8D28-5B0116D2432D}" type="slidenum">
              <a:rPr lang="en-US" altLang="en-US" smtClean="0"/>
              <a:pPr>
                <a:defRPr/>
              </a:pPr>
              <a:t>238</a:t>
            </a:fld>
            <a:endParaRPr lang="en-US" altLang="en-US"/>
          </a:p>
        </p:txBody>
      </p:sp>
      <p:pic>
        <p:nvPicPr>
          <p:cNvPr id="5" name="Picture 4">
            <a:extLst>
              <a:ext uri="{FF2B5EF4-FFF2-40B4-BE49-F238E27FC236}">
                <a16:creationId xmlns:a16="http://schemas.microsoft.com/office/drawing/2014/main" id="{65EC9319-C0BD-4A73-8FFF-531622A8F24C}"/>
              </a:ext>
            </a:extLst>
          </p:cNvPr>
          <p:cNvPicPr>
            <a:picLocks noChangeAspect="1"/>
          </p:cNvPicPr>
          <p:nvPr/>
        </p:nvPicPr>
        <p:blipFill>
          <a:blip r:embed="rId2"/>
          <a:stretch>
            <a:fillRect/>
          </a:stretch>
        </p:blipFill>
        <p:spPr>
          <a:xfrm>
            <a:off x="4038600" y="1143000"/>
            <a:ext cx="4724400" cy="1676400"/>
          </a:xfrm>
          <a:prstGeom prst="rect">
            <a:avLst/>
          </a:prstGeom>
        </p:spPr>
      </p:pic>
      <p:pic>
        <p:nvPicPr>
          <p:cNvPr id="6" name="Picture 5">
            <a:extLst>
              <a:ext uri="{FF2B5EF4-FFF2-40B4-BE49-F238E27FC236}">
                <a16:creationId xmlns:a16="http://schemas.microsoft.com/office/drawing/2014/main" id="{D05E6285-08F2-4024-8CBD-C73C0C852A9D}"/>
              </a:ext>
            </a:extLst>
          </p:cNvPr>
          <p:cNvPicPr>
            <a:picLocks noChangeAspect="1"/>
          </p:cNvPicPr>
          <p:nvPr/>
        </p:nvPicPr>
        <p:blipFill>
          <a:blip r:embed="rId3"/>
          <a:stretch>
            <a:fillRect/>
          </a:stretch>
        </p:blipFill>
        <p:spPr>
          <a:xfrm>
            <a:off x="304801" y="5343525"/>
            <a:ext cx="3505200" cy="1285875"/>
          </a:xfrm>
          <a:prstGeom prst="rect">
            <a:avLst/>
          </a:prstGeom>
        </p:spPr>
      </p:pic>
      <p:sp>
        <p:nvSpPr>
          <p:cNvPr id="7" name="TextBox 6">
            <a:extLst>
              <a:ext uri="{FF2B5EF4-FFF2-40B4-BE49-F238E27FC236}">
                <a16:creationId xmlns:a16="http://schemas.microsoft.com/office/drawing/2014/main" id="{F186D6BD-19DF-4B0B-AB38-BA3AE5F1BA0D}"/>
              </a:ext>
            </a:extLst>
          </p:cNvPr>
          <p:cNvSpPr txBox="1"/>
          <p:nvPr/>
        </p:nvSpPr>
        <p:spPr>
          <a:xfrm>
            <a:off x="4495800" y="5410200"/>
            <a:ext cx="2590800" cy="523220"/>
          </a:xfrm>
          <a:prstGeom prst="rect">
            <a:avLst/>
          </a:prstGeom>
          <a:noFill/>
        </p:spPr>
        <p:txBody>
          <a:bodyPr wrap="square" rtlCol="0">
            <a:spAutoFit/>
          </a:bodyPr>
          <a:lstStyle/>
          <a:p>
            <a:r>
              <a:rPr lang="en-US" sz="1400" dirty="0">
                <a:solidFill>
                  <a:srgbClr val="FF0000"/>
                </a:solidFill>
              </a:rPr>
              <a:t>Start at 2 , increment by 2</a:t>
            </a:r>
          </a:p>
          <a:p>
            <a:r>
              <a:rPr lang="en-US" sz="1400" dirty="0">
                <a:solidFill>
                  <a:srgbClr val="FF0000"/>
                </a:solidFill>
              </a:rPr>
              <a:t>10 is not included</a:t>
            </a:r>
          </a:p>
        </p:txBody>
      </p:sp>
    </p:spTree>
    <p:extLst>
      <p:ext uri="{BB962C8B-B14F-4D97-AF65-F5344CB8AC3E}">
        <p14:creationId xmlns:p14="http://schemas.microsoft.com/office/powerpoint/2010/main" val="2230822359"/>
      </p:ext>
    </p:extLst>
  </p:cSld>
  <p:clrMapOvr>
    <a:masterClrMapping/>
  </p:clrMapOvr>
  <p:transition spd="med"/>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25670-62C1-4EE3-9049-6BFD1445A71B}"/>
              </a:ext>
            </a:extLst>
          </p:cNvPr>
          <p:cNvSpPr>
            <a:spLocks noGrp="1"/>
          </p:cNvSpPr>
          <p:nvPr>
            <p:ph type="title"/>
          </p:nvPr>
        </p:nvSpPr>
        <p:spPr/>
        <p:txBody>
          <a:bodyPr/>
          <a:lstStyle/>
          <a:p>
            <a:r>
              <a:rPr lang="en-US" dirty="0"/>
              <a:t>Python Loops(cont)</a:t>
            </a:r>
          </a:p>
        </p:txBody>
      </p:sp>
      <p:sp>
        <p:nvSpPr>
          <p:cNvPr id="3" name="Content Placeholder 2">
            <a:extLst>
              <a:ext uri="{FF2B5EF4-FFF2-40B4-BE49-F238E27FC236}">
                <a16:creationId xmlns:a16="http://schemas.microsoft.com/office/drawing/2014/main" id="{D4CD9149-87ED-4393-A561-E0BB22C0E948}"/>
              </a:ext>
            </a:extLst>
          </p:cNvPr>
          <p:cNvSpPr>
            <a:spLocks noGrp="1"/>
          </p:cNvSpPr>
          <p:nvPr>
            <p:ph idx="1"/>
          </p:nvPr>
        </p:nvSpPr>
        <p:spPr/>
        <p:txBody>
          <a:bodyPr/>
          <a:lstStyle/>
          <a:p>
            <a:r>
              <a:rPr lang="en-US" b="1" dirty="0"/>
              <a:t>Else in For Loop</a:t>
            </a:r>
          </a:p>
          <a:p>
            <a:r>
              <a:rPr lang="en-US" dirty="0"/>
              <a:t>The </a:t>
            </a:r>
            <a:r>
              <a:rPr lang="en-US" b="1" dirty="0"/>
              <a:t>else</a:t>
            </a:r>
            <a:r>
              <a:rPr lang="en-US" dirty="0"/>
              <a:t> keyword in a for loop specifies a block of code to be executed when the loop is finished:</a:t>
            </a:r>
          </a:p>
          <a:p>
            <a:r>
              <a:rPr lang="en-US" b="1" dirty="0"/>
              <a:t>Example</a:t>
            </a:r>
          </a:p>
          <a:p>
            <a:r>
              <a:rPr lang="en-US" dirty="0"/>
              <a:t>Print all numbers from 0 to 10, and print a message when the loop has ended:</a:t>
            </a:r>
          </a:p>
          <a:p>
            <a:r>
              <a:rPr lang="en-US" dirty="0"/>
              <a:t>for x in range(11):</a:t>
            </a:r>
          </a:p>
          <a:p>
            <a:r>
              <a:rPr lang="en-US" dirty="0"/>
              <a:t>    print(x)</a:t>
            </a:r>
          </a:p>
          <a:p>
            <a:r>
              <a:rPr lang="en-US" dirty="0"/>
              <a:t>else:</a:t>
            </a:r>
          </a:p>
          <a:p>
            <a:r>
              <a:rPr lang="en-US" dirty="0"/>
              <a:t>    print("Finally finished!")</a:t>
            </a:r>
          </a:p>
          <a:p>
            <a:r>
              <a:rPr lang="en-US" dirty="0"/>
              <a:t> </a:t>
            </a:r>
          </a:p>
        </p:txBody>
      </p:sp>
      <p:sp>
        <p:nvSpPr>
          <p:cNvPr id="4" name="Slide Number Placeholder 3">
            <a:extLst>
              <a:ext uri="{FF2B5EF4-FFF2-40B4-BE49-F238E27FC236}">
                <a16:creationId xmlns:a16="http://schemas.microsoft.com/office/drawing/2014/main" id="{FD1B0F2E-A11D-46C5-BCA2-C5AF583EC4E9}"/>
              </a:ext>
            </a:extLst>
          </p:cNvPr>
          <p:cNvSpPr>
            <a:spLocks noGrp="1"/>
          </p:cNvSpPr>
          <p:nvPr>
            <p:ph type="sldNum" sz="quarter" idx="10"/>
          </p:nvPr>
        </p:nvSpPr>
        <p:spPr/>
        <p:txBody>
          <a:bodyPr/>
          <a:lstStyle/>
          <a:p>
            <a:pPr>
              <a:defRPr/>
            </a:pPr>
            <a:fld id="{6DB1FBA9-0009-47E9-8D28-5B0116D2432D}" type="slidenum">
              <a:rPr lang="en-US" altLang="en-US" smtClean="0"/>
              <a:pPr>
                <a:defRPr/>
              </a:pPr>
              <a:t>239</a:t>
            </a:fld>
            <a:endParaRPr lang="en-US" altLang="en-US"/>
          </a:p>
        </p:txBody>
      </p:sp>
      <p:sp>
        <p:nvSpPr>
          <p:cNvPr id="6" name="TextBox 5">
            <a:extLst>
              <a:ext uri="{FF2B5EF4-FFF2-40B4-BE49-F238E27FC236}">
                <a16:creationId xmlns:a16="http://schemas.microsoft.com/office/drawing/2014/main" id="{64A3CD00-65A1-43A6-891B-5C7F71B56BCD}"/>
              </a:ext>
            </a:extLst>
          </p:cNvPr>
          <p:cNvSpPr txBox="1"/>
          <p:nvPr/>
        </p:nvSpPr>
        <p:spPr>
          <a:xfrm>
            <a:off x="4572000" y="2880955"/>
            <a:ext cx="3040856" cy="1015663"/>
          </a:xfrm>
          <a:prstGeom prst="rect">
            <a:avLst/>
          </a:prstGeom>
          <a:noFill/>
        </p:spPr>
        <p:txBody>
          <a:bodyPr wrap="square" rtlCol="0">
            <a:spAutoFit/>
          </a:bodyPr>
          <a:lstStyle/>
          <a:p>
            <a:r>
              <a:rPr lang="en-US" dirty="0">
                <a:solidFill>
                  <a:srgbClr val="FF0000"/>
                </a:solidFill>
              </a:rPr>
              <a:t>Else is not part of the for loop</a:t>
            </a:r>
          </a:p>
          <a:p>
            <a:endParaRPr lang="en-US" dirty="0">
              <a:solidFill>
                <a:srgbClr val="FF0000"/>
              </a:solidFill>
            </a:endParaRPr>
          </a:p>
        </p:txBody>
      </p:sp>
      <p:pic>
        <p:nvPicPr>
          <p:cNvPr id="7" name="Picture 6">
            <a:extLst>
              <a:ext uri="{FF2B5EF4-FFF2-40B4-BE49-F238E27FC236}">
                <a16:creationId xmlns:a16="http://schemas.microsoft.com/office/drawing/2014/main" id="{DFF78CDE-D353-46F9-B63D-1ED896EAF0E7}"/>
              </a:ext>
            </a:extLst>
          </p:cNvPr>
          <p:cNvPicPr>
            <a:picLocks noChangeAspect="1"/>
          </p:cNvPicPr>
          <p:nvPr/>
        </p:nvPicPr>
        <p:blipFill>
          <a:blip r:embed="rId2"/>
          <a:stretch>
            <a:fillRect/>
          </a:stretch>
        </p:blipFill>
        <p:spPr>
          <a:xfrm>
            <a:off x="304800" y="4693920"/>
            <a:ext cx="4114801" cy="1905000"/>
          </a:xfrm>
          <a:prstGeom prst="rect">
            <a:avLst/>
          </a:prstGeom>
        </p:spPr>
      </p:pic>
      <p:sp>
        <p:nvSpPr>
          <p:cNvPr id="9" name="TextBox 8">
            <a:extLst>
              <a:ext uri="{FF2B5EF4-FFF2-40B4-BE49-F238E27FC236}">
                <a16:creationId xmlns:a16="http://schemas.microsoft.com/office/drawing/2014/main" id="{71FF95F9-B24A-4B6C-823D-438CA575F7CC}"/>
              </a:ext>
            </a:extLst>
          </p:cNvPr>
          <p:cNvSpPr txBox="1"/>
          <p:nvPr/>
        </p:nvSpPr>
        <p:spPr>
          <a:xfrm>
            <a:off x="4724401" y="3840480"/>
            <a:ext cx="3124200" cy="4216539"/>
          </a:xfrm>
          <a:prstGeom prst="rect">
            <a:avLst/>
          </a:prstGeom>
          <a:noFill/>
        </p:spPr>
        <p:txBody>
          <a:bodyPr wrap="square" rtlCol="0">
            <a:spAutoFit/>
          </a:bodyPr>
          <a:lstStyle/>
          <a:p>
            <a:r>
              <a:rPr lang="en-US" dirty="0">
                <a:solidFill>
                  <a:srgbClr val="FF0000"/>
                </a:solidFill>
              </a:rPr>
              <a:t>Question:</a:t>
            </a:r>
          </a:p>
          <a:p>
            <a:r>
              <a:rPr lang="en-US" sz="1600" dirty="0"/>
              <a:t>for x in range(11):</a:t>
            </a:r>
          </a:p>
          <a:p>
            <a:r>
              <a:rPr lang="en-US" sz="1600" dirty="0"/>
              <a:t>    print(x)</a:t>
            </a:r>
          </a:p>
          <a:p>
            <a:r>
              <a:rPr lang="en-US" sz="1600" dirty="0"/>
              <a:t>    if x ==8:</a:t>
            </a:r>
          </a:p>
          <a:p>
            <a:r>
              <a:rPr lang="en-US" sz="1600" dirty="0"/>
              <a:t>        break</a:t>
            </a:r>
          </a:p>
          <a:p>
            <a:r>
              <a:rPr lang="en-US" sz="1600" dirty="0"/>
              <a:t>else:</a:t>
            </a:r>
          </a:p>
          <a:p>
            <a:r>
              <a:rPr lang="en-US" sz="1600" dirty="0"/>
              <a:t>    print("Finally finished!")</a:t>
            </a:r>
          </a:p>
          <a:p>
            <a:endParaRPr lang="en-US" dirty="0"/>
          </a:p>
          <a:p>
            <a:r>
              <a:rPr lang="en-US" sz="1600" dirty="0">
                <a:solidFill>
                  <a:srgbClr val="FF0000"/>
                </a:solidFill>
              </a:rPr>
              <a:t>What is the output of the code above?</a:t>
            </a:r>
          </a:p>
          <a:p>
            <a:endParaRPr lang="en-US" dirty="0"/>
          </a:p>
          <a:p>
            <a:r>
              <a:rPr lang="en-US" dirty="0">
                <a:solidFill>
                  <a:srgbClr val="FF0000"/>
                </a:solidFill>
              </a:rPr>
              <a:t> </a:t>
            </a:r>
          </a:p>
          <a:p>
            <a:endParaRPr lang="en-US"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419267055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57DD7-611F-4895-B7E5-F388576B3930}"/>
              </a:ext>
            </a:extLst>
          </p:cNvPr>
          <p:cNvSpPr>
            <a:spLocks noGrp="1"/>
          </p:cNvSpPr>
          <p:nvPr>
            <p:ph type="title"/>
          </p:nvPr>
        </p:nvSpPr>
        <p:spPr/>
        <p:txBody>
          <a:bodyPr/>
          <a:lstStyle/>
          <a:p>
            <a:r>
              <a:rPr lang="en-CA" sz="2800" dirty="0"/>
              <a:t>EXPRESSIONS, VARIABLES AND ASSIGNMENTS</a:t>
            </a:r>
          </a:p>
        </p:txBody>
      </p:sp>
      <p:sp>
        <p:nvSpPr>
          <p:cNvPr id="3" name="Content Placeholder 2">
            <a:extLst>
              <a:ext uri="{FF2B5EF4-FFF2-40B4-BE49-F238E27FC236}">
                <a16:creationId xmlns:a16="http://schemas.microsoft.com/office/drawing/2014/main" id="{9C15EA92-1769-431D-9A68-01F481BD0B89}"/>
              </a:ext>
            </a:extLst>
          </p:cNvPr>
          <p:cNvSpPr>
            <a:spLocks noGrp="1"/>
          </p:cNvSpPr>
          <p:nvPr>
            <p:ph idx="1"/>
          </p:nvPr>
        </p:nvSpPr>
        <p:spPr/>
        <p:txBody>
          <a:bodyPr/>
          <a:lstStyle/>
          <a:p>
            <a:r>
              <a:rPr lang="en-CA" b="1" dirty="0">
                <a:solidFill>
                  <a:srgbClr val="C00000"/>
                </a:solidFill>
              </a:rPr>
              <a:t>Exponentiation is done using **</a:t>
            </a:r>
          </a:p>
          <a:p>
            <a:r>
              <a:rPr lang="en-CA" dirty="0"/>
              <a:t>So, </a:t>
            </a:r>
            <a:r>
              <a:rPr lang="en-CA" dirty="0">
                <a:solidFill>
                  <a:srgbClr val="C00000"/>
                </a:solidFill>
              </a:rPr>
              <a:t>2 to the power of 4</a:t>
            </a:r>
            <a:r>
              <a:rPr lang="en-CA" dirty="0"/>
              <a:t>, i.e., </a:t>
            </a:r>
            <a:r>
              <a:rPr lang="en-CA" dirty="0">
                <a:solidFill>
                  <a:srgbClr val="C00000"/>
                </a:solidFill>
              </a:rPr>
              <a:t>2^4(not with Python)  is 2**4(Python)</a:t>
            </a:r>
          </a:p>
          <a:p>
            <a:r>
              <a:rPr lang="en-US" dirty="0"/>
              <a:t>In order to obtain the integer quotient and the remainder when two integer values are divided, operators </a:t>
            </a:r>
            <a:r>
              <a:rPr lang="en-US" b="1" dirty="0">
                <a:solidFill>
                  <a:srgbClr val="C00000"/>
                </a:solidFill>
              </a:rPr>
              <a:t>//</a:t>
            </a:r>
            <a:r>
              <a:rPr lang="en-US" dirty="0"/>
              <a:t> and </a:t>
            </a:r>
            <a:r>
              <a:rPr lang="en-US" b="1" dirty="0">
                <a:solidFill>
                  <a:srgbClr val="C00000"/>
                </a:solidFill>
              </a:rPr>
              <a:t>%</a:t>
            </a:r>
            <a:r>
              <a:rPr lang="en-US" dirty="0"/>
              <a:t> are used</a:t>
            </a:r>
            <a:endParaRPr lang="en-US" b="1" dirty="0"/>
          </a:p>
          <a:p>
            <a:r>
              <a:rPr lang="en-US" b="1" dirty="0">
                <a:solidFill>
                  <a:srgbClr val="C00000"/>
                </a:solidFill>
              </a:rPr>
              <a:t>The // operator in expression a//b returns the integer quotient obtained when integer a is divided by integer b</a:t>
            </a:r>
          </a:p>
          <a:p>
            <a:r>
              <a:rPr lang="en-US" b="1" dirty="0">
                <a:solidFill>
                  <a:srgbClr val="C00000"/>
                </a:solidFill>
              </a:rPr>
              <a:t>The % operator in expression </a:t>
            </a:r>
            <a:r>
              <a:rPr lang="en-US" b="1" dirty="0" err="1">
                <a:solidFill>
                  <a:srgbClr val="C00000"/>
                </a:solidFill>
              </a:rPr>
              <a:t>a%b</a:t>
            </a:r>
            <a:r>
              <a:rPr lang="en-US" b="1" dirty="0">
                <a:solidFill>
                  <a:srgbClr val="C00000"/>
                </a:solidFill>
              </a:rPr>
              <a:t> computes the remainder obtained when integer a is divided by integer b</a:t>
            </a:r>
          </a:p>
          <a:p>
            <a:r>
              <a:rPr lang="en-US" dirty="0"/>
              <a:t> For example, </a:t>
            </a:r>
            <a:r>
              <a:rPr lang="en-US" dirty="0">
                <a:solidFill>
                  <a:srgbClr val="C00000"/>
                </a:solidFill>
              </a:rPr>
              <a:t>14</a:t>
            </a:r>
            <a:r>
              <a:rPr lang="en-US" b="1" dirty="0">
                <a:solidFill>
                  <a:srgbClr val="C00000"/>
                </a:solidFill>
              </a:rPr>
              <a:t>//</a:t>
            </a:r>
            <a:r>
              <a:rPr lang="en-US" dirty="0">
                <a:solidFill>
                  <a:srgbClr val="C00000"/>
                </a:solidFill>
              </a:rPr>
              <a:t>3 is 4 </a:t>
            </a:r>
            <a:r>
              <a:rPr lang="en-US" dirty="0"/>
              <a:t>because 3 goes into 14 , 4 times</a:t>
            </a:r>
          </a:p>
          <a:p>
            <a:r>
              <a:rPr lang="en-US" dirty="0">
                <a:solidFill>
                  <a:srgbClr val="C00000"/>
                </a:solidFill>
              </a:rPr>
              <a:t>14</a:t>
            </a:r>
            <a:r>
              <a:rPr lang="en-US" b="1" dirty="0">
                <a:solidFill>
                  <a:srgbClr val="C00000"/>
                </a:solidFill>
              </a:rPr>
              <a:t>%</a:t>
            </a:r>
            <a:r>
              <a:rPr lang="en-US" dirty="0">
                <a:solidFill>
                  <a:srgbClr val="C00000"/>
                </a:solidFill>
              </a:rPr>
              <a:t>3 is 2 </a:t>
            </a:r>
            <a:r>
              <a:rPr lang="en-US" dirty="0"/>
              <a:t>because the remainder dividing 3 into 14 is 2</a:t>
            </a:r>
          </a:p>
          <a:p>
            <a:r>
              <a:rPr lang="en-US" dirty="0"/>
              <a:t>Python also supports mathematical functions of the kind you have used in an algebra class</a:t>
            </a:r>
          </a:p>
          <a:p>
            <a:r>
              <a:rPr lang="en-US" dirty="0"/>
              <a:t>Recall that, in algebra, the notation </a:t>
            </a:r>
            <a:r>
              <a:rPr lang="en-US" b="1" dirty="0">
                <a:solidFill>
                  <a:srgbClr val="C00000"/>
                </a:solidFill>
              </a:rPr>
              <a:t>f(x) = x + 1</a:t>
            </a:r>
          </a:p>
          <a:p>
            <a:r>
              <a:rPr lang="en-US" dirty="0"/>
              <a:t>is used to define function </a:t>
            </a:r>
            <a:r>
              <a:rPr lang="en-US" b="1" dirty="0">
                <a:solidFill>
                  <a:srgbClr val="C00000"/>
                </a:solidFill>
              </a:rPr>
              <a:t>f() </a:t>
            </a:r>
            <a:r>
              <a:rPr lang="en-US" dirty="0"/>
              <a:t>that takes an </a:t>
            </a:r>
            <a:r>
              <a:rPr lang="en-US" b="1" dirty="0">
                <a:solidFill>
                  <a:srgbClr val="C00000"/>
                </a:solidFill>
              </a:rPr>
              <a:t>input</a:t>
            </a:r>
            <a:r>
              <a:rPr lang="en-US" dirty="0"/>
              <a:t>, denoted by </a:t>
            </a:r>
            <a:r>
              <a:rPr lang="en-US" b="1" dirty="0">
                <a:solidFill>
                  <a:srgbClr val="C00000"/>
                </a:solidFill>
              </a:rPr>
              <a:t>x</a:t>
            </a:r>
            <a:r>
              <a:rPr lang="en-US" dirty="0">
                <a:solidFill>
                  <a:srgbClr val="C00000"/>
                </a:solidFill>
              </a:rPr>
              <a:t>,</a:t>
            </a:r>
            <a:r>
              <a:rPr lang="en-US" dirty="0"/>
              <a:t> and returns a value, which is </a:t>
            </a:r>
            <a:r>
              <a:rPr lang="en-US" b="1" dirty="0">
                <a:solidFill>
                  <a:srgbClr val="C00000"/>
                </a:solidFill>
              </a:rPr>
              <a:t>x + 1</a:t>
            </a:r>
            <a:r>
              <a:rPr lang="en-US" dirty="0">
                <a:solidFill>
                  <a:srgbClr val="C00000"/>
                </a:solidFill>
              </a:rPr>
              <a:t> </a:t>
            </a:r>
            <a:r>
              <a:rPr lang="en-US" dirty="0"/>
              <a:t>in this case</a:t>
            </a:r>
            <a:endParaRPr lang="en-CA" dirty="0"/>
          </a:p>
        </p:txBody>
      </p:sp>
      <p:sp>
        <p:nvSpPr>
          <p:cNvPr id="4" name="Slide Number Placeholder 3">
            <a:extLst>
              <a:ext uri="{FF2B5EF4-FFF2-40B4-BE49-F238E27FC236}">
                <a16:creationId xmlns:a16="http://schemas.microsoft.com/office/drawing/2014/main" id="{33702603-35BE-45BC-BDF3-96693D7DFD2B}"/>
              </a:ext>
            </a:extLst>
          </p:cNvPr>
          <p:cNvSpPr>
            <a:spLocks noGrp="1"/>
          </p:cNvSpPr>
          <p:nvPr>
            <p:ph type="sldNum" sz="quarter" idx="10"/>
          </p:nvPr>
        </p:nvSpPr>
        <p:spPr/>
        <p:txBody>
          <a:bodyPr/>
          <a:lstStyle/>
          <a:p>
            <a:pPr>
              <a:defRPr/>
            </a:pPr>
            <a:fld id="{6DB1FBA9-0009-47E9-8D28-5B0116D2432D}" type="slidenum">
              <a:rPr lang="en-US" altLang="en-US" smtClean="0"/>
              <a:pPr>
                <a:defRPr/>
              </a:pPr>
              <a:t>24</a:t>
            </a:fld>
            <a:endParaRPr lang="en-US" altLang="en-US"/>
          </a:p>
        </p:txBody>
      </p:sp>
    </p:spTree>
    <p:extLst>
      <p:ext uri="{BB962C8B-B14F-4D97-AF65-F5344CB8AC3E}">
        <p14:creationId xmlns:p14="http://schemas.microsoft.com/office/powerpoint/2010/main" val="1016436664"/>
      </p:ext>
    </p:extLst>
  </p:cSld>
  <p:clrMapOvr>
    <a:masterClrMapping/>
  </p:clrMapOvr>
  <p:transition spd="med"/>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306F3-86FD-450D-9427-B489D79B455B}"/>
              </a:ext>
            </a:extLst>
          </p:cNvPr>
          <p:cNvSpPr>
            <a:spLocks noGrp="1"/>
          </p:cNvSpPr>
          <p:nvPr>
            <p:ph type="title"/>
          </p:nvPr>
        </p:nvSpPr>
        <p:spPr/>
        <p:txBody>
          <a:bodyPr/>
          <a:lstStyle/>
          <a:p>
            <a:r>
              <a:rPr lang="en-US" dirty="0"/>
              <a:t>Python Loops(cont)</a:t>
            </a:r>
          </a:p>
        </p:txBody>
      </p:sp>
      <p:sp>
        <p:nvSpPr>
          <p:cNvPr id="3" name="Content Placeholder 2">
            <a:extLst>
              <a:ext uri="{FF2B5EF4-FFF2-40B4-BE49-F238E27FC236}">
                <a16:creationId xmlns:a16="http://schemas.microsoft.com/office/drawing/2014/main" id="{A257C07F-C167-4FAE-8E67-16C3435AC8BA}"/>
              </a:ext>
            </a:extLst>
          </p:cNvPr>
          <p:cNvSpPr>
            <a:spLocks noGrp="1"/>
          </p:cNvSpPr>
          <p:nvPr>
            <p:ph idx="1"/>
          </p:nvPr>
        </p:nvSpPr>
        <p:spPr/>
        <p:txBody>
          <a:bodyPr/>
          <a:lstStyle/>
          <a:p>
            <a:r>
              <a:rPr lang="en-US" b="1" dirty="0"/>
              <a:t>Nested Loops</a:t>
            </a:r>
          </a:p>
          <a:p>
            <a:r>
              <a:rPr lang="en-US" b="1" dirty="0">
                <a:solidFill>
                  <a:srgbClr val="C00000"/>
                </a:solidFill>
              </a:rPr>
              <a:t>A nested loop is a loop inside a loop</a:t>
            </a:r>
          </a:p>
          <a:p>
            <a:r>
              <a:rPr lang="en-US" dirty="0"/>
              <a:t>The "</a:t>
            </a:r>
            <a:r>
              <a:rPr lang="en-US" b="1" dirty="0"/>
              <a:t>inner loop</a:t>
            </a:r>
            <a:r>
              <a:rPr lang="en-US" dirty="0"/>
              <a:t>" will be executed one time for each iteration of the "</a:t>
            </a:r>
            <a:r>
              <a:rPr lang="en-US" b="1" dirty="0"/>
              <a:t>outer loop</a:t>
            </a:r>
            <a:r>
              <a:rPr lang="en-US" dirty="0"/>
              <a:t>":</a:t>
            </a:r>
          </a:p>
          <a:p>
            <a:r>
              <a:rPr lang="en-US" b="1" dirty="0"/>
              <a:t>Example</a:t>
            </a:r>
          </a:p>
          <a:p>
            <a:r>
              <a:rPr lang="en-US" dirty="0"/>
              <a:t>Print each adjective for every fruit:</a:t>
            </a:r>
          </a:p>
          <a:p>
            <a:r>
              <a:rPr lang="en-US" dirty="0"/>
              <a:t>adj = [“crunchy", “yellow", “sweet"]</a:t>
            </a:r>
          </a:p>
          <a:p>
            <a:r>
              <a:rPr lang="en-US" dirty="0"/>
              <a:t>fruits = ["apple", "banana", "cherry"]</a:t>
            </a:r>
          </a:p>
          <a:p>
            <a:endParaRPr lang="en-US" dirty="0"/>
          </a:p>
          <a:p>
            <a:r>
              <a:rPr lang="en-US" dirty="0"/>
              <a:t>for x in adj:</a:t>
            </a:r>
          </a:p>
          <a:p>
            <a:r>
              <a:rPr lang="en-US" dirty="0"/>
              <a:t>    for y in fruits:</a:t>
            </a:r>
          </a:p>
          <a:p>
            <a:r>
              <a:rPr lang="en-US" dirty="0"/>
              <a:t>        print(x, y) </a:t>
            </a:r>
          </a:p>
        </p:txBody>
      </p:sp>
      <p:sp>
        <p:nvSpPr>
          <p:cNvPr id="4" name="Slide Number Placeholder 3">
            <a:extLst>
              <a:ext uri="{FF2B5EF4-FFF2-40B4-BE49-F238E27FC236}">
                <a16:creationId xmlns:a16="http://schemas.microsoft.com/office/drawing/2014/main" id="{49A61985-ADA9-4818-B57F-6EE9AC6C7815}"/>
              </a:ext>
            </a:extLst>
          </p:cNvPr>
          <p:cNvSpPr>
            <a:spLocks noGrp="1"/>
          </p:cNvSpPr>
          <p:nvPr>
            <p:ph type="sldNum" sz="quarter" idx="10"/>
          </p:nvPr>
        </p:nvSpPr>
        <p:spPr/>
        <p:txBody>
          <a:bodyPr/>
          <a:lstStyle/>
          <a:p>
            <a:pPr>
              <a:defRPr/>
            </a:pPr>
            <a:fld id="{6DB1FBA9-0009-47E9-8D28-5B0116D2432D}" type="slidenum">
              <a:rPr lang="en-US" altLang="en-US" smtClean="0"/>
              <a:pPr>
                <a:defRPr/>
              </a:pPr>
              <a:t>240</a:t>
            </a:fld>
            <a:endParaRPr lang="en-US" altLang="en-US"/>
          </a:p>
        </p:txBody>
      </p:sp>
      <p:pic>
        <p:nvPicPr>
          <p:cNvPr id="5" name="Picture 4">
            <a:extLst>
              <a:ext uri="{FF2B5EF4-FFF2-40B4-BE49-F238E27FC236}">
                <a16:creationId xmlns:a16="http://schemas.microsoft.com/office/drawing/2014/main" id="{9D61D99D-032C-4796-8527-B45D6D6022EE}"/>
              </a:ext>
            </a:extLst>
          </p:cNvPr>
          <p:cNvPicPr>
            <a:picLocks noChangeAspect="1"/>
          </p:cNvPicPr>
          <p:nvPr/>
        </p:nvPicPr>
        <p:blipFill>
          <a:blip r:embed="rId2"/>
          <a:stretch>
            <a:fillRect/>
          </a:stretch>
        </p:blipFill>
        <p:spPr>
          <a:xfrm>
            <a:off x="3048000" y="3962401"/>
            <a:ext cx="5957888" cy="2651760"/>
          </a:xfrm>
          <a:prstGeom prst="rect">
            <a:avLst/>
          </a:prstGeom>
        </p:spPr>
      </p:pic>
    </p:spTree>
    <p:extLst>
      <p:ext uri="{BB962C8B-B14F-4D97-AF65-F5344CB8AC3E}">
        <p14:creationId xmlns:p14="http://schemas.microsoft.com/office/powerpoint/2010/main" val="2178490298"/>
      </p:ext>
    </p:extLst>
  </p:cSld>
  <p:clrMapOvr>
    <a:masterClrMapping/>
  </p:clrMapOvr>
  <p:transition spd="med"/>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A5F12-E843-4A2C-A6B3-D031D2E10A11}"/>
              </a:ext>
            </a:extLst>
          </p:cNvPr>
          <p:cNvSpPr>
            <a:spLocks noGrp="1"/>
          </p:cNvSpPr>
          <p:nvPr>
            <p:ph type="title"/>
          </p:nvPr>
        </p:nvSpPr>
        <p:spPr/>
        <p:txBody>
          <a:bodyPr/>
          <a:lstStyle/>
          <a:p>
            <a:r>
              <a:rPr lang="en-US" dirty="0"/>
              <a:t>Python Loops(cont)</a:t>
            </a:r>
          </a:p>
        </p:txBody>
      </p:sp>
      <p:sp>
        <p:nvSpPr>
          <p:cNvPr id="3" name="Content Placeholder 2">
            <a:extLst>
              <a:ext uri="{FF2B5EF4-FFF2-40B4-BE49-F238E27FC236}">
                <a16:creationId xmlns:a16="http://schemas.microsoft.com/office/drawing/2014/main" id="{3DC25DC4-4B6A-4620-B40F-D5A86B27073A}"/>
              </a:ext>
            </a:extLst>
          </p:cNvPr>
          <p:cNvSpPr>
            <a:spLocks noGrp="1"/>
          </p:cNvSpPr>
          <p:nvPr>
            <p:ph idx="1"/>
          </p:nvPr>
        </p:nvSpPr>
        <p:spPr/>
        <p:txBody>
          <a:bodyPr/>
          <a:lstStyle/>
          <a:p>
            <a:r>
              <a:rPr lang="en-US" b="1" dirty="0">
                <a:solidFill>
                  <a:srgbClr val="C00000"/>
                </a:solidFill>
              </a:rPr>
              <a:t>Python While Loops</a:t>
            </a:r>
          </a:p>
          <a:p>
            <a:r>
              <a:rPr lang="en-US" b="1" dirty="0"/>
              <a:t>Python Loops</a:t>
            </a:r>
          </a:p>
          <a:p>
            <a:r>
              <a:rPr lang="en-US" dirty="0"/>
              <a:t>Python has two primitive loop commands:</a:t>
            </a:r>
          </a:p>
          <a:p>
            <a:r>
              <a:rPr lang="en-US" b="1" dirty="0">
                <a:solidFill>
                  <a:srgbClr val="C00000"/>
                </a:solidFill>
              </a:rPr>
              <a:t>while loops</a:t>
            </a:r>
          </a:p>
          <a:p>
            <a:r>
              <a:rPr lang="en-US" b="1" dirty="0">
                <a:solidFill>
                  <a:srgbClr val="C00000"/>
                </a:solidFill>
              </a:rPr>
              <a:t>for loops</a:t>
            </a:r>
          </a:p>
          <a:p>
            <a:r>
              <a:rPr lang="en-US" dirty="0"/>
              <a:t>We already covered the “for loop”, in this section we will discuss the while loop</a:t>
            </a:r>
          </a:p>
          <a:p>
            <a:r>
              <a:rPr lang="en-US" b="1" dirty="0">
                <a:solidFill>
                  <a:srgbClr val="C00000"/>
                </a:solidFill>
              </a:rPr>
              <a:t>The while Loop</a:t>
            </a:r>
          </a:p>
          <a:p>
            <a:r>
              <a:rPr lang="en-US" dirty="0"/>
              <a:t>With the while loop we can execute a set of statements if a condition is true</a:t>
            </a:r>
          </a:p>
          <a:p>
            <a:endParaRPr lang="en-US" dirty="0"/>
          </a:p>
        </p:txBody>
      </p:sp>
      <p:sp>
        <p:nvSpPr>
          <p:cNvPr id="4" name="Slide Number Placeholder 3">
            <a:extLst>
              <a:ext uri="{FF2B5EF4-FFF2-40B4-BE49-F238E27FC236}">
                <a16:creationId xmlns:a16="http://schemas.microsoft.com/office/drawing/2014/main" id="{5827065E-CDAB-4143-9935-C1283B48FEC6}"/>
              </a:ext>
            </a:extLst>
          </p:cNvPr>
          <p:cNvSpPr>
            <a:spLocks noGrp="1"/>
          </p:cNvSpPr>
          <p:nvPr>
            <p:ph type="sldNum" sz="quarter" idx="10"/>
          </p:nvPr>
        </p:nvSpPr>
        <p:spPr/>
        <p:txBody>
          <a:bodyPr/>
          <a:lstStyle/>
          <a:p>
            <a:pPr>
              <a:defRPr/>
            </a:pPr>
            <a:fld id="{6DB1FBA9-0009-47E9-8D28-5B0116D2432D}" type="slidenum">
              <a:rPr lang="en-US" altLang="en-US" smtClean="0"/>
              <a:pPr>
                <a:defRPr/>
              </a:pPr>
              <a:t>241</a:t>
            </a:fld>
            <a:endParaRPr lang="en-US" altLang="en-US"/>
          </a:p>
        </p:txBody>
      </p:sp>
    </p:spTree>
    <p:extLst>
      <p:ext uri="{BB962C8B-B14F-4D97-AF65-F5344CB8AC3E}">
        <p14:creationId xmlns:p14="http://schemas.microsoft.com/office/powerpoint/2010/main" val="63491092"/>
      </p:ext>
    </p:extLst>
  </p:cSld>
  <p:clrMapOvr>
    <a:masterClrMapping/>
  </p:clrMapOvr>
  <p:transition spd="med"/>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DC2F3-F7DC-4BDE-98A4-6FD4EC145D1F}"/>
              </a:ext>
            </a:extLst>
          </p:cNvPr>
          <p:cNvSpPr>
            <a:spLocks noGrp="1"/>
          </p:cNvSpPr>
          <p:nvPr>
            <p:ph type="title"/>
          </p:nvPr>
        </p:nvSpPr>
        <p:spPr/>
        <p:txBody>
          <a:bodyPr/>
          <a:lstStyle/>
          <a:p>
            <a:r>
              <a:rPr lang="en-US" dirty="0"/>
              <a:t>Python Loops(cont)</a:t>
            </a:r>
          </a:p>
        </p:txBody>
      </p:sp>
      <p:sp>
        <p:nvSpPr>
          <p:cNvPr id="3" name="Content Placeholder 2">
            <a:extLst>
              <a:ext uri="{FF2B5EF4-FFF2-40B4-BE49-F238E27FC236}">
                <a16:creationId xmlns:a16="http://schemas.microsoft.com/office/drawing/2014/main" id="{236E1823-E55C-413F-A2A9-C8B1489C1608}"/>
              </a:ext>
            </a:extLst>
          </p:cNvPr>
          <p:cNvSpPr>
            <a:spLocks noGrp="1"/>
          </p:cNvSpPr>
          <p:nvPr>
            <p:ph idx="1"/>
          </p:nvPr>
        </p:nvSpPr>
        <p:spPr/>
        <p:txBody>
          <a:bodyPr/>
          <a:lstStyle/>
          <a:p>
            <a:r>
              <a:rPr lang="en-US" b="1" dirty="0"/>
              <a:t>Example</a:t>
            </a:r>
          </a:p>
          <a:p>
            <a:r>
              <a:rPr lang="en-US" dirty="0"/>
              <a:t>Print i as long as i is less than 10:</a:t>
            </a:r>
          </a:p>
          <a:p>
            <a:r>
              <a:rPr lang="en-US" dirty="0"/>
              <a:t>i = 1</a:t>
            </a:r>
          </a:p>
          <a:p>
            <a:r>
              <a:rPr lang="en-US" dirty="0"/>
              <a:t>while i &lt; 10:</a:t>
            </a:r>
          </a:p>
          <a:p>
            <a:r>
              <a:rPr lang="en-US" dirty="0"/>
              <a:t>    print(i)</a:t>
            </a:r>
          </a:p>
          <a:p>
            <a:r>
              <a:rPr lang="en-US" dirty="0"/>
              <a:t>    i += 1</a:t>
            </a:r>
          </a:p>
          <a:p>
            <a:endParaRPr lang="en-US" dirty="0"/>
          </a:p>
          <a:p>
            <a:endParaRPr lang="en-US" dirty="0"/>
          </a:p>
          <a:p>
            <a:endParaRPr lang="en-US" dirty="0"/>
          </a:p>
          <a:p>
            <a:endParaRPr lang="en-US" dirty="0"/>
          </a:p>
          <a:p>
            <a:endParaRPr lang="en-US" dirty="0"/>
          </a:p>
          <a:p>
            <a:endParaRPr lang="en-US" sz="1600" i="1" dirty="0">
              <a:solidFill>
                <a:srgbClr val="FF0000"/>
              </a:solidFill>
            </a:endParaRPr>
          </a:p>
          <a:p>
            <a:endParaRPr lang="en-US" sz="1600" i="1" dirty="0">
              <a:solidFill>
                <a:srgbClr val="FF0000"/>
              </a:solidFill>
            </a:endParaRPr>
          </a:p>
          <a:p>
            <a:r>
              <a:rPr lang="en-US" sz="1600" i="1" dirty="0">
                <a:solidFill>
                  <a:srgbClr val="FF0000"/>
                </a:solidFill>
              </a:rPr>
              <a:t>Note: remember to increment i, or else the loop will continue forever</a:t>
            </a:r>
          </a:p>
          <a:p>
            <a:r>
              <a:rPr lang="en-US" sz="1600" i="1" dirty="0">
                <a:solidFill>
                  <a:srgbClr val="FF0000"/>
                </a:solidFill>
              </a:rPr>
              <a:t>The while loop requires relevant variables to be ready, in this example we need to define an indexing variable, i, which we set to 1</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47DF96A7-175B-442A-A14A-96D1ED0377E2}"/>
              </a:ext>
            </a:extLst>
          </p:cNvPr>
          <p:cNvSpPr>
            <a:spLocks noGrp="1"/>
          </p:cNvSpPr>
          <p:nvPr>
            <p:ph type="sldNum" sz="quarter" idx="10"/>
          </p:nvPr>
        </p:nvSpPr>
        <p:spPr/>
        <p:txBody>
          <a:bodyPr/>
          <a:lstStyle/>
          <a:p>
            <a:pPr>
              <a:defRPr/>
            </a:pPr>
            <a:fld id="{6DB1FBA9-0009-47E9-8D28-5B0116D2432D}" type="slidenum">
              <a:rPr lang="en-US" altLang="en-US" smtClean="0"/>
              <a:pPr>
                <a:defRPr/>
              </a:pPr>
              <a:t>242</a:t>
            </a:fld>
            <a:endParaRPr lang="en-US" altLang="en-US"/>
          </a:p>
        </p:txBody>
      </p:sp>
      <p:pic>
        <p:nvPicPr>
          <p:cNvPr id="8" name="Picture 7">
            <a:extLst>
              <a:ext uri="{FF2B5EF4-FFF2-40B4-BE49-F238E27FC236}">
                <a16:creationId xmlns:a16="http://schemas.microsoft.com/office/drawing/2014/main" id="{AB316089-ABE1-4D69-A085-A960CD707B1D}"/>
              </a:ext>
            </a:extLst>
          </p:cNvPr>
          <p:cNvPicPr>
            <a:picLocks noChangeAspect="1"/>
          </p:cNvPicPr>
          <p:nvPr/>
        </p:nvPicPr>
        <p:blipFill>
          <a:blip r:embed="rId2"/>
          <a:stretch>
            <a:fillRect/>
          </a:stretch>
        </p:blipFill>
        <p:spPr>
          <a:xfrm>
            <a:off x="228600" y="3410988"/>
            <a:ext cx="5181600" cy="2227811"/>
          </a:xfrm>
          <a:prstGeom prst="rect">
            <a:avLst/>
          </a:prstGeom>
        </p:spPr>
      </p:pic>
      <p:sp>
        <p:nvSpPr>
          <p:cNvPr id="9" name="TextBox 8">
            <a:extLst>
              <a:ext uri="{FF2B5EF4-FFF2-40B4-BE49-F238E27FC236}">
                <a16:creationId xmlns:a16="http://schemas.microsoft.com/office/drawing/2014/main" id="{B981697B-81FD-4854-8C31-8D06D1C3CD20}"/>
              </a:ext>
            </a:extLst>
          </p:cNvPr>
          <p:cNvSpPr txBox="1"/>
          <p:nvPr/>
        </p:nvSpPr>
        <p:spPr>
          <a:xfrm>
            <a:off x="3352800" y="2025993"/>
            <a:ext cx="4724400" cy="1384995"/>
          </a:xfrm>
          <a:prstGeom prst="rect">
            <a:avLst/>
          </a:prstGeom>
          <a:noFill/>
        </p:spPr>
        <p:txBody>
          <a:bodyPr wrap="square" rtlCol="0">
            <a:spAutoFit/>
          </a:bodyPr>
          <a:lstStyle/>
          <a:p>
            <a:r>
              <a:rPr lang="en-US" sz="1400" b="1" dirty="0">
                <a:solidFill>
                  <a:srgbClr val="FF0000"/>
                </a:solidFill>
              </a:rPr>
              <a:t>Indentation</a:t>
            </a:r>
          </a:p>
          <a:p>
            <a:r>
              <a:rPr lang="en-US" sz="1400" dirty="0">
                <a:solidFill>
                  <a:srgbClr val="FF0000"/>
                </a:solidFill>
              </a:rPr>
              <a:t>Python relies on indentation, using whitespace, to define scope in the code</a:t>
            </a:r>
          </a:p>
          <a:p>
            <a:r>
              <a:rPr lang="en-US" sz="1400" dirty="0">
                <a:solidFill>
                  <a:srgbClr val="FF0000"/>
                </a:solidFill>
              </a:rPr>
              <a:t>Other programming languages often use curly-brackets for this purpose.</a:t>
            </a:r>
          </a:p>
          <a:p>
            <a:endParaRPr lang="en-US" sz="1400" dirty="0">
              <a:solidFill>
                <a:srgbClr val="FF0000"/>
              </a:solidFill>
            </a:endParaRPr>
          </a:p>
        </p:txBody>
      </p:sp>
    </p:spTree>
    <p:extLst>
      <p:ext uri="{BB962C8B-B14F-4D97-AF65-F5344CB8AC3E}">
        <p14:creationId xmlns:p14="http://schemas.microsoft.com/office/powerpoint/2010/main" val="350802894"/>
      </p:ext>
    </p:extLst>
  </p:cSld>
  <p:clrMapOvr>
    <a:masterClrMapping/>
  </p:clrMapOvr>
  <p:transition spd="med"/>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79BD3-5114-43EF-94D8-A01D054CEC38}"/>
              </a:ext>
            </a:extLst>
          </p:cNvPr>
          <p:cNvSpPr>
            <a:spLocks noGrp="1"/>
          </p:cNvSpPr>
          <p:nvPr>
            <p:ph type="title"/>
          </p:nvPr>
        </p:nvSpPr>
        <p:spPr/>
        <p:txBody>
          <a:bodyPr/>
          <a:lstStyle/>
          <a:p>
            <a:r>
              <a:rPr lang="en-US" dirty="0"/>
              <a:t>Python Loops(cont)</a:t>
            </a:r>
          </a:p>
        </p:txBody>
      </p:sp>
      <p:sp>
        <p:nvSpPr>
          <p:cNvPr id="3" name="Content Placeholder 2">
            <a:extLst>
              <a:ext uri="{FF2B5EF4-FFF2-40B4-BE49-F238E27FC236}">
                <a16:creationId xmlns:a16="http://schemas.microsoft.com/office/drawing/2014/main" id="{4AF16C58-C101-451B-96F9-496B55132E62}"/>
              </a:ext>
            </a:extLst>
          </p:cNvPr>
          <p:cNvSpPr>
            <a:spLocks noGrp="1"/>
          </p:cNvSpPr>
          <p:nvPr>
            <p:ph idx="1"/>
          </p:nvPr>
        </p:nvSpPr>
        <p:spPr/>
        <p:txBody>
          <a:bodyPr/>
          <a:lstStyle/>
          <a:p>
            <a:r>
              <a:rPr lang="en-US" dirty="0"/>
              <a:t>The </a:t>
            </a:r>
            <a:r>
              <a:rPr lang="en-US" b="1" dirty="0"/>
              <a:t>break</a:t>
            </a:r>
            <a:r>
              <a:rPr lang="en-US" dirty="0"/>
              <a:t> Statement</a:t>
            </a:r>
          </a:p>
          <a:p>
            <a:r>
              <a:rPr lang="en-US" dirty="0"/>
              <a:t>With the break statement we can stop the loop even if the while condition is true:</a:t>
            </a:r>
          </a:p>
          <a:p>
            <a:r>
              <a:rPr lang="en-US" b="1" dirty="0"/>
              <a:t>Example</a:t>
            </a:r>
          </a:p>
          <a:p>
            <a:r>
              <a:rPr lang="en-US" dirty="0"/>
              <a:t>Exit the loop when i is 3:</a:t>
            </a:r>
          </a:p>
          <a:p>
            <a:r>
              <a:rPr lang="en-US" dirty="0"/>
              <a:t>i = 1</a:t>
            </a:r>
          </a:p>
          <a:p>
            <a:r>
              <a:rPr lang="en-US" dirty="0"/>
              <a:t>while i &lt; 6:</a:t>
            </a:r>
          </a:p>
          <a:p>
            <a:r>
              <a:rPr lang="en-US" dirty="0"/>
              <a:t>    print(i)</a:t>
            </a:r>
          </a:p>
          <a:p>
            <a:r>
              <a:rPr lang="en-US" dirty="0"/>
              <a:t>    if i == 3:</a:t>
            </a:r>
          </a:p>
          <a:p>
            <a:r>
              <a:rPr lang="en-US" dirty="0"/>
              <a:t>        break</a:t>
            </a:r>
          </a:p>
          <a:p>
            <a:r>
              <a:rPr lang="en-US" dirty="0"/>
              <a:t>    i += 1 </a:t>
            </a:r>
          </a:p>
        </p:txBody>
      </p:sp>
      <p:sp>
        <p:nvSpPr>
          <p:cNvPr id="4" name="Slide Number Placeholder 3">
            <a:extLst>
              <a:ext uri="{FF2B5EF4-FFF2-40B4-BE49-F238E27FC236}">
                <a16:creationId xmlns:a16="http://schemas.microsoft.com/office/drawing/2014/main" id="{637E4A19-315C-4259-93FE-6109045E958A}"/>
              </a:ext>
            </a:extLst>
          </p:cNvPr>
          <p:cNvSpPr>
            <a:spLocks noGrp="1"/>
          </p:cNvSpPr>
          <p:nvPr>
            <p:ph type="sldNum" sz="quarter" idx="10"/>
          </p:nvPr>
        </p:nvSpPr>
        <p:spPr/>
        <p:txBody>
          <a:bodyPr/>
          <a:lstStyle/>
          <a:p>
            <a:pPr>
              <a:defRPr/>
            </a:pPr>
            <a:fld id="{6DB1FBA9-0009-47E9-8D28-5B0116D2432D}" type="slidenum">
              <a:rPr lang="en-US" altLang="en-US" smtClean="0"/>
              <a:pPr>
                <a:defRPr/>
              </a:pPr>
              <a:t>243</a:t>
            </a:fld>
            <a:endParaRPr lang="en-US" altLang="en-US"/>
          </a:p>
        </p:txBody>
      </p:sp>
      <p:pic>
        <p:nvPicPr>
          <p:cNvPr id="5" name="Picture 4">
            <a:extLst>
              <a:ext uri="{FF2B5EF4-FFF2-40B4-BE49-F238E27FC236}">
                <a16:creationId xmlns:a16="http://schemas.microsoft.com/office/drawing/2014/main" id="{1CCF8874-3959-44ED-9347-2FCD94C9E8EB}"/>
              </a:ext>
            </a:extLst>
          </p:cNvPr>
          <p:cNvPicPr>
            <a:picLocks noChangeAspect="1"/>
          </p:cNvPicPr>
          <p:nvPr/>
        </p:nvPicPr>
        <p:blipFill>
          <a:blip r:embed="rId2"/>
          <a:stretch>
            <a:fillRect/>
          </a:stretch>
        </p:blipFill>
        <p:spPr>
          <a:xfrm>
            <a:off x="4038600" y="2209800"/>
            <a:ext cx="4067175" cy="4114800"/>
          </a:xfrm>
          <a:prstGeom prst="rect">
            <a:avLst/>
          </a:prstGeom>
        </p:spPr>
      </p:pic>
    </p:spTree>
    <p:extLst>
      <p:ext uri="{BB962C8B-B14F-4D97-AF65-F5344CB8AC3E}">
        <p14:creationId xmlns:p14="http://schemas.microsoft.com/office/powerpoint/2010/main" val="3236536440"/>
      </p:ext>
    </p:extLst>
  </p:cSld>
  <p:clrMapOvr>
    <a:masterClrMapping/>
  </p:clrMapOvr>
  <p:transition spd="med"/>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71DBC-B954-43F3-BE4B-D8BEE52BC3D4}"/>
              </a:ext>
            </a:extLst>
          </p:cNvPr>
          <p:cNvSpPr>
            <a:spLocks noGrp="1"/>
          </p:cNvSpPr>
          <p:nvPr>
            <p:ph type="title"/>
          </p:nvPr>
        </p:nvSpPr>
        <p:spPr/>
        <p:txBody>
          <a:bodyPr/>
          <a:lstStyle/>
          <a:p>
            <a:r>
              <a:rPr lang="en-US" dirty="0"/>
              <a:t>Python Loops(cont)</a:t>
            </a:r>
          </a:p>
        </p:txBody>
      </p:sp>
      <p:sp>
        <p:nvSpPr>
          <p:cNvPr id="3" name="Content Placeholder 2">
            <a:extLst>
              <a:ext uri="{FF2B5EF4-FFF2-40B4-BE49-F238E27FC236}">
                <a16:creationId xmlns:a16="http://schemas.microsoft.com/office/drawing/2014/main" id="{6C7B589D-70CA-4C6C-AA15-A59B7007C19B}"/>
              </a:ext>
            </a:extLst>
          </p:cNvPr>
          <p:cNvSpPr>
            <a:spLocks noGrp="1"/>
          </p:cNvSpPr>
          <p:nvPr>
            <p:ph idx="1"/>
          </p:nvPr>
        </p:nvSpPr>
        <p:spPr/>
        <p:txBody>
          <a:bodyPr/>
          <a:lstStyle/>
          <a:p>
            <a:r>
              <a:rPr lang="en-US" dirty="0"/>
              <a:t>The </a:t>
            </a:r>
            <a:r>
              <a:rPr lang="en-US" b="1" dirty="0"/>
              <a:t>continue</a:t>
            </a:r>
            <a:r>
              <a:rPr lang="en-US" dirty="0"/>
              <a:t> Statement</a:t>
            </a:r>
          </a:p>
          <a:p>
            <a:r>
              <a:rPr lang="en-US" dirty="0"/>
              <a:t>With the continue statement we can stop the current iteration, and continue with the next:</a:t>
            </a:r>
          </a:p>
          <a:p>
            <a:r>
              <a:rPr lang="en-US" b="1" dirty="0"/>
              <a:t>Example</a:t>
            </a:r>
          </a:p>
          <a:p>
            <a:r>
              <a:rPr lang="en-US" dirty="0"/>
              <a:t>Continue to the next iteration if i is 3:</a:t>
            </a:r>
          </a:p>
          <a:p>
            <a:r>
              <a:rPr lang="en-US" dirty="0"/>
              <a:t>i = 0</a:t>
            </a:r>
          </a:p>
          <a:p>
            <a:r>
              <a:rPr lang="en-US" dirty="0"/>
              <a:t>while i &lt; 6:</a:t>
            </a:r>
          </a:p>
          <a:p>
            <a:r>
              <a:rPr lang="en-US" dirty="0"/>
              <a:t>    i += 1 </a:t>
            </a:r>
          </a:p>
          <a:p>
            <a:r>
              <a:rPr lang="en-US" dirty="0"/>
              <a:t>    if i == 3:</a:t>
            </a:r>
          </a:p>
          <a:p>
            <a:r>
              <a:rPr lang="en-US" dirty="0"/>
              <a:t>        continue</a:t>
            </a:r>
          </a:p>
          <a:p>
            <a:r>
              <a:rPr lang="en-US" dirty="0"/>
              <a:t>    print(i)</a:t>
            </a:r>
          </a:p>
        </p:txBody>
      </p:sp>
      <p:sp>
        <p:nvSpPr>
          <p:cNvPr id="4" name="Slide Number Placeholder 3">
            <a:extLst>
              <a:ext uri="{FF2B5EF4-FFF2-40B4-BE49-F238E27FC236}">
                <a16:creationId xmlns:a16="http://schemas.microsoft.com/office/drawing/2014/main" id="{8296C815-FB3C-40F7-A832-7ABF3F60587A}"/>
              </a:ext>
            </a:extLst>
          </p:cNvPr>
          <p:cNvSpPr>
            <a:spLocks noGrp="1"/>
          </p:cNvSpPr>
          <p:nvPr>
            <p:ph type="sldNum" sz="quarter" idx="10"/>
          </p:nvPr>
        </p:nvSpPr>
        <p:spPr/>
        <p:txBody>
          <a:bodyPr/>
          <a:lstStyle/>
          <a:p>
            <a:pPr>
              <a:defRPr/>
            </a:pPr>
            <a:fld id="{6DB1FBA9-0009-47E9-8D28-5B0116D2432D}" type="slidenum">
              <a:rPr lang="en-US" altLang="en-US" smtClean="0"/>
              <a:pPr>
                <a:defRPr/>
              </a:pPr>
              <a:t>244</a:t>
            </a:fld>
            <a:endParaRPr lang="en-US" altLang="en-US"/>
          </a:p>
        </p:txBody>
      </p:sp>
      <p:pic>
        <p:nvPicPr>
          <p:cNvPr id="5" name="Picture 4">
            <a:extLst>
              <a:ext uri="{FF2B5EF4-FFF2-40B4-BE49-F238E27FC236}">
                <a16:creationId xmlns:a16="http://schemas.microsoft.com/office/drawing/2014/main" id="{BDEFD0E8-C772-46E2-ADE2-EAD6FD689DAD}"/>
              </a:ext>
            </a:extLst>
          </p:cNvPr>
          <p:cNvPicPr>
            <a:picLocks noChangeAspect="1"/>
          </p:cNvPicPr>
          <p:nvPr/>
        </p:nvPicPr>
        <p:blipFill>
          <a:blip r:embed="rId2"/>
          <a:stretch>
            <a:fillRect/>
          </a:stretch>
        </p:blipFill>
        <p:spPr>
          <a:xfrm>
            <a:off x="3733800" y="2895600"/>
            <a:ext cx="5105400" cy="3505200"/>
          </a:xfrm>
          <a:prstGeom prst="rect">
            <a:avLst/>
          </a:prstGeom>
        </p:spPr>
      </p:pic>
    </p:spTree>
    <p:extLst>
      <p:ext uri="{BB962C8B-B14F-4D97-AF65-F5344CB8AC3E}">
        <p14:creationId xmlns:p14="http://schemas.microsoft.com/office/powerpoint/2010/main" val="3033771117"/>
      </p:ext>
    </p:extLst>
  </p:cSld>
  <p:clrMapOvr>
    <a:masterClrMapping/>
  </p:clrMapOvr>
  <p:transition spd="med"/>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CA527-9A22-4F65-AB5E-CC1175F40E4E}"/>
              </a:ext>
            </a:extLst>
          </p:cNvPr>
          <p:cNvSpPr>
            <a:spLocks noGrp="1"/>
          </p:cNvSpPr>
          <p:nvPr>
            <p:ph type="title"/>
          </p:nvPr>
        </p:nvSpPr>
        <p:spPr/>
        <p:txBody>
          <a:bodyPr/>
          <a:lstStyle/>
          <a:p>
            <a:r>
              <a:rPr lang="en-US" dirty="0"/>
              <a:t>Python Loops(cont)</a:t>
            </a:r>
          </a:p>
        </p:txBody>
      </p:sp>
      <p:sp>
        <p:nvSpPr>
          <p:cNvPr id="3" name="Content Placeholder 2">
            <a:extLst>
              <a:ext uri="{FF2B5EF4-FFF2-40B4-BE49-F238E27FC236}">
                <a16:creationId xmlns:a16="http://schemas.microsoft.com/office/drawing/2014/main" id="{53200EED-10D6-46A0-BFEB-BB6A19DDDB9E}"/>
              </a:ext>
            </a:extLst>
          </p:cNvPr>
          <p:cNvSpPr>
            <a:spLocks noGrp="1"/>
          </p:cNvSpPr>
          <p:nvPr>
            <p:ph idx="1"/>
          </p:nvPr>
        </p:nvSpPr>
        <p:spPr/>
        <p:txBody>
          <a:bodyPr/>
          <a:lstStyle/>
          <a:p>
            <a:r>
              <a:rPr lang="en-US" b="1" dirty="0"/>
              <a:t>While </a:t>
            </a:r>
            <a:r>
              <a:rPr lang="en-US" b="1" dirty="0">
                <a:solidFill>
                  <a:srgbClr val="C00000"/>
                </a:solidFill>
              </a:rPr>
              <a:t>True</a:t>
            </a:r>
            <a:r>
              <a:rPr lang="en-US" b="1" dirty="0"/>
              <a:t> loops</a:t>
            </a:r>
          </a:p>
          <a:p>
            <a:r>
              <a:rPr lang="en-US" dirty="0">
                <a:solidFill>
                  <a:srgbClr val="C00000"/>
                </a:solidFill>
              </a:rPr>
              <a:t>while</a:t>
            </a:r>
            <a:r>
              <a:rPr lang="en-US" dirty="0"/>
              <a:t> True:</a:t>
            </a:r>
          </a:p>
          <a:p>
            <a:r>
              <a:rPr lang="en-US" dirty="0"/>
              <a:t>means infinite loop</a:t>
            </a:r>
          </a:p>
          <a:p>
            <a:endParaRPr lang="en-US" dirty="0"/>
          </a:p>
          <a:p>
            <a:r>
              <a:rPr lang="en-US" dirty="0"/>
              <a:t>The </a:t>
            </a:r>
            <a:r>
              <a:rPr lang="en-US" dirty="0">
                <a:solidFill>
                  <a:srgbClr val="C00000"/>
                </a:solidFill>
              </a:rPr>
              <a:t>while</a:t>
            </a:r>
            <a:r>
              <a:rPr lang="en-US" dirty="0"/>
              <a:t> statement is often used as a finite loop</a:t>
            </a:r>
          </a:p>
          <a:p>
            <a:r>
              <a:rPr lang="en-US" dirty="0"/>
              <a:t>Using the constant </a:t>
            </a:r>
            <a:r>
              <a:rPr lang="en-US" dirty="0">
                <a:solidFill>
                  <a:srgbClr val="C00000"/>
                </a:solidFill>
              </a:rPr>
              <a:t>'True' </a:t>
            </a:r>
            <a:r>
              <a:rPr lang="en-US" i="1" dirty="0">
                <a:solidFill>
                  <a:srgbClr val="C00000"/>
                </a:solidFill>
              </a:rPr>
              <a:t>guarantees</a:t>
            </a:r>
            <a:r>
              <a:rPr lang="en-US" dirty="0"/>
              <a:t> the repetition of the while statement without the need to control the loop by setting a </a:t>
            </a:r>
            <a:r>
              <a:rPr lang="en-US" dirty="0" err="1"/>
              <a:t>boolean</a:t>
            </a:r>
            <a:r>
              <a:rPr lang="en-US" dirty="0"/>
              <a:t> value inside the iteration for example, unless you want to break it</a:t>
            </a:r>
          </a:p>
          <a:p>
            <a:endParaRPr lang="en-US" dirty="0"/>
          </a:p>
          <a:p>
            <a:r>
              <a:rPr lang="en-US" u="sng" dirty="0">
                <a:solidFill>
                  <a:srgbClr val="C00000"/>
                </a:solidFill>
              </a:rPr>
              <a:t>Syntax</a:t>
            </a:r>
          </a:p>
          <a:p>
            <a:endParaRPr lang="en-US" i="1" dirty="0">
              <a:solidFill>
                <a:srgbClr val="C00000"/>
              </a:solidFill>
            </a:endParaRPr>
          </a:p>
          <a:p>
            <a:r>
              <a:rPr lang="en-US" i="1" dirty="0">
                <a:solidFill>
                  <a:srgbClr val="C00000"/>
                </a:solidFill>
              </a:rPr>
              <a:t>while </a:t>
            </a:r>
            <a:r>
              <a:rPr lang="en-US" b="1" i="1" dirty="0">
                <a:solidFill>
                  <a:srgbClr val="C00000"/>
                </a:solidFill>
              </a:rPr>
              <a:t>True</a:t>
            </a:r>
            <a:r>
              <a:rPr lang="en-US" i="1" dirty="0">
                <a:solidFill>
                  <a:srgbClr val="C00000"/>
                </a:solidFill>
              </a:rPr>
              <a:t>:</a:t>
            </a:r>
          </a:p>
          <a:p>
            <a:r>
              <a:rPr lang="en-US" i="1" dirty="0">
                <a:solidFill>
                  <a:srgbClr val="C00000"/>
                </a:solidFill>
              </a:rPr>
              <a:t>    progress = </a:t>
            </a:r>
            <a:r>
              <a:rPr lang="en-US" i="1" dirty="0" err="1">
                <a:solidFill>
                  <a:srgbClr val="C00000"/>
                </a:solidFill>
              </a:rPr>
              <a:t>do_something</a:t>
            </a:r>
            <a:r>
              <a:rPr lang="en-US" i="1" dirty="0">
                <a:solidFill>
                  <a:srgbClr val="C00000"/>
                </a:solidFill>
              </a:rPr>
              <a:t>()</a:t>
            </a:r>
          </a:p>
          <a:p>
            <a:r>
              <a:rPr lang="en-US" i="1" dirty="0">
                <a:solidFill>
                  <a:srgbClr val="C00000"/>
                </a:solidFill>
              </a:rPr>
              <a:t>    if progress is done:</a:t>
            </a:r>
          </a:p>
          <a:p>
            <a:r>
              <a:rPr lang="en-US" i="1" dirty="0">
                <a:solidFill>
                  <a:srgbClr val="C00000"/>
                </a:solidFill>
              </a:rPr>
              <a:t>        break</a:t>
            </a:r>
          </a:p>
          <a:p>
            <a:endParaRPr lang="en-US" dirty="0"/>
          </a:p>
          <a:p>
            <a:endParaRPr lang="en-US" b="1" dirty="0"/>
          </a:p>
        </p:txBody>
      </p:sp>
      <p:sp>
        <p:nvSpPr>
          <p:cNvPr id="4" name="Slide Number Placeholder 3">
            <a:extLst>
              <a:ext uri="{FF2B5EF4-FFF2-40B4-BE49-F238E27FC236}">
                <a16:creationId xmlns:a16="http://schemas.microsoft.com/office/drawing/2014/main" id="{4A24968F-4F34-4FC5-B2AC-6196CAB62996}"/>
              </a:ext>
            </a:extLst>
          </p:cNvPr>
          <p:cNvSpPr>
            <a:spLocks noGrp="1"/>
          </p:cNvSpPr>
          <p:nvPr>
            <p:ph type="sldNum" sz="quarter" idx="10"/>
          </p:nvPr>
        </p:nvSpPr>
        <p:spPr/>
        <p:txBody>
          <a:bodyPr/>
          <a:lstStyle/>
          <a:p>
            <a:pPr>
              <a:defRPr/>
            </a:pPr>
            <a:fld id="{6DB1FBA9-0009-47E9-8D28-5B0116D2432D}" type="slidenum">
              <a:rPr lang="en-US" altLang="en-US" smtClean="0"/>
              <a:pPr>
                <a:defRPr/>
              </a:pPr>
              <a:t>245</a:t>
            </a:fld>
            <a:endParaRPr lang="en-US" altLang="en-US"/>
          </a:p>
        </p:txBody>
      </p:sp>
    </p:spTree>
    <p:extLst>
      <p:ext uri="{BB962C8B-B14F-4D97-AF65-F5344CB8AC3E}">
        <p14:creationId xmlns:p14="http://schemas.microsoft.com/office/powerpoint/2010/main" val="839474454"/>
      </p:ext>
    </p:extLst>
  </p:cSld>
  <p:clrMapOvr>
    <a:masterClrMapping/>
  </p:clrMapOvr>
  <p:transition spd="med"/>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17F3F-726B-4705-AC46-823E6C4125F6}"/>
              </a:ext>
            </a:extLst>
          </p:cNvPr>
          <p:cNvSpPr>
            <a:spLocks noGrp="1"/>
          </p:cNvSpPr>
          <p:nvPr>
            <p:ph type="title"/>
          </p:nvPr>
        </p:nvSpPr>
        <p:spPr/>
        <p:txBody>
          <a:bodyPr/>
          <a:lstStyle/>
          <a:p>
            <a:r>
              <a:rPr lang="en-US" dirty="0"/>
              <a:t>Python Loops(cont)</a:t>
            </a:r>
          </a:p>
        </p:txBody>
      </p:sp>
      <p:sp>
        <p:nvSpPr>
          <p:cNvPr id="3" name="Content Placeholder 2">
            <a:extLst>
              <a:ext uri="{FF2B5EF4-FFF2-40B4-BE49-F238E27FC236}">
                <a16:creationId xmlns:a16="http://schemas.microsoft.com/office/drawing/2014/main" id="{29ABA2AD-88B0-4CE5-8234-289DA628A5D5}"/>
              </a:ext>
            </a:extLst>
          </p:cNvPr>
          <p:cNvSpPr>
            <a:spLocks noGrp="1"/>
          </p:cNvSpPr>
          <p:nvPr>
            <p:ph idx="1"/>
          </p:nvPr>
        </p:nvSpPr>
        <p:spPr/>
        <p:txBody>
          <a:bodyPr/>
          <a:lstStyle/>
          <a:p>
            <a:r>
              <a:rPr lang="en-US" b="1" dirty="0"/>
              <a:t>Example:</a:t>
            </a:r>
          </a:p>
          <a:p>
            <a:r>
              <a:rPr lang="en-US" i="1" dirty="0">
                <a:solidFill>
                  <a:srgbClr val="C00000"/>
                </a:solidFill>
              </a:rPr>
              <a:t>ctr=10</a:t>
            </a:r>
          </a:p>
          <a:p>
            <a:r>
              <a:rPr lang="en-US" i="1" dirty="0">
                <a:solidFill>
                  <a:srgbClr val="C00000"/>
                </a:solidFill>
              </a:rPr>
              <a:t>while True:</a:t>
            </a:r>
          </a:p>
          <a:p>
            <a:r>
              <a:rPr lang="en-US" i="1" dirty="0">
                <a:solidFill>
                  <a:srgbClr val="C00000"/>
                </a:solidFill>
              </a:rPr>
              <a:t>    </a:t>
            </a:r>
            <a:r>
              <a:rPr lang="en-US" i="1" dirty="0" err="1">
                <a:solidFill>
                  <a:srgbClr val="C00000"/>
                </a:solidFill>
              </a:rPr>
              <a:t>inp</a:t>
            </a:r>
            <a:r>
              <a:rPr lang="en-US" i="1" dirty="0">
                <a:solidFill>
                  <a:srgbClr val="C00000"/>
                </a:solidFill>
              </a:rPr>
              <a:t>=input("input a number")</a:t>
            </a:r>
          </a:p>
          <a:p>
            <a:r>
              <a:rPr lang="en-US" i="1" dirty="0">
                <a:solidFill>
                  <a:srgbClr val="C00000"/>
                </a:solidFill>
              </a:rPr>
              <a:t>    </a:t>
            </a:r>
            <a:r>
              <a:rPr lang="en-US" i="1" dirty="0" err="1">
                <a:solidFill>
                  <a:srgbClr val="C00000"/>
                </a:solidFill>
              </a:rPr>
              <a:t>inp</a:t>
            </a:r>
            <a:r>
              <a:rPr lang="en-US" i="1" dirty="0">
                <a:solidFill>
                  <a:srgbClr val="C00000"/>
                </a:solidFill>
              </a:rPr>
              <a:t> = int (</a:t>
            </a:r>
            <a:r>
              <a:rPr lang="en-US" i="1" dirty="0" err="1">
                <a:solidFill>
                  <a:srgbClr val="C00000"/>
                </a:solidFill>
              </a:rPr>
              <a:t>inp</a:t>
            </a:r>
            <a:r>
              <a:rPr lang="en-US" i="1" dirty="0">
                <a:solidFill>
                  <a:srgbClr val="C00000"/>
                </a:solidFill>
              </a:rPr>
              <a:t>)</a:t>
            </a:r>
          </a:p>
          <a:p>
            <a:r>
              <a:rPr lang="en-US" i="1" dirty="0">
                <a:solidFill>
                  <a:srgbClr val="C00000"/>
                </a:solidFill>
              </a:rPr>
              <a:t>    if (</a:t>
            </a:r>
            <a:r>
              <a:rPr lang="en-US" i="1" dirty="0" err="1">
                <a:solidFill>
                  <a:srgbClr val="C00000"/>
                </a:solidFill>
              </a:rPr>
              <a:t>inp</a:t>
            </a:r>
            <a:r>
              <a:rPr lang="en-US" i="1" dirty="0">
                <a:solidFill>
                  <a:srgbClr val="C00000"/>
                </a:solidFill>
              </a:rPr>
              <a:t>!=ctr):</a:t>
            </a:r>
          </a:p>
          <a:p>
            <a:r>
              <a:rPr lang="en-US" i="1" dirty="0">
                <a:solidFill>
                  <a:srgbClr val="C00000"/>
                </a:solidFill>
              </a:rPr>
              <a:t>        print ("didn't enter that number yet")</a:t>
            </a:r>
          </a:p>
          <a:p>
            <a:r>
              <a:rPr lang="en-US" i="1" dirty="0">
                <a:solidFill>
                  <a:srgbClr val="C00000"/>
                </a:solidFill>
              </a:rPr>
              <a:t>    </a:t>
            </a:r>
            <a:r>
              <a:rPr lang="en-US" i="1" dirty="0" err="1">
                <a:solidFill>
                  <a:srgbClr val="C00000"/>
                </a:solidFill>
              </a:rPr>
              <a:t>elif</a:t>
            </a:r>
            <a:r>
              <a:rPr lang="en-US" i="1" dirty="0">
                <a:solidFill>
                  <a:srgbClr val="C00000"/>
                </a:solidFill>
              </a:rPr>
              <a:t>(</a:t>
            </a:r>
            <a:r>
              <a:rPr lang="en-US" i="1" dirty="0" err="1">
                <a:solidFill>
                  <a:srgbClr val="C00000"/>
                </a:solidFill>
              </a:rPr>
              <a:t>inp</a:t>
            </a:r>
            <a:r>
              <a:rPr lang="en-US" i="1" dirty="0">
                <a:solidFill>
                  <a:srgbClr val="C00000"/>
                </a:solidFill>
              </a:rPr>
              <a:t>==ctr):</a:t>
            </a:r>
          </a:p>
          <a:p>
            <a:r>
              <a:rPr lang="en-US" i="1" dirty="0">
                <a:solidFill>
                  <a:srgbClr val="C00000"/>
                </a:solidFill>
              </a:rPr>
              <a:t>        print("ok")</a:t>
            </a:r>
          </a:p>
          <a:p>
            <a:r>
              <a:rPr lang="en-US" i="1" dirty="0">
                <a:solidFill>
                  <a:srgbClr val="C00000"/>
                </a:solidFill>
              </a:rPr>
              <a:t>        break</a:t>
            </a:r>
          </a:p>
          <a:p>
            <a:endParaRPr lang="en-US" dirty="0">
              <a:solidFill>
                <a:srgbClr val="C00000"/>
              </a:solidFill>
            </a:endParaRPr>
          </a:p>
          <a:p>
            <a:r>
              <a:rPr lang="en-US" dirty="0"/>
              <a:t>Try out this program and see how it fits the structure of a while True loop (compare with the previous slide)</a:t>
            </a:r>
          </a:p>
          <a:p>
            <a:r>
              <a:rPr lang="en-US" dirty="0"/>
              <a:t>You will need to enter the number 10 to get out of the loop</a:t>
            </a:r>
          </a:p>
          <a:p>
            <a:pPr marL="457200" lvl="1" indent="0">
              <a:buNone/>
            </a:pPr>
            <a:endParaRPr lang="en-US" dirty="0"/>
          </a:p>
          <a:p>
            <a:endParaRPr lang="en-US" dirty="0"/>
          </a:p>
          <a:p>
            <a:pPr lvl="1"/>
            <a:endParaRPr lang="en-US" dirty="0"/>
          </a:p>
          <a:p>
            <a:r>
              <a:rPr lang="en-US" dirty="0"/>
              <a:t>    </a:t>
            </a:r>
          </a:p>
          <a:p>
            <a:endParaRPr lang="en-US" dirty="0"/>
          </a:p>
        </p:txBody>
      </p:sp>
      <p:sp>
        <p:nvSpPr>
          <p:cNvPr id="4" name="Slide Number Placeholder 3">
            <a:extLst>
              <a:ext uri="{FF2B5EF4-FFF2-40B4-BE49-F238E27FC236}">
                <a16:creationId xmlns:a16="http://schemas.microsoft.com/office/drawing/2014/main" id="{03523A76-155C-4BA6-9BB7-1036BA4A0FF8}"/>
              </a:ext>
            </a:extLst>
          </p:cNvPr>
          <p:cNvSpPr>
            <a:spLocks noGrp="1"/>
          </p:cNvSpPr>
          <p:nvPr>
            <p:ph type="sldNum" sz="quarter" idx="10"/>
          </p:nvPr>
        </p:nvSpPr>
        <p:spPr/>
        <p:txBody>
          <a:bodyPr/>
          <a:lstStyle/>
          <a:p>
            <a:pPr>
              <a:defRPr/>
            </a:pPr>
            <a:fld id="{6DB1FBA9-0009-47E9-8D28-5B0116D2432D}" type="slidenum">
              <a:rPr lang="en-US" altLang="en-US" smtClean="0"/>
              <a:pPr>
                <a:defRPr/>
              </a:pPr>
              <a:t>246</a:t>
            </a:fld>
            <a:endParaRPr lang="en-US" altLang="en-US"/>
          </a:p>
        </p:txBody>
      </p:sp>
    </p:spTree>
    <p:extLst>
      <p:ext uri="{BB962C8B-B14F-4D97-AF65-F5344CB8AC3E}">
        <p14:creationId xmlns:p14="http://schemas.microsoft.com/office/powerpoint/2010/main" val="1939420892"/>
      </p:ext>
    </p:extLst>
  </p:cSld>
  <p:clrMapOvr>
    <a:masterClrMapping/>
  </p:clrMapOvr>
  <p:transition spd="med"/>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FD34A-7E9A-4E7A-9F90-8F87D7B33C95}"/>
              </a:ext>
            </a:extLst>
          </p:cNvPr>
          <p:cNvSpPr>
            <a:spLocks noGrp="1"/>
          </p:cNvSpPr>
          <p:nvPr>
            <p:ph type="title"/>
          </p:nvPr>
        </p:nvSpPr>
        <p:spPr/>
        <p:txBody>
          <a:bodyPr/>
          <a:lstStyle/>
          <a:p>
            <a:r>
              <a:rPr lang="en-US" dirty="0"/>
              <a:t>Quiz 6</a:t>
            </a:r>
          </a:p>
        </p:txBody>
      </p:sp>
      <p:pic>
        <p:nvPicPr>
          <p:cNvPr id="6" name="Content Placeholder 5" descr="A close up of a sign&#10;&#10;Description automatically generated">
            <a:extLst>
              <a:ext uri="{FF2B5EF4-FFF2-40B4-BE49-F238E27FC236}">
                <a16:creationId xmlns:a16="http://schemas.microsoft.com/office/drawing/2014/main" id="{6E196971-4948-47BD-B19A-24C4D5AAC0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9800" y="1600200"/>
            <a:ext cx="4495800" cy="4495800"/>
          </a:xfrm>
        </p:spPr>
      </p:pic>
      <p:sp>
        <p:nvSpPr>
          <p:cNvPr id="4" name="Slide Number Placeholder 3">
            <a:extLst>
              <a:ext uri="{FF2B5EF4-FFF2-40B4-BE49-F238E27FC236}">
                <a16:creationId xmlns:a16="http://schemas.microsoft.com/office/drawing/2014/main" id="{2D3B07E5-A1B8-4A46-941A-0118F67FFFA1}"/>
              </a:ext>
            </a:extLst>
          </p:cNvPr>
          <p:cNvSpPr>
            <a:spLocks noGrp="1"/>
          </p:cNvSpPr>
          <p:nvPr>
            <p:ph type="sldNum" sz="quarter" idx="10"/>
          </p:nvPr>
        </p:nvSpPr>
        <p:spPr/>
        <p:txBody>
          <a:bodyPr/>
          <a:lstStyle/>
          <a:p>
            <a:pPr>
              <a:defRPr/>
            </a:pPr>
            <a:fld id="{6DB1FBA9-0009-47E9-8D28-5B0116D2432D}" type="slidenum">
              <a:rPr lang="en-US" altLang="en-US" smtClean="0"/>
              <a:pPr>
                <a:defRPr/>
              </a:pPr>
              <a:t>247</a:t>
            </a:fld>
            <a:endParaRPr lang="en-US" altLang="en-US"/>
          </a:p>
        </p:txBody>
      </p:sp>
    </p:spTree>
    <p:extLst>
      <p:ext uri="{BB962C8B-B14F-4D97-AF65-F5344CB8AC3E}">
        <p14:creationId xmlns:p14="http://schemas.microsoft.com/office/powerpoint/2010/main" val="504153026"/>
      </p:ext>
    </p:extLst>
  </p:cSld>
  <p:clrMapOvr>
    <a:masterClrMapping/>
  </p:clrMapOvr>
  <p:transition spd="med"/>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023D1-2673-4782-933C-93EF2F9C6BDC}"/>
              </a:ext>
            </a:extLst>
          </p:cNvPr>
          <p:cNvSpPr>
            <a:spLocks noGrp="1"/>
          </p:cNvSpPr>
          <p:nvPr>
            <p:ph type="title"/>
          </p:nvPr>
        </p:nvSpPr>
        <p:spPr/>
        <p:txBody>
          <a:bodyPr/>
          <a:lstStyle/>
          <a:p>
            <a:r>
              <a:rPr lang="en-US" dirty="0"/>
              <a:t>Quiz 6</a:t>
            </a:r>
          </a:p>
        </p:txBody>
      </p:sp>
      <p:sp>
        <p:nvSpPr>
          <p:cNvPr id="3" name="Content Placeholder 2">
            <a:extLst>
              <a:ext uri="{FF2B5EF4-FFF2-40B4-BE49-F238E27FC236}">
                <a16:creationId xmlns:a16="http://schemas.microsoft.com/office/drawing/2014/main" id="{7EE514AD-7528-412A-BAA4-1837FE8EB4CF}"/>
              </a:ext>
            </a:extLst>
          </p:cNvPr>
          <p:cNvSpPr>
            <a:spLocks noGrp="1"/>
          </p:cNvSpPr>
          <p:nvPr>
            <p:ph idx="1"/>
          </p:nvPr>
        </p:nvSpPr>
        <p:spPr/>
        <p:txBody>
          <a:bodyPr/>
          <a:lstStyle/>
          <a:p>
            <a:r>
              <a:rPr lang="en-US" dirty="0"/>
              <a:t> </a:t>
            </a:r>
            <a:r>
              <a:rPr lang="en-US" b="1" dirty="0"/>
              <a:t>1. What is the output of the following code?</a:t>
            </a:r>
          </a:p>
          <a:p>
            <a:r>
              <a:rPr lang="en-US" i="1" dirty="0">
                <a:solidFill>
                  <a:srgbClr val="C00000"/>
                </a:solidFill>
              </a:rPr>
              <a:t>for i in range(10):</a:t>
            </a:r>
          </a:p>
          <a:p>
            <a:r>
              <a:rPr lang="en-US" i="1" dirty="0">
                <a:solidFill>
                  <a:srgbClr val="C00000"/>
                </a:solidFill>
              </a:rPr>
              <a:t>    if i == 5:</a:t>
            </a:r>
          </a:p>
          <a:p>
            <a:r>
              <a:rPr lang="en-US" i="1" dirty="0">
                <a:solidFill>
                  <a:srgbClr val="C00000"/>
                </a:solidFill>
              </a:rPr>
              <a:t>        break</a:t>
            </a:r>
          </a:p>
          <a:p>
            <a:r>
              <a:rPr lang="en-US" i="1" dirty="0">
                <a:solidFill>
                  <a:srgbClr val="C00000"/>
                </a:solidFill>
              </a:rPr>
              <a:t>    else:</a:t>
            </a:r>
          </a:p>
          <a:p>
            <a:r>
              <a:rPr lang="en-US" i="1" dirty="0">
                <a:solidFill>
                  <a:srgbClr val="C00000"/>
                </a:solidFill>
              </a:rPr>
              <a:t>        print(i)</a:t>
            </a:r>
          </a:p>
          <a:p>
            <a:r>
              <a:rPr lang="en-US" i="1" dirty="0">
                <a:solidFill>
                  <a:srgbClr val="C00000"/>
                </a:solidFill>
              </a:rPr>
              <a:t>else:</a:t>
            </a:r>
          </a:p>
          <a:p>
            <a:r>
              <a:rPr lang="en-US" i="1" dirty="0">
                <a:solidFill>
                  <a:srgbClr val="C00000"/>
                </a:solidFill>
              </a:rPr>
              <a:t>    print("Here")</a:t>
            </a:r>
          </a:p>
          <a:p>
            <a:endParaRPr lang="en-US" dirty="0"/>
          </a:p>
          <a:p>
            <a:r>
              <a:rPr lang="en-US" dirty="0"/>
              <a:t>A. 0 1 2 3 4 Here</a:t>
            </a:r>
          </a:p>
          <a:p>
            <a:r>
              <a:rPr lang="en-US" dirty="0"/>
              <a:t>B. 0 1 2 3 4 5 Here</a:t>
            </a:r>
          </a:p>
          <a:p>
            <a:r>
              <a:rPr lang="en-US" dirty="0"/>
              <a:t>C. 0 1 2 3 4</a:t>
            </a:r>
          </a:p>
          <a:p>
            <a:r>
              <a:rPr lang="en-US" dirty="0"/>
              <a:t>D. 1 2 3 4 5</a:t>
            </a:r>
          </a:p>
          <a:p>
            <a:r>
              <a:rPr lang="en-US" dirty="0"/>
              <a:t>E. None of the above</a:t>
            </a:r>
          </a:p>
        </p:txBody>
      </p:sp>
      <p:sp>
        <p:nvSpPr>
          <p:cNvPr id="4" name="Slide Number Placeholder 3">
            <a:extLst>
              <a:ext uri="{FF2B5EF4-FFF2-40B4-BE49-F238E27FC236}">
                <a16:creationId xmlns:a16="http://schemas.microsoft.com/office/drawing/2014/main" id="{E4733A7F-40B0-428D-9FE1-E2BBD3A0A403}"/>
              </a:ext>
            </a:extLst>
          </p:cNvPr>
          <p:cNvSpPr>
            <a:spLocks noGrp="1"/>
          </p:cNvSpPr>
          <p:nvPr>
            <p:ph type="sldNum" sz="quarter" idx="10"/>
          </p:nvPr>
        </p:nvSpPr>
        <p:spPr/>
        <p:txBody>
          <a:bodyPr/>
          <a:lstStyle/>
          <a:p>
            <a:pPr>
              <a:defRPr/>
            </a:pPr>
            <a:fld id="{6DB1FBA9-0009-47E9-8D28-5B0116D2432D}" type="slidenum">
              <a:rPr lang="en-US" altLang="en-US" smtClean="0"/>
              <a:pPr>
                <a:defRPr/>
              </a:pPr>
              <a:t>248</a:t>
            </a:fld>
            <a:endParaRPr lang="en-US" altLang="en-US"/>
          </a:p>
        </p:txBody>
      </p:sp>
    </p:spTree>
    <p:extLst>
      <p:ext uri="{BB962C8B-B14F-4D97-AF65-F5344CB8AC3E}">
        <p14:creationId xmlns:p14="http://schemas.microsoft.com/office/powerpoint/2010/main" val="3157291745"/>
      </p:ext>
    </p:extLst>
  </p:cSld>
  <p:clrMapOvr>
    <a:masterClrMapping/>
  </p:clrMapOvr>
  <p:transition spd="med"/>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70324-A4B4-4886-89A4-CC7ECD0018C7}"/>
              </a:ext>
            </a:extLst>
          </p:cNvPr>
          <p:cNvSpPr>
            <a:spLocks noGrp="1"/>
          </p:cNvSpPr>
          <p:nvPr>
            <p:ph type="title"/>
          </p:nvPr>
        </p:nvSpPr>
        <p:spPr/>
        <p:txBody>
          <a:bodyPr/>
          <a:lstStyle/>
          <a:p>
            <a:r>
              <a:rPr lang="en-US" dirty="0"/>
              <a:t>Quiz 6</a:t>
            </a:r>
          </a:p>
        </p:txBody>
      </p:sp>
      <p:sp>
        <p:nvSpPr>
          <p:cNvPr id="3" name="Content Placeholder 2">
            <a:extLst>
              <a:ext uri="{FF2B5EF4-FFF2-40B4-BE49-F238E27FC236}">
                <a16:creationId xmlns:a16="http://schemas.microsoft.com/office/drawing/2014/main" id="{914E17F7-1B74-4708-AC14-067C73EA6E22}"/>
              </a:ext>
            </a:extLst>
          </p:cNvPr>
          <p:cNvSpPr>
            <a:spLocks noGrp="1"/>
          </p:cNvSpPr>
          <p:nvPr>
            <p:ph idx="1"/>
          </p:nvPr>
        </p:nvSpPr>
        <p:spPr/>
        <p:txBody>
          <a:bodyPr/>
          <a:lstStyle/>
          <a:p>
            <a:r>
              <a:rPr lang="en-US" b="1" dirty="0"/>
              <a:t>2. What is the output of the following code?</a:t>
            </a:r>
          </a:p>
          <a:p>
            <a:endParaRPr lang="en-US" b="1" dirty="0"/>
          </a:p>
          <a:p>
            <a:r>
              <a:rPr lang="en-US" i="1" dirty="0">
                <a:solidFill>
                  <a:srgbClr val="C00000"/>
                </a:solidFill>
              </a:rPr>
              <a:t>string = "my name is x"</a:t>
            </a:r>
          </a:p>
          <a:p>
            <a:r>
              <a:rPr lang="en-US" i="1" dirty="0">
                <a:solidFill>
                  <a:srgbClr val="C00000"/>
                </a:solidFill>
              </a:rPr>
              <a:t>for i in string:</a:t>
            </a:r>
          </a:p>
          <a:p>
            <a:r>
              <a:rPr lang="en-US" i="1" dirty="0">
                <a:solidFill>
                  <a:srgbClr val="C00000"/>
                </a:solidFill>
              </a:rPr>
              <a:t>    print (i, end=", ") </a:t>
            </a:r>
            <a:r>
              <a:rPr lang="en-US" i="1" dirty="0"/>
              <a:t># end each print with a , (comma)</a:t>
            </a:r>
          </a:p>
          <a:p>
            <a:endParaRPr lang="en-US" b="1" dirty="0"/>
          </a:p>
          <a:p>
            <a:endParaRPr lang="en-US" dirty="0"/>
          </a:p>
          <a:p>
            <a:r>
              <a:rPr lang="en-US" dirty="0"/>
              <a:t>A. </a:t>
            </a:r>
            <a:r>
              <a:rPr lang="en-US" i="1" dirty="0">
                <a:solidFill>
                  <a:srgbClr val="C00000"/>
                </a:solidFill>
              </a:rPr>
              <a:t>m, y, , n, a, m, e, , i, s, , x,</a:t>
            </a:r>
          </a:p>
          <a:p>
            <a:r>
              <a:rPr lang="en-US" dirty="0"/>
              <a:t>B. </a:t>
            </a:r>
            <a:r>
              <a:rPr lang="en-US" dirty="0">
                <a:solidFill>
                  <a:srgbClr val="C00000"/>
                </a:solidFill>
              </a:rPr>
              <a:t>m, y, , n, a, m, e, , i, s, , x</a:t>
            </a:r>
          </a:p>
          <a:p>
            <a:r>
              <a:rPr lang="en-US" dirty="0"/>
              <a:t>C. </a:t>
            </a:r>
            <a:r>
              <a:rPr lang="en-US" dirty="0">
                <a:solidFill>
                  <a:srgbClr val="C00000"/>
                </a:solidFill>
              </a:rPr>
              <a:t>my, name, is, x,</a:t>
            </a:r>
          </a:p>
          <a:p>
            <a:r>
              <a:rPr lang="en-US" dirty="0"/>
              <a:t>D. </a:t>
            </a:r>
            <a:r>
              <a:rPr lang="en-US" dirty="0">
                <a:solidFill>
                  <a:srgbClr val="C00000"/>
                </a:solidFill>
              </a:rPr>
              <a:t>error</a:t>
            </a:r>
          </a:p>
          <a:p>
            <a:r>
              <a:rPr lang="en-US" dirty="0"/>
              <a:t>E. </a:t>
            </a:r>
            <a:r>
              <a:rPr lang="en-US" dirty="0">
                <a:solidFill>
                  <a:srgbClr val="C00000"/>
                </a:solidFill>
              </a:rPr>
              <a:t>None of the above</a:t>
            </a:r>
          </a:p>
        </p:txBody>
      </p:sp>
      <p:sp>
        <p:nvSpPr>
          <p:cNvPr id="4" name="Slide Number Placeholder 3">
            <a:extLst>
              <a:ext uri="{FF2B5EF4-FFF2-40B4-BE49-F238E27FC236}">
                <a16:creationId xmlns:a16="http://schemas.microsoft.com/office/drawing/2014/main" id="{856A6D98-BAB1-42FE-9D39-8CE3DD51B50D}"/>
              </a:ext>
            </a:extLst>
          </p:cNvPr>
          <p:cNvSpPr>
            <a:spLocks noGrp="1"/>
          </p:cNvSpPr>
          <p:nvPr>
            <p:ph type="sldNum" sz="quarter" idx="10"/>
          </p:nvPr>
        </p:nvSpPr>
        <p:spPr/>
        <p:txBody>
          <a:bodyPr/>
          <a:lstStyle/>
          <a:p>
            <a:pPr>
              <a:defRPr/>
            </a:pPr>
            <a:fld id="{6DB1FBA9-0009-47E9-8D28-5B0116D2432D}" type="slidenum">
              <a:rPr lang="en-US" altLang="en-US" smtClean="0"/>
              <a:pPr>
                <a:defRPr/>
              </a:pPr>
              <a:t>249</a:t>
            </a:fld>
            <a:endParaRPr lang="en-US" altLang="en-US"/>
          </a:p>
        </p:txBody>
      </p:sp>
    </p:spTree>
    <p:extLst>
      <p:ext uri="{BB962C8B-B14F-4D97-AF65-F5344CB8AC3E}">
        <p14:creationId xmlns:p14="http://schemas.microsoft.com/office/powerpoint/2010/main" val="61574510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D023A-6826-4078-BB8E-B2734AD562A1}"/>
              </a:ext>
            </a:extLst>
          </p:cNvPr>
          <p:cNvSpPr>
            <a:spLocks noGrp="1"/>
          </p:cNvSpPr>
          <p:nvPr>
            <p:ph type="title"/>
          </p:nvPr>
        </p:nvSpPr>
        <p:spPr/>
        <p:txBody>
          <a:bodyPr/>
          <a:lstStyle/>
          <a:p>
            <a:r>
              <a:rPr lang="en-CA" sz="2800" dirty="0"/>
              <a:t>EXPRESSIONS, VARIABLES AND ASSIGNMENTS</a:t>
            </a:r>
          </a:p>
        </p:txBody>
      </p:sp>
      <p:sp>
        <p:nvSpPr>
          <p:cNvPr id="3" name="Content Placeholder 2">
            <a:extLst>
              <a:ext uri="{FF2B5EF4-FFF2-40B4-BE49-F238E27FC236}">
                <a16:creationId xmlns:a16="http://schemas.microsoft.com/office/drawing/2014/main" id="{5E201ACA-A154-4ACF-A803-A9E44553418E}"/>
              </a:ext>
            </a:extLst>
          </p:cNvPr>
          <p:cNvSpPr>
            <a:spLocks noGrp="1"/>
          </p:cNvSpPr>
          <p:nvPr>
            <p:ph idx="1"/>
          </p:nvPr>
        </p:nvSpPr>
        <p:spPr/>
        <p:txBody>
          <a:bodyPr/>
          <a:lstStyle/>
          <a:p>
            <a:r>
              <a:rPr lang="en-US" dirty="0"/>
              <a:t>In order to use this function on input value 3, for example, you would use the notation </a:t>
            </a:r>
            <a:r>
              <a:rPr lang="en-US" b="1" dirty="0">
                <a:solidFill>
                  <a:srgbClr val="C00000"/>
                </a:solidFill>
              </a:rPr>
              <a:t>f(3)</a:t>
            </a:r>
            <a:r>
              <a:rPr lang="en-US" dirty="0"/>
              <a:t>, which evaluates to 4</a:t>
            </a:r>
          </a:p>
          <a:p>
            <a:r>
              <a:rPr lang="en-US" dirty="0"/>
              <a:t>Python functions are similar</a:t>
            </a:r>
          </a:p>
          <a:p>
            <a:r>
              <a:rPr lang="en-US" dirty="0"/>
              <a:t>For example, the Python function </a:t>
            </a:r>
            <a:r>
              <a:rPr lang="en-US" b="1" dirty="0">
                <a:solidFill>
                  <a:srgbClr val="C00000"/>
                </a:solidFill>
              </a:rPr>
              <a:t>abs() </a:t>
            </a:r>
            <a:r>
              <a:rPr lang="en-US" dirty="0"/>
              <a:t>can be used to</a:t>
            </a:r>
          </a:p>
          <a:p>
            <a:r>
              <a:rPr lang="en-US" dirty="0"/>
              <a:t>compute the absolute value of a number value:</a:t>
            </a:r>
          </a:p>
          <a:p>
            <a:r>
              <a:rPr lang="en-US" b="1" dirty="0">
                <a:solidFill>
                  <a:srgbClr val="C00000"/>
                </a:solidFill>
              </a:rPr>
              <a:t>abs(-4)</a:t>
            </a:r>
          </a:p>
          <a:p>
            <a:r>
              <a:rPr lang="en-US" dirty="0">
                <a:solidFill>
                  <a:srgbClr val="C00000"/>
                </a:solidFill>
              </a:rPr>
              <a:t> 4</a:t>
            </a:r>
          </a:p>
          <a:p>
            <a:r>
              <a:rPr lang="en-US" b="1" dirty="0">
                <a:solidFill>
                  <a:srgbClr val="C00000"/>
                </a:solidFill>
              </a:rPr>
              <a:t>abs(4)</a:t>
            </a:r>
          </a:p>
          <a:p>
            <a:r>
              <a:rPr lang="en-US" dirty="0">
                <a:solidFill>
                  <a:srgbClr val="C00000"/>
                </a:solidFill>
              </a:rPr>
              <a:t> 4</a:t>
            </a:r>
          </a:p>
          <a:p>
            <a:r>
              <a:rPr lang="en-US" dirty="0">
                <a:solidFill>
                  <a:srgbClr val="C00000"/>
                </a:solidFill>
              </a:rPr>
              <a:t> </a:t>
            </a:r>
            <a:r>
              <a:rPr lang="en-US" b="1" dirty="0">
                <a:solidFill>
                  <a:srgbClr val="C00000"/>
                </a:solidFill>
              </a:rPr>
              <a:t>abs(-3.2)</a:t>
            </a:r>
          </a:p>
          <a:p>
            <a:r>
              <a:rPr lang="en-US" dirty="0">
                <a:solidFill>
                  <a:srgbClr val="C00000"/>
                </a:solidFill>
              </a:rPr>
              <a:t> 3.2</a:t>
            </a:r>
          </a:p>
          <a:p>
            <a:pPr marL="0" indent="0">
              <a:buNone/>
            </a:pPr>
            <a:endParaRPr lang="en-US" dirty="0"/>
          </a:p>
          <a:p>
            <a:endParaRPr lang="en-CA" dirty="0"/>
          </a:p>
        </p:txBody>
      </p:sp>
      <p:sp>
        <p:nvSpPr>
          <p:cNvPr id="4" name="Slide Number Placeholder 3">
            <a:extLst>
              <a:ext uri="{FF2B5EF4-FFF2-40B4-BE49-F238E27FC236}">
                <a16:creationId xmlns:a16="http://schemas.microsoft.com/office/drawing/2014/main" id="{A4127254-A4DC-4CD6-A421-FD7DADB11145}"/>
              </a:ext>
            </a:extLst>
          </p:cNvPr>
          <p:cNvSpPr>
            <a:spLocks noGrp="1"/>
          </p:cNvSpPr>
          <p:nvPr>
            <p:ph type="sldNum" sz="quarter" idx="10"/>
          </p:nvPr>
        </p:nvSpPr>
        <p:spPr/>
        <p:txBody>
          <a:bodyPr/>
          <a:lstStyle/>
          <a:p>
            <a:pPr>
              <a:defRPr/>
            </a:pPr>
            <a:fld id="{6DB1FBA9-0009-47E9-8D28-5B0116D2432D}" type="slidenum">
              <a:rPr lang="en-US" altLang="en-US" smtClean="0"/>
              <a:pPr>
                <a:defRPr/>
              </a:pPr>
              <a:t>25</a:t>
            </a:fld>
            <a:endParaRPr lang="en-US" altLang="en-US"/>
          </a:p>
        </p:txBody>
      </p:sp>
    </p:spTree>
    <p:extLst>
      <p:ext uri="{BB962C8B-B14F-4D97-AF65-F5344CB8AC3E}">
        <p14:creationId xmlns:p14="http://schemas.microsoft.com/office/powerpoint/2010/main" val="2526574697"/>
      </p:ext>
    </p:extLst>
  </p:cSld>
  <p:clrMapOvr>
    <a:masterClrMapping/>
  </p:clrMapOvr>
  <p:transition spd="med"/>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8669B-93BA-470D-9540-4E341DF05295}"/>
              </a:ext>
            </a:extLst>
          </p:cNvPr>
          <p:cNvSpPr>
            <a:spLocks noGrp="1"/>
          </p:cNvSpPr>
          <p:nvPr>
            <p:ph type="title"/>
          </p:nvPr>
        </p:nvSpPr>
        <p:spPr/>
        <p:txBody>
          <a:bodyPr/>
          <a:lstStyle/>
          <a:p>
            <a:r>
              <a:rPr lang="en-US" dirty="0"/>
              <a:t>Quiz 6</a:t>
            </a:r>
          </a:p>
        </p:txBody>
      </p:sp>
      <p:sp>
        <p:nvSpPr>
          <p:cNvPr id="3" name="Content Placeholder 2">
            <a:extLst>
              <a:ext uri="{FF2B5EF4-FFF2-40B4-BE49-F238E27FC236}">
                <a16:creationId xmlns:a16="http://schemas.microsoft.com/office/drawing/2014/main" id="{441CC11C-6BFE-4C78-94FF-10DDF825618A}"/>
              </a:ext>
            </a:extLst>
          </p:cNvPr>
          <p:cNvSpPr>
            <a:spLocks noGrp="1"/>
          </p:cNvSpPr>
          <p:nvPr>
            <p:ph idx="1"/>
          </p:nvPr>
        </p:nvSpPr>
        <p:spPr/>
        <p:txBody>
          <a:bodyPr/>
          <a:lstStyle/>
          <a:p>
            <a:r>
              <a:rPr lang="en-US" b="1" dirty="0"/>
              <a:t>3. What is the output of the following code?</a:t>
            </a:r>
          </a:p>
          <a:p>
            <a:endParaRPr lang="en-US" b="1" dirty="0"/>
          </a:p>
          <a:p>
            <a:r>
              <a:rPr lang="en-US" i="1" dirty="0">
                <a:solidFill>
                  <a:srgbClr val="C00000"/>
                </a:solidFill>
              </a:rPr>
              <a:t>string = "my name is x"</a:t>
            </a:r>
          </a:p>
          <a:p>
            <a:r>
              <a:rPr lang="en-US" i="1" dirty="0">
                <a:solidFill>
                  <a:srgbClr val="C00000"/>
                </a:solidFill>
              </a:rPr>
              <a:t>for i in </a:t>
            </a:r>
            <a:r>
              <a:rPr lang="en-US" i="1" dirty="0" err="1">
                <a:solidFill>
                  <a:srgbClr val="C00000"/>
                </a:solidFill>
              </a:rPr>
              <a:t>string.split</a:t>
            </a:r>
            <a:r>
              <a:rPr lang="en-US" i="1" dirty="0">
                <a:solidFill>
                  <a:srgbClr val="C00000"/>
                </a:solidFill>
              </a:rPr>
              <a:t>():</a:t>
            </a:r>
          </a:p>
          <a:p>
            <a:r>
              <a:rPr lang="en-US" i="1" dirty="0">
                <a:solidFill>
                  <a:srgbClr val="C00000"/>
                </a:solidFill>
              </a:rPr>
              <a:t>    print (i, end=", ")</a:t>
            </a:r>
            <a:r>
              <a:rPr lang="en-US" b="1" dirty="0"/>
              <a:t> </a:t>
            </a:r>
            <a:r>
              <a:rPr lang="en-US" dirty="0"/>
              <a:t>#</a:t>
            </a:r>
            <a:r>
              <a:rPr lang="en-US" dirty="0">
                <a:solidFill>
                  <a:srgbClr val="C00000"/>
                </a:solidFill>
              </a:rPr>
              <a:t> </a:t>
            </a:r>
            <a:r>
              <a:rPr lang="en-US" dirty="0"/>
              <a:t>end each print with a , (comma)</a:t>
            </a:r>
          </a:p>
          <a:p>
            <a:endParaRPr lang="en-US" dirty="0"/>
          </a:p>
          <a:p>
            <a:r>
              <a:rPr lang="en-US" dirty="0"/>
              <a:t>A. m, y, , n, a, m, e, , i, s, , x,</a:t>
            </a:r>
          </a:p>
          <a:p>
            <a:r>
              <a:rPr lang="en-US" dirty="0"/>
              <a:t>B. m, y, , n, a, m, e, , i, s, , x</a:t>
            </a:r>
          </a:p>
          <a:p>
            <a:r>
              <a:rPr lang="en-US" dirty="0"/>
              <a:t>C. error</a:t>
            </a:r>
          </a:p>
          <a:p>
            <a:r>
              <a:rPr lang="en-US" dirty="0"/>
              <a:t>D. my, name, is, x,</a:t>
            </a:r>
          </a:p>
          <a:p>
            <a:r>
              <a:rPr lang="en-US" dirty="0"/>
              <a:t>E.  None of the above</a:t>
            </a:r>
          </a:p>
        </p:txBody>
      </p:sp>
      <p:sp>
        <p:nvSpPr>
          <p:cNvPr id="4" name="Slide Number Placeholder 3">
            <a:extLst>
              <a:ext uri="{FF2B5EF4-FFF2-40B4-BE49-F238E27FC236}">
                <a16:creationId xmlns:a16="http://schemas.microsoft.com/office/drawing/2014/main" id="{8938198F-F698-4D28-8E10-3E3C772C2F76}"/>
              </a:ext>
            </a:extLst>
          </p:cNvPr>
          <p:cNvSpPr>
            <a:spLocks noGrp="1"/>
          </p:cNvSpPr>
          <p:nvPr>
            <p:ph type="sldNum" sz="quarter" idx="10"/>
          </p:nvPr>
        </p:nvSpPr>
        <p:spPr/>
        <p:txBody>
          <a:bodyPr/>
          <a:lstStyle/>
          <a:p>
            <a:pPr>
              <a:defRPr/>
            </a:pPr>
            <a:fld id="{6DB1FBA9-0009-47E9-8D28-5B0116D2432D}" type="slidenum">
              <a:rPr lang="en-US" altLang="en-US" smtClean="0"/>
              <a:pPr>
                <a:defRPr/>
              </a:pPr>
              <a:t>250</a:t>
            </a:fld>
            <a:endParaRPr lang="en-US" altLang="en-US"/>
          </a:p>
        </p:txBody>
      </p:sp>
    </p:spTree>
    <p:extLst>
      <p:ext uri="{BB962C8B-B14F-4D97-AF65-F5344CB8AC3E}">
        <p14:creationId xmlns:p14="http://schemas.microsoft.com/office/powerpoint/2010/main" val="2357298411"/>
      </p:ext>
    </p:extLst>
  </p:cSld>
  <p:clrMapOvr>
    <a:masterClrMapping/>
  </p:clrMapOvr>
  <p:transition spd="med"/>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982AD-EF62-40FD-B1B8-F239F66CADD2}"/>
              </a:ext>
            </a:extLst>
          </p:cNvPr>
          <p:cNvSpPr>
            <a:spLocks noGrp="1"/>
          </p:cNvSpPr>
          <p:nvPr>
            <p:ph type="title"/>
          </p:nvPr>
        </p:nvSpPr>
        <p:spPr/>
        <p:txBody>
          <a:bodyPr/>
          <a:lstStyle/>
          <a:p>
            <a:r>
              <a:rPr lang="en-US" dirty="0"/>
              <a:t>Quiz 6</a:t>
            </a:r>
          </a:p>
        </p:txBody>
      </p:sp>
      <p:sp>
        <p:nvSpPr>
          <p:cNvPr id="3" name="Content Placeholder 2">
            <a:extLst>
              <a:ext uri="{FF2B5EF4-FFF2-40B4-BE49-F238E27FC236}">
                <a16:creationId xmlns:a16="http://schemas.microsoft.com/office/drawing/2014/main" id="{A6E85127-7D27-4BF5-B0FF-F82AD0BE1277}"/>
              </a:ext>
            </a:extLst>
          </p:cNvPr>
          <p:cNvSpPr>
            <a:spLocks noGrp="1"/>
          </p:cNvSpPr>
          <p:nvPr>
            <p:ph idx="1"/>
          </p:nvPr>
        </p:nvSpPr>
        <p:spPr>
          <a:xfrm>
            <a:off x="36945" y="1062182"/>
            <a:ext cx="9107055" cy="5562600"/>
          </a:xfrm>
        </p:spPr>
        <p:txBody>
          <a:bodyPr/>
          <a:lstStyle/>
          <a:p>
            <a:r>
              <a:rPr lang="en-US" b="1" dirty="0"/>
              <a:t>4. What is the output of the following code snippet?</a:t>
            </a:r>
          </a:p>
          <a:p>
            <a:r>
              <a:rPr lang="en-US" b="1" dirty="0"/>
              <a:t> </a:t>
            </a:r>
            <a:r>
              <a:rPr lang="en-US" i="1" dirty="0">
                <a:solidFill>
                  <a:srgbClr val="C00000"/>
                </a:solidFill>
              </a:rPr>
              <a:t>a = [0, 1, 2, 3]</a:t>
            </a:r>
          </a:p>
          <a:p>
            <a:r>
              <a:rPr lang="en-US" i="1" dirty="0">
                <a:solidFill>
                  <a:srgbClr val="C00000"/>
                </a:solidFill>
              </a:rPr>
              <a:t>for x in a:</a:t>
            </a:r>
          </a:p>
          <a:p>
            <a:r>
              <a:rPr lang="en-US" i="1" dirty="0">
                <a:solidFill>
                  <a:srgbClr val="C00000"/>
                </a:solidFill>
              </a:rPr>
              <a:t>    print(a[-1])</a:t>
            </a:r>
          </a:p>
          <a:p>
            <a:endParaRPr lang="en-US" dirty="0"/>
          </a:p>
          <a:p>
            <a:r>
              <a:rPr lang="en-US" dirty="0"/>
              <a:t>A.    0 1 2 3</a:t>
            </a:r>
          </a:p>
          <a:p>
            <a:r>
              <a:rPr lang="en-US" dirty="0"/>
              <a:t>B.    3 3 3 3</a:t>
            </a:r>
          </a:p>
          <a:p>
            <a:r>
              <a:rPr lang="en-US" dirty="0"/>
              <a:t>C.    error</a:t>
            </a:r>
          </a:p>
          <a:p>
            <a:r>
              <a:rPr lang="en-US" dirty="0"/>
              <a:t>D.    3 2 1 0</a:t>
            </a:r>
          </a:p>
          <a:p>
            <a:r>
              <a:rPr lang="en-US" dirty="0"/>
              <a:t>E.   None of the above</a:t>
            </a:r>
          </a:p>
        </p:txBody>
      </p:sp>
      <p:sp>
        <p:nvSpPr>
          <p:cNvPr id="4" name="Slide Number Placeholder 3">
            <a:extLst>
              <a:ext uri="{FF2B5EF4-FFF2-40B4-BE49-F238E27FC236}">
                <a16:creationId xmlns:a16="http://schemas.microsoft.com/office/drawing/2014/main" id="{20874EEC-2103-4730-90C5-F719FA22FFAF}"/>
              </a:ext>
            </a:extLst>
          </p:cNvPr>
          <p:cNvSpPr>
            <a:spLocks noGrp="1"/>
          </p:cNvSpPr>
          <p:nvPr>
            <p:ph type="sldNum" sz="quarter" idx="10"/>
          </p:nvPr>
        </p:nvSpPr>
        <p:spPr/>
        <p:txBody>
          <a:bodyPr/>
          <a:lstStyle/>
          <a:p>
            <a:pPr>
              <a:defRPr/>
            </a:pPr>
            <a:fld id="{6DB1FBA9-0009-47E9-8D28-5B0116D2432D}" type="slidenum">
              <a:rPr lang="en-US" altLang="en-US" smtClean="0"/>
              <a:pPr>
                <a:defRPr/>
              </a:pPr>
              <a:t>251</a:t>
            </a:fld>
            <a:endParaRPr lang="en-US" altLang="en-US"/>
          </a:p>
        </p:txBody>
      </p:sp>
    </p:spTree>
    <p:extLst>
      <p:ext uri="{BB962C8B-B14F-4D97-AF65-F5344CB8AC3E}">
        <p14:creationId xmlns:p14="http://schemas.microsoft.com/office/powerpoint/2010/main" val="2557261371"/>
      </p:ext>
    </p:extLst>
  </p:cSld>
  <p:clrMapOvr>
    <a:masterClrMapping/>
  </p:clrMapOvr>
  <p:transition spd="med"/>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C3519-FB0D-4A20-99E2-0ACD8BC44519}"/>
              </a:ext>
            </a:extLst>
          </p:cNvPr>
          <p:cNvSpPr>
            <a:spLocks noGrp="1"/>
          </p:cNvSpPr>
          <p:nvPr>
            <p:ph type="title"/>
          </p:nvPr>
        </p:nvSpPr>
        <p:spPr/>
        <p:txBody>
          <a:bodyPr/>
          <a:lstStyle/>
          <a:p>
            <a:r>
              <a:rPr lang="en-US" dirty="0"/>
              <a:t>Quiz 6</a:t>
            </a:r>
          </a:p>
        </p:txBody>
      </p:sp>
      <p:sp>
        <p:nvSpPr>
          <p:cNvPr id="3" name="Content Placeholder 2">
            <a:extLst>
              <a:ext uri="{FF2B5EF4-FFF2-40B4-BE49-F238E27FC236}">
                <a16:creationId xmlns:a16="http://schemas.microsoft.com/office/drawing/2014/main" id="{371CFF49-0944-4346-A0B6-4AF0F80D1D54}"/>
              </a:ext>
            </a:extLst>
          </p:cNvPr>
          <p:cNvSpPr>
            <a:spLocks noGrp="1"/>
          </p:cNvSpPr>
          <p:nvPr>
            <p:ph idx="1"/>
          </p:nvPr>
        </p:nvSpPr>
        <p:spPr/>
        <p:txBody>
          <a:bodyPr/>
          <a:lstStyle/>
          <a:p>
            <a:r>
              <a:rPr lang="en-US" b="1" dirty="0"/>
              <a:t>5. What is the output of the following code snippet?</a:t>
            </a:r>
          </a:p>
          <a:p>
            <a:endParaRPr lang="en-US" b="1" dirty="0"/>
          </a:p>
          <a:p>
            <a:r>
              <a:rPr lang="en-US" i="1" dirty="0">
                <a:solidFill>
                  <a:srgbClr val="C00000"/>
                </a:solidFill>
              </a:rPr>
              <a:t>a = [0, 1, 2, 3]</a:t>
            </a:r>
          </a:p>
          <a:p>
            <a:r>
              <a:rPr lang="en-US" i="1" dirty="0">
                <a:solidFill>
                  <a:srgbClr val="C00000"/>
                </a:solidFill>
              </a:rPr>
              <a:t>i = -2</a:t>
            </a:r>
          </a:p>
          <a:p>
            <a:r>
              <a:rPr lang="en-US" i="1" dirty="0">
                <a:solidFill>
                  <a:srgbClr val="C00000"/>
                </a:solidFill>
              </a:rPr>
              <a:t>while i not in a:</a:t>
            </a:r>
          </a:p>
          <a:p>
            <a:r>
              <a:rPr lang="en-US" i="1" dirty="0">
                <a:solidFill>
                  <a:srgbClr val="C00000"/>
                </a:solidFill>
              </a:rPr>
              <a:t>    print(i)</a:t>
            </a:r>
          </a:p>
          <a:p>
            <a:r>
              <a:rPr lang="en-US" i="1" dirty="0">
                <a:solidFill>
                  <a:srgbClr val="C00000"/>
                </a:solidFill>
              </a:rPr>
              <a:t>    i += 1</a:t>
            </a:r>
          </a:p>
          <a:p>
            <a:endParaRPr lang="en-US" dirty="0"/>
          </a:p>
          <a:p>
            <a:r>
              <a:rPr lang="en-US" dirty="0"/>
              <a:t>A.   -2 -1</a:t>
            </a:r>
          </a:p>
          <a:p>
            <a:r>
              <a:rPr lang="en-US" dirty="0"/>
              <a:t>B.    0</a:t>
            </a:r>
          </a:p>
          <a:p>
            <a:r>
              <a:rPr lang="en-US" dirty="0"/>
              <a:t>C.    error</a:t>
            </a:r>
          </a:p>
          <a:p>
            <a:r>
              <a:rPr lang="en-US" dirty="0"/>
              <a:t>D.   -2 -1 0</a:t>
            </a:r>
          </a:p>
        </p:txBody>
      </p:sp>
      <p:sp>
        <p:nvSpPr>
          <p:cNvPr id="4" name="Slide Number Placeholder 3">
            <a:extLst>
              <a:ext uri="{FF2B5EF4-FFF2-40B4-BE49-F238E27FC236}">
                <a16:creationId xmlns:a16="http://schemas.microsoft.com/office/drawing/2014/main" id="{AD9AE732-FB8D-4C5E-80D8-CD9150A6E15B}"/>
              </a:ext>
            </a:extLst>
          </p:cNvPr>
          <p:cNvSpPr>
            <a:spLocks noGrp="1"/>
          </p:cNvSpPr>
          <p:nvPr>
            <p:ph type="sldNum" sz="quarter" idx="10"/>
          </p:nvPr>
        </p:nvSpPr>
        <p:spPr/>
        <p:txBody>
          <a:bodyPr/>
          <a:lstStyle/>
          <a:p>
            <a:pPr>
              <a:defRPr/>
            </a:pPr>
            <a:fld id="{6DB1FBA9-0009-47E9-8D28-5B0116D2432D}" type="slidenum">
              <a:rPr lang="en-US" altLang="en-US" smtClean="0"/>
              <a:pPr>
                <a:defRPr/>
              </a:pPr>
              <a:t>252</a:t>
            </a:fld>
            <a:endParaRPr lang="en-US" altLang="en-US"/>
          </a:p>
        </p:txBody>
      </p:sp>
    </p:spTree>
    <p:extLst>
      <p:ext uri="{BB962C8B-B14F-4D97-AF65-F5344CB8AC3E}">
        <p14:creationId xmlns:p14="http://schemas.microsoft.com/office/powerpoint/2010/main" val="1620183958"/>
      </p:ext>
    </p:extLst>
  </p:cSld>
  <p:clrMapOvr>
    <a:masterClrMapping/>
  </p:clrMapOvr>
  <p:transition spd="med"/>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1A2F0-0164-472B-B954-69736F579804}"/>
              </a:ext>
            </a:extLst>
          </p:cNvPr>
          <p:cNvSpPr>
            <a:spLocks noGrp="1"/>
          </p:cNvSpPr>
          <p:nvPr>
            <p:ph type="title"/>
          </p:nvPr>
        </p:nvSpPr>
        <p:spPr/>
        <p:txBody>
          <a:bodyPr/>
          <a:lstStyle/>
          <a:p>
            <a:r>
              <a:rPr lang="en-US" dirty="0"/>
              <a:t>Quiz 6</a:t>
            </a:r>
          </a:p>
        </p:txBody>
      </p:sp>
      <p:sp>
        <p:nvSpPr>
          <p:cNvPr id="3" name="Content Placeholder 2">
            <a:extLst>
              <a:ext uri="{FF2B5EF4-FFF2-40B4-BE49-F238E27FC236}">
                <a16:creationId xmlns:a16="http://schemas.microsoft.com/office/drawing/2014/main" id="{31F67BBC-DE8F-4DB6-9C25-49C3D87AD3A8}"/>
              </a:ext>
            </a:extLst>
          </p:cNvPr>
          <p:cNvSpPr>
            <a:spLocks noGrp="1"/>
          </p:cNvSpPr>
          <p:nvPr>
            <p:ph idx="1"/>
          </p:nvPr>
        </p:nvSpPr>
        <p:spPr/>
        <p:txBody>
          <a:bodyPr/>
          <a:lstStyle/>
          <a:p>
            <a:r>
              <a:rPr lang="en-US" b="1" dirty="0"/>
              <a:t>6. What is the output of the following code snippet?</a:t>
            </a:r>
          </a:p>
          <a:p>
            <a:endParaRPr lang="en-US" b="1" dirty="0"/>
          </a:p>
          <a:p>
            <a:r>
              <a:rPr lang="en-US" i="1" dirty="0">
                <a:solidFill>
                  <a:srgbClr val="C00000"/>
                </a:solidFill>
              </a:rPr>
              <a:t>i = 0</a:t>
            </a:r>
          </a:p>
          <a:p>
            <a:r>
              <a:rPr lang="en-US" i="1" dirty="0">
                <a:solidFill>
                  <a:srgbClr val="C00000"/>
                </a:solidFill>
              </a:rPr>
              <a:t>while i &lt; 5:</a:t>
            </a:r>
          </a:p>
          <a:p>
            <a:r>
              <a:rPr lang="en-US" i="1" dirty="0">
                <a:solidFill>
                  <a:srgbClr val="C00000"/>
                </a:solidFill>
              </a:rPr>
              <a:t>    print(i)</a:t>
            </a:r>
          </a:p>
          <a:p>
            <a:r>
              <a:rPr lang="en-US" i="1" dirty="0">
                <a:solidFill>
                  <a:srgbClr val="C00000"/>
                </a:solidFill>
              </a:rPr>
              <a:t>    i += 1</a:t>
            </a:r>
          </a:p>
          <a:p>
            <a:r>
              <a:rPr lang="en-US" i="1" dirty="0">
                <a:solidFill>
                  <a:srgbClr val="C00000"/>
                </a:solidFill>
              </a:rPr>
              <a:t>    if i == 3:</a:t>
            </a:r>
          </a:p>
          <a:p>
            <a:r>
              <a:rPr lang="en-US" i="1" dirty="0">
                <a:solidFill>
                  <a:srgbClr val="C00000"/>
                </a:solidFill>
              </a:rPr>
              <a:t>        break</a:t>
            </a:r>
          </a:p>
          <a:p>
            <a:r>
              <a:rPr lang="en-US" i="1" dirty="0">
                <a:solidFill>
                  <a:srgbClr val="C00000"/>
                </a:solidFill>
              </a:rPr>
              <a:t>else:</a:t>
            </a:r>
          </a:p>
          <a:p>
            <a:r>
              <a:rPr lang="en-US" i="1" dirty="0">
                <a:solidFill>
                  <a:srgbClr val="C00000"/>
                </a:solidFill>
              </a:rPr>
              <a:t>    print(0)</a:t>
            </a:r>
          </a:p>
          <a:p>
            <a:endParaRPr lang="en-US" dirty="0"/>
          </a:p>
          <a:p>
            <a:r>
              <a:rPr lang="en-US" dirty="0"/>
              <a:t>A. 0 1 2 0</a:t>
            </a:r>
          </a:p>
          <a:p>
            <a:r>
              <a:rPr lang="en-US" dirty="0"/>
              <a:t>B. 0 1 2</a:t>
            </a:r>
          </a:p>
          <a:p>
            <a:r>
              <a:rPr lang="en-US" dirty="0"/>
              <a:t>C. error</a:t>
            </a:r>
          </a:p>
          <a:p>
            <a:r>
              <a:rPr lang="en-US" dirty="0"/>
              <a:t>D. none of the mentioned</a:t>
            </a:r>
          </a:p>
        </p:txBody>
      </p:sp>
      <p:sp>
        <p:nvSpPr>
          <p:cNvPr id="4" name="Slide Number Placeholder 3">
            <a:extLst>
              <a:ext uri="{FF2B5EF4-FFF2-40B4-BE49-F238E27FC236}">
                <a16:creationId xmlns:a16="http://schemas.microsoft.com/office/drawing/2014/main" id="{AED26A1F-425A-47A6-BB5B-002F9ED795BD}"/>
              </a:ext>
            </a:extLst>
          </p:cNvPr>
          <p:cNvSpPr>
            <a:spLocks noGrp="1"/>
          </p:cNvSpPr>
          <p:nvPr>
            <p:ph type="sldNum" sz="quarter" idx="10"/>
          </p:nvPr>
        </p:nvSpPr>
        <p:spPr/>
        <p:txBody>
          <a:bodyPr/>
          <a:lstStyle/>
          <a:p>
            <a:pPr>
              <a:defRPr/>
            </a:pPr>
            <a:fld id="{6DB1FBA9-0009-47E9-8D28-5B0116D2432D}" type="slidenum">
              <a:rPr lang="en-US" altLang="en-US" smtClean="0"/>
              <a:pPr>
                <a:defRPr/>
              </a:pPr>
              <a:t>253</a:t>
            </a:fld>
            <a:endParaRPr lang="en-US" altLang="en-US"/>
          </a:p>
        </p:txBody>
      </p:sp>
    </p:spTree>
    <p:extLst>
      <p:ext uri="{BB962C8B-B14F-4D97-AF65-F5344CB8AC3E}">
        <p14:creationId xmlns:p14="http://schemas.microsoft.com/office/powerpoint/2010/main" val="3575475153"/>
      </p:ext>
    </p:extLst>
  </p:cSld>
  <p:clrMapOvr>
    <a:masterClrMapping/>
  </p:clrMapOvr>
  <p:transition spd="med"/>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57FCE-A278-4C53-AADA-C429EBC05AE6}"/>
              </a:ext>
            </a:extLst>
          </p:cNvPr>
          <p:cNvSpPr>
            <a:spLocks noGrp="1"/>
          </p:cNvSpPr>
          <p:nvPr>
            <p:ph type="title"/>
          </p:nvPr>
        </p:nvSpPr>
        <p:spPr/>
        <p:txBody>
          <a:bodyPr/>
          <a:lstStyle/>
          <a:p>
            <a:r>
              <a:rPr lang="en-US" dirty="0"/>
              <a:t>Quiz 6</a:t>
            </a:r>
          </a:p>
        </p:txBody>
      </p:sp>
      <p:sp>
        <p:nvSpPr>
          <p:cNvPr id="3" name="Content Placeholder 2">
            <a:extLst>
              <a:ext uri="{FF2B5EF4-FFF2-40B4-BE49-F238E27FC236}">
                <a16:creationId xmlns:a16="http://schemas.microsoft.com/office/drawing/2014/main" id="{7EECBBD7-A868-4F2E-BF4A-99ED2CA3B998}"/>
              </a:ext>
            </a:extLst>
          </p:cNvPr>
          <p:cNvSpPr>
            <a:spLocks noGrp="1"/>
          </p:cNvSpPr>
          <p:nvPr>
            <p:ph idx="1"/>
          </p:nvPr>
        </p:nvSpPr>
        <p:spPr/>
        <p:txBody>
          <a:bodyPr/>
          <a:lstStyle/>
          <a:p>
            <a:r>
              <a:rPr lang="en-US" b="1" dirty="0"/>
              <a:t>7. What is the output of the following code snippet?</a:t>
            </a:r>
          </a:p>
          <a:p>
            <a:endParaRPr lang="en-US" b="1" dirty="0"/>
          </a:p>
          <a:p>
            <a:r>
              <a:rPr lang="en-US" i="1" dirty="0">
                <a:solidFill>
                  <a:srgbClr val="C00000"/>
                </a:solidFill>
              </a:rPr>
              <a:t>i = 0</a:t>
            </a:r>
          </a:p>
          <a:p>
            <a:r>
              <a:rPr lang="en-US" i="1" dirty="0">
                <a:solidFill>
                  <a:srgbClr val="C00000"/>
                </a:solidFill>
              </a:rPr>
              <a:t>while i &lt; 3:</a:t>
            </a:r>
          </a:p>
          <a:p>
            <a:r>
              <a:rPr lang="en-US" i="1" dirty="0">
                <a:solidFill>
                  <a:srgbClr val="C00000"/>
                </a:solidFill>
              </a:rPr>
              <a:t>    print(i)</a:t>
            </a:r>
          </a:p>
          <a:p>
            <a:r>
              <a:rPr lang="en-US" i="1" dirty="0">
                <a:solidFill>
                  <a:srgbClr val="C00000"/>
                </a:solidFill>
              </a:rPr>
              <a:t>    i += 1</a:t>
            </a:r>
          </a:p>
          <a:p>
            <a:r>
              <a:rPr lang="en-US" i="1" dirty="0">
                <a:solidFill>
                  <a:srgbClr val="C00000"/>
                </a:solidFill>
              </a:rPr>
              <a:t>else:</a:t>
            </a:r>
          </a:p>
          <a:p>
            <a:r>
              <a:rPr lang="en-US" i="1" dirty="0">
                <a:solidFill>
                  <a:srgbClr val="C00000"/>
                </a:solidFill>
              </a:rPr>
              <a:t>    print(0)</a:t>
            </a:r>
          </a:p>
          <a:p>
            <a:endParaRPr lang="en-US" dirty="0"/>
          </a:p>
          <a:p>
            <a:r>
              <a:rPr lang="en-US" dirty="0"/>
              <a:t>A. 0 1 2 3 0</a:t>
            </a:r>
          </a:p>
          <a:p>
            <a:r>
              <a:rPr lang="en-US" dirty="0"/>
              <a:t>B. 0 1 2 0</a:t>
            </a:r>
          </a:p>
          <a:p>
            <a:r>
              <a:rPr lang="en-US" dirty="0"/>
              <a:t>C. 0 1 2</a:t>
            </a:r>
          </a:p>
          <a:p>
            <a:r>
              <a:rPr lang="en-US" dirty="0"/>
              <a:t>D. error</a:t>
            </a:r>
          </a:p>
          <a:p>
            <a:endParaRPr lang="en-US" dirty="0"/>
          </a:p>
        </p:txBody>
      </p:sp>
      <p:sp>
        <p:nvSpPr>
          <p:cNvPr id="4" name="Slide Number Placeholder 3">
            <a:extLst>
              <a:ext uri="{FF2B5EF4-FFF2-40B4-BE49-F238E27FC236}">
                <a16:creationId xmlns:a16="http://schemas.microsoft.com/office/drawing/2014/main" id="{54AE0F79-DD3D-41F3-863E-CCC47DD9C1D5}"/>
              </a:ext>
            </a:extLst>
          </p:cNvPr>
          <p:cNvSpPr>
            <a:spLocks noGrp="1"/>
          </p:cNvSpPr>
          <p:nvPr>
            <p:ph type="sldNum" sz="quarter" idx="10"/>
          </p:nvPr>
        </p:nvSpPr>
        <p:spPr/>
        <p:txBody>
          <a:bodyPr/>
          <a:lstStyle/>
          <a:p>
            <a:pPr>
              <a:defRPr/>
            </a:pPr>
            <a:fld id="{6DB1FBA9-0009-47E9-8D28-5B0116D2432D}" type="slidenum">
              <a:rPr lang="en-US" altLang="en-US" smtClean="0"/>
              <a:pPr>
                <a:defRPr/>
              </a:pPr>
              <a:t>254</a:t>
            </a:fld>
            <a:endParaRPr lang="en-US" altLang="en-US"/>
          </a:p>
        </p:txBody>
      </p:sp>
    </p:spTree>
    <p:extLst>
      <p:ext uri="{BB962C8B-B14F-4D97-AF65-F5344CB8AC3E}">
        <p14:creationId xmlns:p14="http://schemas.microsoft.com/office/powerpoint/2010/main" val="3813179187"/>
      </p:ext>
    </p:extLst>
  </p:cSld>
  <p:clrMapOvr>
    <a:masterClrMapping/>
  </p:clrMapOvr>
  <p:transition spd="med"/>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95B29-DA82-427D-BCF2-8E759D2FBADC}"/>
              </a:ext>
            </a:extLst>
          </p:cNvPr>
          <p:cNvSpPr>
            <a:spLocks noGrp="1"/>
          </p:cNvSpPr>
          <p:nvPr>
            <p:ph type="title"/>
          </p:nvPr>
        </p:nvSpPr>
        <p:spPr/>
        <p:txBody>
          <a:bodyPr/>
          <a:lstStyle/>
          <a:p>
            <a:r>
              <a:rPr lang="en-US" dirty="0"/>
              <a:t>Quiz 6</a:t>
            </a:r>
          </a:p>
        </p:txBody>
      </p:sp>
      <p:sp>
        <p:nvSpPr>
          <p:cNvPr id="3" name="Content Placeholder 2">
            <a:extLst>
              <a:ext uri="{FF2B5EF4-FFF2-40B4-BE49-F238E27FC236}">
                <a16:creationId xmlns:a16="http://schemas.microsoft.com/office/drawing/2014/main" id="{62CE9B5B-2C42-499C-921A-A17112648E17}"/>
              </a:ext>
            </a:extLst>
          </p:cNvPr>
          <p:cNvSpPr>
            <a:spLocks noGrp="1"/>
          </p:cNvSpPr>
          <p:nvPr>
            <p:ph idx="1"/>
          </p:nvPr>
        </p:nvSpPr>
        <p:spPr/>
        <p:txBody>
          <a:bodyPr/>
          <a:lstStyle/>
          <a:p>
            <a:r>
              <a:rPr lang="en-US" b="1" dirty="0"/>
              <a:t>8. What is the output of the following code snippet?</a:t>
            </a:r>
          </a:p>
          <a:p>
            <a:endParaRPr lang="en-US" b="1" dirty="0"/>
          </a:p>
          <a:p>
            <a:r>
              <a:rPr lang="en-US" i="1" dirty="0">
                <a:solidFill>
                  <a:srgbClr val="C00000"/>
                </a:solidFill>
              </a:rPr>
              <a:t>x = "</a:t>
            </a:r>
            <a:r>
              <a:rPr lang="en-US" i="1" dirty="0" err="1">
                <a:solidFill>
                  <a:srgbClr val="C00000"/>
                </a:solidFill>
              </a:rPr>
              <a:t>abcdef</a:t>
            </a:r>
            <a:r>
              <a:rPr lang="en-US" i="1" dirty="0">
                <a:solidFill>
                  <a:srgbClr val="C00000"/>
                </a:solidFill>
              </a:rPr>
              <a:t>"</a:t>
            </a:r>
          </a:p>
          <a:p>
            <a:r>
              <a:rPr lang="en-US" i="1" dirty="0">
                <a:solidFill>
                  <a:srgbClr val="C00000"/>
                </a:solidFill>
              </a:rPr>
              <a:t>while i in x:</a:t>
            </a:r>
          </a:p>
          <a:p>
            <a:r>
              <a:rPr lang="en-US" i="1" dirty="0">
                <a:solidFill>
                  <a:srgbClr val="C00000"/>
                </a:solidFill>
              </a:rPr>
              <a:t>    print(i, end=" ")</a:t>
            </a:r>
          </a:p>
          <a:p>
            <a:endParaRPr lang="en-US" dirty="0"/>
          </a:p>
          <a:p>
            <a:r>
              <a:rPr lang="en-US" dirty="0"/>
              <a:t>A. a b c d e f</a:t>
            </a:r>
          </a:p>
          <a:p>
            <a:r>
              <a:rPr lang="en-US" dirty="0"/>
              <a:t>B. </a:t>
            </a:r>
            <a:r>
              <a:rPr lang="en-US" dirty="0" err="1"/>
              <a:t>abcdef</a:t>
            </a:r>
            <a:endParaRPr lang="en-US" dirty="0"/>
          </a:p>
          <a:p>
            <a:r>
              <a:rPr lang="en-US" dirty="0"/>
              <a:t>C. i </a:t>
            </a:r>
            <a:r>
              <a:rPr lang="en-US" dirty="0" err="1"/>
              <a:t>i</a:t>
            </a:r>
            <a:r>
              <a:rPr lang="en-US" dirty="0"/>
              <a:t> </a:t>
            </a:r>
            <a:r>
              <a:rPr lang="en-US" dirty="0" err="1"/>
              <a:t>i</a:t>
            </a:r>
            <a:r>
              <a:rPr lang="en-US" dirty="0"/>
              <a:t> </a:t>
            </a:r>
            <a:r>
              <a:rPr lang="en-US" dirty="0" err="1"/>
              <a:t>i</a:t>
            </a:r>
            <a:r>
              <a:rPr lang="en-US" dirty="0"/>
              <a:t> </a:t>
            </a:r>
            <a:r>
              <a:rPr lang="en-US" dirty="0" err="1"/>
              <a:t>i</a:t>
            </a:r>
            <a:r>
              <a:rPr lang="en-US" dirty="0"/>
              <a:t> </a:t>
            </a:r>
            <a:r>
              <a:rPr lang="en-US" dirty="0" err="1"/>
              <a:t>i</a:t>
            </a:r>
            <a:r>
              <a:rPr lang="en-US" dirty="0"/>
              <a:t> …</a:t>
            </a:r>
          </a:p>
          <a:p>
            <a:r>
              <a:rPr lang="en-US" dirty="0"/>
              <a:t>D. error</a:t>
            </a:r>
          </a:p>
        </p:txBody>
      </p:sp>
      <p:sp>
        <p:nvSpPr>
          <p:cNvPr id="4" name="Slide Number Placeholder 3">
            <a:extLst>
              <a:ext uri="{FF2B5EF4-FFF2-40B4-BE49-F238E27FC236}">
                <a16:creationId xmlns:a16="http://schemas.microsoft.com/office/drawing/2014/main" id="{A05C13D7-5414-4660-BAF3-F3EF417BA008}"/>
              </a:ext>
            </a:extLst>
          </p:cNvPr>
          <p:cNvSpPr>
            <a:spLocks noGrp="1"/>
          </p:cNvSpPr>
          <p:nvPr>
            <p:ph type="sldNum" sz="quarter" idx="10"/>
          </p:nvPr>
        </p:nvSpPr>
        <p:spPr/>
        <p:txBody>
          <a:bodyPr/>
          <a:lstStyle/>
          <a:p>
            <a:pPr>
              <a:defRPr/>
            </a:pPr>
            <a:fld id="{6DB1FBA9-0009-47E9-8D28-5B0116D2432D}" type="slidenum">
              <a:rPr lang="en-US" altLang="en-US" smtClean="0"/>
              <a:pPr>
                <a:defRPr/>
              </a:pPr>
              <a:t>255</a:t>
            </a:fld>
            <a:endParaRPr lang="en-US" altLang="en-US"/>
          </a:p>
        </p:txBody>
      </p:sp>
    </p:spTree>
    <p:extLst>
      <p:ext uri="{BB962C8B-B14F-4D97-AF65-F5344CB8AC3E}">
        <p14:creationId xmlns:p14="http://schemas.microsoft.com/office/powerpoint/2010/main" val="1593726171"/>
      </p:ext>
    </p:extLst>
  </p:cSld>
  <p:clrMapOvr>
    <a:masterClrMapping/>
  </p:clrMapOvr>
  <p:transition spd="med"/>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58844-4197-4DC2-8B31-4BA8C68A79D6}"/>
              </a:ext>
            </a:extLst>
          </p:cNvPr>
          <p:cNvSpPr>
            <a:spLocks noGrp="1"/>
          </p:cNvSpPr>
          <p:nvPr>
            <p:ph type="title"/>
          </p:nvPr>
        </p:nvSpPr>
        <p:spPr/>
        <p:txBody>
          <a:bodyPr/>
          <a:lstStyle/>
          <a:p>
            <a:r>
              <a:rPr lang="en-US" dirty="0"/>
              <a:t>Quiz 6</a:t>
            </a:r>
          </a:p>
        </p:txBody>
      </p:sp>
      <p:sp>
        <p:nvSpPr>
          <p:cNvPr id="3" name="Content Placeholder 2">
            <a:extLst>
              <a:ext uri="{FF2B5EF4-FFF2-40B4-BE49-F238E27FC236}">
                <a16:creationId xmlns:a16="http://schemas.microsoft.com/office/drawing/2014/main" id="{E30F68D1-F017-400F-BE74-3ACD5470EB64}"/>
              </a:ext>
            </a:extLst>
          </p:cNvPr>
          <p:cNvSpPr>
            <a:spLocks noGrp="1"/>
          </p:cNvSpPr>
          <p:nvPr>
            <p:ph idx="1"/>
          </p:nvPr>
        </p:nvSpPr>
        <p:spPr/>
        <p:txBody>
          <a:bodyPr/>
          <a:lstStyle/>
          <a:p>
            <a:r>
              <a:rPr lang="en-US" b="1" dirty="0"/>
              <a:t>9. What is the output of the code snippet below?</a:t>
            </a:r>
          </a:p>
          <a:p>
            <a:r>
              <a:rPr lang="en-US" i="1" dirty="0">
                <a:solidFill>
                  <a:srgbClr val="C00000"/>
                </a:solidFill>
              </a:rPr>
              <a:t>x = "</a:t>
            </a:r>
            <a:r>
              <a:rPr lang="en-US" i="1" dirty="0" err="1">
                <a:solidFill>
                  <a:srgbClr val="C00000"/>
                </a:solidFill>
              </a:rPr>
              <a:t>abcdef</a:t>
            </a:r>
            <a:r>
              <a:rPr lang="en-US" i="1" dirty="0">
                <a:solidFill>
                  <a:srgbClr val="C00000"/>
                </a:solidFill>
              </a:rPr>
              <a:t>"</a:t>
            </a:r>
          </a:p>
          <a:p>
            <a:r>
              <a:rPr lang="en-US" i="1" dirty="0">
                <a:solidFill>
                  <a:srgbClr val="C00000"/>
                </a:solidFill>
              </a:rPr>
              <a:t>i = "i"</a:t>
            </a:r>
          </a:p>
          <a:p>
            <a:r>
              <a:rPr lang="en-US" i="1" dirty="0">
                <a:solidFill>
                  <a:srgbClr val="C00000"/>
                </a:solidFill>
              </a:rPr>
              <a:t>while i in x:</a:t>
            </a:r>
          </a:p>
          <a:p>
            <a:r>
              <a:rPr lang="en-US" i="1" dirty="0">
                <a:solidFill>
                  <a:srgbClr val="C00000"/>
                </a:solidFill>
              </a:rPr>
              <a:t>    print(i, end=" ")</a:t>
            </a:r>
          </a:p>
          <a:p>
            <a:endParaRPr lang="en-US" dirty="0"/>
          </a:p>
          <a:p>
            <a:r>
              <a:rPr lang="en-US" dirty="0"/>
              <a:t>A. no output</a:t>
            </a:r>
          </a:p>
          <a:p>
            <a:r>
              <a:rPr lang="en-US" dirty="0"/>
              <a:t>B. i </a:t>
            </a:r>
            <a:r>
              <a:rPr lang="en-US" dirty="0" err="1"/>
              <a:t>i</a:t>
            </a:r>
            <a:r>
              <a:rPr lang="en-US" dirty="0"/>
              <a:t> </a:t>
            </a:r>
            <a:r>
              <a:rPr lang="en-US" dirty="0" err="1"/>
              <a:t>i</a:t>
            </a:r>
            <a:r>
              <a:rPr lang="en-US" dirty="0"/>
              <a:t> </a:t>
            </a:r>
            <a:r>
              <a:rPr lang="en-US" dirty="0" err="1"/>
              <a:t>i</a:t>
            </a:r>
            <a:r>
              <a:rPr lang="en-US" dirty="0"/>
              <a:t> </a:t>
            </a:r>
            <a:r>
              <a:rPr lang="en-US" dirty="0" err="1"/>
              <a:t>i</a:t>
            </a:r>
            <a:r>
              <a:rPr lang="en-US" dirty="0"/>
              <a:t> </a:t>
            </a:r>
            <a:r>
              <a:rPr lang="en-US" dirty="0" err="1"/>
              <a:t>i</a:t>
            </a:r>
            <a:r>
              <a:rPr lang="en-US" dirty="0"/>
              <a:t> …</a:t>
            </a:r>
          </a:p>
          <a:p>
            <a:r>
              <a:rPr lang="en-US" dirty="0"/>
              <a:t>C. a b c d e f</a:t>
            </a:r>
          </a:p>
          <a:p>
            <a:r>
              <a:rPr lang="en-US" dirty="0"/>
              <a:t>D. </a:t>
            </a:r>
            <a:r>
              <a:rPr lang="en-US" dirty="0" err="1"/>
              <a:t>abcdef</a:t>
            </a:r>
            <a:endParaRPr lang="en-US" dirty="0"/>
          </a:p>
          <a:p>
            <a:r>
              <a:rPr lang="en-US" dirty="0"/>
              <a:t>E. error</a:t>
            </a:r>
          </a:p>
        </p:txBody>
      </p:sp>
      <p:sp>
        <p:nvSpPr>
          <p:cNvPr id="4" name="Slide Number Placeholder 3">
            <a:extLst>
              <a:ext uri="{FF2B5EF4-FFF2-40B4-BE49-F238E27FC236}">
                <a16:creationId xmlns:a16="http://schemas.microsoft.com/office/drawing/2014/main" id="{DDA7851D-7F0A-4B2C-B7F7-C8ACDBA2BCBB}"/>
              </a:ext>
            </a:extLst>
          </p:cNvPr>
          <p:cNvSpPr>
            <a:spLocks noGrp="1"/>
          </p:cNvSpPr>
          <p:nvPr>
            <p:ph type="sldNum" sz="quarter" idx="10"/>
          </p:nvPr>
        </p:nvSpPr>
        <p:spPr/>
        <p:txBody>
          <a:bodyPr/>
          <a:lstStyle/>
          <a:p>
            <a:pPr>
              <a:defRPr/>
            </a:pPr>
            <a:fld id="{6DB1FBA9-0009-47E9-8D28-5B0116D2432D}" type="slidenum">
              <a:rPr lang="en-US" altLang="en-US" smtClean="0"/>
              <a:pPr>
                <a:defRPr/>
              </a:pPr>
              <a:t>256</a:t>
            </a:fld>
            <a:endParaRPr lang="en-US" altLang="en-US"/>
          </a:p>
        </p:txBody>
      </p:sp>
    </p:spTree>
    <p:extLst>
      <p:ext uri="{BB962C8B-B14F-4D97-AF65-F5344CB8AC3E}">
        <p14:creationId xmlns:p14="http://schemas.microsoft.com/office/powerpoint/2010/main" val="1908582000"/>
      </p:ext>
    </p:extLst>
  </p:cSld>
  <p:clrMapOvr>
    <a:masterClrMapping/>
  </p:clrMapOvr>
  <p:transition spd="med"/>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0BE9D-443A-4B31-A418-FFF93BB7E7E4}"/>
              </a:ext>
            </a:extLst>
          </p:cNvPr>
          <p:cNvSpPr>
            <a:spLocks noGrp="1"/>
          </p:cNvSpPr>
          <p:nvPr>
            <p:ph type="title"/>
          </p:nvPr>
        </p:nvSpPr>
        <p:spPr/>
        <p:txBody>
          <a:bodyPr/>
          <a:lstStyle/>
          <a:p>
            <a:r>
              <a:rPr lang="en-US" dirty="0"/>
              <a:t>Quiz 6</a:t>
            </a:r>
          </a:p>
        </p:txBody>
      </p:sp>
      <p:sp>
        <p:nvSpPr>
          <p:cNvPr id="3" name="Content Placeholder 2">
            <a:extLst>
              <a:ext uri="{FF2B5EF4-FFF2-40B4-BE49-F238E27FC236}">
                <a16:creationId xmlns:a16="http://schemas.microsoft.com/office/drawing/2014/main" id="{260A28B8-EC7B-4615-B035-4DD009B9E2B1}"/>
              </a:ext>
            </a:extLst>
          </p:cNvPr>
          <p:cNvSpPr>
            <a:spLocks noGrp="1"/>
          </p:cNvSpPr>
          <p:nvPr>
            <p:ph idx="1"/>
          </p:nvPr>
        </p:nvSpPr>
        <p:spPr/>
        <p:txBody>
          <a:bodyPr/>
          <a:lstStyle/>
          <a:p>
            <a:r>
              <a:rPr lang="en-US" b="1" dirty="0"/>
              <a:t>10. What is the output of the following code snippet?</a:t>
            </a:r>
          </a:p>
          <a:p>
            <a:r>
              <a:rPr lang="en-US" i="1" dirty="0">
                <a:solidFill>
                  <a:srgbClr val="C00000"/>
                </a:solidFill>
              </a:rPr>
              <a:t>i = 2</a:t>
            </a:r>
          </a:p>
          <a:p>
            <a:r>
              <a:rPr lang="en-US" i="1" dirty="0">
                <a:solidFill>
                  <a:srgbClr val="C00000"/>
                </a:solidFill>
              </a:rPr>
              <a:t>while True:</a:t>
            </a:r>
          </a:p>
          <a:p>
            <a:r>
              <a:rPr lang="en-US" i="1" dirty="0">
                <a:solidFill>
                  <a:srgbClr val="C00000"/>
                </a:solidFill>
              </a:rPr>
              <a:t>    if i%2 == 0:</a:t>
            </a:r>
          </a:p>
          <a:p>
            <a:r>
              <a:rPr lang="en-US" i="1" dirty="0">
                <a:solidFill>
                  <a:srgbClr val="C00000"/>
                </a:solidFill>
              </a:rPr>
              <a:t>        print(i)</a:t>
            </a:r>
          </a:p>
          <a:p>
            <a:r>
              <a:rPr lang="en-US" i="1" dirty="0">
                <a:solidFill>
                  <a:srgbClr val="C00000"/>
                </a:solidFill>
              </a:rPr>
              <a:t>        break</a:t>
            </a:r>
          </a:p>
          <a:p>
            <a:r>
              <a:rPr lang="en-US" i="1" dirty="0">
                <a:solidFill>
                  <a:srgbClr val="C00000"/>
                </a:solidFill>
              </a:rPr>
              <a:t>    i += 2</a:t>
            </a:r>
          </a:p>
          <a:p>
            <a:endParaRPr lang="en-US" dirty="0"/>
          </a:p>
          <a:p>
            <a:r>
              <a:rPr lang="en-US" dirty="0"/>
              <a:t>A.   2 4</a:t>
            </a:r>
          </a:p>
          <a:p>
            <a:r>
              <a:rPr lang="en-US" dirty="0"/>
              <a:t>B.   0 …</a:t>
            </a:r>
          </a:p>
          <a:p>
            <a:r>
              <a:rPr lang="en-US" dirty="0"/>
              <a:t>C.   0 2</a:t>
            </a:r>
          </a:p>
          <a:p>
            <a:r>
              <a:rPr lang="en-US" dirty="0"/>
              <a:t>D.   2</a:t>
            </a:r>
          </a:p>
          <a:p>
            <a:r>
              <a:rPr lang="en-US" dirty="0"/>
              <a:t>E.   None of the above</a:t>
            </a:r>
          </a:p>
        </p:txBody>
      </p:sp>
      <p:sp>
        <p:nvSpPr>
          <p:cNvPr id="4" name="Slide Number Placeholder 3">
            <a:extLst>
              <a:ext uri="{FF2B5EF4-FFF2-40B4-BE49-F238E27FC236}">
                <a16:creationId xmlns:a16="http://schemas.microsoft.com/office/drawing/2014/main" id="{F3213379-2B91-4278-9B99-D347FAFA4AD6}"/>
              </a:ext>
            </a:extLst>
          </p:cNvPr>
          <p:cNvSpPr>
            <a:spLocks noGrp="1"/>
          </p:cNvSpPr>
          <p:nvPr>
            <p:ph type="sldNum" sz="quarter" idx="10"/>
          </p:nvPr>
        </p:nvSpPr>
        <p:spPr/>
        <p:txBody>
          <a:bodyPr/>
          <a:lstStyle/>
          <a:p>
            <a:pPr>
              <a:defRPr/>
            </a:pPr>
            <a:fld id="{6DB1FBA9-0009-47E9-8D28-5B0116D2432D}" type="slidenum">
              <a:rPr lang="en-US" altLang="en-US" smtClean="0"/>
              <a:pPr>
                <a:defRPr/>
              </a:pPr>
              <a:t>257</a:t>
            </a:fld>
            <a:endParaRPr lang="en-US" altLang="en-US"/>
          </a:p>
        </p:txBody>
      </p:sp>
    </p:spTree>
    <p:extLst>
      <p:ext uri="{BB962C8B-B14F-4D97-AF65-F5344CB8AC3E}">
        <p14:creationId xmlns:p14="http://schemas.microsoft.com/office/powerpoint/2010/main" val="2948602250"/>
      </p:ext>
    </p:extLst>
  </p:cSld>
  <p:clrMapOvr>
    <a:masterClrMapping/>
  </p:clrMapOvr>
  <p:transition spd="med"/>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044E4-27A0-4E1C-B604-DF9024A2F31D}"/>
              </a:ext>
            </a:extLst>
          </p:cNvPr>
          <p:cNvSpPr>
            <a:spLocks noGrp="1"/>
          </p:cNvSpPr>
          <p:nvPr>
            <p:ph type="title"/>
          </p:nvPr>
        </p:nvSpPr>
        <p:spPr/>
        <p:txBody>
          <a:bodyPr/>
          <a:lstStyle/>
          <a:p>
            <a:r>
              <a:rPr lang="en-CA" dirty="0"/>
              <a:t>Dictionaries</a:t>
            </a:r>
          </a:p>
        </p:txBody>
      </p:sp>
      <p:sp>
        <p:nvSpPr>
          <p:cNvPr id="3" name="Content Placeholder 2">
            <a:extLst>
              <a:ext uri="{FF2B5EF4-FFF2-40B4-BE49-F238E27FC236}">
                <a16:creationId xmlns:a16="http://schemas.microsoft.com/office/drawing/2014/main" id="{9D33A40E-75D7-439F-8924-1F1B10EDF1E5}"/>
              </a:ext>
            </a:extLst>
          </p:cNvPr>
          <p:cNvSpPr>
            <a:spLocks noGrp="1"/>
          </p:cNvSpPr>
          <p:nvPr>
            <p:ph idx="1"/>
          </p:nvPr>
        </p:nvSpPr>
        <p:spPr/>
        <p:txBody>
          <a:bodyPr/>
          <a:lstStyle/>
          <a:p>
            <a:r>
              <a:rPr lang="en-US" dirty="0"/>
              <a:t>In this section, you'll learn everything you need to know about Python dictionaries; how they are created, accessing, adding and removing elements from them and, various built-in methods</a:t>
            </a:r>
          </a:p>
          <a:p>
            <a:endParaRPr lang="en-US" dirty="0"/>
          </a:p>
          <a:p>
            <a:endParaRPr lang="en-CA" dirty="0"/>
          </a:p>
        </p:txBody>
      </p:sp>
      <p:sp>
        <p:nvSpPr>
          <p:cNvPr id="4" name="Slide Number Placeholder 3">
            <a:extLst>
              <a:ext uri="{FF2B5EF4-FFF2-40B4-BE49-F238E27FC236}">
                <a16:creationId xmlns:a16="http://schemas.microsoft.com/office/drawing/2014/main" id="{363AC66B-0465-48B8-8407-B4EE3FEA9BB3}"/>
              </a:ext>
            </a:extLst>
          </p:cNvPr>
          <p:cNvSpPr>
            <a:spLocks noGrp="1"/>
          </p:cNvSpPr>
          <p:nvPr>
            <p:ph type="sldNum" sz="quarter" idx="10"/>
          </p:nvPr>
        </p:nvSpPr>
        <p:spPr/>
        <p:txBody>
          <a:bodyPr/>
          <a:lstStyle/>
          <a:p>
            <a:pPr>
              <a:defRPr/>
            </a:pPr>
            <a:fld id="{6DB1FBA9-0009-47E9-8D28-5B0116D2432D}" type="slidenum">
              <a:rPr lang="en-US" altLang="en-US" smtClean="0"/>
              <a:pPr>
                <a:defRPr/>
              </a:pPr>
              <a:t>258</a:t>
            </a:fld>
            <a:endParaRPr lang="en-US" altLang="en-US"/>
          </a:p>
        </p:txBody>
      </p:sp>
      <p:pic>
        <p:nvPicPr>
          <p:cNvPr id="6" name="Picture 5">
            <a:extLst>
              <a:ext uri="{FF2B5EF4-FFF2-40B4-BE49-F238E27FC236}">
                <a16:creationId xmlns:a16="http://schemas.microsoft.com/office/drawing/2014/main" id="{D41B3C7F-F8CA-4FF3-BC25-E765515F32DA}"/>
              </a:ext>
            </a:extLst>
          </p:cNvPr>
          <p:cNvPicPr>
            <a:picLocks noChangeAspect="1"/>
          </p:cNvPicPr>
          <p:nvPr/>
        </p:nvPicPr>
        <p:blipFill>
          <a:blip r:embed="rId2"/>
          <a:stretch>
            <a:fillRect/>
          </a:stretch>
        </p:blipFill>
        <p:spPr>
          <a:xfrm>
            <a:off x="311944" y="2362200"/>
            <a:ext cx="8534400" cy="3352800"/>
          </a:xfrm>
          <a:prstGeom prst="rect">
            <a:avLst/>
          </a:prstGeom>
        </p:spPr>
      </p:pic>
      <p:sp>
        <p:nvSpPr>
          <p:cNvPr id="7" name="Arrow: U-Turn 6">
            <a:hlinkClick r:id="rId3" action="ppaction://hlinksldjump"/>
            <a:extLst>
              <a:ext uri="{FF2B5EF4-FFF2-40B4-BE49-F238E27FC236}">
                <a16:creationId xmlns:a16="http://schemas.microsoft.com/office/drawing/2014/main" id="{6C06A9F3-A3EB-46E1-9DFA-292716412586}"/>
              </a:ext>
            </a:extLst>
          </p:cNvPr>
          <p:cNvSpPr/>
          <p:nvPr/>
        </p:nvSpPr>
        <p:spPr bwMode="auto">
          <a:xfrm>
            <a:off x="1066800" y="6019800"/>
            <a:ext cx="457200" cy="228600"/>
          </a:xfrm>
          <a:prstGeom prst="uturnArrow">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1196975" marR="0" indent="-282575" algn="l" defTabSz="914400" rtl="0" eaLnBrk="1" fontAlgn="base" latinLnBrk="0" hangingPunct="1">
              <a:lnSpc>
                <a:spcPct val="100000"/>
              </a:lnSpc>
              <a:spcBef>
                <a:spcPts val="500"/>
              </a:spcBef>
              <a:spcAft>
                <a:spcPct val="0"/>
              </a:spcAft>
              <a:buClr>
                <a:srgbClr val="800080"/>
              </a:buClr>
              <a:buSzPct val="55000"/>
              <a:buFont typeface="Wingdings" panose="05000000000000000000" pitchFamily="2" charset="2"/>
              <a:buChar char="n"/>
              <a:tabLst/>
            </a:pPr>
            <a:endParaRPr kumimoji="0" lang="en-US" sz="2000" b="0" i="0" u="none" strike="noStrike" cap="none" normalizeH="0" baseline="0">
              <a:ln>
                <a:noFill/>
              </a:ln>
              <a:solidFill>
                <a:schemeClr val="tx1"/>
              </a:solidFill>
              <a:effectLst/>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118882605"/>
      </p:ext>
    </p:extLst>
  </p:cSld>
  <p:clrMapOvr>
    <a:masterClrMapping/>
  </p:clrMapOvr>
  <p:transition spd="med"/>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95DF0-D6E8-477F-BF22-7DE391F59D36}"/>
              </a:ext>
            </a:extLst>
          </p:cNvPr>
          <p:cNvSpPr>
            <a:spLocks noGrp="1"/>
          </p:cNvSpPr>
          <p:nvPr>
            <p:ph type="title"/>
          </p:nvPr>
        </p:nvSpPr>
        <p:spPr/>
        <p:txBody>
          <a:bodyPr/>
          <a:lstStyle/>
          <a:p>
            <a:r>
              <a:rPr lang="en-CA" dirty="0"/>
              <a:t>Dictionaries(cont)</a:t>
            </a:r>
          </a:p>
        </p:txBody>
      </p:sp>
      <p:sp>
        <p:nvSpPr>
          <p:cNvPr id="3" name="Content Placeholder 2">
            <a:extLst>
              <a:ext uri="{FF2B5EF4-FFF2-40B4-BE49-F238E27FC236}">
                <a16:creationId xmlns:a16="http://schemas.microsoft.com/office/drawing/2014/main" id="{721AB18A-7A70-484B-9C0F-2749A5557FE0}"/>
              </a:ext>
            </a:extLst>
          </p:cNvPr>
          <p:cNvSpPr>
            <a:spLocks noGrp="1"/>
          </p:cNvSpPr>
          <p:nvPr>
            <p:ph idx="1"/>
          </p:nvPr>
        </p:nvSpPr>
        <p:spPr/>
        <p:txBody>
          <a:bodyPr/>
          <a:lstStyle/>
          <a:p>
            <a:r>
              <a:rPr lang="en-US" b="1" dirty="0">
                <a:solidFill>
                  <a:srgbClr val="C00000"/>
                </a:solidFill>
              </a:rPr>
              <a:t>Python dictionary </a:t>
            </a:r>
            <a:r>
              <a:rPr lang="en-US" dirty="0">
                <a:solidFill>
                  <a:srgbClr val="C00000"/>
                </a:solidFill>
              </a:rPr>
              <a:t>is an </a:t>
            </a:r>
            <a:r>
              <a:rPr lang="en-US" i="1" dirty="0">
                <a:solidFill>
                  <a:srgbClr val="C00000"/>
                </a:solidFill>
                <a:highlight>
                  <a:srgbClr val="FFFF00"/>
                </a:highlight>
              </a:rPr>
              <a:t>unordered</a:t>
            </a:r>
            <a:r>
              <a:rPr lang="en-US" dirty="0">
                <a:solidFill>
                  <a:srgbClr val="C00000"/>
                </a:solidFill>
              </a:rPr>
              <a:t> collection of items</a:t>
            </a:r>
          </a:p>
          <a:p>
            <a:r>
              <a:rPr lang="en-US" dirty="0"/>
              <a:t>While other data types have only value as an element, a dictionary has a </a:t>
            </a:r>
            <a:r>
              <a:rPr lang="en-US" b="1" dirty="0">
                <a:solidFill>
                  <a:srgbClr val="C00000"/>
                </a:solidFill>
                <a:highlight>
                  <a:srgbClr val="FFFF00"/>
                </a:highlight>
              </a:rPr>
              <a:t>key: value pair</a:t>
            </a:r>
          </a:p>
          <a:p>
            <a:r>
              <a:rPr lang="en-US" dirty="0"/>
              <a:t>Dictionaries are optimized to retrieve values when the key is known</a:t>
            </a:r>
          </a:p>
          <a:p>
            <a:r>
              <a:rPr lang="en-US" b="1" dirty="0">
                <a:solidFill>
                  <a:srgbClr val="C00000"/>
                </a:solidFill>
              </a:rPr>
              <a:t>How to create a dictionary?</a:t>
            </a:r>
          </a:p>
          <a:p>
            <a:r>
              <a:rPr lang="en-US" dirty="0"/>
              <a:t>Creating a dictionary is as simple as placing items inside curly braces </a:t>
            </a:r>
            <a:r>
              <a:rPr lang="en-US" dirty="0">
                <a:solidFill>
                  <a:srgbClr val="C00000"/>
                </a:solidFill>
              </a:rPr>
              <a:t>{}</a:t>
            </a:r>
            <a:r>
              <a:rPr lang="en-US" dirty="0"/>
              <a:t> separated by comma</a:t>
            </a:r>
          </a:p>
          <a:p>
            <a:r>
              <a:rPr lang="en-US" dirty="0"/>
              <a:t>Another way is to use the dict() function</a:t>
            </a:r>
          </a:p>
          <a:p>
            <a:r>
              <a:rPr lang="en-US" dirty="0"/>
              <a:t>An item has a key and the corresponding value expressed as a pair, </a:t>
            </a:r>
            <a:r>
              <a:rPr lang="en-US" dirty="0">
                <a:solidFill>
                  <a:srgbClr val="C00000"/>
                </a:solidFill>
                <a:highlight>
                  <a:srgbClr val="FFFF00"/>
                </a:highlight>
              </a:rPr>
              <a:t>key: value</a:t>
            </a:r>
          </a:p>
          <a:p>
            <a:r>
              <a:rPr lang="en-US" dirty="0"/>
              <a:t>While values can be of any data type and can repeat</a:t>
            </a:r>
            <a:r>
              <a:rPr lang="en-US" b="1" dirty="0">
                <a:solidFill>
                  <a:srgbClr val="C00000"/>
                </a:solidFill>
              </a:rPr>
              <a:t>, </a:t>
            </a:r>
            <a:r>
              <a:rPr lang="en-US" b="1" dirty="0">
                <a:solidFill>
                  <a:srgbClr val="C00000"/>
                </a:solidFill>
                <a:highlight>
                  <a:srgbClr val="FFFF00"/>
                </a:highlight>
              </a:rPr>
              <a:t>keys must be of immutable type</a:t>
            </a:r>
            <a:r>
              <a:rPr lang="en-US" b="1" dirty="0">
                <a:solidFill>
                  <a:srgbClr val="FF0000"/>
                </a:solidFill>
              </a:rPr>
              <a:t> </a:t>
            </a:r>
            <a:r>
              <a:rPr lang="en-US" dirty="0"/>
              <a:t>(</a:t>
            </a:r>
            <a:r>
              <a:rPr lang="en-US" dirty="0">
                <a:solidFill>
                  <a:srgbClr val="C00000"/>
                </a:solidFill>
                <a:hlinkClick r:id="rId2" tooltip="Python Strings">
                  <a:extLst>
                    <a:ext uri="{A12FA001-AC4F-418D-AE19-62706E023703}">
                      <ahyp:hlinkClr xmlns:ahyp="http://schemas.microsoft.com/office/drawing/2018/hyperlinkcolor" val="tx"/>
                    </a:ext>
                  </a:extLst>
                </a:hlinkClick>
              </a:rPr>
              <a:t>string</a:t>
            </a:r>
            <a:r>
              <a:rPr lang="en-US" dirty="0">
                <a:solidFill>
                  <a:srgbClr val="C00000"/>
                </a:solidFill>
              </a:rPr>
              <a:t>, </a:t>
            </a:r>
            <a:r>
              <a:rPr lang="en-US" dirty="0">
                <a:solidFill>
                  <a:srgbClr val="C00000"/>
                </a:solidFill>
                <a:hlinkClick r:id="rId3" tooltip="Python Numbers">
                  <a:extLst>
                    <a:ext uri="{A12FA001-AC4F-418D-AE19-62706E023703}">
                      <ahyp:hlinkClr xmlns:ahyp="http://schemas.microsoft.com/office/drawing/2018/hyperlinkcolor" val="tx"/>
                    </a:ext>
                  </a:extLst>
                </a:hlinkClick>
              </a:rPr>
              <a:t>number</a:t>
            </a:r>
            <a:r>
              <a:rPr lang="en-US" dirty="0">
                <a:solidFill>
                  <a:srgbClr val="C00000"/>
                </a:solidFill>
              </a:rPr>
              <a:t> or </a:t>
            </a:r>
            <a:r>
              <a:rPr lang="en-US" dirty="0">
                <a:solidFill>
                  <a:srgbClr val="C00000"/>
                </a:solidFill>
                <a:hlinkClick r:id="rId4" tooltip="Python Tuple">
                  <a:extLst>
                    <a:ext uri="{A12FA001-AC4F-418D-AE19-62706E023703}">
                      <ahyp:hlinkClr xmlns:ahyp="http://schemas.microsoft.com/office/drawing/2018/hyperlinkcolor" val="tx"/>
                    </a:ext>
                  </a:extLst>
                </a:hlinkClick>
              </a:rPr>
              <a:t>tuple</a:t>
            </a:r>
            <a:r>
              <a:rPr lang="en-US" dirty="0">
                <a:solidFill>
                  <a:srgbClr val="C00000"/>
                </a:solidFill>
              </a:rPr>
              <a:t> </a:t>
            </a:r>
            <a:r>
              <a:rPr lang="en-US" dirty="0"/>
              <a:t>with immutable elements) and must be unique</a:t>
            </a:r>
          </a:p>
          <a:p>
            <a:endParaRPr lang="en-US" dirty="0"/>
          </a:p>
          <a:p>
            <a:endParaRPr lang="en-US" dirty="0"/>
          </a:p>
          <a:p>
            <a:endParaRPr lang="en-CA" dirty="0"/>
          </a:p>
        </p:txBody>
      </p:sp>
      <p:sp>
        <p:nvSpPr>
          <p:cNvPr id="4" name="Slide Number Placeholder 3">
            <a:extLst>
              <a:ext uri="{FF2B5EF4-FFF2-40B4-BE49-F238E27FC236}">
                <a16:creationId xmlns:a16="http://schemas.microsoft.com/office/drawing/2014/main" id="{E1521A41-6264-4299-A059-254827F20817}"/>
              </a:ext>
            </a:extLst>
          </p:cNvPr>
          <p:cNvSpPr>
            <a:spLocks noGrp="1"/>
          </p:cNvSpPr>
          <p:nvPr>
            <p:ph type="sldNum" sz="quarter" idx="10"/>
          </p:nvPr>
        </p:nvSpPr>
        <p:spPr/>
        <p:txBody>
          <a:bodyPr/>
          <a:lstStyle/>
          <a:p>
            <a:pPr>
              <a:defRPr/>
            </a:pPr>
            <a:fld id="{6DB1FBA9-0009-47E9-8D28-5B0116D2432D}" type="slidenum">
              <a:rPr lang="en-US" altLang="en-US" smtClean="0"/>
              <a:pPr>
                <a:defRPr/>
              </a:pPr>
              <a:t>259</a:t>
            </a:fld>
            <a:endParaRPr lang="en-US" altLang="en-US"/>
          </a:p>
        </p:txBody>
      </p:sp>
    </p:spTree>
    <p:extLst>
      <p:ext uri="{BB962C8B-B14F-4D97-AF65-F5344CB8AC3E}">
        <p14:creationId xmlns:p14="http://schemas.microsoft.com/office/powerpoint/2010/main" val="217297152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2FBDE-C5EA-490A-B4E0-E69EA78471F9}"/>
              </a:ext>
            </a:extLst>
          </p:cNvPr>
          <p:cNvSpPr>
            <a:spLocks noGrp="1"/>
          </p:cNvSpPr>
          <p:nvPr>
            <p:ph type="title"/>
          </p:nvPr>
        </p:nvSpPr>
        <p:spPr/>
        <p:txBody>
          <a:bodyPr/>
          <a:lstStyle/>
          <a:p>
            <a:r>
              <a:rPr lang="en-CA" sz="2800" dirty="0"/>
              <a:t>EXPRESSIONS, VARIABLES AND ASSIGNMENTS</a:t>
            </a:r>
          </a:p>
        </p:txBody>
      </p:sp>
      <p:sp>
        <p:nvSpPr>
          <p:cNvPr id="3" name="Content Placeholder 2">
            <a:extLst>
              <a:ext uri="{FF2B5EF4-FFF2-40B4-BE49-F238E27FC236}">
                <a16:creationId xmlns:a16="http://schemas.microsoft.com/office/drawing/2014/main" id="{B323A9CD-05A1-4676-A9F7-A848CDCF8DEA}"/>
              </a:ext>
            </a:extLst>
          </p:cNvPr>
          <p:cNvSpPr>
            <a:spLocks noGrp="1"/>
          </p:cNvSpPr>
          <p:nvPr>
            <p:ph idx="1"/>
          </p:nvPr>
        </p:nvSpPr>
        <p:spPr/>
        <p:txBody>
          <a:bodyPr/>
          <a:lstStyle/>
          <a:p>
            <a:r>
              <a:rPr lang="en-US" dirty="0"/>
              <a:t>Some other functions that Python makes available are </a:t>
            </a:r>
            <a:r>
              <a:rPr lang="en-US" b="1" dirty="0">
                <a:solidFill>
                  <a:srgbClr val="C00000"/>
                </a:solidFill>
              </a:rPr>
              <a:t>min() </a:t>
            </a:r>
            <a:r>
              <a:rPr lang="en-US" dirty="0"/>
              <a:t>and </a:t>
            </a:r>
            <a:r>
              <a:rPr lang="en-US" b="1" dirty="0">
                <a:solidFill>
                  <a:srgbClr val="C00000"/>
                </a:solidFill>
              </a:rPr>
              <a:t>max()</a:t>
            </a:r>
            <a:r>
              <a:rPr lang="en-US" dirty="0">
                <a:solidFill>
                  <a:srgbClr val="C00000"/>
                </a:solidFill>
              </a:rPr>
              <a:t>, </a:t>
            </a:r>
            <a:r>
              <a:rPr lang="en-US" dirty="0"/>
              <a:t>which return the </a:t>
            </a:r>
            <a:r>
              <a:rPr lang="en-US" dirty="0">
                <a:solidFill>
                  <a:srgbClr val="C00000"/>
                </a:solidFill>
              </a:rPr>
              <a:t>minimum</a:t>
            </a:r>
            <a:r>
              <a:rPr lang="en-US" dirty="0"/>
              <a:t> or </a:t>
            </a:r>
            <a:r>
              <a:rPr lang="en-US" dirty="0">
                <a:solidFill>
                  <a:srgbClr val="C00000"/>
                </a:solidFill>
              </a:rPr>
              <a:t>maximum</a:t>
            </a:r>
            <a:r>
              <a:rPr lang="en-US" dirty="0"/>
              <a:t>, respectively, of the input values</a:t>
            </a:r>
          </a:p>
          <a:p>
            <a:endParaRPr lang="en-US" dirty="0"/>
          </a:p>
          <a:p>
            <a:r>
              <a:rPr lang="en-US" b="1" dirty="0">
                <a:solidFill>
                  <a:srgbClr val="C00000"/>
                </a:solidFill>
              </a:rPr>
              <a:t>min(6, -2)</a:t>
            </a:r>
          </a:p>
          <a:p>
            <a:r>
              <a:rPr lang="en-US" b="1" dirty="0">
                <a:solidFill>
                  <a:srgbClr val="C00000"/>
                </a:solidFill>
              </a:rPr>
              <a:t> -2</a:t>
            </a:r>
          </a:p>
          <a:p>
            <a:r>
              <a:rPr lang="en-US" b="1" dirty="0">
                <a:solidFill>
                  <a:srgbClr val="C00000"/>
                </a:solidFill>
              </a:rPr>
              <a:t>max(6, -2)</a:t>
            </a:r>
          </a:p>
          <a:p>
            <a:r>
              <a:rPr lang="en-US" b="1" dirty="0">
                <a:solidFill>
                  <a:srgbClr val="C00000"/>
                </a:solidFill>
              </a:rPr>
              <a:t> 6</a:t>
            </a:r>
          </a:p>
          <a:p>
            <a:r>
              <a:rPr lang="en-US" b="1" dirty="0">
                <a:solidFill>
                  <a:srgbClr val="C00000"/>
                </a:solidFill>
              </a:rPr>
              <a:t>min(2, -4, 6, -2)</a:t>
            </a:r>
          </a:p>
          <a:p>
            <a:r>
              <a:rPr lang="en-US" b="1" dirty="0">
                <a:solidFill>
                  <a:srgbClr val="C00000"/>
                </a:solidFill>
              </a:rPr>
              <a:t> -4</a:t>
            </a:r>
          </a:p>
          <a:p>
            <a:r>
              <a:rPr lang="en-US" b="1" dirty="0">
                <a:solidFill>
                  <a:srgbClr val="C00000"/>
                </a:solidFill>
              </a:rPr>
              <a:t>max(12, 26.5, 3.5)</a:t>
            </a:r>
          </a:p>
          <a:p>
            <a:r>
              <a:rPr lang="en-US" b="1" dirty="0">
                <a:solidFill>
                  <a:srgbClr val="C00000"/>
                </a:solidFill>
              </a:rPr>
              <a:t> 26.5</a:t>
            </a:r>
          </a:p>
          <a:p>
            <a:r>
              <a:rPr lang="en-CA" dirty="0"/>
              <a:t>For a fun exercise write the code to find these in another programming language you used to use</a:t>
            </a:r>
          </a:p>
        </p:txBody>
      </p:sp>
      <p:sp>
        <p:nvSpPr>
          <p:cNvPr id="4" name="Slide Number Placeholder 3">
            <a:extLst>
              <a:ext uri="{FF2B5EF4-FFF2-40B4-BE49-F238E27FC236}">
                <a16:creationId xmlns:a16="http://schemas.microsoft.com/office/drawing/2014/main" id="{E017C6D2-DBDD-4584-BD1D-A2E894F36F2B}"/>
              </a:ext>
            </a:extLst>
          </p:cNvPr>
          <p:cNvSpPr>
            <a:spLocks noGrp="1"/>
          </p:cNvSpPr>
          <p:nvPr>
            <p:ph type="sldNum" sz="quarter" idx="10"/>
          </p:nvPr>
        </p:nvSpPr>
        <p:spPr/>
        <p:txBody>
          <a:bodyPr/>
          <a:lstStyle/>
          <a:p>
            <a:pPr>
              <a:defRPr/>
            </a:pPr>
            <a:fld id="{6DB1FBA9-0009-47E9-8D28-5B0116D2432D}" type="slidenum">
              <a:rPr lang="en-US" altLang="en-US" smtClean="0"/>
              <a:pPr>
                <a:defRPr/>
              </a:pPr>
              <a:t>26</a:t>
            </a:fld>
            <a:endParaRPr lang="en-US" altLang="en-US"/>
          </a:p>
        </p:txBody>
      </p:sp>
    </p:spTree>
    <p:extLst>
      <p:ext uri="{BB962C8B-B14F-4D97-AF65-F5344CB8AC3E}">
        <p14:creationId xmlns:p14="http://schemas.microsoft.com/office/powerpoint/2010/main" val="4279913570"/>
      </p:ext>
    </p:extLst>
  </p:cSld>
  <p:clrMapOvr>
    <a:masterClrMapping/>
  </p:clrMapOvr>
  <p:transition spd="med"/>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87209-2E4B-49B7-A18F-20490F3868BE}"/>
              </a:ext>
            </a:extLst>
          </p:cNvPr>
          <p:cNvSpPr>
            <a:spLocks noGrp="1"/>
          </p:cNvSpPr>
          <p:nvPr>
            <p:ph type="title"/>
          </p:nvPr>
        </p:nvSpPr>
        <p:spPr/>
        <p:txBody>
          <a:bodyPr/>
          <a:lstStyle/>
          <a:p>
            <a:r>
              <a:rPr lang="en-CA" dirty="0"/>
              <a:t>Dictionaries(cont)</a:t>
            </a:r>
          </a:p>
        </p:txBody>
      </p:sp>
      <p:sp>
        <p:nvSpPr>
          <p:cNvPr id="3" name="Content Placeholder 2">
            <a:extLst>
              <a:ext uri="{FF2B5EF4-FFF2-40B4-BE49-F238E27FC236}">
                <a16:creationId xmlns:a16="http://schemas.microsoft.com/office/drawing/2014/main" id="{AEB56D4D-2A55-4988-8938-0C591EC4DD8E}"/>
              </a:ext>
            </a:extLst>
          </p:cNvPr>
          <p:cNvSpPr>
            <a:spLocks noGrp="1"/>
          </p:cNvSpPr>
          <p:nvPr>
            <p:ph idx="1"/>
          </p:nvPr>
        </p:nvSpPr>
        <p:spPr/>
        <p:txBody>
          <a:bodyPr/>
          <a:lstStyle/>
          <a:p>
            <a:r>
              <a:rPr lang="en-US" b="1" dirty="0">
                <a:solidFill>
                  <a:srgbClr val="C00000"/>
                </a:solidFill>
              </a:rPr>
              <a:t>Examples</a:t>
            </a:r>
          </a:p>
          <a:p>
            <a:r>
              <a:rPr lang="en-US" i="1" dirty="0">
                <a:solidFill>
                  <a:srgbClr val="C00000"/>
                </a:solidFill>
              </a:rPr>
              <a:t># empty dictionary</a:t>
            </a:r>
          </a:p>
          <a:p>
            <a:r>
              <a:rPr lang="en-US" i="1" dirty="0" err="1">
                <a:solidFill>
                  <a:srgbClr val="C00000"/>
                </a:solidFill>
              </a:rPr>
              <a:t>my_dict</a:t>
            </a:r>
            <a:r>
              <a:rPr lang="en-US" i="1" dirty="0">
                <a:solidFill>
                  <a:srgbClr val="C00000"/>
                </a:solidFill>
              </a:rPr>
              <a:t> = {}</a:t>
            </a:r>
          </a:p>
          <a:p>
            <a:endParaRPr lang="en-US" dirty="0"/>
          </a:p>
          <a:p>
            <a:r>
              <a:rPr lang="en-US" i="1" dirty="0">
                <a:solidFill>
                  <a:srgbClr val="C00000"/>
                </a:solidFill>
              </a:rPr>
              <a:t># dictionary with integer keys</a:t>
            </a:r>
          </a:p>
          <a:p>
            <a:r>
              <a:rPr lang="en-US" i="1" dirty="0" err="1">
                <a:solidFill>
                  <a:srgbClr val="C00000"/>
                </a:solidFill>
              </a:rPr>
              <a:t>my_dict</a:t>
            </a:r>
            <a:r>
              <a:rPr lang="en-US" i="1" dirty="0">
                <a:solidFill>
                  <a:srgbClr val="C00000"/>
                </a:solidFill>
              </a:rPr>
              <a:t> = {1: 'apple', 2: 'ball'}</a:t>
            </a:r>
          </a:p>
          <a:p>
            <a:endParaRPr lang="en-US" dirty="0"/>
          </a:p>
          <a:p>
            <a:r>
              <a:rPr lang="en-US" i="1" dirty="0">
                <a:solidFill>
                  <a:srgbClr val="C00000"/>
                </a:solidFill>
              </a:rPr>
              <a:t># dictionary with mixed keys</a:t>
            </a:r>
          </a:p>
          <a:p>
            <a:r>
              <a:rPr lang="en-US" i="1" dirty="0" err="1">
                <a:solidFill>
                  <a:srgbClr val="C00000"/>
                </a:solidFill>
              </a:rPr>
              <a:t>my_dict</a:t>
            </a:r>
            <a:r>
              <a:rPr lang="en-US" i="1" dirty="0">
                <a:solidFill>
                  <a:srgbClr val="C00000"/>
                </a:solidFill>
              </a:rPr>
              <a:t> = {'name': 'John', 1: [2, 4, 3]}</a:t>
            </a:r>
          </a:p>
          <a:p>
            <a:endParaRPr lang="en-US" dirty="0"/>
          </a:p>
          <a:p>
            <a:r>
              <a:rPr lang="en-US" i="1" dirty="0">
                <a:solidFill>
                  <a:srgbClr val="C00000"/>
                </a:solidFill>
              </a:rPr>
              <a:t># using dict()</a:t>
            </a:r>
          </a:p>
          <a:p>
            <a:r>
              <a:rPr lang="en-US" i="1" dirty="0" err="1">
                <a:solidFill>
                  <a:srgbClr val="C00000"/>
                </a:solidFill>
              </a:rPr>
              <a:t>my_dict</a:t>
            </a:r>
            <a:r>
              <a:rPr lang="en-US" i="1" dirty="0">
                <a:solidFill>
                  <a:srgbClr val="C00000"/>
                </a:solidFill>
              </a:rPr>
              <a:t> = dict({1:'apple', 2:'ball'})</a:t>
            </a:r>
          </a:p>
          <a:p>
            <a:endParaRPr lang="en-US" dirty="0"/>
          </a:p>
          <a:p>
            <a:r>
              <a:rPr lang="en-US" i="1" dirty="0">
                <a:solidFill>
                  <a:srgbClr val="C00000"/>
                </a:solidFill>
              </a:rPr>
              <a:t># from sequence having each item as a pair</a:t>
            </a:r>
          </a:p>
          <a:p>
            <a:r>
              <a:rPr lang="en-US" i="1" dirty="0" err="1">
                <a:solidFill>
                  <a:srgbClr val="C00000"/>
                </a:solidFill>
              </a:rPr>
              <a:t>my_dict</a:t>
            </a:r>
            <a:r>
              <a:rPr lang="en-US" i="1" dirty="0">
                <a:solidFill>
                  <a:srgbClr val="C00000"/>
                </a:solidFill>
              </a:rPr>
              <a:t> = dict([(1,'apple'), (2,'ball')])</a:t>
            </a:r>
            <a:endParaRPr lang="en-CA" i="1" dirty="0">
              <a:solidFill>
                <a:srgbClr val="C00000"/>
              </a:solidFill>
            </a:endParaRPr>
          </a:p>
        </p:txBody>
      </p:sp>
      <p:sp>
        <p:nvSpPr>
          <p:cNvPr id="4" name="Slide Number Placeholder 3">
            <a:extLst>
              <a:ext uri="{FF2B5EF4-FFF2-40B4-BE49-F238E27FC236}">
                <a16:creationId xmlns:a16="http://schemas.microsoft.com/office/drawing/2014/main" id="{358F858C-CF2F-432C-B2A2-832BDF3C39C7}"/>
              </a:ext>
            </a:extLst>
          </p:cNvPr>
          <p:cNvSpPr>
            <a:spLocks noGrp="1"/>
          </p:cNvSpPr>
          <p:nvPr>
            <p:ph type="sldNum" sz="quarter" idx="10"/>
          </p:nvPr>
        </p:nvSpPr>
        <p:spPr/>
        <p:txBody>
          <a:bodyPr/>
          <a:lstStyle/>
          <a:p>
            <a:pPr>
              <a:defRPr/>
            </a:pPr>
            <a:fld id="{6DB1FBA9-0009-47E9-8D28-5B0116D2432D}" type="slidenum">
              <a:rPr lang="en-US" altLang="en-US" smtClean="0"/>
              <a:pPr>
                <a:defRPr/>
              </a:pPr>
              <a:t>260</a:t>
            </a:fld>
            <a:endParaRPr lang="en-US" altLang="en-US"/>
          </a:p>
        </p:txBody>
      </p:sp>
    </p:spTree>
    <p:extLst>
      <p:ext uri="{BB962C8B-B14F-4D97-AF65-F5344CB8AC3E}">
        <p14:creationId xmlns:p14="http://schemas.microsoft.com/office/powerpoint/2010/main" val="3278557774"/>
      </p:ext>
    </p:extLst>
  </p:cSld>
  <p:clrMapOvr>
    <a:masterClrMapping/>
  </p:clrMapOvr>
  <p:transition spd="med"/>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658D0-3978-43DA-AD05-BD0B6CCDB7D6}"/>
              </a:ext>
            </a:extLst>
          </p:cNvPr>
          <p:cNvSpPr>
            <a:spLocks noGrp="1"/>
          </p:cNvSpPr>
          <p:nvPr>
            <p:ph type="title"/>
          </p:nvPr>
        </p:nvSpPr>
        <p:spPr/>
        <p:txBody>
          <a:bodyPr/>
          <a:lstStyle/>
          <a:p>
            <a:r>
              <a:rPr lang="en-CA" dirty="0"/>
              <a:t>Dictionaries(cont)</a:t>
            </a:r>
          </a:p>
        </p:txBody>
      </p:sp>
      <p:sp>
        <p:nvSpPr>
          <p:cNvPr id="3" name="Content Placeholder 2">
            <a:extLst>
              <a:ext uri="{FF2B5EF4-FFF2-40B4-BE49-F238E27FC236}">
                <a16:creationId xmlns:a16="http://schemas.microsoft.com/office/drawing/2014/main" id="{7B2A20A9-E98A-4C12-BB8F-436B539AEC1C}"/>
              </a:ext>
            </a:extLst>
          </p:cNvPr>
          <p:cNvSpPr>
            <a:spLocks noGrp="1"/>
          </p:cNvSpPr>
          <p:nvPr>
            <p:ph idx="1"/>
          </p:nvPr>
        </p:nvSpPr>
        <p:spPr/>
        <p:txBody>
          <a:bodyPr/>
          <a:lstStyle/>
          <a:p>
            <a:r>
              <a:rPr lang="en-US" b="1" dirty="0">
                <a:solidFill>
                  <a:srgbClr val="C00000"/>
                </a:solidFill>
              </a:rPr>
              <a:t>How to access elements from a dictionary?</a:t>
            </a:r>
          </a:p>
          <a:p>
            <a:r>
              <a:rPr lang="en-US" dirty="0"/>
              <a:t>One way is to use indexing with keys</a:t>
            </a:r>
          </a:p>
          <a:p>
            <a:r>
              <a:rPr lang="en-US" dirty="0"/>
              <a:t>Another way is to use the </a:t>
            </a:r>
            <a:r>
              <a:rPr lang="en-US" dirty="0">
                <a:solidFill>
                  <a:srgbClr val="C00000"/>
                </a:solidFill>
              </a:rPr>
              <a:t>get() </a:t>
            </a:r>
            <a:r>
              <a:rPr lang="en-US" dirty="0"/>
              <a:t>method</a:t>
            </a:r>
          </a:p>
          <a:p>
            <a:r>
              <a:rPr lang="en-US" dirty="0"/>
              <a:t>The difference with using </a:t>
            </a:r>
            <a:r>
              <a:rPr lang="en-US" dirty="0">
                <a:solidFill>
                  <a:srgbClr val="C00000"/>
                </a:solidFill>
              </a:rPr>
              <a:t>get() </a:t>
            </a:r>
            <a:r>
              <a:rPr lang="en-US" dirty="0"/>
              <a:t>is that it returns </a:t>
            </a:r>
            <a:r>
              <a:rPr lang="en-US" dirty="0">
                <a:solidFill>
                  <a:srgbClr val="C00000"/>
                </a:solidFill>
              </a:rPr>
              <a:t>None</a:t>
            </a:r>
            <a:r>
              <a:rPr lang="en-US" dirty="0"/>
              <a:t> instead of </a:t>
            </a:r>
            <a:r>
              <a:rPr lang="en-US" i="1" dirty="0" err="1">
                <a:solidFill>
                  <a:srgbClr val="C00000"/>
                </a:solidFill>
              </a:rPr>
              <a:t>KeyError</a:t>
            </a:r>
            <a:r>
              <a:rPr lang="en-US" i="1" dirty="0"/>
              <a:t>,</a:t>
            </a:r>
            <a:r>
              <a:rPr lang="en-US" dirty="0"/>
              <a:t> if the key is not found</a:t>
            </a:r>
          </a:p>
          <a:p>
            <a:endParaRPr lang="en-US" dirty="0"/>
          </a:p>
          <a:p>
            <a:r>
              <a:rPr lang="en-US" i="1" dirty="0" err="1">
                <a:solidFill>
                  <a:srgbClr val="C00000"/>
                </a:solidFill>
              </a:rPr>
              <a:t>my_dict</a:t>
            </a:r>
            <a:r>
              <a:rPr lang="en-US" i="1" dirty="0">
                <a:solidFill>
                  <a:srgbClr val="C00000"/>
                </a:solidFill>
              </a:rPr>
              <a:t> = {'</a:t>
            </a:r>
            <a:r>
              <a:rPr lang="en-US" i="1" dirty="0" err="1">
                <a:solidFill>
                  <a:srgbClr val="C00000"/>
                </a:solidFill>
              </a:rPr>
              <a:t>name':'Jack</a:t>
            </a:r>
            <a:r>
              <a:rPr lang="en-US" i="1" dirty="0">
                <a:solidFill>
                  <a:srgbClr val="C00000"/>
                </a:solidFill>
              </a:rPr>
              <a:t>', 'age': 26}</a:t>
            </a:r>
          </a:p>
          <a:p>
            <a:r>
              <a:rPr lang="en-US" i="1" dirty="0">
                <a:solidFill>
                  <a:srgbClr val="C00000"/>
                </a:solidFill>
              </a:rPr>
              <a:t>print(</a:t>
            </a:r>
            <a:r>
              <a:rPr lang="en-US" i="1" dirty="0" err="1">
                <a:solidFill>
                  <a:srgbClr val="C00000"/>
                </a:solidFill>
              </a:rPr>
              <a:t>my_dict</a:t>
            </a:r>
            <a:r>
              <a:rPr lang="en-US" i="1" dirty="0">
                <a:solidFill>
                  <a:srgbClr val="C00000"/>
                </a:solidFill>
              </a:rPr>
              <a:t>[‘name’])</a:t>
            </a:r>
          </a:p>
          <a:p>
            <a:r>
              <a:rPr lang="en-US" i="1" dirty="0">
                <a:solidFill>
                  <a:srgbClr val="C00000"/>
                </a:solidFill>
              </a:rPr>
              <a:t>#output is Jack</a:t>
            </a:r>
          </a:p>
          <a:p>
            <a:r>
              <a:rPr lang="en-US" i="1" dirty="0">
                <a:solidFill>
                  <a:srgbClr val="C00000"/>
                </a:solidFill>
              </a:rPr>
              <a:t>print(</a:t>
            </a:r>
            <a:r>
              <a:rPr lang="en-US" i="1" dirty="0" err="1">
                <a:solidFill>
                  <a:srgbClr val="C00000"/>
                </a:solidFill>
              </a:rPr>
              <a:t>my_dict.get</a:t>
            </a:r>
            <a:r>
              <a:rPr lang="en-US" i="1" dirty="0">
                <a:solidFill>
                  <a:srgbClr val="C00000"/>
                </a:solidFill>
              </a:rPr>
              <a:t>(‘age’))</a:t>
            </a:r>
          </a:p>
          <a:p>
            <a:r>
              <a:rPr lang="en-US" i="1" dirty="0" err="1">
                <a:solidFill>
                  <a:srgbClr val="C00000"/>
                </a:solidFill>
              </a:rPr>
              <a:t>my_dict.get</a:t>
            </a:r>
            <a:r>
              <a:rPr lang="en-US" i="1" dirty="0">
                <a:solidFill>
                  <a:srgbClr val="C00000"/>
                </a:solidFill>
              </a:rPr>
              <a:t>(‘address’) </a:t>
            </a:r>
          </a:p>
          <a:p>
            <a:r>
              <a:rPr lang="en-US" i="1" dirty="0">
                <a:solidFill>
                  <a:srgbClr val="C00000"/>
                </a:solidFill>
              </a:rPr>
              <a:t>#outputs blank</a:t>
            </a:r>
          </a:p>
          <a:p>
            <a:r>
              <a:rPr lang="en-US" i="1" dirty="0" err="1">
                <a:solidFill>
                  <a:srgbClr val="C00000"/>
                </a:solidFill>
              </a:rPr>
              <a:t>my_dict</a:t>
            </a:r>
            <a:r>
              <a:rPr lang="en-US" i="1" dirty="0">
                <a:solidFill>
                  <a:srgbClr val="C00000"/>
                </a:solidFill>
              </a:rPr>
              <a:t>[‘address’]</a:t>
            </a:r>
          </a:p>
          <a:p>
            <a:r>
              <a:rPr lang="en-US" i="1" dirty="0">
                <a:solidFill>
                  <a:srgbClr val="C00000"/>
                </a:solidFill>
              </a:rPr>
              <a:t>#will output an error</a:t>
            </a:r>
          </a:p>
        </p:txBody>
      </p:sp>
      <p:sp>
        <p:nvSpPr>
          <p:cNvPr id="4" name="Slide Number Placeholder 3">
            <a:extLst>
              <a:ext uri="{FF2B5EF4-FFF2-40B4-BE49-F238E27FC236}">
                <a16:creationId xmlns:a16="http://schemas.microsoft.com/office/drawing/2014/main" id="{ADE97676-961E-469D-9C5E-2601CECE5EAC}"/>
              </a:ext>
            </a:extLst>
          </p:cNvPr>
          <p:cNvSpPr>
            <a:spLocks noGrp="1"/>
          </p:cNvSpPr>
          <p:nvPr>
            <p:ph type="sldNum" sz="quarter" idx="10"/>
          </p:nvPr>
        </p:nvSpPr>
        <p:spPr/>
        <p:txBody>
          <a:bodyPr/>
          <a:lstStyle/>
          <a:p>
            <a:pPr>
              <a:defRPr/>
            </a:pPr>
            <a:fld id="{6DB1FBA9-0009-47E9-8D28-5B0116D2432D}" type="slidenum">
              <a:rPr lang="en-US" altLang="en-US" smtClean="0"/>
              <a:pPr>
                <a:defRPr/>
              </a:pPr>
              <a:t>261</a:t>
            </a:fld>
            <a:endParaRPr lang="en-US" altLang="en-US"/>
          </a:p>
        </p:txBody>
      </p:sp>
    </p:spTree>
    <p:extLst>
      <p:ext uri="{BB962C8B-B14F-4D97-AF65-F5344CB8AC3E}">
        <p14:creationId xmlns:p14="http://schemas.microsoft.com/office/powerpoint/2010/main" val="604167377"/>
      </p:ext>
    </p:extLst>
  </p:cSld>
  <p:clrMapOvr>
    <a:masterClrMapping/>
  </p:clrMapOvr>
  <p:transition spd="med"/>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19F5B-87B3-4C3C-8429-2315B66E0ABE}"/>
              </a:ext>
            </a:extLst>
          </p:cNvPr>
          <p:cNvSpPr>
            <a:spLocks noGrp="1"/>
          </p:cNvSpPr>
          <p:nvPr>
            <p:ph type="title"/>
          </p:nvPr>
        </p:nvSpPr>
        <p:spPr/>
        <p:txBody>
          <a:bodyPr/>
          <a:lstStyle/>
          <a:p>
            <a:r>
              <a:rPr lang="en-CA" dirty="0"/>
              <a:t>Dictionaries(cont)</a:t>
            </a:r>
          </a:p>
        </p:txBody>
      </p:sp>
      <p:sp>
        <p:nvSpPr>
          <p:cNvPr id="3" name="Content Placeholder 2">
            <a:extLst>
              <a:ext uri="{FF2B5EF4-FFF2-40B4-BE49-F238E27FC236}">
                <a16:creationId xmlns:a16="http://schemas.microsoft.com/office/drawing/2014/main" id="{F7A9E288-3FC7-42E1-9956-475A7A315088}"/>
              </a:ext>
            </a:extLst>
          </p:cNvPr>
          <p:cNvSpPr>
            <a:spLocks noGrp="1"/>
          </p:cNvSpPr>
          <p:nvPr>
            <p:ph idx="1"/>
          </p:nvPr>
        </p:nvSpPr>
        <p:spPr/>
        <p:txBody>
          <a:bodyPr/>
          <a:lstStyle/>
          <a:p>
            <a:r>
              <a:rPr lang="en-US" b="1" dirty="0"/>
              <a:t>How to change or add elements in a dictionary?</a:t>
            </a:r>
          </a:p>
          <a:p>
            <a:r>
              <a:rPr lang="en-US" dirty="0">
                <a:solidFill>
                  <a:srgbClr val="C00000"/>
                </a:solidFill>
                <a:highlight>
                  <a:srgbClr val="FFFF00"/>
                </a:highlight>
              </a:rPr>
              <a:t>Dictionaries are mutable</a:t>
            </a:r>
          </a:p>
          <a:p>
            <a:r>
              <a:rPr lang="en-US" dirty="0"/>
              <a:t>We can add new items or change the value of existing items using assignment operator</a:t>
            </a:r>
          </a:p>
          <a:p>
            <a:r>
              <a:rPr lang="en-US" dirty="0"/>
              <a:t>If the key is already present, value gets updated, else a new key: value pair is added to the dictionary</a:t>
            </a:r>
          </a:p>
          <a:p>
            <a:r>
              <a:rPr lang="en-US" b="1" i="1" dirty="0">
                <a:solidFill>
                  <a:srgbClr val="C00000"/>
                </a:solidFill>
              </a:rPr>
              <a:t>Examples</a:t>
            </a:r>
          </a:p>
          <a:p>
            <a:r>
              <a:rPr lang="en-CA" i="1" dirty="0" err="1">
                <a:solidFill>
                  <a:srgbClr val="C00000"/>
                </a:solidFill>
              </a:rPr>
              <a:t>my_dict</a:t>
            </a:r>
            <a:r>
              <a:rPr lang="en-CA" i="1" dirty="0">
                <a:solidFill>
                  <a:srgbClr val="C00000"/>
                </a:solidFill>
              </a:rPr>
              <a:t> = {'</a:t>
            </a:r>
            <a:r>
              <a:rPr lang="en-CA" i="1" dirty="0" err="1">
                <a:solidFill>
                  <a:srgbClr val="C00000"/>
                </a:solidFill>
              </a:rPr>
              <a:t>name':'Jack</a:t>
            </a:r>
            <a:r>
              <a:rPr lang="en-CA" i="1" dirty="0">
                <a:solidFill>
                  <a:srgbClr val="C00000"/>
                </a:solidFill>
              </a:rPr>
              <a:t>', 'age': 26}</a:t>
            </a:r>
          </a:p>
          <a:p>
            <a:r>
              <a:rPr lang="en-CA" i="1" dirty="0">
                <a:solidFill>
                  <a:srgbClr val="C00000"/>
                </a:solidFill>
              </a:rPr>
              <a:t># update value</a:t>
            </a:r>
          </a:p>
          <a:p>
            <a:r>
              <a:rPr lang="en-CA" i="1" dirty="0" err="1">
                <a:solidFill>
                  <a:srgbClr val="C00000"/>
                </a:solidFill>
              </a:rPr>
              <a:t>my_dict</a:t>
            </a:r>
            <a:r>
              <a:rPr lang="en-CA" i="1" dirty="0">
                <a:solidFill>
                  <a:srgbClr val="C00000"/>
                </a:solidFill>
              </a:rPr>
              <a:t>['age'] = 27</a:t>
            </a:r>
          </a:p>
          <a:p>
            <a:r>
              <a:rPr lang="en-CA" i="1" dirty="0">
                <a:solidFill>
                  <a:srgbClr val="C00000"/>
                </a:solidFill>
              </a:rPr>
              <a:t>#Output: {'age': 27, 'name': 'Jack’}</a:t>
            </a:r>
          </a:p>
          <a:p>
            <a:r>
              <a:rPr lang="en-CA" i="1" dirty="0">
                <a:solidFill>
                  <a:srgbClr val="C00000"/>
                </a:solidFill>
              </a:rPr>
              <a:t>print(</a:t>
            </a:r>
            <a:r>
              <a:rPr lang="en-CA" i="1" dirty="0" err="1">
                <a:solidFill>
                  <a:srgbClr val="C00000"/>
                </a:solidFill>
              </a:rPr>
              <a:t>my_dict</a:t>
            </a:r>
            <a:r>
              <a:rPr lang="en-CA" i="1" dirty="0">
                <a:solidFill>
                  <a:srgbClr val="C00000"/>
                </a:solidFill>
              </a:rPr>
              <a:t>)</a:t>
            </a:r>
          </a:p>
          <a:p>
            <a:r>
              <a:rPr lang="en-CA" i="1" dirty="0">
                <a:solidFill>
                  <a:srgbClr val="C00000"/>
                </a:solidFill>
              </a:rPr>
              <a:t># add item</a:t>
            </a:r>
          </a:p>
          <a:p>
            <a:r>
              <a:rPr lang="en-CA" i="1" dirty="0" err="1">
                <a:solidFill>
                  <a:srgbClr val="C00000"/>
                </a:solidFill>
              </a:rPr>
              <a:t>my_dict</a:t>
            </a:r>
            <a:r>
              <a:rPr lang="en-CA" i="1" dirty="0">
                <a:solidFill>
                  <a:srgbClr val="C00000"/>
                </a:solidFill>
              </a:rPr>
              <a:t>['address'] = 'Downtown’  </a:t>
            </a:r>
          </a:p>
          <a:p>
            <a:r>
              <a:rPr lang="en-CA" i="1" dirty="0">
                <a:solidFill>
                  <a:srgbClr val="C00000"/>
                </a:solidFill>
              </a:rPr>
              <a:t># Output: {'address': 'Downtown', 'age': 27, 'name': 'Jack’}</a:t>
            </a:r>
          </a:p>
          <a:p>
            <a:endParaRPr lang="en-CA" dirty="0"/>
          </a:p>
        </p:txBody>
      </p:sp>
      <p:sp>
        <p:nvSpPr>
          <p:cNvPr id="4" name="Slide Number Placeholder 3">
            <a:extLst>
              <a:ext uri="{FF2B5EF4-FFF2-40B4-BE49-F238E27FC236}">
                <a16:creationId xmlns:a16="http://schemas.microsoft.com/office/drawing/2014/main" id="{73B2D2F2-194D-424E-AC80-C3A2FB157E02}"/>
              </a:ext>
            </a:extLst>
          </p:cNvPr>
          <p:cNvSpPr>
            <a:spLocks noGrp="1"/>
          </p:cNvSpPr>
          <p:nvPr>
            <p:ph type="sldNum" sz="quarter" idx="10"/>
          </p:nvPr>
        </p:nvSpPr>
        <p:spPr/>
        <p:txBody>
          <a:bodyPr/>
          <a:lstStyle/>
          <a:p>
            <a:pPr>
              <a:defRPr/>
            </a:pPr>
            <a:fld id="{6DB1FBA9-0009-47E9-8D28-5B0116D2432D}" type="slidenum">
              <a:rPr lang="en-US" altLang="en-US" smtClean="0"/>
              <a:pPr>
                <a:defRPr/>
              </a:pPr>
              <a:t>262</a:t>
            </a:fld>
            <a:endParaRPr lang="en-US" altLang="en-US"/>
          </a:p>
        </p:txBody>
      </p:sp>
    </p:spTree>
    <p:extLst>
      <p:ext uri="{BB962C8B-B14F-4D97-AF65-F5344CB8AC3E}">
        <p14:creationId xmlns:p14="http://schemas.microsoft.com/office/powerpoint/2010/main" val="1974981788"/>
      </p:ext>
    </p:extLst>
  </p:cSld>
  <p:clrMapOvr>
    <a:masterClrMapping/>
  </p:clrMapOvr>
  <p:transition spd="med"/>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EE93C-858C-433F-B98F-35C6DA32A91D}"/>
              </a:ext>
            </a:extLst>
          </p:cNvPr>
          <p:cNvSpPr>
            <a:spLocks noGrp="1"/>
          </p:cNvSpPr>
          <p:nvPr>
            <p:ph type="title"/>
          </p:nvPr>
        </p:nvSpPr>
        <p:spPr/>
        <p:txBody>
          <a:bodyPr/>
          <a:lstStyle/>
          <a:p>
            <a:r>
              <a:rPr lang="en-CA" dirty="0"/>
              <a:t>Dictionaries(cont)</a:t>
            </a:r>
          </a:p>
        </p:txBody>
      </p:sp>
      <p:sp>
        <p:nvSpPr>
          <p:cNvPr id="3" name="Content Placeholder 2">
            <a:extLst>
              <a:ext uri="{FF2B5EF4-FFF2-40B4-BE49-F238E27FC236}">
                <a16:creationId xmlns:a16="http://schemas.microsoft.com/office/drawing/2014/main" id="{08ED8C24-4C20-48FD-BAD0-8D216FDD9FA2}"/>
              </a:ext>
            </a:extLst>
          </p:cNvPr>
          <p:cNvSpPr>
            <a:spLocks noGrp="1"/>
          </p:cNvSpPr>
          <p:nvPr>
            <p:ph idx="1"/>
          </p:nvPr>
        </p:nvSpPr>
        <p:spPr/>
        <p:txBody>
          <a:bodyPr/>
          <a:lstStyle/>
          <a:p>
            <a:r>
              <a:rPr lang="en-US" b="1" dirty="0">
                <a:solidFill>
                  <a:srgbClr val="C00000"/>
                </a:solidFill>
              </a:rPr>
              <a:t>How to delete or remove elements from a dictionary?</a:t>
            </a:r>
          </a:p>
          <a:p>
            <a:r>
              <a:rPr lang="en-US" dirty="0"/>
              <a:t>We can remove a particular item in a dictionary by using the method </a:t>
            </a:r>
            <a:r>
              <a:rPr lang="en-US" dirty="0">
                <a:solidFill>
                  <a:srgbClr val="C00000"/>
                </a:solidFill>
                <a:highlight>
                  <a:srgbClr val="FFFF00"/>
                </a:highlight>
              </a:rPr>
              <a:t>pop()</a:t>
            </a:r>
          </a:p>
          <a:p>
            <a:endParaRPr lang="en-US" dirty="0">
              <a:solidFill>
                <a:srgbClr val="FF0000"/>
              </a:solidFill>
            </a:endParaRPr>
          </a:p>
          <a:p>
            <a:r>
              <a:rPr lang="en-US" dirty="0"/>
              <a:t>This method removes an item with the provided key and returns the value</a:t>
            </a:r>
          </a:p>
          <a:p>
            <a:endParaRPr lang="en-US" dirty="0"/>
          </a:p>
          <a:p>
            <a:r>
              <a:rPr lang="en-US" dirty="0"/>
              <a:t>The method, </a:t>
            </a:r>
            <a:r>
              <a:rPr lang="en-US" dirty="0" err="1">
                <a:solidFill>
                  <a:srgbClr val="C00000"/>
                </a:solidFill>
                <a:highlight>
                  <a:srgbClr val="FFFF00"/>
                </a:highlight>
              </a:rPr>
              <a:t>popitem</a:t>
            </a:r>
            <a:r>
              <a:rPr lang="en-US" dirty="0">
                <a:solidFill>
                  <a:srgbClr val="C00000"/>
                </a:solidFill>
                <a:highlight>
                  <a:srgbClr val="FFFF00"/>
                </a:highlight>
              </a:rPr>
              <a:t>() </a:t>
            </a:r>
            <a:r>
              <a:rPr lang="en-US" dirty="0"/>
              <a:t>can be used to remove the last </a:t>
            </a:r>
            <a:r>
              <a:rPr lang="en-US" b="1" dirty="0" err="1">
                <a:solidFill>
                  <a:srgbClr val="C00000"/>
                </a:solidFill>
                <a:highlight>
                  <a:srgbClr val="FFFF00"/>
                </a:highlight>
              </a:rPr>
              <a:t>key:value</a:t>
            </a:r>
            <a:r>
              <a:rPr lang="en-US" b="1" dirty="0">
                <a:solidFill>
                  <a:srgbClr val="C00000"/>
                </a:solidFill>
                <a:highlight>
                  <a:srgbClr val="FFFF00"/>
                </a:highlight>
              </a:rPr>
              <a:t> </a:t>
            </a:r>
            <a:r>
              <a:rPr lang="en-US" dirty="0"/>
              <a:t>pair listed in the dictionary(this will depend on the order of how the key value pairs were inserted)</a:t>
            </a:r>
          </a:p>
          <a:p>
            <a:endParaRPr lang="en-US" dirty="0"/>
          </a:p>
          <a:p>
            <a:r>
              <a:rPr lang="en-US" dirty="0"/>
              <a:t>All the items can be removed at once using the </a:t>
            </a:r>
            <a:r>
              <a:rPr lang="en-US" dirty="0">
                <a:solidFill>
                  <a:srgbClr val="FF0000"/>
                </a:solidFill>
              </a:rPr>
              <a:t>clear() </a:t>
            </a:r>
            <a:r>
              <a:rPr lang="en-US" dirty="0"/>
              <a:t>method</a:t>
            </a:r>
          </a:p>
          <a:p>
            <a:endParaRPr lang="en-US" dirty="0"/>
          </a:p>
          <a:p>
            <a:r>
              <a:rPr lang="en-US" dirty="0"/>
              <a:t>We can also use the </a:t>
            </a:r>
            <a:r>
              <a:rPr lang="en-US" dirty="0">
                <a:solidFill>
                  <a:srgbClr val="C00000"/>
                </a:solidFill>
                <a:highlight>
                  <a:srgbClr val="FFFF00"/>
                </a:highlight>
              </a:rPr>
              <a:t>del</a:t>
            </a:r>
            <a:r>
              <a:rPr lang="en-US" dirty="0"/>
              <a:t> keyword to remove individual items or the entire dictionary itself</a:t>
            </a:r>
          </a:p>
          <a:p>
            <a:endParaRPr lang="en-CA" dirty="0"/>
          </a:p>
        </p:txBody>
      </p:sp>
      <p:sp>
        <p:nvSpPr>
          <p:cNvPr id="4" name="Slide Number Placeholder 3">
            <a:extLst>
              <a:ext uri="{FF2B5EF4-FFF2-40B4-BE49-F238E27FC236}">
                <a16:creationId xmlns:a16="http://schemas.microsoft.com/office/drawing/2014/main" id="{60206420-B5A5-40EB-AA1A-DA9720B381DA}"/>
              </a:ext>
            </a:extLst>
          </p:cNvPr>
          <p:cNvSpPr>
            <a:spLocks noGrp="1"/>
          </p:cNvSpPr>
          <p:nvPr>
            <p:ph type="sldNum" sz="quarter" idx="10"/>
          </p:nvPr>
        </p:nvSpPr>
        <p:spPr/>
        <p:txBody>
          <a:bodyPr/>
          <a:lstStyle/>
          <a:p>
            <a:pPr>
              <a:defRPr/>
            </a:pPr>
            <a:fld id="{6DB1FBA9-0009-47E9-8D28-5B0116D2432D}" type="slidenum">
              <a:rPr lang="en-US" altLang="en-US" smtClean="0"/>
              <a:pPr>
                <a:defRPr/>
              </a:pPr>
              <a:t>263</a:t>
            </a:fld>
            <a:endParaRPr lang="en-US" altLang="en-US"/>
          </a:p>
        </p:txBody>
      </p:sp>
    </p:spTree>
    <p:extLst>
      <p:ext uri="{BB962C8B-B14F-4D97-AF65-F5344CB8AC3E}">
        <p14:creationId xmlns:p14="http://schemas.microsoft.com/office/powerpoint/2010/main" val="3319648040"/>
      </p:ext>
    </p:extLst>
  </p:cSld>
  <p:clrMapOvr>
    <a:masterClrMapping/>
  </p:clrMapOvr>
  <p:transition spd="med"/>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77364-509A-42D5-AE57-00E03E27FF94}"/>
              </a:ext>
            </a:extLst>
          </p:cNvPr>
          <p:cNvSpPr>
            <a:spLocks noGrp="1"/>
          </p:cNvSpPr>
          <p:nvPr>
            <p:ph type="title"/>
          </p:nvPr>
        </p:nvSpPr>
        <p:spPr/>
        <p:txBody>
          <a:bodyPr/>
          <a:lstStyle/>
          <a:p>
            <a:r>
              <a:rPr lang="en-CA" dirty="0"/>
              <a:t>Dictionaries(cont)</a:t>
            </a:r>
          </a:p>
        </p:txBody>
      </p:sp>
      <p:sp>
        <p:nvSpPr>
          <p:cNvPr id="3" name="Content Placeholder 2">
            <a:extLst>
              <a:ext uri="{FF2B5EF4-FFF2-40B4-BE49-F238E27FC236}">
                <a16:creationId xmlns:a16="http://schemas.microsoft.com/office/drawing/2014/main" id="{D7910B69-DBB7-4DC6-8185-0CA7FD937C21}"/>
              </a:ext>
            </a:extLst>
          </p:cNvPr>
          <p:cNvSpPr>
            <a:spLocks noGrp="1"/>
          </p:cNvSpPr>
          <p:nvPr>
            <p:ph idx="1"/>
          </p:nvPr>
        </p:nvSpPr>
        <p:spPr/>
        <p:txBody>
          <a:bodyPr/>
          <a:lstStyle/>
          <a:p>
            <a:r>
              <a:rPr lang="en-CA" b="1" dirty="0">
                <a:solidFill>
                  <a:srgbClr val="C00000"/>
                </a:solidFill>
              </a:rPr>
              <a:t>Examples</a:t>
            </a:r>
          </a:p>
          <a:p>
            <a:r>
              <a:rPr lang="en-CA" i="1" dirty="0">
                <a:solidFill>
                  <a:srgbClr val="C00000"/>
                </a:solidFill>
              </a:rPr>
              <a:t># create a dictionary </a:t>
            </a:r>
          </a:p>
          <a:p>
            <a:r>
              <a:rPr lang="en-CA" i="1" dirty="0">
                <a:solidFill>
                  <a:srgbClr val="C00000"/>
                </a:solidFill>
              </a:rPr>
              <a:t>squares = {1:1, 2:4, 3:9, 4:16, 5:25}</a:t>
            </a:r>
          </a:p>
          <a:p>
            <a:r>
              <a:rPr lang="en-CA" b="1" dirty="0">
                <a:solidFill>
                  <a:srgbClr val="C00000"/>
                </a:solidFill>
              </a:rPr>
              <a:t>Remove a specific item using pop</a:t>
            </a:r>
          </a:p>
          <a:p>
            <a:r>
              <a:rPr lang="en-CA" i="1" dirty="0" err="1">
                <a:solidFill>
                  <a:srgbClr val="C00000"/>
                </a:solidFill>
              </a:rPr>
              <a:t>squares.pop</a:t>
            </a:r>
            <a:r>
              <a:rPr lang="en-CA" i="1" dirty="0">
                <a:solidFill>
                  <a:srgbClr val="C00000"/>
                </a:solidFill>
              </a:rPr>
              <a:t>(4)</a:t>
            </a:r>
          </a:p>
          <a:p>
            <a:r>
              <a:rPr lang="en-CA" i="1" dirty="0">
                <a:solidFill>
                  <a:srgbClr val="C00000"/>
                </a:solidFill>
              </a:rPr>
              <a:t>#output is 16</a:t>
            </a:r>
          </a:p>
          <a:p>
            <a:r>
              <a:rPr lang="en-CA" i="1" dirty="0">
                <a:solidFill>
                  <a:srgbClr val="C00000"/>
                </a:solidFill>
              </a:rPr>
              <a:t>print(squares)</a:t>
            </a:r>
          </a:p>
          <a:p>
            <a:r>
              <a:rPr lang="en-CA" i="1" dirty="0">
                <a:solidFill>
                  <a:srgbClr val="C00000"/>
                </a:solidFill>
                <a:highlight>
                  <a:srgbClr val="FFFF00"/>
                </a:highlight>
              </a:rPr>
              <a:t>#{1: 1, 2: 4, 3: 9, 5: 25}</a:t>
            </a:r>
          </a:p>
          <a:p>
            <a:r>
              <a:rPr lang="en-CA" b="1" i="1" dirty="0">
                <a:solidFill>
                  <a:srgbClr val="C00000"/>
                </a:solidFill>
              </a:rPr>
              <a:t>Remove the last </a:t>
            </a:r>
            <a:r>
              <a:rPr lang="en-CA" b="1" i="1" dirty="0" err="1">
                <a:solidFill>
                  <a:srgbClr val="C00000"/>
                </a:solidFill>
              </a:rPr>
              <a:t>key:value</a:t>
            </a:r>
            <a:r>
              <a:rPr lang="en-CA" b="1" i="1" dirty="0">
                <a:solidFill>
                  <a:srgbClr val="C00000"/>
                </a:solidFill>
              </a:rPr>
              <a:t> pair</a:t>
            </a:r>
          </a:p>
          <a:p>
            <a:r>
              <a:rPr lang="en-CA" i="1" dirty="0" err="1">
                <a:solidFill>
                  <a:srgbClr val="C00000"/>
                </a:solidFill>
              </a:rPr>
              <a:t>squares.popitem</a:t>
            </a:r>
            <a:r>
              <a:rPr lang="en-CA" i="1" dirty="0">
                <a:solidFill>
                  <a:srgbClr val="C00000"/>
                </a:solidFill>
              </a:rPr>
              <a:t>()</a:t>
            </a:r>
          </a:p>
          <a:p>
            <a:r>
              <a:rPr lang="en-CA" i="1" dirty="0">
                <a:solidFill>
                  <a:srgbClr val="C00000"/>
                </a:solidFill>
                <a:highlight>
                  <a:srgbClr val="FFFF00"/>
                </a:highlight>
              </a:rPr>
              <a:t>#output is (5,25)</a:t>
            </a:r>
          </a:p>
          <a:p>
            <a:r>
              <a:rPr lang="en-CA" b="1" i="1" dirty="0">
                <a:solidFill>
                  <a:srgbClr val="C00000"/>
                </a:solidFill>
              </a:rPr>
              <a:t>Delete a particular item</a:t>
            </a:r>
          </a:p>
          <a:p>
            <a:r>
              <a:rPr lang="en-CA" i="1" dirty="0">
                <a:solidFill>
                  <a:srgbClr val="C00000"/>
                </a:solidFill>
              </a:rPr>
              <a:t>del squares[1]</a:t>
            </a:r>
          </a:p>
          <a:p>
            <a:r>
              <a:rPr lang="en-CA" i="1" dirty="0">
                <a:solidFill>
                  <a:srgbClr val="C00000"/>
                </a:solidFill>
              </a:rPr>
              <a:t>print(squares)</a:t>
            </a:r>
          </a:p>
          <a:p>
            <a:r>
              <a:rPr lang="en-CA" i="1" dirty="0">
                <a:solidFill>
                  <a:srgbClr val="C00000"/>
                </a:solidFill>
                <a:highlight>
                  <a:srgbClr val="FFFF00"/>
                </a:highlight>
              </a:rPr>
              <a:t># {2:4, 3:9}</a:t>
            </a:r>
          </a:p>
          <a:p>
            <a:endParaRPr lang="en-CA" dirty="0"/>
          </a:p>
          <a:p>
            <a:endParaRPr lang="en-CA" dirty="0"/>
          </a:p>
        </p:txBody>
      </p:sp>
      <p:sp>
        <p:nvSpPr>
          <p:cNvPr id="4" name="Slide Number Placeholder 3">
            <a:extLst>
              <a:ext uri="{FF2B5EF4-FFF2-40B4-BE49-F238E27FC236}">
                <a16:creationId xmlns:a16="http://schemas.microsoft.com/office/drawing/2014/main" id="{F37844FF-A08E-44C0-B63F-CD3F45A81AA5}"/>
              </a:ext>
            </a:extLst>
          </p:cNvPr>
          <p:cNvSpPr>
            <a:spLocks noGrp="1"/>
          </p:cNvSpPr>
          <p:nvPr>
            <p:ph type="sldNum" sz="quarter" idx="10"/>
          </p:nvPr>
        </p:nvSpPr>
        <p:spPr/>
        <p:txBody>
          <a:bodyPr/>
          <a:lstStyle/>
          <a:p>
            <a:pPr>
              <a:defRPr/>
            </a:pPr>
            <a:fld id="{6DB1FBA9-0009-47E9-8D28-5B0116D2432D}" type="slidenum">
              <a:rPr lang="en-US" altLang="en-US" smtClean="0"/>
              <a:pPr>
                <a:defRPr/>
              </a:pPr>
              <a:t>264</a:t>
            </a:fld>
            <a:endParaRPr lang="en-US" altLang="en-US"/>
          </a:p>
        </p:txBody>
      </p:sp>
    </p:spTree>
    <p:extLst>
      <p:ext uri="{BB962C8B-B14F-4D97-AF65-F5344CB8AC3E}">
        <p14:creationId xmlns:p14="http://schemas.microsoft.com/office/powerpoint/2010/main" val="1128881618"/>
      </p:ext>
    </p:extLst>
  </p:cSld>
  <p:clrMapOvr>
    <a:masterClrMapping/>
  </p:clrMapOvr>
  <p:transition spd="med"/>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0D099-5A83-43B3-A5E9-48B02F430F95}"/>
              </a:ext>
            </a:extLst>
          </p:cNvPr>
          <p:cNvSpPr>
            <a:spLocks noGrp="1"/>
          </p:cNvSpPr>
          <p:nvPr>
            <p:ph type="title"/>
          </p:nvPr>
        </p:nvSpPr>
        <p:spPr/>
        <p:txBody>
          <a:bodyPr/>
          <a:lstStyle/>
          <a:p>
            <a:r>
              <a:rPr lang="en-CA" dirty="0"/>
              <a:t>Dictionaries(cont)</a:t>
            </a:r>
          </a:p>
        </p:txBody>
      </p:sp>
      <p:sp>
        <p:nvSpPr>
          <p:cNvPr id="3" name="Content Placeholder 2">
            <a:extLst>
              <a:ext uri="{FF2B5EF4-FFF2-40B4-BE49-F238E27FC236}">
                <a16:creationId xmlns:a16="http://schemas.microsoft.com/office/drawing/2014/main" id="{B9D74629-CD76-4187-9971-7217B5359002}"/>
              </a:ext>
            </a:extLst>
          </p:cNvPr>
          <p:cNvSpPr>
            <a:spLocks noGrp="1"/>
          </p:cNvSpPr>
          <p:nvPr>
            <p:ph idx="1"/>
          </p:nvPr>
        </p:nvSpPr>
        <p:spPr/>
        <p:txBody>
          <a:bodyPr/>
          <a:lstStyle/>
          <a:p>
            <a:r>
              <a:rPr lang="en-CA" b="1" dirty="0">
                <a:solidFill>
                  <a:srgbClr val="C00000"/>
                </a:solidFill>
              </a:rPr>
              <a:t>Remove all items</a:t>
            </a:r>
          </a:p>
          <a:p>
            <a:r>
              <a:rPr lang="en-CA" i="1" dirty="0" err="1">
                <a:solidFill>
                  <a:srgbClr val="C00000"/>
                </a:solidFill>
              </a:rPr>
              <a:t>squares.clear</a:t>
            </a:r>
            <a:r>
              <a:rPr lang="en-CA" i="1" dirty="0">
                <a:solidFill>
                  <a:srgbClr val="C00000"/>
                </a:solidFill>
              </a:rPr>
              <a:t>()</a:t>
            </a:r>
          </a:p>
          <a:p>
            <a:r>
              <a:rPr lang="en-CA" i="1" dirty="0">
                <a:solidFill>
                  <a:srgbClr val="C00000"/>
                </a:solidFill>
              </a:rPr>
              <a:t>print(squares)</a:t>
            </a:r>
          </a:p>
          <a:p>
            <a:r>
              <a:rPr lang="en-CA" i="1" dirty="0">
                <a:solidFill>
                  <a:srgbClr val="C00000"/>
                </a:solidFill>
                <a:highlight>
                  <a:srgbClr val="FFFF00"/>
                </a:highlight>
              </a:rPr>
              <a:t>#output is {}</a:t>
            </a:r>
          </a:p>
          <a:p>
            <a:r>
              <a:rPr lang="en-CA" b="1" dirty="0">
                <a:solidFill>
                  <a:srgbClr val="C00000"/>
                </a:solidFill>
              </a:rPr>
              <a:t>Delete the dictionary itself</a:t>
            </a:r>
          </a:p>
          <a:p>
            <a:r>
              <a:rPr lang="en-CA" i="1" dirty="0">
                <a:solidFill>
                  <a:srgbClr val="C00000"/>
                </a:solidFill>
              </a:rPr>
              <a:t>del squares</a:t>
            </a:r>
          </a:p>
          <a:p>
            <a:r>
              <a:rPr lang="en-CA" i="1" dirty="0">
                <a:solidFill>
                  <a:srgbClr val="C00000"/>
                </a:solidFill>
              </a:rPr>
              <a:t>print(squares)</a:t>
            </a:r>
          </a:p>
          <a:p>
            <a:r>
              <a:rPr lang="en-CA" i="1" dirty="0">
                <a:solidFill>
                  <a:srgbClr val="C00000"/>
                </a:solidFill>
                <a:highlight>
                  <a:srgbClr val="FFFF00"/>
                </a:highlight>
              </a:rPr>
              <a:t># output is an error, squares is not defined</a:t>
            </a:r>
          </a:p>
          <a:p>
            <a:endParaRPr lang="en-CA" dirty="0"/>
          </a:p>
        </p:txBody>
      </p:sp>
      <p:sp>
        <p:nvSpPr>
          <p:cNvPr id="4" name="Slide Number Placeholder 3">
            <a:extLst>
              <a:ext uri="{FF2B5EF4-FFF2-40B4-BE49-F238E27FC236}">
                <a16:creationId xmlns:a16="http://schemas.microsoft.com/office/drawing/2014/main" id="{636AC007-F598-4325-BBED-13AD90FD26A6}"/>
              </a:ext>
            </a:extLst>
          </p:cNvPr>
          <p:cNvSpPr>
            <a:spLocks noGrp="1"/>
          </p:cNvSpPr>
          <p:nvPr>
            <p:ph type="sldNum" sz="quarter" idx="10"/>
          </p:nvPr>
        </p:nvSpPr>
        <p:spPr/>
        <p:txBody>
          <a:bodyPr/>
          <a:lstStyle/>
          <a:p>
            <a:pPr>
              <a:defRPr/>
            </a:pPr>
            <a:fld id="{6DB1FBA9-0009-47E9-8D28-5B0116D2432D}" type="slidenum">
              <a:rPr lang="en-US" altLang="en-US" smtClean="0"/>
              <a:pPr>
                <a:defRPr/>
              </a:pPr>
              <a:t>265</a:t>
            </a:fld>
            <a:endParaRPr lang="en-US" altLang="en-US"/>
          </a:p>
        </p:txBody>
      </p:sp>
    </p:spTree>
    <p:extLst>
      <p:ext uri="{BB962C8B-B14F-4D97-AF65-F5344CB8AC3E}">
        <p14:creationId xmlns:p14="http://schemas.microsoft.com/office/powerpoint/2010/main" val="3764131698"/>
      </p:ext>
    </p:extLst>
  </p:cSld>
  <p:clrMapOvr>
    <a:masterClrMapping/>
  </p:clrMapOvr>
  <p:transition spd="med"/>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08F8D-E3E3-469B-9BD3-4D108DAD5ADB}"/>
              </a:ext>
            </a:extLst>
          </p:cNvPr>
          <p:cNvSpPr>
            <a:spLocks noGrp="1"/>
          </p:cNvSpPr>
          <p:nvPr>
            <p:ph type="title"/>
          </p:nvPr>
        </p:nvSpPr>
        <p:spPr/>
        <p:txBody>
          <a:bodyPr/>
          <a:lstStyle/>
          <a:p>
            <a:r>
              <a:rPr lang="en-CA" dirty="0"/>
              <a:t>Dictionaries(cont)</a:t>
            </a:r>
          </a:p>
        </p:txBody>
      </p:sp>
      <p:pic>
        <p:nvPicPr>
          <p:cNvPr id="5" name="Content Placeholder 4">
            <a:extLst>
              <a:ext uri="{FF2B5EF4-FFF2-40B4-BE49-F238E27FC236}">
                <a16:creationId xmlns:a16="http://schemas.microsoft.com/office/drawing/2014/main" id="{9EA8A290-5E84-439A-9CB5-7E9955FC8EB8}"/>
              </a:ext>
            </a:extLst>
          </p:cNvPr>
          <p:cNvPicPr>
            <a:picLocks noGrp="1" noChangeAspect="1"/>
          </p:cNvPicPr>
          <p:nvPr>
            <p:ph idx="1"/>
          </p:nvPr>
        </p:nvPicPr>
        <p:blipFill>
          <a:blip r:embed="rId2"/>
          <a:stretch>
            <a:fillRect/>
          </a:stretch>
        </p:blipFill>
        <p:spPr>
          <a:xfrm>
            <a:off x="762000" y="1066800"/>
            <a:ext cx="7315200" cy="5562600"/>
          </a:xfrm>
          <a:prstGeom prst="rect">
            <a:avLst/>
          </a:prstGeom>
        </p:spPr>
      </p:pic>
      <p:sp>
        <p:nvSpPr>
          <p:cNvPr id="4" name="Slide Number Placeholder 3">
            <a:extLst>
              <a:ext uri="{FF2B5EF4-FFF2-40B4-BE49-F238E27FC236}">
                <a16:creationId xmlns:a16="http://schemas.microsoft.com/office/drawing/2014/main" id="{D488713D-6C73-4BAE-B177-C8FCF820CD02}"/>
              </a:ext>
            </a:extLst>
          </p:cNvPr>
          <p:cNvSpPr>
            <a:spLocks noGrp="1"/>
          </p:cNvSpPr>
          <p:nvPr>
            <p:ph type="sldNum" sz="quarter" idx="10"/>
          </p:nvPr>
        </p:nvSpPr>
        <p:spPr/>
        <p:txBody>
          <a:bodyPr/>
          <a:lstStyle/>
          <a:p>
            <a:pPr>
              <a:defRPr/>
            </a:pPr>
            <a:fld id="{6DB1FBA9-0009-47E9-8D28-5B0116D2432D}" type="slidenum">
              <a:rPr lang="en-US" altLang="en-US" smtClean="0"/>
              <a:pPr>
                <a:defRPr/>
              </a:pPr>
              <a:t>266</a:t>
            </a:fld>
            <a:endParaRPr lang="en-US" altLang="en-US"/>
          </a:p>
        </p:txBody>
      </p:sp>
    </p:spTree>
    <p:extLst>
      <p:ext uri="{BB962C8B-B14F-4D97-AF65-F5344CB8AC3E}">
        <p14:creationId xmlns:p14="http://schemas.microsoft.com/office/powerpoint/2010/main" val="353797226"/>
      </p:ext>
    </p:extLst>
  </p:cSld>
  <p:clrMapOvr>
    <a:masterClrMapping/>
  </p:clrMapOvr>
  <p:transition spd="med"/>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5A3C2-D637-4143-8451-20E1AFDDA30B}"/>
              </a:ext>
            </a:extLst>
          </p:cNvPr>
          <p:cNvSpPr>
            <a:spLocks noGrp="1"/>
          </p:cNvSpPr>
          <p:nvPr>
            <p:ph type="title"/>
          </p:nvPr>
        </p:nvSpPr>
        <p:spPr/>
        <p:txBody>
          <a:bodyPr/>
          <a:lstStyle/>
          <a:p>
            <a:r>
              <a:rPr lang="en-CA" dirty="0"/>
              <a:t>Dictionaries(cont)</a:t>
            </a:r>
          </a:p>
        </p:txBody>
      </p:sp>
      <p:sp>
        <p:nvSpPr>
          <p:cNvPr id="3" name="Content Placeholder 2">
            <a:extLst>
              <a:ext uri="{FF2B5EF4-FFF2-40B4-BE49-F238E27FC236}">
                <a16:creationId xmlns:a16="http://schemas.microsoft.com/office/drawing/2014/main" id="{857A9E42-D6AC-4DB2-AC32-8DA599898638}"/>
              </a:ext>
            </a:extLst>
          </p:cNvPr>
          <p:cNvSpPr>
            <a:spLocks noGrp="1"/>
          </p:cNvSpPr>
          <p:nvPr>
            <p:ph idx="1"/>
          </p:nvPr>
        </p:nvSpPr>
        <p:spPr/>
        <p:txBody>
          <a:bodyPr/>
          <a:lstStyle/>
          <a:p>
            <a:r>
              <a:rPr lang="en-CA" b="1" dirty="0">
                <a:solidFill>
                  <a:srgbClr val="C00000"/>
                </a:solidFill>
              </a:rPr>
              <a:t>Example of some of these methods</a:t>
            </a:r>
          </a:p>
          <a:p>
            <a:r>
              <a:rPr lang="en-CA" i="1" dirty="0">
                <a:solidFill>
                  <a:srgbClr val="C00000"/>
                </a:solidFill>
              </a:rPr>
              <a:t>marks = {}.</a:t>
            </a:r>
            <a:r>
              <a:rPr lang="en-CA" i="1" dirty="0" err="1">
                <a:solidFill>
                  <a:srgbClr val="C00000"/>
                </a:solidFill>
              </a:rPr>
              <a:t>fromkeys</a:t>
            </a:r>
            <a:r>
              <a:rPr lang="en-CA" i="1" dirty="0">
                <a:solidFill>
                  <a:srgbClr val="C00000"/>
                </a:solidFill>
              </a:rPr>
              <a:t>(['</a:t>
            </a:r>
            <a:r>
              <a:rPr lang="en-CA" i="1" dirty="0" err="1">
                <a:solidFill>
                  <a:srgbClr val="C00000"/>
                </a:solidFill>
              </a:rPr>
              <a:t>Math','English','Science</a:t>
            </a:r>
            <a:r>
              <a:rPr lang="en-CA" i="1" dirty="0">
                <a:solidFill>
                  <a:srgbClr val="C00000"/>
                </a:solidFill>
              </a:rPr>
              <a:t>'], 0)</a:t>
            </a:r>
          </a:p>
          <a:p>
            <a:r>
              <a:rPr lang="en-CA" i="1" dirty="0">
                <a:solidFill>
                  <a:srgbClr val="C00000"/>
                </a:solidFill>
              </a:rPr>
              <a:t>print(marks)</a:t>
            </a:r>
          </a:p>
          <a:p>
            <a:r>
              <a:rPr lang="en-CA" i="1" dirty="0">
                <a:solidFill>
                  <a:srgbClr val="C00000"/>
                </a:solidFill>
                <a:highlight>
                  <a:srgbClr val="FFFF00"/>
                </a:highlight>
              </a:rPr>
              <a:t>Output: {'English': 0, 'Math': 0, 'Science': 0}</a:t>
            </a:r>
          </a:p>
          <a:p>
            <a:r>
              <a:rPr lang="en-CA" i="1" dirty="0">
                <a:solidFill>
                  <a:srgbClr val="C00000"/>
                </a:solidFill>
              </a:rPr>
              <a:t>for item in </a:t>
            </a:r>
            <a:r>
              <a:rPr lang="en-CA" i="1" dirty="0" err="1">
                <a:solidFill>
                  <a:srgbClr val="C00000"/>
                </a:solidFill>
              </a:rPr>
              <a:t>marks.items</a:t>
            </a:r>
            <a:r>
              <a:rPr lang="en-CA" i="1" dirty="0">
                <a:solidFill>
                  <a:srgbClr val="C00000"/>
                </a:solidFill>
              </a:rPr>
              <a:t>(): </a:t>
            </a:r>
          </a:p>
          <a:p>
            <a:r>
              <a:rPr lang="en-CA" i="1" dirty="0">
                <a:solidFill>
                  <a:srgbClr val="C00000"/>
                </a:solidFill>
              </a:rPr>
              <a:t>    print(item)</a:t>
            </a:r>
          </a:p>
          <a:p>
            <a:r>
              <a:rPr lang="en-CA" i="1" dirty="0">
                <a:solidFill>
                  <a:srgbClr val="C00000"/>
                </a:solidFill>
              </a:rPr>
              <a:t>#output</a:t>
            </a:r>
          </a:p>
          <a:p>
            <a:r>
              <a:rPr lang="en-US" i="1" dirty="0">
                <a:solidFill>
                  <a:srgbClr val="C00000"/>
                </a:solidFill>
                <a:highlight>
                  <a:srgbClr val="FFFF00"/>
                </a:highlight>
              </a:rPr>
              <a:t>('Math', 0)</a:t>
            </a:r>
          </a:p>
          <a:p>
            <a:r>
              <a:rPr lang="en-US" i="1" dirty="0">
                <a:solidFill>
                  <a:srgbClr val="C00000"/>
                </a:solidFill>
                <a:highlight>
                  <a:srgbClr val="FFFF00"/>
                </a:highlight>
              </a:rPr>
              <a:t>('English', 0)</a:t>
            </a:r>
          </a:p>
          <a:p>
            <a:r>
              <a:rPr lang="en-US" i="1" dirty="0">
                <a:solidFill>
                  <a:srgbClr val="C00000"/>
                </a:solidFill>
                <a:highlight>
                  <a:srgbClr val="FFFF00"/>
                </a:highlight>
              </a:rPr>
              <a:t>('Science', 0)</a:t>
            </a:r>
            <a:endParaRPr lang="en-CA" i="1" dirty="0">
              <a:solidFill>
                <a:srgbClr val="C00000"/>
              </a:solidFill>
              <a:highlight>
                <a:srgbClr val="FFFF00"/>
              </a:highlight>
            </a:endParaRPr>
          </a:p>
          <a:p>
            <a:r>
              <a:rPr lang="en-CA" i="1" dirty="0">
                <a:solidFill>
                  <a:srgbClr val="C00000"/>
                </a:solidFill>
              </a:rPr>
              <a:t>list(sorted(</a:t>
            </a:r>
            <a:r>
              <a:rPr lang="en-CA" i="1" dirty="0" err="1">
                <a:solidFill>
                  <a:srgbClr val="C00000"/>
                </a:solidFill>
              </a:rPr>
              <a:t>marks.keys</a:t>
            </a:r>
            <a:r>
              <a:rPr lang="en-CA" i="1" dirty="0">
                <a:solidFill>
                  <a:srgbClr val="C00000"/>
                </a:solidFill>
              </a:rPr>
              <a:t>()))</a:t>
            </a:r>
          </a:p>
          <a:p>
            <a:r>
              <a:rPr lang="en-CA" i="1" dirty="0">
                <a:solidFill>
                  <a:srgbClr val="C00000"/>
                </a:solidFill>
              </a:rPr>
              <a:t>#output</a:t>
            </a:r>
          </a:p>
          <a:p>
            <a:r>
              <a:rPr lang="en-CA" i="1" dirty="0">
                <a:solidFill>
                  <a:srgbClr val="C00000"/>
                </a:solidFill>
                <a:highlight>
                  <a:srgbClr val="FFFF00"/>
                </a:highlight>
              </a:rPr>
              <a:t>['English', 'Math', 'Science’]</a:t>
            </a:r>
          </a:p>
          <a:p>
            <a:endParaRPr lang="en-CA" dirty="0"/>
          </a:p>
        </p:txBody>
      </p:sp>
      <p:sp>
        <p:nvSpPr>
          <p:cNvPr id="4" name="Slide Number Placeholder 3">
            <a:extLst>
              <a:ext uri="{FF2B5EF4-FFF2-40B4-BE49-F238E27FC236}">
                <a16:creationId xmlns:a16="http://schemas.microsoft.com/office/drawing/2014/main" id="{2A3118C6-C202-439D-BDC5-B34453D41EBA}"/>
              </a:ext>
            </a:extLst>
          </p:cNvPr>
          <p:cNvSpPr>
            <a:spLocks noGrp="1"/>
          </p:cNvSpPr>
          <p:nvPr>
            <p:ph type="sldNum" sz="quarter" idx="10"/>
          </p:nvPr>
        </p:nvSpPr>
        <p:spPr/>
        <p:txBody>
          <a:bodyPr/>
          <a:lstStyle/>
          <a:p>
            <a:pPr>
              <a:defRPr/>
            </a:pPr>
            <a:fld id="{6DB1FBA9-0009-47E9-8D28-5B0116D2432D}" type="slidenum">
              <a:rPr lang="en-US" altLang="en-US" smtClean="0"/>
              <a:pPr>
                <a:defRPr/>
              </a:pPr>
              <a:t>267</a:t>
            </a:fld>
            <a:endParaRPr lang="en-US" altLang="en-US"/>
          </a:p>
        </p:txBody>
      </p:sp>
    </p:spTree>
    <p:extLst>
      <p:ext uri="{BB962C8B-B14F-4D97-AF65-F5344CB8AC3E}">
        <p14:creationId xmlns:p14="http://schemas.microsoft.com/office/powerpoint/2010/main" val="745268719"/>
      </p:ext>
    </p:extLst>
  </p:cSld>
  <p:clrMapOvr>
    <a:masterClrMapping/>
  </p:clrMapOvr>
  <p:transition spd="med"/>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38497-CC32-4307-94F9-80C8E9BD5EBC}"/>
              </a:ext>
            </a:extLst>
          </p:cNvPr>
          <p:cNvSpPr>
            <a:spLocks noGrp="1"/>
          </p:cNvSpPr>
          <p:nvPr>
            <p:ph type="title"/>
          </p:nvPr>
        </p:nvSpPr>
        <p:spPr/>
        <p:txBody>
          <a:bodyPr/>
          <a:lstStyle/>
          <a:p>
            <a:r>
              <a:rPr lang="en-CA" dirty="0"/>
              <a:t>Dictionaries(cont)</a:t>
            </a:r>
          </a:p>
        </p:txBody>
      </p:sp>
      <p:sp>
        <p:nvSpPr>
          <p:cNvPr id="3" name="Content Placeholder 2">
            <a:extLst>
              <a:ext uri="{FF2B5EF4-FFF2-40B4-BE49-F238E27FC236}">
                <a16:creationId xmlns:a16="http://schemas.microsoft.com/office/drawing/2014/main" id="{94DCF0A8-6F01-4B84-9C9A-FBD57ED5839D}"/>
              </a:ext>
            </a:extLst>
          </p:cNvPr>
          <p:cNvSpPr>
            <a:spLocks noGrp="1"/>
          </p:cNvSpPr>
          <p:nvPr>
            <p:ph idx="1"/>
          </p:nvPr>
        </p:nvSpPr>
        <p:spPr/>
        <p:txBody>
          <a:bodyPr/>
          <a:lstStyle/>
          <a:p>
            <a:r>
              <a:rPr lang="en-US" b="1" dirty="0">
                <a:solidFill>
                  <a:srgbClr val="C00000"/>
                </a:solidFill>
              </a:rPr>
              <a:t>Python Dictionary Comprehension</a:t>
            </a:r>
          </a:p>
          <a:p>
            <a:r>
              <a:rPr lang="en-US" dirty="0"/>
              <a:t>Dictionary comprehension is an elegant and concise way to create new dictionary from an iterable in Python</a:t>
            </a:r>
          </a:p>
          <a:p>
            <a:r>
              <a:rPr lang="en-US" dirty="0"/>
              <a:t>Dictionary comprehension consists of an expression pair </a:t>
            </a:r>
            <a:r>
              <a:rPr lang="en-US" dirty="0">
                <a:solidFill>
                  <a:srgbClr val="C00000"/>
                </a:solidFill>
                <a:highlight>
                  <a:srgbClr val="FFFF00"/>
                </a:highlight>
              </a:rPr>
              <a:t>(key: value) </a:t>
            </a:r>
            <a:r>
              <a:rPr lang="en-US" dirty="0"/>
              <a:t>followed by for statement inside curly braces {}</a:t>
            </a:r>
          </a:p>
          <a:p>
            <a:r>
              <a:rPr lang="en-US" dirty="0"/>
              <a:t>Here is an example to make a dictionary with each item being a pair of a number and its square</a:t>
            </a:r>
          </a:p>
          <a:p>
            <a:r>
              <a:rPr lang="en-US" b="1" i="1" dirty="0">
                <a:solidFill>
                  <a:srgbClr val="C00000"/>
                </a:solidFill>
              </a:rPr>
              <a:t>Example</a:t>
            </a:r>
          </a:p>
          <a:p>
            <a:r>
              <a:rPr lang="en-US" i="1" dirty="0">
                <a:solidFill>
                  <a:srgbClr val="C00000"/>
                </a:solidFill>
              </a:rPr>
              <a:t>squares = {x: x*x for x in range(6)}</a:t>
            </a:r>
          </a:p>
          <a:p>
            <a:r>
              <a:rPr lang="en-US" i="1" dirty="0">
                <a:solidFill>
                  <a:srgbClr val="C00000"/>
                </a:solidFill>
              </a:rPr>
              <a:t>print(squares)</a:t>
            </a:r>
          </a:p>
          <a:p>
            <a:r>
              <a:rPr lang="en-US" i="1" dirty="0">
                <a:solidFill>
                  <a:srgbClr val="C00000"/>
                </a:solidFill>
                <a:highlight>
                  <a:srgbClr val="FFFF00"/>
                </a:highlight>
              </a:rPr>
              <a:t>Output is {0: 0, 1: 1, 2: 4, 3: 9, 4: 16, 5: 25}</a:t>
            </a:r>
          </a:p>
          <a:p>
            <a:endParaRPr lang="en-CA" dirty="0"/>
          </a:p>
        </p:txBody>
      </p:sp>
      <p:sp>
        <p:nvSpPr>
          <p:cNvPr id="4" name="Slide Number Placeholder 3">
            <a:extLst>
              <a:ext uri="{FF2B5EF4-FFF2-40B4-BE49-F238E27FC236}">
                <a16:creationId xmlns:a16="http://schemas.microsoft.com/office/drawing/2014/main" id="{7ABC0E5F-EAFB-44D3-A032-C317E8A61FE9}"/>
              </a:ext>
            </a:extLst>
          </p:cNvPr>
          <p:cNvSpPr>
            <a:spLocks noGrp="1"/>
          </p:cNvSpPr>
          <p:nvPr>
            <p:ph type="sldNum" sz="quarter" idx="10"/>
          </p:nvPr>
        </p:nvSpPr>
        <p:spPr/>
        <p:txBody>
          <a:bodyPr/>
          <a:lstStyle/>
          <a:p>
            <a:pPr>
              <a:defRPr/>
            </a:pPr>
            <a:fld id="{6DB1FBA9-0009-47E9-8D28-5B0116D2432D}" type="slidenum">
              <a:rPr lang="en-US" altLang="en-US" smtClean="0"/>
              <a:pPr>
                <a:defRPr/>
              </a:pPr>
              <a:t>268</a:t>
            </a:fld>
            <a:endParaRPr lang="en-US" altLang="en-US"/>
          </a:p>
        </p:txBody>
      </p:sp>
    </p:spTree>
    <p:extLst>
      <p:ext uri="{BB962C8B-B14F-4D97-AF65-F5344CB8AC3E}">
        <p14:creationId xmlns:p14="http://schemas.microsoft.com/office/powerpoint/2010/main" val="302831574"/>
      </p:ext>
    </p:extLst>
  </p:cSld>
  <p:clrMapOvr>
    <a:masterClrMapping/>
  </p:clrMapOvr>
  <p:transition spd="med"/>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D375A-6192-4577-B2B6-F855EB76E2E6}"/>
              </a:ext>
            </a:extLst>
          </p:cNvPr>
          <p:cNvSpPr>
            <a:spLocks noGrp="1"/>
          </p:cNvSpPr>
          <p:nvPr>
            <p:ph type="title"/>
          </p:nvPr>
        </p:nvSpPr>
        <p:spPr/>
        <p:txBody>
          <a:bodyPr/>
          <a:lstStyle/>
          <a:p>
            <a:r>
              <a:rPr lang="en-CA" dirty="0"/>
              <a:t>Dictionaries(cont)</a:t>
            </a:r>
          </a:p>
        </p:txBody>
      </p:sp>
      <p:sp>
        <p:nvSpPr>
          <p:cNvPr id="3" name="Content Placeholder 2">
            <a:extLst>
              <a:ext uri="{FF2B5EF4-FFF2-40B4-BE49-F238E27FC236}">
                <a16:creationId xmlns:a16="http://schemas.microsoft.com/office/drawing/2014/main" id="{DBBD5C43-533B-4EB1-840F-634F583C1884}"/>
              </a:ext>
            </a:extLst>
          </p:cNvPr>
          <p:cNvSpPr>
            <a:spLocks noGrp="1"/>
          </p:cNvSpPr>
          <p:nvPr>
            <p:ph idx="1"/>
          </p:nvPr>
        </p:nvSpPr>
        <p:spPr>
          <a:xfrm>
            <a:off x="0" y="1143000"/>
            <a:ext cx="9144000" cy="5562600"/>
          </a:xfrm>
        </p:spPr>
        <p:txBody>
          <a:bodyPr/>
          <a:lstStyle/>
          <a:p>
            <a:r>
              <a:rPr lang="en-US" dirty="0"/>
              <a:t>A dictionary comprehension can optionally contain </a:t>
            </a:r>
            <a:r>
              <a:rPr lang="en-US" dirty="0">
                <a:solidFill>
                  <a:srgbClr val="C00000"/>
                </a:solidFill>
              </a:rPr>
              <a:t>for</a:t>
            </a:r>
            <a:r>
              <a:rPr lang="en-US" dirty="0">
                <a:solidFill>
                  <a:srgbClr val="FF0000"/>
                </a:solidFill>
              </a:rPr>
              <a:t> </a:t>
            </a:r>
            <a:r>
              <a:rPr lang="en-US" dirty="0"/>
              <a:t>or</a:t>
            </a:r>
            <a:r>
              <a:rPr lang="en-US" dirty="0">
                <a:solidFill>
                  <a:srgbClr val="FF0000"/>
                </a:solidFill>
              </a:rPr>
              <a:t> </a:t>
            </a:r>
            <a:r>
              <a:rPr lang="en-US" dirty="0">
                <a:solidFill>
                  <a:srgbClr val="C00000"/>
                </a:solidFill>
              </a:rPr>
              <a:t>if</a:t>
            </a:r>
            <a:r>
              <a:rPr lang="en-US" dirty="0">
                <a:solidFill>
                  <a:srgbClr val="FF0000"/>
                </a:solidFill>
              </a:rPr>
              <a:t> </a:t>
            </a:r>
            <a:r>
              <a:rPr lang="en-US" dirty="0"/>
              <a:t>statements</a:t>
            </a:r>
          </a:p>
          <a:p>
            <a:r>
              <a:rPr lang="en-US" dirty="0"/>
              <a:t>An optional </a:t>
            </a:r>
            <a:r>
              <a:rPr lang="en-US" dirty="0">
                <a:solidFill>
                  <a:srgbClr val="C00000"/>
                </a:solidFill>
              </a:rPr>
              <a:t>if</a:t>
            </a:r>
            <a:r>
              <a:rPr lang="en-US" dirty="0"/>
              <a:t> statement can filter out items to form the new dictionary</a:t>
            </a:r>
          </a:p>
          <a:p>
            <a:r>
              <a:rPr lang="en-US" dirty="0"/>
              <a:t>Here is an example to make dictionary with only odd items</a:t>
            </a:r>
          </a:p>
          <a:p>
            <a:r>
              <a:rPr lang="en-US" i="1" dirty="0" err="1">
                <a:solidFill>
                  <a:srgbClr val="C00000"/>
                </a:solidFill>
              </a:rPr>
              <a:t>odd_squares</a:t>
            </a:r>
            <a:r>
              <a:rPr lang="en-US" i="1" dirty="0">
                <a:solidFill>
                  <a:srgbClr val="C00000"/>
                </a:solidFill>
              </a:rPr>
              <a:t> = {x: x*x for x in range(11) if x%2 == 1}</a:t>
            </a:r>
          </a:p>
          <a:p>
            <a:r>
              <a:rPr lang="en-US" i="1" dirty="0">
                <a:solidFill>
                  <a:srgbClr val="C00000"/>
                </a:solidFill>
              </a:rPr>
              <a:t>print(</a:t>
            </a:r>
            <a:r>
              <a:rPr lang="en-US" i="1" dirty="0" err="1">
                <a:solidFill>
                  <a:srgbClr val="C00000"/>
                </a:solidFill>
              </a:rPr>
              <a:t>odd_squares</a:t>
            </a:r>
            <a:r>
              <a:rPr lang="en-US" i="1" dirty="0">
                <a:solidFill>
                  <a:srgbClr val="C00000"/>
                </a:solidFill>
              </a:rPr>
              <a:t>)</a:t>
            </a:r>
            <a:endParaRPr lang="en-CA" i="1" dirty="0">
              <a:solidFill>
                <a:srgbClr val="C00000"/>
              </a:solidFill>
            </a:endParaRPr>
          </a:p>
          <a:p>
            <a:r>
              <a:rPr lang="en-US" dirty="0">
                <a:solidFill>
                  <a:srgbClr val="C00000"/>
                </a:solidFill>
                <a:highlight>
                  <a:srgbClr val="FFFF00"/>
                </a:highlight>
              </a:rPr>
              <a:t># Output: {1: 1, 3: 9, 5: 25, 7: 49, 9: 81}</a:t>
            </a:r>
          </a:p>
          <a:p>
            <a:r>
              <a:rPr lang="en-US" dirty="0"/>
              <a:t>This code is equivalent to:</a:t>
            </a:r>
          </a:p>
          <a:p>
            <a:r>
              <a:rPr lang="en-US" i="1" dirty="0">
                <a:solidFill>
                  <a:srgbClr val="C00000"/>
                </a:solidFill>
              </a:rPr>
              <a:t>squares = {}</a:t>
            </a:r>
          </a:p>
          <a:p>
            <a:r>
              <a:rPr lang="en-US" i="1" dirty="0">
                <a:solidFill>
                  <a:srgbClr val="C00000"/>
                </a:solidFill>
              </a:rPr>
              <a:t>for x in range(11):</a:t>
            </a:r>
          </a:p>
          <a:p>
            <a:r>
              <a:rPr lang="en-US" i="1" dirty="0">
                <a:solidFill>
                  <a:srgbClr val="C00000"/>
                </a:solidFill>
              </a:rPr>
              <a:t>    if x%2 ==1:</a:t>
            </a:r>
          </a:p>
          <a:p>
            <a:r>
              <a:rPr lang="en-US" i="1" dirty="0">
                <a:solidFill>
                  <a:srgbClr val="C00000"/>
                </a:solidFill>
              </a:rPr>
              <a:t>       squares[x] = x*x</a:t>
            </a:r>
          </a:p>
        </p:txBody>
      </p:sp>
      <p:sp>
        <p:nvSpPr>
          <p:cNvPr id="4" name="Slide Number Placeholder 3">
            <a:extLst>
              <a:ext uri="{FF2B5EF4-FFF2-40B4-BE49-F238E27FC236}">
                <a16:creationId xmlns:a16="http://schemas.microsoft.com/office/drawing/2014/main" id="{7F771BC4-3177-4C4F-BC39-1A64367F9EA8}"/>
              </a:ext>
            </a:extLst>
          </p:cNvPr>
          <p:cNvSpPr>
            <a:spLocks noGrp="1"/>
          </p:cNvSpPr>
          <p:nvPr>
            <p:ph type="sldNum" sz="quarter" idx="10"/>
          </p:nvPr>
        </p:nvSpPr>
        <p:spPr/>
        <p:txBody>
          <a:bodyPr/>
          <a:lstStyle/>
          <a:p>
            <a:pPr>
              <a:defRPr/>
            </a:pPr>
            <a:fld id="{6DB1FBA9-0009-47E9-8D28-5B0116D2432D}" type="slidenum">
              <a:rPr lang="en-US" altLang="en-US" smtClean="0"/>
              <a:pPr>
                <a:defRPr/>
              </a:pPr>
              <a:t>269</a:t>
            </a:fld>
            <a:endParaRPr lang="en-US" altLang="en-US"/>
          </a:p>
        </p:txBody>
      </p:sp>
    </p:spTree>
    <p:extLst>
      <p:ext uri="{BB962C8B-B14F-4D97-AF65-F5344CB8AC3E}">
        <p14:creationId xmlns:p14="http://schemas.microsoft.com/office/powerpoint/2010/main" val="334737327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DF1B7-4269-41DF-927F-89F16774A8B1}"/>
              </a:ext>
            </a:extLst>
          </p:cNvPr>
          <p:cNvSpPr>
            <a:spLocks noGrp="1"/>
          </p:cNvSpPr>
          <p:nvPr>
            <p:ph type="title"/>
          </p:nvPr>
        </p:nvSpPr>
        <p:spPr/>
        <p:txBody>
          <a:bodyPr/>
          <a:lstStyle/>
          <a:p>
            <a:r>
              <a:rPr lang="en-CA" sz="2800" dirty="0"/>
              <a:t>EXPRESSIONS, VARIABLES AND ASSIGNMENTS</a:t>
            </a:r>
          </a:p>
        </p:txBody>
      </p:sp>
      <p:sp>
        <p:nvSpPr>
          <p:cNvPr id="3" name="Content Placeholder 2">
            <a:extLst>
              <a:ext uri="{FF2B5EF4-FFF2-40B4-BE49-F238E27FC236}">
                <a16:creationId xmlns:a16="http://schemas.microsoft.com/office/drawing/2014/main" id="{510AE881-830A-4EF3-9F1C-7E7A7916C1DE}"/>
              </a:ext>
            </a:extLst>
          </p:cNvPr>
          <p:cNvSpPr>
            <a:spLocks noGrp="1"/>
          </p:cNvSpPr>
          <p:nvPr>
            <p:ph idx="1"/>
          </p:nvPr>
        </p:nvSpPr>
        <p:spPr/>
        <p:txBody>
          <a:bodyPr/>
          <a:lstStyle/>
          <a:p>
            <a:r>
              <a:rPr lang="en-US" b="1" dirty="0"/>
              <a:t>Boolean Expressions and Operators</a:t>
            </a:r>
          </a:p>
          <a:p>
            <a:r>
              <a:rPr lang="en-US" dirty="0"/>
              <a:t>Algebraic expressions evaluate to a number, whether of type </a:t>
            </a:r>
            <a:r>
              <a:rPr lang="en-US" dirty="0" err="1"/>
              <a:t>int</a:t>
            </a:r>
            <a:r>
              <a:rPr lang="en-US" dirty="0"/>
              <a:t> or float or one of the other number types that Python supports</a:t>
            </a:r>
          </a:p>
          <a:p>
            <a:r>
              <a:rPr lang="en-US" dirty="0"/>
              <a:t>In algebra class, expressions other than algebraic expressions are also common</a:t>
            </a:r>
          </a:p>
          <a:p>
            <a:r>
              <a:rPr lang="en-US" b="1" dirty="0">
                <a:solidFill>
                  <a:srgbClr val="C00000"/>
                </a:solidFill>
              </a:rPr>
              <a:t>For example, the expression 2 &lt; 3 does not evaluate to a number; it evaluates to either True or False (True in this case)</a:t>
            </a:r>
          </a:p>
          <a:p>
            <a:r>
              <a:rPr lang="en-US" dirty="0"/>
              <a:t>Comparison operators (such as &lt; or &gt;) are commonly used operators in Boolean expressions</a:t>
            </a:r>
          </a:p>
          <a:p>
            <a:r>
              <a:rPr lang="en-US" dirty="0"/>
              <a:t>For example:  </a:t>
            </a:r>
            <a:r>
              <a:rPr lang="en-US" dirty="0">
                <a:solidFill>
                  <a:srgbClr val="C00000"/>
                </a:solidFill>
              </a:rPr>
              <a:t>2 &lt; 3 </a:t>
            </a:r>
            <a:r>
              <a:rPr lang="en-US" dirty="0"/>
              <a:t>returns</a:t>
            </a:r>
          </a:p>
          <a:p>
            <a:r>
              <a:rPr lang="en-US" dirty="0"/>
              <a:t>True </a:t>
            </a:r>
          </a:p>
          <a:p>
            <a:r>
              <a:rPr lang="en-US" dirty="0">
                <a:solidFill>
                  <a:srgbClr val="C00000"/>
                </a:solidFill>
              </a:rPr>
              <a:t>3 &lt; 2  </a:t>
            </a:r>
            <a:r>
              <a:rPr lang="en-US" dirty="0"/>
              <a:t>returns</a:t>
            </a:r>
          </a:p>
          <a:p>
            <a:r>
              <a:rPr lang="en-US" dirty="0"/>
              <a:t>False </a:t>
            </a:r>
          </a:p>
          <a:p>
            <a:r>
              <a:rPr lang="en-US" dirty="0">
                <a:solidFill>
                  <a:srgbClr val="C00000"/>
                </a:solidFill>
              </a:rPr>
              <a:t>5 - 1 &gt; 2 + 1</a:t>
            </a:r>
            <a:r>
              <a:rPr lang="en-US" dirty="0"/>
              <a:t> returns</a:t>
            </a:r>
          </a:p>
          <a:p>
            <a:r>
              <a:rPr lang="en-US" dirty="0"/>
              <a:t> True</a:t>
            </a:r>
            <a:endParaRPr lang="en-CA" dirty="0"/>
          </a:p>
        </p:txBody>
      </p:sp>
      <p:sp>
        <p:nvSpPr>
          <p:cNvPr id="4" name="Slide Number Placeholder 3">
            <a:extLst>
              <a:ext uri="{FF2B5EF4-FFF2-40B4-BE49-F238E27FC236}">
                <a16:creationId xmlns:a16="http://schemas.microsoft.com/office/drawing/2014/main" id="{18C32EB4-6F9B-4781-B3A3-FF63BFE3BA62}"/>
              </a:ext>
            </a:extLst>
          </p:cNvPr>
          <p:cNvSpPr>
            <a:spLocks noGrp="1"/>
          </p:cNvSpPr>
          <p:nvPr>
            <p:ph type="sldNum" sz="quarter" idx="10"/>
          </p:nvPr>
        </p:nvSpPr>
        <p:spPr/>
        <p:txBody>
          <a:bodyPr/>
          <a:lstStyle/>
          <a:p>
            <a:pPr>
              <a:defRPr/>
            </a:pPr>
            <a:fld id="{6DB1FBA9-0009-47E9-8D28-5B0116D2432D}" type="slidenum">
              <a:rPr lang="en-US" altLang="en-US" smtClean="0"/>
              <a:pPr>
                <a:defRPr/>
              </a:pPr>
              <a:t>27</a:t>
            </a:fld>
            <a:endParaRPr lang="en-US" altLang="en-US"/>
          </a:p>
        </p:txBody>
      </p:sp>
    </p:spTree>
    <p:extLst>
      <p:ext uri="{BB962C8B-B14F-4D97-AF65-F5344CB8AC3E}">
        <p14:creationId xmlns:p14="http://schemas.microsoft.com/office/powerpoint/2010/main" val="739836547"/>
      </p:ext>
    </p:extLst>
  </p:cSld>
  <p:clrMapOvr>
    <a:masterClrMapping/>
  </p:clrMapOvr>
  <p:transition spd="med"/>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798FA-61CF-4003-BE07-3D388FE5A25F}"/>
              </a:ext>
            </a:extLst>
          </p:cNvPr>
          <p:cNvSpPr>
            <a:spLocks noGrp="1"/>
          </p:cNvSpPr>
          <p:nvPr>
            <p:ph type="title"/>
          </p:nvPr>
        </p:nvSpPr>
        <p:spPr/>
        <p:txBody>
          <a:bodyPr/>
          <a:lstStyle/>
          <a:p>
            <a:r>
              <a:rPr lang="en-CA" dirty="0"/>
              <a:t>Dictionaries(cont)</a:t>
            </a:r>
          </a:p>
        </p:txBody>
      </p:sp>
      <p:sp>
        <p:nvSpPr>
          <p:cNvPr id="3" name="Content Placeholder 2">
            <a:extLst>
              <a:ext uri="{FF2B5EF4-FFF2-40B4-BE49-F238E27FC236}">
                <a16:creationId xmlns:a16="http://schemas.microsoft.com/office/drawing/2014/main" id="{0319E5D2-FAB4-4F82-96E8-A0A034B69CBA}"/>
              </a:ext>
            </a:extLst>
          </p:cNvPr>
          <p:cNvSpPr>
            <a:spLocks noGrp="1"/>
          </p:cNvSpPr>
          <p:nvPr>
            <p:ph idx="1"/>
          </p:nvPr>
        </p:nvSpPr>
        <p:spPr/>
        <p:txBody>
          <a:bodyPr/>
          <a:lstStyle/>
          <a:p>
            <a:r>
              <a:rPr lang="en-US" b="1" dirty="0">
                <a:solidFill>
                  <a:srgbClr val="C00000"/>
                </a:solidFill>
              </a:rPr>
              <a:t>Other Dictionary Operations</a:t>
            </a:r>
          </a:p>
          <a:p>
            <a:r>
              <a:rPr lang="en-US" dirty="0">
                <a:solidFill>
                  <a:srgbClr val="C00000"/>
                </a:solidFill>
              </a:rPr>
              <a:t>Dictionary Membership Test</a:t>
            </a:r>
          </a:p>
          <a:p>
            <a:r>
              <a:rPr lang="en-US" dirty="0"/>
              <a:t>We can test if a </a:t>
            </a:r>
            <a:r>
              <a:rPr lang="en-US" dirty="0">
                <a:solidFill>
                  <a:srgbClr val="C00000"/>
                </a:solidFill>
              </a:rPr>
              <a:t>key </a:t>
            </a:r>
            <a:r>
              <a:rPr lang="en-US" dirty="0"/>
              <a:t>is in a dictionary or not using the keyword in</a:t>
            </a:r>
          </a:p>
          <a:p>
            <a:r>
              <a:rPr lang="en-US" dirty="0"/>
              <a:t>Notice that </a:t>
            </a:r>
            <a:r>
              <a:rPr lang="en-US" dirty="0">
                <a:solidFill>
                  <a:srgbClr val="FF0000"/>
                </a:solidFill>
                <a:highlight>
                  <a:srgbClr val="FFFF00"/>
                </a:highlight>
              </a:rPr>
              <a:t>membership test is for keys only, not for values</a:t>
            </a:r>
          </a:p>
          <a:p>
            <a:r>
              <a:rPr lang="en-CA" i="1" dirty="0">
                <a:solidFill>
                  <a:srgbClr val="C00000"/>
                </a:solidFill>
              </a:rPr>
              <a:t>squares = {1: 1, 3: 9, 5: 25, 7: 49, 9: 81}</a:t>
            </a:r>
          </a:p>
          <a:p>
            <a:r>
              <a:rPr lang="en-CA" i="1" dirty="0">
                <a:solidFill>
                  <a:srgbClr val="C00000"/>
                </a:solidFill>
              </a:rPr>
              <a:t>print( 1 in squares)</a:t>
            </a:r>
          </a:p>
          <a:p>
            <a:r>
              <a:rPr lang="en-CA" i="1" dirty="0">
                <a:solidFill>
                  <a:srgbClr val="C00000"/>
                </a:solidFill>
                <a:highlight>
                  <a:srgbClr val="FFFF00"/>
                </a:highlight>
              </a:rPr>
              <a:t>#output is True</a:t>
            </a:r>
          </a:p>
          <a:p>
            <a:r>
              <a:rPr lang="en-CA" i="1" dirty="0">
                <a:solidFill>
                  <a:srgbClr val="C00000"/>
                </a:solidFill>
              </a:rPr>
              <a:t>print( 2 not in squares)</a:t>
            </a:r>
          </a:p>
          <a:p>
            <a:r>
              <a:rPr lang="en-CA" i="1" dirty="0">
                <a:solidFill>
                  <a:srgbClr val="C00000"/>
                </a:solidFill>
                <a:highlight>
                  <a:srgbClr val="FFFF00"/>
                </a:highlight>
              </a:rPr>
              <a:t>#output is True</a:t>
            </a:r>
          </a:p>
          <a:p>
            <a:r>
              <a:rPr lang="en-CA" i="1" dirty="0">
                <a:solidFill>
                  <a:srgbClr val="C00000"/>
                </a:solidFill>
              </a:rPr>
              <a:t>Print(49 not in squares)</a:t>
            </a:r>
          </a:p>
          <a:p>
            <a:r>
              <a:rPr lang="en-CA" i="1" dirty="0">
                <a:solidFill>
                  <a:srgbClr val="C00000"/>
                </a:solidFill>
                <a:highlight>
                  <a:srgbClr val="FFFF00"/>
                </a:highlight>
              </a:rPr>
              <a:t>#output is True</a:t>
            </a:r>
          </a:p>
        </p:txBody>
      </p:sp>
      <p:sp>
        <p:nvSpPr>
          <p:cNvPr id="4" name="Slide Number Placeholder 3">
            <a:extLst>
              <a:ext uri="{FF2B5EF4-FFF2-40B4-BE49-F238E27FC236}">
                <a16:creationId xmlns:a16="http://schemas.microsoft.com/office/drawing/2014/main" id="{57FE5666-7929-4A51-AC26-B95839B99150}"/>
              </a:ext>
            </a:extLst>
          </p:cNvPr>
          <p:cNvSpPr>
            <a:spLocks noGrp="1"/>
          </p:cNvSpPr>
          <p:nvPr>
            <p:ph type="sldNum" sz="quarter" idx="10"/>
          </p:nvPr>
        </p:nvSpPr>
        <p:spPr/>
        <p:txBody>
          <a:bodyPr/>
          <a:lstStyle/>
          <a:p>
            <a:pPr>
              <a:defRPr/>
            </a:pPr>
            <a:fld id="{6DB1FBA9-0009-47E9-8D28-5B0116D2432D}" type="slidenum">
              <a:rPr lang="en-US" altLang="en-US" smtClean="0"/>
              <a:pPr>
                <a:defRPr/>
              </a:pPr>
              <a:t>270</a:t>
            </a:fld>
            <a:endParaRPr lang="en-US" altLang="en-US"/>
          </a:p>
        </p:txBody>
      </p:sp>
    </p:spTree>
    <p:extLst>
      <p:ext uri="{BB962C8B-B14F-4D97-AF65-F5344CB8AC3E}">
        <p14:creationId xmlns:p14="http://schemas.microsoft.com/office/powerpoint/2010/main" val="2870896059"/>
      </p:ext>
    </p:extLst>
  </p:cSld>
  <p:clrMapOvr>
    <a:masterClrMapping/>
  </p:clrMapOvr>
  <p:transition spd="med"/>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13160-24A2-4B92-A522-7F68393B6A28}"/>
              </a:ext>
            </a:extLst>
          </p:cNvPr>
          <p:cNvSpPr>
            <a:spLocks noGrp="1"/>
          </p:cNvSpPr>
          <p:nvPr>
            <p:ph type="title"/>
          </p:nvPr>
        </p:nvSpPr>
        <p:spPr/>
        <p:txBody>
          <a:bodyPr/>
          <a:lstStyle/>
          <a:p>
            <a:r>
              <a:rPr lang="en-CA" dirty="0"/>
              <a:t>Dictionaries(cont)</a:t>
            </a:r>
          </a:p>
        </p:txBody>
      </p:sp>
      <p:sp>
        <p:nvSpPr>
          <p:cNvPr id="3" name="Content Placeholder 2">
            <a:extLst>
              <a:ext uri="{FF2B5EF4-FFF2-40B4-BE49-F238E27FC236}">
                <a16:creationId xmlns:a16="http://schemas.microsoft.com/office/drawing/2014/main" id="{0FEF9A67-6480-43F2-B254-C841162EB9C3}"/>
              </a:ext>
            </a:extLst>
          </p:cNvPr>
          <p:cNvSpPr>
            <a:spLocks noGrp="1"/>
          </p:cNvSpPr>
          <p:nvPr>
            <p:ph idx="1"/>
          </p:nvPr>
        </p:nvSpPr>
        <p:spPr/>
        <p:txBody>
          <a:bodyPr/>
          <a:lstStyle/>
          <a:p>
            <a:r>
              <a:rPr lang="en-US" b="1" dirty="0">
                <a:solidFill>
                  <a:srgbClr val="C00000"/>
                </a:solidFill>
              </a:rPr>
              <a:t>Iterating Through a Dictionary</a:t>
            </a:r>
          </a:p>
          <a:p>
            <a:r>
              <a:rPr lang="en-US" dirty="0"/>
              <a:t>Using a for loop we can iterate though each key in a dictionary</a:t>
            </a:r>
          </a:p>
          <a:p>
            <a:r>
              <a:rPr lang="en-US" i="1" dirty="0">
                <a:solidFill>
                  <a:srgbClr val="C00000"/>
                </a:solidFill>
              </a:rPr>
              <a:t>squares = {1: 1, 3: 9, 5: 25, 7: 49, 9: 81}</a:t>
            </a:r>
          </a:p>
          <a:p>
            <a:r>
              <a:rPr lang="en-US" i="1" dirty="0">
                <a:solidFill>
                  <a:srgbClr val="C00000"/>
                </a:solidFill>
              </a:rPr>
              <a:t>for i in squares:</a:t>
            </a:r>
          </a:p>
          <a:p>
            <a:r>
              <a:rPr lang="en-US" i="1" dirty="0">
                <a:solidFill>
                  <a:srgbClr val="C00000"/>
                </a:solidFill>
              </a:rPr>
              <a:t>    print(squares[i])</a:t>
            </a:r>
          </a:p>
          <a:p>
            <a:r>
              <a:rPr lang="en-CA" i="1" dirty="0">
                <a:solidFill>
                  <a:srgbClr val="C00000"/>
                </a:solidFill>
              </a:rPr>
              <a:t>#output</a:t>
            </a:r>
          </a:p>
          <a:p>
            <a:r>
              <a:rPr lang="en-CA" i="1" dirty="0">
                <a:solidFill>
                  <a:srgbClr val="C00000"/>
                </a:solidFill>
                <a:highlight>
                  <a:srgbClr val="FFFF00"/>
                </a:highlight>
              </a:rPr>
              <a:t>1</a:t>
            </a:r>
          </a:p>
          <a:p>
            <a:r>
              <a:rPr lang="en-CA" i="1" dirty="0">
                <a:solidFill>
                  <a:srgbClr val="C00000"/>
                </a:solidFill>
                <a:highlight>
                  <a:srgbClr val="FFFF00"/>
                </a:highlight>
              </a:rPr>
              <a:t>9</a:t>
            </a:r>
          </a:p>
          <a:p>
            <a:r>
              <a:rPr lang="en-CA" i="1" dirty="0">
                <a:solidFill>
                  <a:srgbClr val="C00000"/>
                </a:solidFill>
                <a:highlight>
                  <a:srgbClr val="FFFF00"/>
                </a:highlight>
              </a:rPr>
              <a:t>25</a:t>
            </a:r>
          </a:p>
          <a:p>
            <a:r>
              <a:rPr lang="en-CA" i="1" dirty="0">
                <a:solidFill>
                  <a:srgbClr val="C00000"/>
                </a:solidFill>
                <a:highlight>
                  <a:srgbClr val="FFFF00"/>
                </a:highlight>
              </a:rPr>
              <a:t>49</a:t>
            </a:r>
          </a:p>
          <a:p>
            <a:r>
              <a:rPr lang="en-CA" i="1" dirty="0">
                <a:solidFill>
                  <a:srgbClr val="C00000"/>
                </a:solidFill>
                <a:highlight>
                  <a:srgbClr val="FFFF00"/>
                </a:highlight>
              </a:rPr>
              <a:t>81</a:t>
            </a:r>
          </a:p>
          <a:p>
            <a:endParaRPr lang="en-CA" i="1" dirty="0">
              <a:solidFill>
                <a:srgbClr val="C00000"/>
              </a:solidFill>
            </a:endParaRPr>
          </a:p>
        </p:txBody>
      </p:sp>
      <p:sp>
        <p:nvSpPr>
          <p:cNvPr id="4" name="Slide Number Placeholder 3">
            <a:extLst>
              <a:ext uri="{FF2B5EF4-FFF2-40B4-BE49-F238E27FC236}">
                <a16:creationId xmlns:a16="http://schemas.microsoft.com/office/drawing/2014/main" id="{F646F47D-0272-4839-96EB-B1E4D870ADAC}"/>
              </a:ext>
            </a:extLst>
          </p:cNvPr>
          <p:cNvSpPr>
            <a:spLocks noGrp="1"/>
          </p:cNvSpPr>
          <p:nvPr>
            <p:ph type="sldNum" sz="quarter" idx="10"/>
          </p:nvPr>
        </p:nvSpPr>
        <p:spPr/>
        <p:txBody>
          <a:bodyPr/>
          <a:lstStyle/>
          <a:p>
            <a:pPr>
              <a:defRPr/>
            </a:pPr>
            <a:fld id="{6DB1FBA9-0009-47E9-8D28-5B0116D2432D}" type="slidenum">
              <a:rPr lang="en-US" altLang="en-US" smtClean="0"/>
              <a:pPr>
                <a:defRPr/>
              </a:pPr>
              <a:t>271</a:t>
            </a:fld>
            <a:endParaRPr lang="en-US" altLang="en-US"/>
          </a:p>
        </p:txBody>
      </p:sp>
    </p:spTree>
    <p:extLst>
      <p:ext uri="{BB962C8B-B14F-4D97-AF65-F5344CB8AC3E}">
        <p14:creationId xmlns:p14="http://schemas.microsoft.com/office/powerpoint/2010/main" val="698633590"/>
      </p:ext>
    </p:extLst>
  </p:cSld>
  <p:clrMapOvr>
    <a:masterClrMapping/>
  </p:clrMapOvr>
  <p:transition spd="med"/>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FEE6F-3722-46AD-AEAD-F38D2AE7C58C}"/>
              </a:ext>
            </a:extLst>
          </p:cNvPr>
          <p:cNvSpPr>
            <a:spLocks noGrp="1"/>
          </p:cNvSpPr>
          <p:nvPr>
            <p:ph type="title"/>
          </p:nvPr>
        </p:nvSpPr>
        <p:spPr/>
        <p:txBody>
          <a:bodyPr/>
          <a:lstStyle/>
          <a:p>
            <a:r>
              <a:rPr lang="en-CA" dirty="0"/>
              <a:t>Dictionaries(cont)</a:t>
            </a:r>
          </a:p>
        </p:txBody>
      </p:sp>
      <p:pic>
        <p:nvPicPr>
          <p:cNvPr id="5" name="Content Placeholder 4">
            <a:extLst>
              <a:ext uri="{FF2B5EF4-FFF2-40B4-BE49-F238E27FC236}">
                <a16:creationId xmlns:a16="http://schemas.microsoft.com/office/drawing/2014/main" id="{B87FFAE6-590B-4A31-8B91-C8A30217760D}"/>
              </a:ext>
            </a:extLst>
          </p:cNvPr>
          <p:cNvPicPr>
            <a:picLocks noGrp="1" noChangeAspect="1"/>
          </p:cNvPicPr>
          <p:nvPr>
            <p:ph idx="1"/>
          </p:nvPr>
        </p:nvPicPr>
        <p:blipFill>
          <a:blip r:embed="rId2"/>
          <a:stretch>
            <a:fillRect/>
          </a:stretch>
        </p:blipFill>
        <p:spPr>
          <a:xfrm>
            <a:off x="685800" y="1371600"/>
            <a:ext cx="7848599" cy="4876799"/>
          </a:xfrm>
          <a:prstGeom prst="rect">
            <a:avLst/>
          </a:prstGeom>
        </p:spPr>
      </p:pic>
      <p:sp>
        <p:nvSpPr>
          <p:cNvPr id="4" name="Slide Number Placeholder 3">
            <a:extLst>
              <a:ext uri="{FF2B5EF4-FFF2-40B4-BE49-F238E27FC236}">
                <a16:creationId xmlns:a16="http://schemas.microsoft.com/office/drawing/2014/main" id="{20F9C565-E229-44E5-942E-8E56D81759A5}"/>
              </a:ext>
            </a:extLst>
          </p:cNvPr>
          <p:cNvSpPr>
            <a:spLocks noGrp="1"/>
          </p:cNvSpPr>
          <p:nvPr>
            <p:ph type="sldNum" sz="quarter" idx="10"/>
          </p:nvPr>
        </p:nvSpPr>
        <p:spPr/>
        <p:txBody>
          <a:bodyPr/>
          <a:lstStyle/>
          <a:p>
            <a:pPr>
              <a:defRPr/>
            </a:pPr>
            <a:fld id="{6DB1FBA9-0009-47E9-8D28-5B0116D2432D}" type="slidenum">
              <a:rPr lang="en-US" altLang="en-US" smtClean="0"/>
              <a:pPr>
                <a:defRPr/>
              </a:pPr>
              <a:t>272</a:t>
            </a:fld>
            <a:endParaRPr lang="en-US" altLang="en-US"/>
          </a:p>
        </p:txBody>
      </p:sp>
    </p:spTree>
    <p:extLst>
      <p:ext uri="{BB962C8B-B14F-4D97-AF65-F5344CB8AC3E}">
        <p14:creationId xmlns:p14="http://schemas.microsoft.com/office/powerpoint/2010/main" val="831641397"/>
      </p:ext>
    </p:extLst>
  </p:cSld>
  <p:clrMapOvr>
    <a:masterClrMapping/>
  </p:clrMapOvr>
  <p:transition spd="med"/>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84556-E93B-4495-97F0-4B23577F4743}"/>
              </a:ext>
            </a:extLst>
          </p:cNvPr>
          <p:cNvSpPr>
            <a:spLocks noGrp="1"/>
          </p:cNvSpPr>
          <p:nvPr>
            <p:ph type="title"/>
          </p:nvPr>
        </p:nvSpPr>
        <p:spPr/>
        <p:txBody>
          <a:bodyPr/>
          <a:lstStyle/>
          <a:p>
            <a:r>
              <a:rPr lang="en-CA" dirty="0"/>
              <a:t>Dictionaries(cont)</a:t>
            </a:r>
          </a:p>
        </p:txBody>
      </p:sp>
      <p:sp>
        <p:nvSpPr>
          <p:cNvPr id="3" name="Content Placeholder 2">
            <a:extLst>
              <a:ext uri="{FF2B5EF4-FFF2-40B4-BE49-F238E27FC236}">
                <a16:creationId xmlns:a16="http://schemas.microsoft.com/office/drawing/2014/main" id="{F1DDFC01-A380-4147-8D1C-1EDA53A33527}"/>
              </a:ext>
            </a:extLst>
          </p:cNvPr>
          <p:cNvSpPr>
            <a:spLocks noGrp="1"/>
          </p:cNvSpPr>
          <p:nvPr>
            <p:ph idx="1"/>
          </p:nvPr>
        </p:nvSpPr>
        <p:spPr/>
        <p:txBody>
          <a:bodyPr/>
          <a:lstStyle/>
          <a:p>
            <a:r>
              <a:rPr lang="en-CA" b="1" i="1" dirty="0">
                <a:solidFill>
                  <a:srgbClr val="C00000"/>
                </a:solidFill>
              </a:rPr>
              <a:t>Examples</a:t>
            </a:r>
          </a:p>
          <a:p>
            <a:r>
              <a:rPr lang="en-US" i="1" dirty="0">
                <a:solidFill>
                  <a:srgbClr val="C00000"/>
                </a:solidFill>
              </a:rPr>
              <a:t>squares = {1: 1, 3: 9, 5: 25, 7: 49, 9: 81}</a:t>
            </a:r>
          </a:p>
          <a:p>
            <a:r>
              <a:rPr lang="en-US" i="1" dirty="0">
                <a:solidFill>
                  <a:srgbClr val="C00000"/>
                </a:solidFill>
              </a:rPr>
              <a:t>print(</a:t>
            </a:r>
            <a:r>
              <a:rPr lang="en-US" i="1" dirty="0" err="1">
                <a:solidFill>
                  <a:srgbClr val="C00000"/>
                </a:solidFill>
              </a:rPr>
              <a:t>len</a:t>
            </a:r>
            <a:r>
              <a:rPr lang="en-US" i="1" dirty="0">
                <a:solidFill>
                  <a:srgbClr val="C00000"/>
                </a:solidFill>
              </a:rPr>
              <a:t>(squares))</a:t>
            </a:r>
          </a:p>
          <a:p>
            <a:r>
              <a:rPr lang="en-US" i="1" dirty="0">
                <a:solidFill>
                  <a:srgbClr val="C00000"/>
                </a:solidFill>
                <a:highlight>
                  <a:srgbClr val="FFFF00"/>
                </a:highlight>
              </a:rPr>
              <a:t># Output: 5</a:t>
            </a:r>
          </a:p>
          <a:p>
            <a:r>
              <a:rPr lang="en-US" i="1" dirty="0">
                <a:solidFill>
                  <a:srgbClr val="C00000"/>
                </a:solidFill>
              </a:rPr>
              <a:t>print(sorted(squares))</a:t>
            </a:r>
            <a:endParaRPr lang="en-CA" i="1" dirty="0">
              <a:solidFill>
                <a:srgbClr val="C00000"/>
              </a:solidFill>
            </a:endParaRPr>
          </a:p>
          <a:p>
            <a:r>
              <a:rPr lang="en-CA" i="1" dirty="0">
                <a:solidFill>
                  <a:srgbClr val="C00000"/>
                </a:solidFill>
                <a:highlight>
                  <a:srgbClr val="FFFF00"/>
                </a:highlight>
              </a:rPr>
              <a:t>#output is [1,3,5,7,9]</a:t>
            </a:r>
          </a:p>
          <a:p>
            <a:endParaRPr lang="en-CA" dirty="0"/>
          </a:p>
        </p:txBody>
      </p:sp>
      <p:sp>
        <p:nvSpPr>
          <p:cNvPr id="4" name="Slide Number Placeholder 3">
            <a:extLst>
              <a:ext uri="{FF2B5EF4-FFF2-40B4-BE49-F238E27FC236}">
                <a16:creationId xmlns:a16="http://schemas.microsoft.com/office/drawing/2014/main" id="{3D6D9AA8-6EB0-4E72-A9D0-6476A3B6BA22}"/>
              </a:ext>
            </a:extLst>
          </p:cNvPr>
          <p:cNvSpPr>
            <a:spLocks noGrp="1"/>
          </p:cNvSpPr>
          <p:nvPr>
            <p:ph type="sldNum" sz="quarter" idx="10"/>
          </p:nvPr>
        </p:nvSpPr>
        <p:spPr/>
        <p:txBody>
          <a:bodyPr/>
          <a:lstStyle/>
          <a:p>
            <a:pPr>
              <a:defRPr/>
            </a:pPr>
            <a:fld id="{6DB1FBA9-0009-47E9-8D28-5B0116D2432D}" type="slidenum">
              <a:rPr lang="en-US" altLang="en-US" smtClean="0"/>
              <a:pPr>
                <a:defRPr/>
              </a:pPr>
              <a:t>273</a:t>
            </a:fld>
            <a:endParaRPr lang="en-US" altLang="en-US"/>
          </a:p>
        </p:txBody>
      </p:sp>
    </p:spTree>
    <p:extLst>
      <p:ext uri="{BB962C8B-B14F-4D97-AF65-F5344CB8AC3E}">
        <p14:creationId xmlns:p14="http://schemas.microsoft.com/office/powerpoint/2010/main" val="3154268991"/>
      </p:ext>
    </p:extLst>
  </p:cSld>
  <p:clrMapOvr>
    <a:masterClrMapping/>
  </p:clrMapOvr>
  <p:transition spd="med"/>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FD34A-7E9A-4E7A-9F90-8F87D7B33C95}"/>
              </a:ext>
            </a:extLst>
          </p:cNvPr>
          <p:cNvSpPr>
            <a:spLocks noGrp="1"/>
          </p:cNvSpPr>
          <p:nvPr>
            <p:ph type="title"/>
          </p:nvPr>
        </p:nvSpPr>
        <p:spPr/>
        <p:txBody>
          <a:bodyPr/>
          <a:lstStyle/>
          <a:p>
            <a:r>
              <a:rPr lang="en-US" dirty="0"/>
              <a:t>Quiz 7</a:t>
            </a:r>
          </a:p>
        </p:txBody>
      </p:sp>
      <p:pic>
        <p:nvPicPr>
          <p:cNvPr id="6" name="Content Placeholder 5" descr="A close up of a sign&#10;&#10;Description automatically generated">
            <a:extLst>
              <a:ext uri="{FF2B5EF4-FFF2-40B4-BE49-F238E27FC236}">
                <a16:creationId xmlns:a16="http://schemas.microsoft.com/office/drawing/2014/main" id="{6E196971-4948-47BD-B19A-24C4D5AAC0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9800" y="1600200"/>
            <a:ext cx="4495800" cy="4495800"/>
          </a:xfrm>
        </p:spPr>
      </p:pic>
      <p:sp>
        <p:nvSpPr>
          <p:cNvPr id="4" name="Slide Number Placeholder 3">
            <a:extLst>
              <a:ext uri="{FF2B5EF4-FFF2-40B4-BE49-F238E27FC236}">
                <a16:creationId xmlns:a16="http://schemas.microsoft.com/office/drawing/2014/main" id="{2D3B07E5-A1B8-4A46-941A-0118F67FFFA1}"/>
              </a:ext>
            </a:extLst>
          </p:cNvPr>
          <p:cNvSpPr>
            <a:spLocks noGrp="1"/>
          </p:cNvSpPr>
          <p:nvPr>
            <p:ph type="sldNum" sz="quarter" idx="10"/>
          </p:nvPr>
        </p:nvSpPr>
        <p:spPr/>
        <p:txBody>
          <a:bodyPr/>
          <a:lstStyle/>
          <a:p>
            <a:pPr>
              <a:defRPr/>
            </a:pPr>
            <a:fld id="{6DB1FBA9-0009-47E9-8D28-5B0116D2432D}" type="slidenum">
              <a:rPr lang="en-US" altLang="en-US" smtClean="0"/>
              <a:pPr>
                <a:defRPr/>
              </a:pPr>
              <a:t>274</a:t>
            </a:fld>
            <a:endParaRPr lang="en-US" altLang="en-US"/>
          </a:p>
        </p:txBody>
      </p:sp>
    </p:spTree>
    <p:extLst>
      <p:ext uri="{BB962C8B-B14F-4D97-AF65-F5344CB8AC3E}">
        <p14:creationId xmlns:p14="http://schemas.microsoft.com/office/powerpoint/2010/main" val="634358008"/>
      </p:ext>
    </p:extLst>
  </p:cSld>
  <p:clrMapOvr>
    <a:masterClrMapping/>
  </p:clrMapOvr>
  <p:transition spd="med"/>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3E23A-7BFA-4AC6-897D-03E442A267FF}"/>
              </a:ext>
            </a:extLst>
          </p:cNvPr>
          <p:cNvSpPr>
            <a:spLocks noGrp="1"/>
          </p:cNvSpPr>
          <p:nvPr>
            <p:ph type="title"/>
          </p:nvPr>
        </p:nvSpPr>
        <p:spPr/>
        <p:txBody>
          <a:bodyPr/>
          <a:lstStyle/>
          <a:p>
            <a:r>
              <a:rPr lang="en-US" dirty="0"/>
              <a:t>Quiz 7</a:t>
            </a:r>
            <a:endParaRPr lang="en-CA" dirty="0"/>
          </a:p>
        </p:txBody>
      </p:sp>
      <p:sp>
        <p:nvSpPr>
          <p:cNvPr id="3" name="Content Placeholder 2">
            <a:extLst>
              <a:ext uri="{FF2B5EF4-FFF2-40B4-BE49-F238E27FC236}">
                <a16:creationId xmlns:a16="http://schemas.microsoft.com/office/drawing/2014/main" id="{23A34C91-9F44-485E-A106-DA81838640E0}"/>
              </a:ext>
            </a:extLst>
          </p:cNvPr>
          <p:cNvSpPr>
            <a:spLocks noGrp="1"/>
          </p:cNvSpPr>
          <p:nvPr>
            <p:ph idx="1"/>
          </p:nvPr>
        </p:nvSpPr>
        <p:spPr/>
        <p:txBody>
          <a:bodyPr/>
          <a:lstStyle/>
          <a:p>
            <a:r>
              <a:rPr lang="en-US" b="1" dirty="0"/>
              <a:t>1.Which of the following statements create a dictionary?</a:t>
            </a:r>
            <a:br>
              <a:rPr lang="en-US" b="1" dirty="0"/>
            </a:br>
            <a:endParaRPr lang="en-US" b="1" dirty="0"/>
          </a:p>
          <a:p>
            <a:endParaRPr lang="en-US" dirty="0"/>
          </a:p>
          <a:p>
            <a:r>
              <a:rPr lang="en-US" dirty="0"/>
              <a:t>A.     d = {}</a:t>
            </a:r>
            <a:br>
              <a:rPr lang="en-US" dirty="0"/>
            </a:br>
            <a:r>
              <a:rPr lang="en-US" dirty="0"/>
              <a:t>B.     d = {“john”:40, “peter”:45}</a:t>
            </a:r>
            <a:br>
              <a:rPr lang="en-US" dirty="0"/>
            </a:br>
            <a:r>
              <a:rPr lang="en-US" dirty="0"/>
              <a:t>C.     d = {40:”john”, 45:”peter”}</a:t>
            </a:r>
            <a:br>
              <a:rPr lang="en-US" dirty="0"/>
            </a:br>
            <a:r>
              <a:rPr lang="en-US" dirty="0"/>
              <a:t>D.    A, B and C</a:t>
            </a:r>
          </a:p>
          <a:p>
            <a:r>
              <a:rPr lang="en-US" dirty="0"/>
              <a:t>E.     A and B</a:t>
            </a:r>
            <a:endParaRPr lang="en-CA" dirty="0"/>
          </a:p>
        </p:txBody>
      </p:sp>
      <p:sp>
        <p:nvSpPr>
          <p:cNvPr id="4" name="Slide Number Placeholder 3">
            <a:extLst>
              <a:ext uri="{FF2B5EF4-FFF2-40B4-BE49-F238E27FC236}">
                <a16:creationId xmlns:a16="http://schemas.microsoft.com/office/drawing/2014/main" id="{F0E32587-5053-4B50-AF0D-6979933BB7DD}"/>
              </a:ext>
            </a:extLst>
          </p:cNvPr>
          <p:cNvSpPr>
            <a:spLocks noGrp="1"/>
          </p:cNvSpPr>
          <p:nvPr>
            <p:ph type="sldNum" sz="quarter" idx="10"/>
          </p:nvPr>
        </p:nvSpPr>
        <p:spPr/>
        <p:txBody>
          <a:bodyPr/>
          <a:lstStyle/>
          <a:p>
            <a:pPr>
              <a:defRPr/>
            </a:pPr>
            <a:fld id="{6DB1FBA9-0009-47E9-8D28-5B0116D2432D}" type="slidenum">
              <a:rPr lang="en-US" altLang="en-US" smtClean="0"/>
              <a:pPr>
                <a:defRPr/>
              </a:pPr>
              <a:t>275</a:t>
            </a:fld>
            <a:endParaRPr lang="en-US" altLang="en-US"/>
          </a:p>
        </p:txBody>
      </p:sp>
    </p:spTree>
    <p:extLst>
      <p:ext uri="{BB962C8B-B14F-4D97-AF65-F5344CB8AC3E}">
        <p14:creationId xmlns:p14="http://schemas.microsoft.com/office/powerpoint/2010/main" val="835862405"/>
      </p:ext>
    </p:extLst>
  </p:cSld>
  <p:clrMapOvr>
    <a:masterClrMapping/>
  </p:clrMapOvr>
  <p:transition spd="med"/>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48B32-4089-4E53-874F-701F3866456D}"/>
              </a:ext>
            </a:extLst>
          </p:cNvPr>
          <p:cNvSpPr>
            <a:spLocks noGrp="1"/>
          </p:cNvSpPr>
          <p:nvPr>
            <p:ph type="title"/>
          </p:nvPr>
        </p:nvSpPr>
        <p:spPr/>
        <p:txBody>
          <a:bodyPr/>
          <a:lstStyle/>
          <a:p>
            <a:r>
              <a:rPr lang="en-US" dirty="0"/>
              <a:t>Quiz 7</a:t>
            </a:r>
            <a:endParaRPr lang="en-CA" dirty="0"/>
          </a:p>
        </p:txBody>
      </p:sp>
      <p:sp>
        <p:nvSpPr>
          <p:cNvPr id="3" name="Content Placeholder 2">
            <a:extLst>
              <a:ext uri="{FF2B5EF4-FFF2-40B4-BE49-F238E27FC236}">
                <a16:creationId xmlns:a16="http://schemas.microsoft.com/office/drawing/2014/main" id="{5C8FFE2D-1901-4738-94D7-D3240C8E6009}"/>
              </a:ext>
            </a:extLst>
          </p:cNvPr>
          <p:cNvSpPr>
            <a:spLocks noGrp="1"/>
          </p:cNvSpPr>
          <p:nvPr>
            <p:ph idx="1"/>
          </p:nvPr>
        </p:nvSpPr>
        <p:spPr/>
        <p:txBody>
          <a:bodyPr/>
          <a:lstStyle/>
          <a:p>
            <a:r>
              <a:rPr lang="en-US" b="1" dirty="0"/>
              <a:t>2. Read the code shown below carefully and pick out the keys?</a:t>
            </a:r>
          </a:p>
          <a:p>
            <a:r>
              <a:rPr lang="en-US" i="1" dirty="0" err="1">
                <a:solidFill>
                  <a:srgbClr val="C00000"/>
                </a:solidFill>
              </a:rPr>
              <a:t>mydict</a:t>
            </a:r>
            <a:r>
              <a:rPr lang="en-US" i="1" dirty="0">
                <a:solidFill>
                  <a:srgbClr val="C00000"/>
                </a:solidFill>
              </a:rPr>
              <a:t> = {"john":40, "peter":45}</a:t>
            </a:r>
          </a:p>
          <a:p>
            <a:endParaRPr lang="en-US" dirty="0"/>
          </a:p>
          <a:p>
            <a:r>
              <a:rPr lang="en-US" dirty="0"/>
              <a:t>A. “john”, 40, 45, and “peter”</a:t>
            </a:r>
          </a:p>
          <a:p>
            <a:r>
              <a:rPr lang="en-US" dirty="0"/>
              <a:t>B. “john” and “peter”</a:t>
            </a:r>
          </a:p>
          <a:p>
            <a:r>
              <a:rPr lang="en-US" dirty="0"/>
              <a:t>C. 40 and 45</a:t>
            </a:r>
          </a:p>
          <a:p>
            <a:r>
              <a:rPr lang="en-US" dirty="0"/>
              <a:t>D. d = (40:”john”, 45:”peter”)</a:t>
            </a:r>
            <a:endParaRPr lang="en-CA" dirty="0"/>
          </a:p>
        </p:txBody>
      </p:sp>
      <p:sp>
        <p:nvSpPr>
          <p:cNvPr id="4" name="Slide Number Placeholder 3">
            <a:extLst>
              <a:ext uri="{FF2B5EF4-FFF2-40B4-BE49-F238E27FC236}">
                <a16:creationId xmlns:a16="http://schemas.microsoft.com/office/drawing/2014/main" id="{E2939EA9-AA46-4B7E-83CF-86D547BBF82E}"/>
              </a:ext>
            </a:extLst>
          </p:cNvPr>
          <p:cNvSpPr>
            <a:spLocks noGrp="1"/>
          </p:cNvSpPr>
          <p:nvPr>
            <p:ph type="sldNum" sz="quarter" idx="10"/>
          </p:nvPr>
        </p:nvSpPr>
        <p:spPr/>
        <p:txBody>
          <a:bodyPr/>
          <a:lstStyle/>
          <a:p>
            <a:pPr>
              <a:defRPr/>
            </a:pPr>
            <a:fld id="{6DB1FBA9-0009-47E9-8D28-5B0116D2432D}" type="slidenum">
              <a:rPr lang="en-US" altLang="en-US" smtClean="0"/>
              <a:pPr>
                <a:defRPr/>
              </a:pPr>
              <a:t>276</a:t>
            </a:fld>
            <a:endParaRPr lang="en-US" altLang="en-US"/>
          </a:p>
        </p:txBody>
      </p:sp>
    </p:spTree>
    <p:extLst>
      <p:ext uri="{BB962C8B-B14F-4D97-AF65-F5344CB8AC3E}">
        <p14:creationId xmlns:p14="http://schemas.microsoft.com/office/powerpoint/2010/main" val="810334579"/>
      </p:ext>
    </p:extLst>
  </p:cSld>
  <p:clrMapOvr>
    <a:masterClrMapping/>
  </p:clrMapOvr>
  <p:transition spd="med"/>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769C6-1908-4E1F-BEE5-2E1D5D6FC8EA}"/>
              </a:ext>
            </a:extLst>
          </p:cNvPr>
          <p:cNvSpPr>
            <a:spLocks noGrp="1"/>
          </p:cNvSpPr>
          <p:nvPr>
            <p:ph type="title"/>
          </p:nvPr>
        </p:nvSpPr>
        <p:spPr/>
        <p:txBody>
          <a:bodyPr/>
          <a:lstStyle/>
          <a:p>
            <a:r>
              <a:rPr lang="en-US" dirty="0"/>
              <a:t>Quiz 7</a:t>
            </a:r>
            <a:endParaRPr lang="en-CA" dirty="0"/>
          </a:p>
        </p:txBody>
      </p:sp>
      <p:sp>
        <p:nvSpPr>
          <p:cNvPr id="3" name="Content Placeholder 2">
            <a:extLst>
              <a:ext uri="{FF2B5EF4-FFF2-40B4-BE49-F238E27FC236}">
                <a16:creationId xmlns:a16="http://schemas.microsoft.com/office/drawing/2014/main" id="{56B67795-BF60-4231-8468-A669CC24A957}"/>
              </a:ext>
            </a:extLst>
          </p:cNvPr>
          <p:cNvSpPr>
            <a:spLocks noGrp="1"/>
          </p:cNvSpPr>
          <p:nvPr>
            <p:ph idx="1"/>
          </p:nvPr>
        </p:nvSpPr>
        <p:spPr/>
        <p:txBody>
          <a:bodyPr/>
          <a:lstStyle/>
          <a:p>
            <a:r>
              <a:rPr lang="en-US" b="1" dirty="0"/>
              <a:t>3. What is the output?</a:t>
            </a:r>
          </a:p>
          <a:p>
            <a:r>
              <a:rPr lang="en-US" i="1" dirty="0">
                <a:solidFill>
                  <a:srgbClr val="C00000"/>
                </a:solidFill>
              </a:rPr>
              <a:t>dict = {"john":40, "peter":45}</a:t>
            </a:r>
          </a:p>
          <a:p>
            <a:r>
              <a:rPr lang="en-US" i="1" dirty="0">
                <a:solidFill>
                  <a:srgbClr val="C00000"/>
                </a:solidFill>
              </a:rPr>
              <a:t>dict["john"]</a:t>
            </a:r>
          </a:p>
          <a:p>
            <a:endParaRPr lang="en-US" dirty="0"/>
          </a:p>
          <a:p>
            <a:r>
              <a:rPr lang="en-US" dirty="0"/>
              <a:t>A.  40</a:t>
            </a:r>
          </a:p>
          <a:p>
            <a:r>
              <a:rPr lang="en-US" dirty="0"/>
              <a:t>B. 45</a:t>
            </a:r>
          </a:p>
          <a:p>
            <a:r>
              <a:rPr lang="en-US" dirty="0"/>
              <a:t>C. “john”</a:t>
            </a:r>
          </a:p>
          <a:p>
            <a:r>
              <a:rPr lang="en-US" dirty="0"/>
              <a:t>D. “peter”</a:t>
            </a:r>
          </a:p>
          <a:p>
            <a:r>
              <a:rPr lang="en-US" dirty="0"/>
              <a:t>E. None of the above</a:t>
            </a:r>
            <a:endParaRPr lang="en-CA" dirty="0"/>
          </a:p>
        </p:txBody>
      </p:sp>
      <p:sp>
        <p:nvSpPr>
          <p:cNvPr id="4" name="Slide Number Placeholder 3">
            <a:extLst>
              <a:ext uri="{FF2B5EF4-FFF2-40B4-BE49-F238E27FC236}">
                <a16:creationId xmlns:a16="http://schemas.microsoft.com/office/drawing/2014/main" id="{4270C59C-2B84-49EE-9B67-1BEA3E9D3FAC}"/>
              </a:ext>
            </a:extLst>
          </p:cNvPr>
          <p:cNvSpPr>
            <a:spLocks noGrp="1"/>
          </p:cNvSpPr>
          <p:nvPr>
            <p:ph type="sldNum" sz="quarter" idx="10"/>
          </p:nvPr>
        </p:nvSpPr>
        <p:spPr/>
        <p:txBody>
          <a:bodyPr/>
          <a:lstStyle/>
          <a:p>
            <a:pPr>
              <a:defRPr/>
            </a:pPr>
            <a:fld id="{6DB1FBA9-0009-47E9-8D28-5B0116D2432D}" type="slidenum">
              <a:rPr lang="en-US" altLang="en-US" smtClean="0"/>
              <a:pPr>
                <a:defRPr/>
              </a:pPr>
              <a:t>277</a:t>
            </a:fld>
            <a:endParaRPr lang="en-US" altLang="en-US"/>
          </a:p>
        </p:txBody>
      </p:sp>
    </p:spTree>
    <p:extLst>
      <p:ext uri="{BB962C8B-B14F-4D97-AF65-F5344CB8AC3E}">
        <p14:creationId xmlns:p14="http://schemas.microsoft.com/office/powerpoint/2010/main" val="750203795"/>
      </p:ext>
    </p:extLst>
  </p:cSld>
  <p:clrMapOvr>
    <a:masterClrMapping/>
  </p:clrMapOvr>
  <p:transition spd="med"/>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584E4-865E-4707-835F-9595838E411F}"/>
              </a:ext>
            </a:extLst>
          </p:cNvPr>
          <p:cNvSpPr>
            <a:spLocks noGrp="1"/>
          </p:cNvSpPr>
          <p:nvPr>
            <p:ph type="title"/>
          </p:nvPr>
        </p:nvSpPr>
        <p:spPr/>
        <p:txBody>
          <a:bodyPr/>
          <a:lstStyle/>
          <a:p>
            <a:r>
              <a:rPr lang="en-US" dirty="0"/>
              <a:t>Quiz 7</a:t>
            </a:r>
            <a:endParaRPr lang="en-CA" dirty="0"/>
          </a:p>
        </p:txBody>
      </p:sp>
      <p:sp>
        <p:nvSpPr>
          <p:cNvPr id="3" name="Content Placeholder 2">
            <a:extLst>
              <a:ext uri="{FF2B5EF4-FFF2-40B4-BE49-F238E27FC236}">
                <a16:creationId xmlns:a16="http://schemas.microsoft.com/office/drawing/2014/main" id="{CC0374FB-4D73-45A2-98EC-F5D66BED427B}"/>
              </a:ext>
            </a:extLst>
          </p:cNvPr>
          <p:cNvSpPr>
            <a:spLocks noGrp="1"/>
          </p:cNvSpPr>
          <p:nvPr>
            <p:ph idx="1"/>
          </p:nvPr>
        </p:nvSpPr>
        <p:spPr/>
        <p:txBody>
          <a:bodyPr/>
          <a:lstStyle/>
          <a:p>
            <a:r>
              <a:rPr lang="en-US" b="1" dirty="0"/>
              <a:t>4. What will be the output of the following code snippet?</a:t>
            </a:r>
          </a:p>
          <a:p>
            <a:r>
              <a:rPr lang="en-US" i="1" dirty="0">
                <a:solidFill>
                  <a:srgbClr val="C00000"/>
                </a:solidFill>
              </a:rPr>
              <a:t>a = {(1,2):1,(2,3):2}</a:t>
            </a:r>
          </a:p>
          <a:p>
            <a:r>
              <a:rPr lang="en-US" i="1" dirty="0">
                <a:solidFill>
                  <a:srgbClr val="C00000"/>
                </a:solidFill>
              </a:rPr>
              <a:t>print(a[1,2])</a:t>
            </a:r>
          </a:p>
          <a:p>
            <a:endParaRPr lang="en-US" dirty="0"/>
          </a:p>
          <a:p>
            <a:endParaRPr lang="en-US" dirty="0"/>
          </a:p>
          <a:p>
            <a:r>
              <a:rPr lang="en-US" dirty="0"/>
              <a:t>A.  Key Error</a:t>
            </a:r>
          </a:p>
          <a:p>
            <a:r>
              <a:rPr lang="en-US" dirty="0"/>
              <a:t>B.   1</a:t>
            </a:r>
          </a:p>
          <a:p>
            <a:r>
              <a:rPr lang="en-US" dirty="0"/>
              <a:t>C.  {(2,3):2}</a:t>
            </a:r>
          </a:p>
          <a:p>
            <a:r>
              <a:rPr lang="en-US" dirty="0"/>
              <a:t>D.  {(1,2):1}</a:t>
            </a:r>
          </a:p>
          <a:p>
            <a:endParaRPr lang="en-CA" dirty="0"/>
          </a:p>
        </p:txBody>
      </p:sp>
      <p:sp>
        <p:nvSpPr>
          <p:cNvPr id="4" name="Slide Number Placeholder 3">
            <a:extLst>
              <a:ext uri="{FF2B5EF4-FFF2-40B4-BE49-F238E27FC236}">
                <a16:creationId xmlns:a16="http://schemas.microsoft.com/office/drawing/2014/main" id="{36CD804B-2171-424D-A467-6D6C39F496C5}"/>
              </a:ext>
            </a:extLst>
          </p:cNvPr>
          <p:cNvSpPr>
            <a:spLocks noGrp="1"/>
          </p:cNvSpPr>
          <p:nvPr>
            <p:ph type="sldNum" sz="quarter" idx="10"/>
          </p:nvPr>
        </p:nvSpPr>
        <p:spPr/>
        <p:txBody>
          <a:bodyPr/>
          <a:lstStyle/>
          <a:p>
            <a:pPr>
              <a:defRPr/>
            </a:pPr>
            <a:fld id="{6DB1FBA9-0009-47E9-8D28-5B0116D2432D}" type="slidenum">
              <a:rPr lang="en-US" altLang="en-US" smtClean="0"/>
              <a:pPr>
                <a:defRPr/>
              </a:pPr>
              <a:t>278</a:t>
            </a:fld>
            <a:endParaRPr lang="en-US" altLang="en-US"/>
          </a:p>
        </p:txBody>
      </p:sp>
    </p:spTree>
    <p:extLst>
      <p:ext uri="{BB962C8B-B14F-4D97-AF65-F5344CB8AC3E}">
        <p14:creationId xmlns:p14="http://schemas.microsoft.com/office/powerpoint/2010/main" val="1006944014"/>
      </p:ext>
    </p:extLst>
  </p:cSld>
  <p:clrMapOvr>
    <a:masterClrMapping/>
  </p:clrMapOvr>
  <p:transition spd="med"/>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CC88-B11E-4F2A-BCE8-4F48A2FA49A9}"/>
              </a:ext>
            </a:extLst>
          </p:cNvPr>
          <p:cNvSpPr>
            <a:spLocks noGrp="1"/>
          </p:cNvSpPr>
          <p:nvPr>
            <p:ph type="title"/>
          </p:nvPr>
        </p:nvSpPr>
        <p:spPr/>
        <p:txBody>
          <a:bodyPr/>
          <a:lstStyle/>
          <a:p>
            <a:r>
              <a:rPr lang="en-US" dirty="0"/>
              <a:t>Quiz 7</a:t>
            </a:r>
            <a:endParaRPr lang="en-CA" dirty="0"/>
          </a:p>
        </p:txBody>
      </p:sp>
      <p:sp>
        <p:nvSpPr>
          <p:cNvPr id="3" name="Content Placeholder 2">
            <a:extLst>
              <a:ext uri="{FF2B5EF4-FFF2-40B4-BE49-F238E27FC236}">
                <a16:creationId xmlns:a16="http://schemas.microsoft.com/office/drawing/2014/main" id="{7C456236-C225-41C1-857C-E165234BACF0}"/>
              </a:ext>
            </a:extLst>
          </p:cNvPr>
          <p:cNvSpPr>
            <a:spLocks noGrp="1"/>
          </p:cNvSpPr>
          <p:nvPr>
            <p:ph idx="1"/>
          </p:nvPr>
        </p:nvSpPr>
        <p:spPr/>
        <p:txBody>
          <a:bodyPr/>
          <a:lstStyle/>
          <a:p>
            <a:r>
              <a:rPr lang="en-US" b="1" dirty="0"/>
              <a:t>5. What will be the output of the following code snippet?</a:t>
            </a:r>
          </a:p>
          <a:p>
            <a:r>
              <a:rPr lang="en-US" i="1" dirty="0">
                <a:solidFill>
                  <a:srgbClr val="C00000"/>
                </a:solidFill>
              </a:rPr>
              <a:t>a = {'a':1,'b':2,'c':3}</a:t>
            </a:r>
          </a:p>
          <a:p>
            <a:r>
              <a:rPr lang="en-US" i="1" dirty="0">
                <a:solidFill>
                  <a:srgbClr val="C00000"/>
                </a:solidFill>
              </a:rPr>
              <a:t>print (a['</a:t>
            </a:r>
            <a:r>
              <a:rPr lang="en-US" i="1" dirty="0" err="1">
                <a:solidFill>
                  <a:srgbClr val="C00000"/>
                </a:solidFill>
              </a:rPr>
              <a:t>a','b</a:t>
            </a:r>
            <a:r>
              <a:rPr lang="en-US" i="1" dirty="0">
                <a:solidFill>
                  <a:srgbClr val="C00000"/>
                </a:solidFill>
              </a:rPr>
              <a:t>’])</a:t>
            </a:r>
          </a:p>
          <a:p>
            <a:endParaRPr lang="en-US" dirty="0"/>
          </a:p>
          <a:p>
            <a:endParaRPr lang="en-US" dirty="0"/>
          </a:p>
          <a:p>
            <a:r>
              <a:rPr lang="en-US" dirty="0"/>
              <a:t>A.  Key Error</a:t>
            </a:r>
          </a:p>
          <a:p>
            <a:r>
              <a:rPr lang="en-US" dirty="0"/>
              <a:t>B.  [1,2]</a:t>
            </a:r>
          </a:p>
          <a:p>
            <a:r>
              <a:rPr lang="en-US" dirty="0"/>
              <a:t>C.  {‘a’:1,’b’:2}</a:t>
            </a:r>
          </a:p>
          <a:p>
            <a:r>
              <a:rPr lang="en-US" dirty="0"/>
              <a:t>D.  (1,2)</a:t>
            </a:r>
            <a:endParaRPr lang="en-CA" dirty="0"/>
          </a:p>
        </p:txBody>
      </p:sp>
      <p:sp>
        <p:nvSpPr>
          <p:cNvPr id="4" name="Slide Number Placeholder 3">
            <a:extLst>
              <a:ext uri="{FF2B5EF4-FFF2-40B4-BE49-F238E27FC236}">
                <a16:creationId xmlns:a16="http://schemas.microsoft.com/office/drawing/2014/main" id="{D5735AC6-1B69-4B0C-92B8-47BF2A9BFCC2}"/>
              </a:ext>
            </a:extLst>
          </p:cNvPr>
          <p:cNvSpPr>
            <a:spLocks noGrp="1"/>
          </p:cNvSpPr>
          <p:nvPr>
            <p:ph type="sldNum" sz="quarter" idx="10"/>
          </p:nvPr>
        </p:nvSpPr>
        <p:spPr/>
        <p:txBody>
          <a:bodyPr/>
          <a:lstStyle/>
          <a:p>
            <a:pPr>
              <a:defRPr/>
            </a:pPr>
            <a:fld id="{6DB1FBA9-0009-47E9-8D28-5B0116D2432D}" type="slidenum">
              <a:rPr lang="en-US" altLang="en-US" smtClean="0"/>
              <a:pPr>
                <a:defRPr/>
              </a:pPr>
              <a:t>279</a:t>
            </a:fld>
            <a:endParaRPr lang="en-US" altLang="en-US"/>
          </a:p>
        </p:txBody>
      </p:sp>
    </p:spTree>
    <p:extLst>
      <p:ext uri="{BB962C8B-B14F-4D97-AF65-F5344CB8AC3E}">
        <p14:creationId xmlns:p14="http://schemas.microsoft.com/office/powerpoint/2010/main" val="197395440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23040-3D9A-419B-A143-81B4EE9079FE}"/>
              </a:ext>
            </a:extLst>
          </p:cNvPr>
          <p:cNvSpPr>
            <a:spLocks noGrp="1"/>
          </p:cNvSpPr>
          <p:nvPr>
            <p:ph type="title"/>
          </p:nvPr>
        </p:nvSpPr>
        <p:spPr/>
        <p:txBody>
          <a:bodyPr/>
          <a:lstStyle/>
          <a:p>
            <a:r>
              <a:rPr lang="en-CA" sz="2800" dirty="0"/>
              <a:t>EXPRESSIONS, VARIABLES AND ASSIGNMENTS</a:t>
            </a:r>
          </a:p>
        </p:txBody>
      </p:sp>
      <p:sp>
        <p:nvSpPr>
          <p:cNvPr id="3" name="Content Placeholder 2">
            <a:extLst>
              <a:ext uri="{FF2B5EF4-FFF2-40B4-BE49-F238E27FC236}">
                <a16:creationId xmlns:a16="http://schemas.microsoft.com/office/drawing/2014/main" id="{6E882D4D-2DB7-46A0-85DC-384FDB0B02F6}"/>
              </a:ext>
            </a:extLst>
          </p:cNvPr>
          <p:cNvSpPr>
            <a:spLocks noGrp="1"/>
          </p:cNvSpPr>
          <p:nvPr>
            <p:ph idx="1"/>
          </p:nvPr>
        </p:nvSpPr>
        <p:spPr/>
        <p:txBody>
          <a:bodyPr/>
          <a:lstStyle/>
          <a:p>
            <a:r>
              <a:rPr lang="en-US" dirty="0"/>
              <a:t>The previous expression illustrates that algebraic expressions on either side of a comparison operators are evaluated before the comparison is made</a:t>
            </a:r>
          </a:p>
          <a:p>
            <a:r>
              <a:rPr lang="en-US" dirty="0"/>
              <a:t>Algebraic operators take precedence over comparison operators</a:t>
            </a:r>
          </a:p>
          <a:p>
            <a:r>
              <a:rPr lang="en-US" dirty="0"/>
              <a:t>In order to check equality between values, the comparison operator </a:t>
            </a:r>
            <a:r>
              <a:rPr lang="en-US" dirty="0">
                <a:solidFill>
                  <a:srgbClr val="C00000"/>
                </a:solidFill>
              </a:rPr>
              <a:t>==</a:t>
            </a:r>
            <a:r>
              <a:rPr lang="en-US" dirty="0"/>
              <a:t> is used (two equal signs side by side)</a:t>
            </a:r>
          </a:p>
          <a:p>
            <a:r>
              <a:rPr lang="da-DK" dirty="0">
                <a:solidFill>
                  <a:srgbClr val="C00000"/>
                </a:solidFill>
              </a:rPr>
              <a:t>3 == 3 returns True</a:t>
            </a:r>
          </a:p>
          <a:p>
            <a:r>
              <a:rPr lang="da-DK" dirty="0">
                <a:solidFill>
                  <a:srgbClr val="C00000"/>
                </a:solidFill>
              </a:rPr>
              <a:t>3 + 5 == 4 + 4 returns True </a:t>
            </a:r>
          </a:p>
          <a:p>
            <a:r>
              <a:rPr lang="da-DK" dirty="0">
                <a:solidFill>
                  <a:srgbClr val="C00000"/>
                </a:solidFill>
              </a:rPr>
              <a:t>3 == 5 - 3 returns False</a:t>
            </a:r>
            <a:endParaRPr lang="en-US" dirty="0">
              <a:solidFill>
                <a:srgbClr val="C00000"/>
              </a:solidFill>
            </a:endParaRPr>
          </a:p>
          <a:p>
            <a:endParaRPr lang="en-CA" dirty="0"/>
          </a:p>
        </p:txBody>
      </p:sp>
      <p:sp>
        <p:nvSpPr>
          <p:cNvPr id="4" name="Slide Number Placeholder 3">
            <a:extLst>
              <a:ext uri="{FF2B5EF4-FFF2-40B4-BE49-F238E27FC236}">
                <a16:creationId xmlns:a16="http://schemas.microsoft.com/office/drawing/2014/main" id="{F2AA5348-76FA-4499-A0FF-8F89A3E27340}"/>
              </a:ext>
            </a:extLst>
          </p:cNvPr>
          <p:cNvSpPr>
            <a:spLocks noGrp="1"/>
          </p:cNvSpPr>
          <p:nvPr>
            <p:ph type="sldNum" sz="quarter" idx="10"/>
          </p:nvPr>
        </p:nvSpPr>
        <p:spPr/>
        <p:txBody>
          <a:bodyPr/>
          <a:lstStyle/>
          <a:p>
            <a:pPr>
              <a:defRPr/>
            </a:pPr>
            <a:fld id="{6DB1FBA9-0009-47E9-8D28-5B0116D2432D}" type="slidenum">
              <a:rPr lang="en-US" altLang="en-US" smtClean="0"/>
              <a:pPr>
                <a:defRPr/>
              </a:pPr>
              <a:t>28</a:t>
            </a:fld>
            <a:endParaRPr lang="en-US" altLang="en-US"/>
          </a:p>
        </p:txBody>
      </p:sp>
    </p:spTree>
    <p:extLst>
      <p:ext uri="{BB962C8B-B14F-4D97-AF65-F5344CB8AC3E}">
        <p14:creationId xmlns:p14="http://schemas.microsoft.com/office/powerpoint/2010/main" val="1484266999"/>
      </p:ext>
    </p:extLst>
  </p:cSld>
  <p:clrMapOvr>
    <a:masterClrMapping/>
  </p:clrMapOvr>
  <p:transition spd="med"/>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245D3-5700-46DF-B2B5-5C19AC0C3CDD}"/>
              </a:ext>
            </a:extLst>
          </p:cNvPr>
          <p:cNvSpPr>
            <a:spLocks noGrp="1"/>
          </p:cNvSpPr>
          <p:nvPr>
            <p:ph type="title"/>
          </p:nvPr>
        </p:nvSpPr>
        <p:spPr/>
        <p:txBody>
          <a:bodyPr/>
          <a:lstStyle/>
          <a:p>
            <a:r>
              <a:rPr lang="en-US" dirty="0"/>
              <a:t>Quiz 7</a:t>
            </a:r>
            <a:endParaRPr lang="en-CA" dirty="0"/>
          </a:p>
        </p:txBody>
      </p:sp>
      <p:sp>
        <p:nvSpPr>
          <p:cNvPr id="3" name="Content Placeholder 2">
            <a:extLst>
              <a:ext uri="{FF2B5EF4-FFF2-40B4-BE49-F238E27FC236}">
                <a16:creationId xmlns:a16="http://schemas.microsoft.com/office/drawing/2014/main" id="{85909759-15AA-476B-8FDB-8EEDD0BC2B1F}"/>
              </a:ext>
            </a:extLst>
          </p:cNvPr>
          <p:cNvSpPr>
            <a:spLocks noGrp="1"/>
          </p:cNvSpPr>
          <p:nvPr>
            <p:ph idx="1"/>
          </p:nvPr>
        </p:nvSpPr>
        <p:spPr/>
        <p:txBody>
          <a:bodyPr/>
          <a:lstStyle/>
          <a:p>
            <a:r>
              <a:rPr lang="en-US" b="1" dirty="0"/>
              <a:t>6. What will be the output of the following code snippet?</a:t>
            </a:r>
          </a:p>
          <a:p>
            <a:r>
              <a:rPr lang="en-US" sz="1800" i="1" dirty="0">
                <a:solidFill>
                  <a:srgbClr val="C00000"/>
                </a:solidFill>
              </a:rPr>
              <a:t>fruit = {}</a:t>
            </a:r>
          </a:p>
          <a:p>
            <a:r>
              <a:rPr lang="en-US" sz="1800" i="1" dirty="0">
                <a:solidFill>
                  <a:srgbClr val="C00000"/>
                </a:solidFill>
              </a:rPr>
              <a:t>def </a:t>
            </a:r>
            <a:r>
              <a:rPr lang="en-US" sz="1800" i="1" dirty="0" err="1">
                <a:solidFill>
                  <a:srgbClr val="C00000"/>
                </a:solidFill>
              </a:rPr>
              <a:t>addone</a:t>
            </a:r>
            <a:r>
              <a:rPr lang="en-US" sz="1800" i="1" dirty="0">
                <a:solidFill>
                  <a:srgbClr val="C00000"/>
                </a:solidFill>
              </a:rPr>
              <a:t>(index):</a:t>
            </a:r>
          </a:p>
          <a:p>
            <a:r>
              <a:rPr lang="en-US" sz="1800" i="1" dirty="0">
                <a:solidFill>
                  <a:srgbClr val="C00000"/>
                </a:solidFill>
              </a:rPr>
              <a:t>    if index in fruit:</a:t>
            </a:r>
          </a:p>
          <a:p>
            <a:r>
              <a:rPr lang="en-US" sz="1800" i="1" dirty="0">
                <a:solidFill>
                  <a:srgbClr val="C00000"/>
                </a:solidFill>
              </a:rPr>
              <a:t>        fruit[index] += 1</a:t>
            </a:r>
          </a:p>
          <a:p>
            <a:r>
              <a:rPr lang="en-US" sz="1800" i="1" dirty="0">
                <a:solidFill>
                  <a:srgbClr val="C00000"/>
                </a:solidFill>
              </a:rPr>
              <a:t>    else:</a:t>
            </a:r>
          </a:p>
          <a:p>
            <a:r>
              <a:rPr lang="en-US" sz="1800" i="1" dirty="0">
                <a:solidFill>
                  <a:srgbClr val="C00000"/>
                </a:solidFill>
              </a:rPr>
              <a:t>        fruit[index] = 1</a:t>
            </a:r>
          </a:p>
          <a:p>
            <a:r>
              <a:rPr lang="en-US" sz="1800" i="1" dirty="0" err="1">
                <a:solidFill>
                  <a:srgbClr val="C00000"/>
                </a:solidFill>
              </a:rPr>
              <a:t>addone</a:t>
            </a:r>
            <a:r>
              <a:rPr lang="en-US" sz="1800" i="1" dirty="0">
                <a:solidFill>
                  <a:srgbClr val="C00000"/>
                </a:solidFill>
              </a:rPr>
              <a:t>('Apple')</a:t>
            </a:r>
          </a:p>
          <a:p>
            <a:r>
              <a:rPr lang="en-US" sz="1800" i="1" dirty="0" err="1">
                <a:solidFill>
                  <a:srgbClr val="C00000"/>
                </a:solidFill>
              </a:rPr>
              <a:t>addone</a:t>
            </a:r>
            <a:r>
              <a:rPr lang="en-US" sz="1800" i="1" dirty="0">
                <a:solidFill>
                  <a:srgbClr val="C00000"/>
                </a:solidFill>
              </a:rPr>
              <a:t>('Banana')</a:t>
            </a:r>
          </a:p>
          <a:p>
            <a:r>
              <a:rPr lang="en-US" sz="1800" i="1" dirty="0" err="1">
                <a:solidFill>
                  <a:srgbClr val="C00000"/>
                </a:solidFill>
              </a:rPr>
              <a:t>addone</a:t>
            </a:r>
            <a:r>
              <a:rPr lang="en-US" sz="1800" i="1" dirty="0">
                <a:solidFill>
                  <a:srgbClr val="C00000"/>
                </a:solidFill>
              </a:rPr>
              <a:t>('apple')</a:t>
            </a:r>
          </a:p>
          <a:p>
            <a:r>
              <a:rPr lang="en-US" sz="1800" i="1" dirty="0">
                <a:solidFill>
                  <a:srgbClr val="C00000"/>
                </a:solidFill>
              </a:rPr>
              <a:t>print (</a:t>
            </a:r>
            <a:r>
              <a:rPr lang="en-US" sz="1800" i="1" dirty="0" err="1">
                <a:solidFill>
                  <a:srgbClr val="C00000"/>
                </a:solidFill>
              </a:rPr>
              <a:t>len</a:t>
            </a:r>
            <a:r>
              <a:rPr lang="en-US" sz="1800" i="1" dirty="0">
                <a:solidFill>
                  <a:srgbClr val="C00000"/>
                </a:solidFill>
              </a:rPr>
              <a:t>(fruit))</a:t>
            </a:r>
          </a:p>
          <a:p>
            <a:endParaRPr lang="en-CA" sz="1800" dirty="0"/>
          </a:p>
          <a:p>
            <a:r>
              <a:rPr lang="en-CA" sz="1800" dirty="0"/>
              <a:t>A.  1 </a:t>
            </a:r>
            <a:br>
              <a:rPr lang="en-CA" sz="1800" dirty="0"/>
            </a:br>
            <a:r>
              <a:rPr lang="en-CA" sz="1800" dirty="0"/>
              <a:t>B.  2</a:t>
            </a:r>
            <a:br>
              <a:rPr lang="en-CA" sz="1800" dirty="0"/>
            </a:br>
            <a:r>
              <a:rPr lang="en-CA" sz="1800" dirty="0"/>
              <a:t>C.  3 </a:t>
            </a:r>
            <a:br>
              <a:rPr lang="en-CA" sz="1800" dirty="0"/>
            </a:br>
            <a:r>
              <a:rPr lang="en-CA" sz="1800" dirty="0"/>
              <a:t>D.  4</a:t>
            </a:r>
          </a:p>
          <a:p>
            <a:r>
              <a:rPr lang="en-CA" sz="1800" dirty="0"/>
              <a:t>E.  0</a:t>
            </a:r>
          </a:p>
        </p:txBody>
      </p:sp>
      <p:sp>
        <p:nvSpPr>
          <p:cNvPr id="4" name="Slide Number Placeholder 3">
            <a:extLst>
              <a:ext uri="{FF2B5EF4-FFF2-40B4-BE49-F238E27FC236}">
                <a16:creationId xmlns:a16="http://schemas.microsoft.com/office/drawing/2014/main" id="{62DADDAA-EEF8-46AE-8E54-7BD683F30B73}"/>
              </a:ext>
            </a:extLst>
          </p:cNvPr>
          <p:cNvSpPr>
            <a:spLocks noGrp="1"/>
          </p:cNvSpPr>
          <p:nvPr>
            <p:ph type="sldNum" sz="quarter" idx="10"/>
          </p:nvPr>
        </p:nvSpPr>
        <p:spPr/>
        <p:txBody>
          <a:bodyPr/>
          <a:lstStyle/>
          <a:p>
            <a:pPr>
              <a:defRPr/>
            </a:pPr>
            <a:fld id="{6DB1FBA9-0009-47E9-8D28-5B0116D2432D}" type="slidenum">
              <a:rPr lang="en-US" altLang="en-US" smtClean="0"/>
              <a:pPr>
                <a:defRPr/>
              </a:pPr>
              <a:t>280</a:t>
            </a:fld>
            <a:endParaRPr lang="en-US" altLang="en-US"/>
          </a:p>
        </p:txBody>
      </p:sp>
    </p:spTree>
    <p:extLst>
      <p:ext uri="{BB962C8B-B14F-4D97-AF65-F5344CB8AC3E}">
        <p14:creationId xmlns:p14="http://schemas.microsoft.com/office/powerpoint/2010/main" val="486293269"/>
      </p:ext>
    </p:extLst>
  </p:cSld>
  <p:clrMapOvr>
    <a:masterClrMapping/>
  </p:clrMapOvr>
  <p:transition spd="med"/>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58EB1-1554-407C-90E2-CEB64993B50D}"/>
              </a:ext>
            </a:extLst>
          </p:cNvPr>
          <p:cNvSpPr>
            <a:spLocks noGrp="1"/>
          </p:cNvSpPr>
          <p:nvPr>
            <p:ph type="title"/>
          </p:nvPr>
        </p:nvSpPr>
        <p:spPr/>
        <p:txBody>
          <a:bodyPr/>
          <a:lstStyle/>
          <a:p>
            <a:r>
              <a:rPr lang="en-US" dirty="0"/>
              <a:t>Quiz 7</a:t>
            </a:r>
            <a:endParaRPr lang="en-CA" dirty="0"/>
          </a:p>
        </p:txBody>
      </p:sp>
      <p:sp>
        <p:nvSpPr>
          <p:cNvPr id="3" name="Content Placeholder 2">
            <a:extLst>
              <a:ext uri="{FF2B5EF4-FFF2-40B4-BE49-F238E27FC236}">
                <a16:creationId xmlns:a16="http://schemas.microsoft.com/office/drawing/2014/main" id="{9688D8C2-5086-40CC-8BBD-BE40D628473F}"/>
              </a:ext>
            </a:extLst>
          </p:cNvPr>
          <p:cNvSpPr>
            <a:spLocks noGrp="1"/>
          </p:cNvSpPr>
          <p:nvPr>
            <p:ph idx="1"/>
          </p:nvPr>
        </p:nvSpPr>
        <p:spPr/>
        <p:txBody>
          <a:bodyPr/>
          <a:lstStyle/>
          <a:p>
            <a:r>
              <a:rPr lang="en-US" b="1" dirty="0"/>
              <a:t>7. What will be the output of the following code snippet?</a:t>
            </a:r>
          </a:p>
          <a:p>
            <a:r>
              <a:rPr lang="en-US" i="1" dirty="0" err="1">
                <a:solidFill>
                  <a:srgbClr val="C00000"/>
                </a:solidFill>
              </a:rPr>
              <a:t>arr</a:t>
            </a:r>
            <a:r>
              <a:rPr lang="en-US" i="1" dirty="0">
                <a:solidFill>
                  <a:srgbClr val="C00000"/>
                </a:solidFill>
              </a:rPr>
              <a:t> = {}</a:t>
            </a:r>
          </a:p>
          <a:p>
            <a:r>
              <a:rPr lang="en-US" i="1" dirty="0" err="1">
                <a:solidFill>
                  <a:srgbClr val="C00000"/>
                </a:solidFill>
              </a:rPr>
              <a:t>arr</a:t>
            </a:r>
            <a:r>
              <a:rPr lang="en-US" i="1" dirty="0">
                <a:solidFill>
                  <a:srgbClr val="C00000"/>
                </a:solidFill>
              </a:rPr>
              <a:t>[1] = 1</a:t>
            </a:r>
          </a:p>
          <a:p>
            <a:r>
              <a:rPr lang="en-US" i="1" dirty="0" err="1">
                <a:solidFill>
                  <a:srgbClr val="C00000"/>
                </a:solidFill>
              </a:rPr>
              <a:t>arr</a:t>
            </a:r>
            <a:r>
              <a:rPr lang="en-US" i="1" dirty="0">
                <a:solidFill>
                  <a:srgbClr val="C00000"/>
                </a:solidFill>
              </a:rPr>
              <a:t>['1'] = 2</a:t>
            </a:r>
          </a:p>
          <a:p>
            <a:r>
              <a:rPr lang="en-US" i="1" dirty="0" err="1">
                <a:solidFill>
                  <a:srgbClr val="C00000"/>
                </a:solidFill>
              </a:rPr>
              <a:t>arr</a:t>
            </a:r>
            <a:r>
              <a:rPr lang="en-US" i="1" dirty="0">
                <a:solidFill>
                  <a:srgbClr val="C00000"/>
                </a:solidFill>
              </a:rPr>
              <a:t>[1] += 1</a:t>
            </a:r>
          </a:p>
          <a:p>
            <a:r>
              <a:rPr lang="en-US" i="1" dirty="0">
                <a:solidFill>
                  <a:srgbClr val="C00000"/>
                </a:solidFill>
              </a:rPr>
              <a:t>sum = 0</a:t>
            </a:r>
          </a:p>
          <a:p>
            <a:r>
              <a:rPr lang="en-US" i="1" dirty="0">
                <a:solidFill>
                  <a:srgbClr val="C00000"/>
                </a:solidFill>
              </a:rPr>
              <a:t>for k in </a:t>
            </a:r>
            <a:r>
              <a:rPr lang="en-US" i="1" dirty="0" err="1">
                <a:solidFill>
                  <a:srgbClr val="C00000"/>
                </a:solidFill>
              </a:rPr>
              <a:t>arr</a:t>
            </a:r>
            <a:r>
              <a:rPr lang="en-US" i="1" dirty="0">
                <a:solidFill>
                  <a:srgbClr val="C00000"/>
                </a:solidFill>
              </a:rPr>
              <a:t>:</a:t>
            </a:r>
          </a:p>
          <a:p>
            <a:r>
              <a:rPr lang="en-US" i="1" dirty="0">
                <a:solidFill>
                  <a:srgbClr val="C00000"/>
                </a:solidFill>
              </a:rPr>
              <a:t>    sum += </a:t>
            </a:r>
            <a:r>
              <a:rPr lang="en-US" i="1" dirty="0" err="1">
                <a:solidFill>
                  <a:srgbClr val="C00000"/>
                </a:solidFill>
              </a:rPr>
              <a:t>arr</a:t>
            </a:r>
            <a:r>
              <a:rPr lang="en-US" i="1" dirty="0">
                <a:solidFill>
                  <a:srgbClr val="C00000"/>
                </a:solidFill>
              </a:rPr>
              <a:t>[k]</a:t>
            </a:r>
          </a:p>
          <a:p>
            <a:r>
              <a:rPr lang="en-US" i="1" dirty="0">
                <a:solidFill>
                  <a:srgbClr val="C00000"/>
                </a:solidFill>
              </a:rPr>
              <a:t>print (sum)</a:t>
            </a:r>
          </a:p>
          <a:p>
            <a:endParaRPr lang="en-US" i="1" dirty="0">
              <a:solidFill>
                <a:srgbClr val="C00000"/>
              </a:solidFill>
            </a:endParaRPr>
          </a:p>
          <a:p>
            <a:r>
              <a:rPr lang="en-CA" dirty="0"/>
              <a:t>A.  1 </a:t>
            </a:r>
            <a:br>
              <a:rPr lang="en-CA" dirty="0"/>
            </a:br>
            <a:r>
              <a:rPr lang="en-CA" dirty="0"/>
              <a:t>B.  2</a:t>
            </a:r>
            <a:br>
              <a:rPr lang="en-CA" dirty="0"/>
            </a:br>
            <a:r>
              <a:rPr lang="en-CA" dirty="0"/>
              <a:t>C.  3 </a:t>
            </a:r>
            <a:br>
              <a:rPr lang="en-CA" dirty="0"/>
            </a:br>
            <a:r>
              <a:rPr lang="en-CA" dirty="0"/>
              <a:t>D.  4</a:t>
            </a:r>
          </a:p>
        </p:txBody>
      </p:sp>
      <p:sp>
        <p:nvSpPr>
          <p:cNvPr id="4" name="Slide Number Placeholder 3">
            <a:extLst>
              <a:ext uri="{FF2B5EF4-FFF2-40B4-BE49-F238E27FC236}">
                <a16:creationId xmlns:a16="http://schemas.microsoft.com/office/drawing/2014/main" id="{BE9B24D9-475E-47C4-A64D-1940AC41B183}"/>
              </a:ext>
            </a:extLst>
          </p:cNvPr>
          <p:cNvSpPr>
            <a:spLocks noGrp="1"/>
          </p:cNvSpPr>
          <p:nvPr>
            <p:ph type="sldNum" sz="quarter" idx="10"/>
          </p:nvPr>
        </p:nvSpPr>
        <p:spPr/>
        <p:txBody>
          <a:bodyPr/>
          <a:lstStyle/>
          <a:p>
            <a:pPr>
              <a:defRPr/>
            </a:pPr>
            <a:fld id="{6DB1FBA9-0009-47E9-8D28-5B0116D2432D}" type="slidenum">
              <a:rPr lang="en-US" altLang="en-US" smtClean="0"/>
              <a:pPr>
                <a:defRPr/>
              </a:pPr>
              <a:t>281</a:t>
            </a:fld>
            <a:endParaRPr lang="en-US" altLang="en-US"/>
          </a:p>
        </p:txBody>
      </p:sp>
    </p:spTree>
    <p:extLst>
      <p:ext uri="{BB962C8B-B14F-4D97-AF65-F5344CB8AC3E}">
        <p14:creationId xmlns:p14="http://schemas.microsoft.com/office/powerpoint/2010/main" val="929939400"/>
      </p:ext>
    </p:extLst>
  </p:cSld>
  <p:clrMapOvr>
    <a:masterClrMapping/>
  </p:clrMapOvr>
  <p:transition spd="med"/>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CECB7-5C1F-483B-9489-5D840B872741}"/>
              </a:ext>
            </a:extLst>
          </p:cNvPr>
          <p:cNvSpPr>
            <a:spLocks noGrp="1"/>
          </p:cNvSpPr>
          <p:nvPr>
            <p:ph type="title"/>
          </p:nvPr>
        </p:nvSpPr>
        <p:spPr/>
        <p:txBody>
          <a:bodyPr/>
          <a:lstStyle/>
          <a:p>
            <a:r>
              <a:rPr lang="en-US" dirty="0"/>
              <a:t>Quiz 7</a:t>
            </a:r>
            <a:endParaRPr lang="en-CA" dirty="0"/>
          </a:p>
        </p:txBody>
      </p:sp>
      <p:sp>
        <p:nvSpPr>
          <p:cNvPr id="3" name="Content Placeholder 2">
            <a:extLst>
              <a:ext uri="{FF2B5EF4-FFF2-40B4-BE49-F238E27FC236}">
                <a16:creationId xmlns:a16="http://schemas.microsoft.com/office/drawing/2014/main" id="{66C6F38C-781E-427E-A36B-2690C23CA9D1}"/>
              </a:ext>
            </a:extLst>
          </p:cNvPr>
          <p:cNvSpPr>
            <a:spLocks noGrp="1"/>
          </p:cNvSpPr>
          <p:nvPr>
            <p:ph idx="1"/>
          </p:nvPr>
        </p:nvSpPr>
        <p:spPr/>
        <p:txBody>
          <a:bodyPr/>
          <a:lstStyle/>
          <a:p>
            <a:r>
              <a:rPr lang="en-US" b="1" dirty="0"/>
              <a:t>8. What will be the output of the following code snippet?</a:t>
            </a:r>
          </a:p>
          <a:p>
            <a:endParaRPr lang="en-US" i="1" dirty="0">
              <a:solidFill>
                <a:srgbClr val="C00000"/>
              </a:solidFill>
            </a:endParaRPr>
          </a:p>
          <a:p>
            <a:r>
              <a:rPr lang="en-US" i="1" dirty="0" err="1">
                <a:solidFill>
                  <a:srgbClr val="C00000"/>
                </a:solidFill>
              </a:rPr>
              <a:t>my_dict</a:t>
            </a:r>
            <a:r>
              <a:rPr lang="en-US" i="1" dirty="0">
                <a:solidFill>
                  <a:srgbClr val="C00000"/>
                </a:solidFill>
              </a:rPr>
              <a:t> = {}</a:t>
            </a:r>
          </a:p>
          <a:p>
            <a:r>
              <a:rPr lang="en-US" i="1" dirty="0" err="1">
                <a:solidFill>
                  <a:srgbClr val="C00000"/>
                </a:solidFill>
              </a:rPr>
              <a:t>my_dict</a:t>
            </a:r>
            <a:r>
              <a:rPr lang="en-US" i="1" dirty="0">
                <a:solidFill>
                  <a:srgbClr val="C00000"/>
                </a:solidFill>
              </a:rPr>
              <a:t>[1] = 1</a:t>
            </a:r>
          </a:p>
          <a:p>
            <a:r>
              <a:rPr lang="en-US" i="1" dirty="0" err="1">
                <a:solidFill>
                  <a:srgbClr val="C00000"/>
                </a:solidFill>
              </a:rPr>
              <a:t>my_dict</a:t>
            </a:r>
            <a:r>
              <a:rPr lang="en-US" i="1" dirty="0">
                <a:solidFill>
                  <a:srgbClr val="C00000"/>
                </a:solidFill>
              </a:rPr>
              <a:t>['1'] = 2</a:t>
            </a:r>
          </a:p>
          <a:p>
            <a:r>
              <a:rPr lang="en-US" i="1" dirty="0" err="1">
                <a:solidFill>
                  <a:srgbClr val="C00000"/>
                </a:solidFill>
              </a:rPr>
              <a:t>my_dict</a:t>
            </a:r>
            <a:r>
              <a:rPr lang="en-US" i="1" dirty="0">
                <a:solidFill>
                  <a:srgbClr val="C00000"/>
                </a:solidFill>
              </a:rPr>
              <a:t>[1.0] = 4</a:t>
            </a:r>
          </a:p>
          <a:p>
            <a:r>
              <a:rPr lang="en-US" i="1" dirty="0">
                <a:solidFill>
                  <a:srgbClr val="C00000"/>
                </a:solidFill>
              </a:rPr>
              <a:t>sum = 0</a:t>
            </a:r>
          </a:p>
          <a:p>
            <a:r>
              <a:rPr lang="en-US" i="1" dirty="0">
                <a:solidFill>
                  <a:srgbClr val="C00000"/>
                </a:solidFill>
              </a:rPr>
              <a:t>for k in </a:t>
            </a:r>
            <a:r>
              <a:rPr lang="en-US" i="1" dirty="0" err="1">
                <a:solidFill>
                  <a:srgbClr val="C00000"/>
                </a:solidFill>
              </a:rPr>
              <a:t>my_dict</a:t>
            </a:r>
            <a:r>
              <a:rPr lang="en-US" i="1" dirty="0">
                <a:solidFill>
                  <a:srgbClr val="C00000"/>
                </a:solidFill>
              </a:rPr>
              <a:t>:</a:t>
            </a:r>
          </a:p>
          <a:p>
            <a:r>
              <a:rPr lang="en-US" i="1" dirty="0">
                <a:solidFill>
                  <a:srgbClr val="C00000"/>
                </a:solidFill>
              </a:rPr>
              <a:t>    sum += </a:t>
            </a:r>
            <a:r>
              <a:rPr lang="en-US" i="1" dirty="0" err="1">
                <a:solidFill>
                  <a:srgbClr val="C00000"/>
                </a:solidFill>
              </a:rPr>
              <a:t>my_dict</a:t>
            </a:r>
            <a:r>
              <a:rPr lang="en-US" i="1" dirty="0">
                <a:solidFill>
                  <a:srgbClr val="C00000"/>
                </a:solidFill>
              </a:rPr>
              <a:t>[k]</a:t>
            </a:r>
          </a:p>
          <a:p>
            <a:r>
              <a:rPr lang="en-US" i="1" dirty="0">
                <a:solidFill>
                  <a:srgbClr val="C00000"/>
                </a:solidFill>
              </a:rPr>
              <a:t>print (sum) </a:t>
            </a:r>
          </a:p>
          <a:p>
            <a:endParaRPr lang="en-US" dirty="0"/>
          </a:p>
          <a:p>
            <a:r>
              <a:rPr lang="es-ES" dirty="0"/>
              <a:t>A.  7</a:t>
            </a:r>
            <a:br>
              <a:rPr lang="es-ES" dirty="0"/>
            </a:br>
            <a:r>
              <a:rPr lang="es-ES" dirty="0"/>
              <a:t>B.  </a:t>
            </a:r>
            <a:r>
              <a:rPr lang="es-ES" dirty="0" err="1"/>
              <a:t>Syntax</a:t>
            </a:r>
            <a:r>
              <a:rPr lang="es-ES" dirty="0"/>
              <a:t> error</a:t>
            </a:r>
            <a:br>
              <a:rPr lang="es-ES" dirty="0"/>
            </a:br>
            <a:r>
              <a:rPr lang="es-ES" dirty="0"/>
              <a:t>C.  3</a:t>
            </a:r>
            <a:br>
              <a:rPr lang="es-ES" dirty="0"/>
            </a:br>
            <a:r>
              <a:rPr lang="es-ES" dirty="0"/>
              <a:t>D.</a:t>
            </a:r>
            <a:r>
              <a:rPr lang="es-ES" b="1" dirty="0"/>
              <a:t> </a:t>
            </a:r>
            <a:r>
              <a:rPr lang="es-ES" dirty="0"/>
              <a:t> 6</a:t>
            </a:r>
            <a:endParaRPr lang="en-CA" dirty="0"/>
          </a:p>
        </p:txBody>
      </p:sp>
      <p:sp>
        <p:nvSpPr>
          <p:cNvPr id="4" name="Slide Number Placeholder 3">
            <a:extLst>
              <a:ext uri="{FF2B5EF4-FFF2-40B4-BE49-F238E27FC236}">
                <a16:creationId xmlns:a16="http://schemas.microsoft.com/office/drawing/2014/main" id="{9C9976B2-D7B9-4D1B-A70E-530393AEF629}"/>
              </a:ext>
            </a:extLst>
          </p:cNvPr>
          <p:cNvSpPr>
            <a:spLocks noGrp="1"/>
          </p:cNvSpPr>
          <p:nvPr>
            <p:ph type="sldNum" sz="quarter" idx="10"/>
          </p:nvPr>
        </p:nvSpPr>
        <p:spPr/>
        <p:txBody>
          <a:bodyPr/>
          <a:lstStyle/>
          <a:p>
            <a:pPr>
              <a:defRPr/>
            </a:pPr>
            <a:fld id="{6DB1FBA9-0009-47E9-8D28-5B0116D2432D}" type="slidenum">
              <a:rPr lang="en-US" altLang="en-US" smtClean="0"/>
              <a:pPr>
                <a:defRPr/>
              </a:pPr>
              <a:t>282</a:t>
            </a:fld>
            <a:endParaRPr lang="en-US" altLang="en-US"/>
          </a:p>
        </p:txBody>
      </p:sp>
    </p:spTree>
    <p:extLst>
      <p:ext uri="{BB962C8B-B14F-4D97-AF65-F5344CB8AC3E}">
        <p14:creationId xmlns:p14="http://schemas.microsoft.com/office/powerpoint/2010/main" val="2546133449"/>
      </p:ext>
    </p:extLst>
  </p:cSld>
  <p:clrMapOvr>
    <a:masterClrMapping/>
  </p:clrMapOvr>
  <p:transition spd="med"/>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2FF77-BD63-4D2D-A43C-ACC12496DF14}"/>
              </a:ext>
            </a:extLst>
          </p:cNvPr>
          <p:cNvSpPr>
            <a:spLocks noGrp="1"/>
          </p:cNvSpPr>
          <p:nvPr>
            <p:ph type="title"/>
          </p:nvPr>
        </p:nvSpPr>
        <p:spPr/>
        <p:txBody>
          <a:bodyPr/>
          <a:lstStyle/>
          <a:p>
            <a:r>
              <a:rPr lang="en-US" dirty="0"/>
              <a:t>Quiz 7</a:t>
            </a:r>
            <a:endParaRPr lang="en-CA" dirty="0"/>
          </a:p>
        </p:txBody>
      </p:sp>
      <p:sp>
        <p:nvSpPr>
          <p:cNvPr id="3" name="Content Placeholder 2">
            <a:extLst>
              <a:ext uri="{FF2B5EF4-FFF2-40B4-BE49-F238E27FC236}">
                <a16:creationId xmlns:a16="http://schemas.microsoft.com/office/drawing/2014/main" id="{DC303DC7-492E-4A53-BC11-4981B2A24DED}"/>
              </a:ext>
            </a:extLst>
          </p:cNvPr>
          <p:cNvSpPr>
            <a:spLocks noGrp="1"/>
          </p:cNvSpPr>
          <p:nvPr>
            <p:ph idx="1"/>
          </p:nvPr>
        </p:nvSpPr>
        <p:spPr/>
        <p:txBody>
          <a:bodyPr/>
          <a:lstStyle/>
          <a:p>
            <a:r>
              <a:rPr lang="en-US" b="1" dirty="0"/>
              <a:t>9. What will be the output of the following code snippet?</a:t>
            </a:r>
          </a:p>
          <a:p>
            <a:r>
              <a:rPr lang="en-US" sz="1600" i="1" dirty="0" err="1">
                <a:solidFill>
                  <a:srgbClr val="C00000"/>
                </a:solidFill>
              </a:rPr>
              <a:t>my_dict</a:t>
            </a:r>
            <a:r>
              <a:rPr lang="en-US" sz="1600" i="1" dirty="0">
                <a:solidFill>
                  <a:srgbClr val="C00000"/>
                </a:solidFill>
              </a:rPr>
              <a:t> = {}</a:t>
            </a:r>
          </a:p>
          <a:p>
            <a:r>
              <a:rPr lang="en-US" sz="1600" i="1" dirty="0" err="1">
                <a:solidFill>
                  <a:srgbClr val="C00000"/>
                </a:solidFill>
              </a:rPr>
              <a:t>my_dict</a:t>
            </a:r>
            <a:r>
              <a:rPr lang="en-US" sz="1600" i="1" dirty="0">
                <a:solidFill>
                  <a:srgbClr val="C00000"/>
                </a:solidFill>
              </a:rPr>
              <a:t>[(1,2,4)] = 8</a:t>
            </a:r>
          </a:p>
          <a:p>
            <a:r>
              <a:rPr lang="en-US" sz="1600" i="1" dirty="0" err="1">
                <a:solidFill>
                  <a:srgbClr val="C00000"/>
                </a:solidFill>
              </a:rPr>
              <a:t>my_dict</a:t>
            </a:r>
            <a:r>
              <a:rPr lang="en-US" sz="1600" i="1" dirty="0">
                <a:solidFill>
                  <a:srgbClr val="C00000"/>
                </a:solidFill>
              </a:rPr>
              <a:t>[(4,2,1)] = 10</a:t>
            </a:r>
          </a:p>
          <a:p>
            <a:r>
              <a:rPr lang="en-US" sz="1600" i="1" dirty="0" err="1">
                <a:solidFill>
                  <a:srgbClr val="C00000"/>
                </a:solidFill>
              </a:rPr>
              <a:t>my_dict</a:t>
            </a:r>
            <a:r>
              <a:rPr lang="en-US" sz="1600" i="1" dirty="0">
                <a:solidFill>
                  <a:srgbClr val="C00000"/>
                </a:solidFill>
              </a:rPr>
              <a:t>[(1,2)] = 12</a:t>
            </a:r>
          </a:p>
          <a:p>
            <a:r>
              <a:rPr lang="en-US" sz="1600" i="1" dirty="0">
                <a:solidFill>
                  <a:srgbClr val="C00000"/>
                </a:solidFill>
              </a:rPr>
              <a:t>sum = 0</a:t>
            </a:r>
          </a:p>
          <a:p>
            <a:r>
              <a:rPr lang="en-US" sz="1600" i="1" dirty="0">
                <a:solidFill>
                  <a:srgbClr val="C00000"/>
                </a:solidFill>
              </a:rPr>
              <a:t>for k in </a:t>
            </a:r>
            <a:r>
              <a:rPr lang="en-US" sz="1600" i="1" dirty="0" err="1">
                <a:solidFill>
                  <a:srgbClr val="C00000"/>
                </a:solidFill>
              </a:rPr>
              <a:t>my_dict</a:t>
            </a:r>
            <a:r>
              <a:rPr lang="en-US" sz="1600" i="1" dirty="0">
                <a:solidFill>
                  <a:srgbClr val="C00000"/>
                </a:solidFill>
              </a:rPr>
              <a:t>:</a:t>
            </a:r>
          </a:p>
          <a:p>
            <a:r>
              <a:rPr lang="en-US" sz="1600" i="1" dirty="0">
                <a:solidFill>
                  <a:srgbClr val="C00000"/>
                </a:solidFill>
              </a:rPr>
              <a:t>    sum += </a:t>
            </a:r>
            <a:r>
              <a:rPr lang="en-US" sz="1600" i="1" dirty="0" err="1">
                <a:solidFill>
                  <a:srgbClr val="C00000"/>
                </a:solidFill>
              </a:rPr>
              <a:t>my_dict</a:t>
            </a:r>
            <a:r>
              <a:rPr lang="en-US" sz="1600" i="1" dirty="0">
                <a:solidFill>
                  <a:srgbClr val="C00000"/>
                </a:solidFill>
              </a:rPr>
              <a:t>[k]</a:t>
            </a:r>
          </a:p>
          <a:p>
            <a:r>
              <a:rPr lang="en-US" sz="1600" i="1" dirty="0">
                <a:solidFill>
                  <a:srgbClr val="C00000"/>
                </a:solidFill>
              </a:rPr>
              <a:t>print (sum)</a:t>
            </a:r>
          </a:p>
          <a:p>
            <a:r>
              <a:rPr lang="en-US" sz="1600" i="1" dirty="0">
                <a:solidFill>
                  <a:srgbClr val="C00000"/>
                </a:solidFill>
              </a:rPr>
              <a:t>print(</a:t>
            </a:r>
            <a:r>
              <a:rPr lang="en-US" sz="1600" i="1" dirty="0" err="1">
                <a:solidFill>
                  <a:srgbClr val="C00000"/>
                </a:solidFill>
              </a:rPr>
              <a:t>my_dict</a:t>
            </a:r>
            <a:r>
              <a:rPr lang="en-US" sz="1600" i="1" dirty="0">
                <a:solidFill>
                  <a:srgbClr val="C00000"/>
                </a:solidFill>
              </a:rPr>
              <a:t>)</a:t>
            </a:r>
          </a:p>
          <a:p>
            <a:endParaRPr lang="en-US" sz="1400" dirty="0"/>
          </a:p>
          <a:p>
            <a:r>
              <a:rPr lang="en-CA" dirty="0"/>
              <a:t>A.  Syntax error</a:t>
            </a:r>
            <a:br>
              <a:rPr lang="en-CA" sz="1400" dirty="0"/>
            </a:br>
            <a:r>
              <a:rPr lang="en-CA" dirty="0"/>
              <a:t>B.  30   </a:t>
            </a:r>
            <a:br>
              <a:rPr lang="en-CA" sz="1400" dirty="0"/>
            </a:br>
            <a:r>
              <a:rPr lang="en-CA" dirty="0"/>
              <a:t>    {(1, 2): 12, (4, 2, 1): 10, (1, 2, 4): 8}</a:t>
            </a:r>
            <a:br>
              <a:rPr lang="en-CA" sz="1400" dirty="0"/>
            </a:br>
            <a:r>
              <a:rPr lang="en-CA" dirty="0"/>
              <a:t>C.  47</a:t>
            </a:r>
            <a:br>
              <a:rPr lang="en-CA" sz="1400" dirty="0"/>
            </a:br>
            <a:r>
              <a:rPr lang="en-CA" dirty="0"/>
              <a:t>    {(1, 2): 12, (4, 2, 1): 10, (1, 2, 4): 8}</a:t>
            </a:r>
            <a:br>
              <a:rPr lang="en-CA" sz="1400" dirty="0"/>
            </a:br>
            <a:r>
              <a:rPr lang="en-CA" dirty="0"/>
              <a:t>D.  30</a:t>
            </a:r>
            <a:br>
              <a:rPr lang="en-CA" sz="1400" dirty="0"/>
            </a:br>
            <a:r>
              <a:rPr lang="en-CA" dirty="0"/>
              <a:t>    {[1, 2]: 12, [4, 2, 1]: 10, [1, 2, 4]: 8}</a:t>
            </a:r>
            <a:endParaRPr lang="en-US" sz="1400" dirty="0"/>
          </a:p>
          <a:p>
            <a:endParaRPr lang="en-CA" dirty="0"/>
          </a:p>
        </p:txBody>
      </p:sp>
      <p:sp>
        <p:nvSpPr>
          <p:cNvPr id="4" name="Slide Number Placeholder 3">
            <a:extLst>
              <a:ext uri="{FF2B5EF4-FFF2-40B4-BE49-F238E27FC236}">
                <a16:creationId xmlns:a16="http://schemas.microsoft.com/office/drawing/2014/main" id="{FA7C108F-BBE5-446F-B05E-B7B954A94DAA}"/>
              </a:ext>
            </a:extLst>
          </p:cNvPr>
          <p:cNvSpPr>
            <a:spLocks noGrp="1"/>
          </p:cNvSpPr>
          <p:nvPr>
            <p:ph type="sldNum" sz="quarter" idx="10"/>
          </p:nvPr>
        </p:nvSpPr>
        <p:spPr/>
        <p:txBody>
          <a:bodyPr/>
          <a:lstStyle/>
          <a:p>
            <a:pPr>
              <a:defRPr/>
            </a:pPr>
            <a:fld id="{6DB1FBA9-0009-47E9-8D28-5B0116D2432D}" type="slidenum">
              <a:rPr lang="en-US" altLang="en-US" smtClean="0"/>
              <a:pPr>
                <a:defRPr/>
              </a:pPr>
              <a:t>283</a:t>
            </a:fld>
            <a:endParaRPr lang="en-US" altLang="en-US"/>
          </a:p>
        </p:txBody>
      </p:sp>
    </p:spTree>
    <p:extLst>
      <p:ext uri="{BB962C8B-B14F-4D97-AF65-F5344CB8AC3E}">
        <p14:creationId xmlns:p14="http://schemas.microsoft.com/office/powerpoint/2010/main" val="2143560014"/>
      </p:ext>
    </p:extLst>
  </p:cSld>
  <p:clrMapOvr>
    <a:masterClrMapping/>
  </p:clrMapOvr>
  <p:transition spd="med"/>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92086-A8B1-445C-AD81-635B117ED09F}"/>
              </a:ext>
            </a:extLst>
          </p:cNvPr>
          <p:cNvSpPr>
            <a:spLocks noGrp="1"/>
          </p:cNvSpPr>
          <p:nvPr>
            <p:ph type="title"/>
          </p:nvPr>
        </p:nvSpPr>
        <p:spPr/>
        <p:txBody>
          <a:bodyPr/>
          <a:lstStyle/>
          <a:p>
            <a:r>
              <a:rPr lang="en-US" dirty="0"/>
              <a:t>Quiz 7</a:t>
            </a:r>
            <a:endParaRPr lang="en-CA" dirty="0"/>
          </a:p>
        </p:txBody>
      </p:sp>
      <p:sp>
        <p:nvSpPr>
          <p:cNvPr id="3" name="Content Placeholder 2">
            <a:extLst>
              <a:ext uri="{FF2B5EF4-FFF2-40B4-BE49-F238E27FC236}">
                <a16:creationId xmlns:a16="http://schemas.microsoft.com/office/drawing/2014/main" id="{B48FFFBE-A06A-4126-9C35-DE4CEA2A0BD2}"/>
              </a:ext>
            </a:extLst>
          </p:cNvPr>
          <p:cNvSpPr>
            <a:spLocks noGrp="1"/>
          </p:cNvSpPr>
          <p:nvPr>
            <p:ph idx="1"/>
          </p:nvPr>
        </p:nvSpPr>
        <p:spPr/>
        <p:txBody>
          <a:bodyPr/>
          <a:lstStyle/>
          <a:p>
            <a:r>
              <a:rPr lang="en-US" b="1" dirty="0"/>
              <a:t>10. What will be the output of the following code snippet?</a:t>
            </a:r>
          </a:p>
          <a:p>
            <a:r>
              <a:rPr lang="en-US" i="1" dirty="0">
                <a:solidFill>
                  <a:srgbClr val="C00000"/>
                </a:solidFill>
              </a:rPr>
              <a:t>box = {}</a:t>
            </a:r>
          </a:p>
          <a:p>
            <a:r>
              <a:rPr lang="en-US" i="1" dirty="0">
                <a:solidFill>
                  <a:srgbClr val="C00000"/>
                </a:solidFill>
              </a:rPr>
              <a:t>jars = {}</a:t>
            </a:r>
          </a:p>
          <a:p>
            <a:r>
              <a:rPr lang="en-US" i="1" dirty="0">
                <a:solidFill>
                  <a:srgbClr val="C00000"/>
                </a:solidFill>
              </a:rPr>
              <a:t>crates = {}</a:t>
            </a:r>
          </a:p>
          <a:p>
            <a:r>
              <a:rPr lang="en-US" i="1" dirty="0">
                <a:solidFill>
                  <a:srgbClr val="C00000"/>
                </a:solidFill>
              </a:rPr>
              <a:t>box['biscuit'] = 1</a:t>
            </a:r>
          </a:p>
          <a:p>
            <a:r>
              <a:rPr lang="en-US" i="1" dirty="0">
                <a:solidFill>
                  <a:srgbClr val="C00000"/>
                </a:solidFill>
              </a:rPr>
              <a:t>box['cake'] = 3</a:t>
            </a:r>
          </a:p>
          <a:p>
            <a:r>
              <a:rPr lang="en-US" i="1" dirty="0">
                <a:solidFill>
                  <a:srgbClr val="C00000"/>
                </a:solidFill>
              </a:rPr>
              <a:t>jars['jam'] = 4</a:t>
            </a:r>
          </a:p>
          <a:p>
            <a:r>
              <a:rPr lang="en-US" i="1" dirty="0">
                <a:solidFill>
                  <a:srgbClr val="C00000"/>
                </a:solidFill>
              </a:rPr>
              <a:t>crates['box'] = box</a:t>
            </a:r>
          </a:p>
          <a:p>
            <a:r>
              <a:rPr lang="en-US" i="1" dirty="0">
                <a:solidFill>
                  <a:srgbClr val="C00000"/>
                </a:solidFill>
              </a:rPr>
              <a:t>crates['jars'] = jars</a:t>
            </a:r>
          </a:p>
          <a:p>
            <a:r>
              <a:rPr lang="en-US" i="1" dirty="0">
                <a:solidFill>
                  <a:srgbClr val="C00000"/>
                </a:solidFill>
              </a:rPr>
              <a:t>print (</a:t>
            </a:r>
            <a:r>
              <a:rPr lang="en-US" i="1" dirty="0" err="1">
                <a:solidFill>
                  <a:srgbClr val="C00000"/>
                </a:solidFill>
              </a:rPr>
              <a:t>len</a:t>
            </a:r>
            <a:r>
              <a:rPr lang="en-US" i="1" dirty="0">
                <a:solidFill>
                  <a:srgbClr val="C00000"/>
                </a:solidFill>
              </a:rPr>
              <a:t>(crates[‘box’]))</a:t>
            </a:r>
          </a:p>
          <a:p>
            <a:r>
              <a:rPr lang="en-US" dirty="0"/>
              <a:t>A  1</a:t>
            </a:r>
          </a:p>
          <a:p>
            <a:r>
              <a:rPr lang="en-US" dirty="0"/>
              <a:t>B  3</a:t>
            </a:r>
          </a:p>
          <a:p>
            <a:r>
              <a:rPr lang="en-US" dirty="0"/>
              <a:t>C  4</a:t>
            </a:r>
          </a:p>
          <a:p>
            <a:r>
              <a:rPr lang="en-US" dirty="0"/>
              <a:t>D  Type Error</a:t>
            </a:r>
          </a:p>
          <a:p>
            <a:r>
              <a:rPr lang="en-US" dirty="0"/>
              <a:t>E   2</a:t>
            </a:r>
            <a:endParaRPr lang="en-CA" dirty="0"/>
          </a:p>
        </p:txBody>
      </p:sp>
      <p:sp>
        <p:nvSpPr>
          <p:cNvPr id="4" name="Slide Number Placeholder 3">
            <a:extLst>
              <a:ext uri="{FF2B5EF4-FFF2-40B4-BE49-F238E27FC236}">
                <a16:creationId xmlns:a16="http://schemas.microsoft.com/office/drawing/2014/main" id="{2FA43832-E5AF-4F96-A8ED-4A40D2E20607}"/>
              </a:ext>
            </a:extLst>
          </p:cNvPr>
          <p:cNvSpPr>
            <a:spLocks noGrp="1"/>
          </p:cNvSpPr>
          <p:nvPr>
            <p:ph type="sldNum" sz="quarter" idx="10"/>
          </p:nvPr>
        </p:nvSpPr>
        <p:spPr/>
        <p:txBody>
          <a:bodyPr/>
          <a:lstStyle/>
          <a:p>
            <a:pPr>
              <a:defRPr/>
            </a:pPr>
            <a:fld id="{6DB1FBA9-0009-47E9-8D28-5B0116D2432D}" type="slidenum">
              <a:rPr lang="en-US" altLang="en-US" smtClean="0"/>
              <a:pPr>
                <a:defRPr/>
              </a:pPr>
              <a:t>284</a:t>
            </a:fld>
            <a:endParaRPr lang="en-US" altLang="en-US"/>
          </a:p>
        </p:txBody>
      </p:sp>
    </p:spTree>
    <p:extLst>
      <p:ext uri="{BB962C8B-B14F-4D97-AF65-F5344CB8AC3E}">
        <p14:creationId xmlns:p14="http://schemas.microsoft.com/office/powerpoint/2010/main" val="4256135134"/>
      </p:ext>
    </p:extLst>
  </p:cSld>
  <p:clrMapOvr>
    <a:masterClrMapping/>
  </p:clrMapOvr>
  <p:transition spd="med"/>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3B41C-6579-4384-B753-CB48FAFEB16C}"/>
              </a:ext>
            </a:extLst>
          </p:cNvPr>
          <p:cNvSpPr>
            <a:spLocks noGrp="1"/>
          </p:cNvSpPr>
          <p:nvPr>
            <p:ph type="title"/>
          </p:nvPr>
        </p:nvSpPr>
        <p:spPr/>
        <p:txBody>
          <a:bodyPr/>
          <a:lstStyle/>
          <a:p>
            <a:r>
              <a:rPr lang="en-CA" dirty="0"/>
              <a:t>Python File I/O</a:t>
            </a:r>
          </a:p>
        </p:txBody>
      </p:sp>
      <p:sp>
        <p:nvSpPr>
          <p:cNvPr id="3" name="Content Placeholder 2">
            <a:extLst>
              <a:ext uri="{FF2B5EF4-FFF2-40B4-BE49-F238E27FC236}">
                <a16:creationId xmlns:a16="http://schemas.microsoft.com/office/drawing/2014/main" id="{A1246CB4-0EFA-4823-86C0-82011D1A08E4}"/>
              </a:ext>
            </a:extLst>
          </p:cNvPr>
          <p:cNvSpPr>
            <a:spLocks noGrp="1"/>
          </p:cNvSpPr>
          <p:nvPr>
            <p:ph idx="1"/>
          </p:nvPr>
        </p:nvSpPr>
        <p:spPr/>
        <p:txBody>
          <a:bodyPr/>
          <a:lstStyle/>
          <a:p>
            <a:endParaRPr lang="en-CA" dirty="0"/>
          </a:p>
          <a:p>
            <a:endParaRPr lang="en-CA" dirty="0"/>
          </a:p>
          <a:p>
            <a:endParaRPr lang="en-CA" dirty="0"/>
          </a:p>
          <a:p>
            <a:endParaRPr lang="en-CA" dirty="0"/>
          </a:p>
        </p:txBody>
      </p:sp>
      <p:sp>
        <p:nvSpPr>
          <p:cNvPr id="4" name="Slide Number Placeholder 3">
            <a:extLst>
              <a:ext uri="{FF2B5EF4-FFF2-40B4-BE49-F238E27FC236}">
                <a16:creationId xmlns:a16="http://schemas.microsoft.com/office/drawing/2014/main" id="{C0EFAA67-4A11-414D-BFDC-E9B26506BAFC}"/>
              </a:ext>
            </a:extLst>
          </p:cNvPr>
          <p:cNvSpPr>
            <a:spLocks noGrp="1"/>
          </p:cNvSpPr>
          <p:nvPr>
            <p:ph type="sldNum" sz="quarter" idx="10"/>
          </p:nvPr>
        </p:nvSpPr>
        <p:spPr/>
        <p:txBody>
          <a:bodyPr/>
          <a:lstStyle/>
          <a:p>
            <a:pPr>
              <a:defRPr/>
            </a:pPr>
            <a:fld id="{6DB1FBA9-0009-47E9-8D28-5B0116D2432D}" type="slidenum">
              <a:rPr lang="en-US" altLang="en-US" smtClean="0"/>
              <a:pPr>
                <a:defRPr/>
              </a:pPr>
              <a:t>285</a:t>
            </a:fld>
            <a:endParaRPr lang="en-US" altLang="en-US"/>
          </a:p>
        </p:txBody>
      </p:sp>
      <p:pic>
        <p:nvPicPr>
          <p:cNvPr id="6" name="Picture 5">
            <a:extLst>
              <a:ext uri="{FF2B5EF4-FFF2-40B4-BE49-F238E27FC236}">
                <a16:creationId xmlns:a16="http://schemas.microsoft.com/office/drawing/2014/main" id="{7855EA24-1199-4C48-89A4-2DB76D51FAA9}"/>
              </a:ext>
            </a:extLst>
          </p:cNvPr>
          <p:cNvPicPr>
            <a:picLocks noChangeAspect="1"/>
          </p:cNvPicPr>
          <p:nvPr/>
        </p:nvPicPr>
        <p:blipFill>
          <a:blip r:embed="rId2"/>
          <a:stretch>
            <a:fillRect/>
          </a:stretch>
        </p:blipFill>
        <p:spPr>
          <a:xfrm>
            <a:off x="15240" y="1371600"/>
            <a:ext cx="9144000" cy="4191000"/>
          </a:xfrm>
          <a:prstGeom prst="rect">
            <a:avLst/>
          </a:prstGeom>
        </p:spPr>
      </p:pic>
      <p:sp>
        <p:nvSpPr>
          <p:cNvPr id="7" name="Arrow: U-Turn 6">
            <a:hlinkClick r:id="rId3" action="ppaction://hlinksldjump"/>
            <a:extLst>
              <a:ext uri="{FF2B5EF4-FFF2-40B4-BE49-F238E27FC236}">
                <a16:creationId xmlns:a16="http://schemas.microsoft.com/office/drawing/2014/main" id="{BD3ABC31-11E6-44EE-A51D-ECB1F0BB77CF}"/>
              </a:ext>
            </a:extLst>
          </p:cNvPr>
          <p:cNvSpPr/>
          <p:nvPr/>
        </p:nvSpPr>
        <p:spPr bwMode="auto">
          <a:xfrm>
            <a:off x="990600" y="6096000"/>
            <a:ext cx="457200" cy="228600"/>
          </a:xfrm>
          <a:prstGeom prst="uturnArrow">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1196975" marR="0" indent="-282575" algn="l" defTabSz="914400" rtl="0" eaLnBrk="1" fontAlgn="base" latinLnBrk="0" hangingPunct="1">
              <a:lnSpc>
                <a:spcPct val="100000"/>
              </a:lnSpc>
              <a:spcBef>
                <a:spcPts val="500"/>
              </a:spcBef>
              <a:spcAft>
                <a:spcPct val="0"/>
              </a:spcAft>
              <a:buClr>
                <a:srgbClr val="800080"/>
              </a:buClr>
              <a:buSzPct val="55000"/>
              <a:buFont typeface="Wingdings" panose="05000000000000000000" pitchFamily="2" charset="2"/>
              <a:buChar char="n"/>
              <a:tabLst/>
            </a:pPr>
            <a:endParaRPr kumimoji="0" lang="en-US" sz="2000" b="0" i="0" u="none" strike="noStrike" cap="none" normalizeH="0" baseline="0">
              <a:ln>
                <a:noFill/>
              </a:ln>
              <a:solidFill>
                <a:schemeClr val="tx1"/>
              </a:solidFill>
              <a:effectLst/>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715646110"/>
      </p:ext>
    </p:extLst>
  </p:cSld>
  <p:clrMapOvr>
    <a:masterClrMapping/>
  </p:clrMapOvr>
  <p:transition spd="med"/>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48CC-745E-45EE-A088-DFCCB8C2ED28}"/>
              </a:ext>
            </a:extLst>
          </p:cNvPr>
          <p:cNvSpPr>
            <a:spLocks noGrp="1"/>
          </p:cNvSpPr>
          <p:nvPr>
            <p:ph type="title"/>
          </p:nvPr>
        </p:nvSpPr>
        <p:spPr/>
        <p:txBody>
          <a:bodyPr/>
          <a:lstStyle/>
          <a:p>
            <a:r>
              <a:rPr lang="en-CA" dirty="0"/>
              <a:t>Python File I/O (cont)</a:t>
            </a:r>
          </a:p>
        </p:txBody>
      </p:sp>
      <p:sp>
        <p:nvSpPr>
          <p:cNvPr id="3" name="Content Placeholder 2">
            <a:extLst>
              <a:ext uri="{FF2B5EF4-FFF2-40B4-BE49-F238E27FC236}">
                <a16:creationId xmlns:a16="http://schemas.microsoft.com/office/drawing/2014/main" id="{5AC8284C-C41E-415C-B67A-84DE9B57D80B}"/>
              </a:ext>
            </a:extLst>
          </p:cNvPr>
          <p:cNvSpPr>
            <a:spLocks noGrp="1"/>
          </p:cNvSpPr>
          <p:nvPr>
            <p:ph idx="1"/>
          </p:nvPr>
        </p:nvSpPr>
        <p:spPr/>
        <p:txBody>
          <a:bodyPr/>
          <a:lstStyle/>
          <a:p>
            <a:r>
              <a:rPr lang="en-US" b="1" dirty="0"/>
              <a:t>In this section, you'll learn about Python file operations</a:t>
            </a:r>
          </a:p>
          <a:p>
            <a:r>
              <a:rPr lang="en-US" dirty="0"/>
              <a:t>More specifically, </a:t>
            </a:r>
            <a:r>
              <a:rPr lang="en-US" dirty="0">
                <a:solidFill>
                  <a:srgbClr val="C00000"/>
                </a:solidFill>
              </a:rPr>
              <a:t>opening a file</a:t>
            </a:r>
            <a:r>
              <a:rPr lang="en-US" dirty="0"/>
              <a:t>, </a:t>
            </a:r>
            <a:r>
              <a:rPr lang="en-US" dirty="0">
                <a:solidFill>
                  <a:srgbClr val="C00000"/>
                </a:solidFill>
              </a:rPr>
              <a:t>reading from it</a:t>
            </a:r>
            <a:r>
              <a:rPr lang="en-US" dirty="0"/>
              <a:t>, </a:t>
            </a:r>
            <a:r>
              <a:rPr lang="en-US" dirty="0">
                <a:solidFill>
                  <a:srgbClr val="C00000"/>
                </a:solidFill>
              </a:rPr>
              <a:t>writing into it</a:t>
            </a:r>
            <a:r>
              <a:rPr lang="en-US" dirty="0"/>
              <a:t>, </a:t>
            </a:r>
            <a:r>
              <a:rPr lang="en-US" dirty="0">
                <a:solidFill>
                  <a:srgbClr val="C00000"/>
                </a:solidFill>
              </a:rPr>
              <a:t>closing it </a:t>
            </a:r>
            <a:r>
              <a:rPr lang="en-US" dirty="0"/>
              <a:t>and various file methods you should be aware of</a:t>
            </a:r>
          </a:p>
          <a:p>
            <a:r>
              <a:rPr lang="en-US" dirty="0"/>
              <a:t>File is a named location on disk to store related information</a:t>
            </a:r>
          </a:p>
          <a:p>
            <a:r>
              <a:rPr lang="en-US" dirty="0"/>
              <a:t>It is used to permanently store data in a non-volatile memory (e.g. hard disk)</a:t>
            </a:r>
          </a:p>
          <a:p>
            <a:r>
              <a:rPr lang="en-US" dirty="0"/>
              <a:t>Since, random access memory (RAM) is volatile which loses its data when computer is turned off, we use files for future use of the data</a:t>
            </a:r>
          </a:p>
          <a:p>
            <a:r>
              <a:rPr lang="en-US" dirty="0"/>
              <a:t>When we want to read from or write to a file we need to open it first</a:t>
            </a:r>
          </a:p>
          <a:p>
            <a:r>
              <a:rPr lang="en-US" dirty="0"/>
              <a:t>When we are done, it needs to be closed, so that resources that are tied with the file are freed</a:t>
            </a:r>
          </a:p>
          <a:p>
            <a:r>
              <a:rPr lang="en-US" dirty="0"/>
              <a:t>Hence, in Python, a file operation takes place in the following order.</a:t>
            </a:r>
          </a:p>
          <a:p>
            <a:r>
              <a:rPr lang="en-US" b="1" i="1" dirty="0">
                <a:solidFill>
                  <a:srgbClr val="C00000"/>
                </a:solidFill>
              </a:rPr>
              <a:t>Open a file</a:t>
            </a:r>
          </a:p>
          <a:p>
            <a:r>
              <a:rPr lang="en-US" b="1" i="1" dirty="0">
                <a:solidFill>
                  <a:srgbClr val="C00000"/>
                </a:solidFill>
              </a:rPr>
              <a:t>Read or write (perform operation)</a:t>
            </a:r>
          </a:p>
          <a:p>
            <a:r>
              <a:rPr lang="en-US" b="1" i="1" dirty="0">
                <a:solidFill>
                  <a:srgbClr val="C00000"/>
                </a:solidFill>
              </a:rPr>
              <a:t>Close the file</a:t>
            </a:r>
          </a:p>
          <a:p>
            <a:endParaRPr lang="en-US" dirty="0"/>
          </a:p>
          <a:p>
            <a:endParaRPr lang="en-CA" dirty="0"/>
          </a:p>
        </p:txBody>
      </p:sp>
      <p:sp>
        <p:nvSpPr>
          <p:cNvPr id="4" name="Slide Number Placeholder 3">
            <a:extLst>
              <a:ext uri="{FF2B5EF4-FFF2-40B4-BE49-F238E27FC236}">
                <a16:creationId xmlns:a16="http://schemas.microsoft.com/office/drawing/2014/main" id="{158B6DB2-E0FB-4C42-8BC8-41C69CF0A170}"/>
              </a:ext>
            </a:extLst>
          </p:cNvPr>
          <p:cNvSpPr>
            <a:spLocks noGrp="1"/>
          </p:cNvSpPr>
          <p:nvPr>
            <p:ph type="sldNum" sz="quarter" idx="10"/>
          </p:nvPr>
        </p:nvSpPr>
        <p:spPr/>
        <p:txBody>
          <a:bodyPr/>
          <a:lstStyle/>
          <a:p>
            <a:pPr>
              <a:defRPr/>
            </a:pPr>
            <a:fld id="{6DB1FBA9-0009-47E9-8D28-5B0116D2432D}" type="slidenum">
              <a:rPr lang="en-US" altLang="en-US" smtClean="0"/>
              <a:pPr>
                <a:defRPr/>
              </a:pPr>
              <a:t>286</a:t>
            </a:fld>
            <a:endParaRPr lang="en-US" altLang="en-US"/>
          </a:p>
        </p:txBody>
      </p:sp>
    </p:spTree>
    <p:extLst>
      <p:ext uri="{BB962C8B-B14F-4D97-AF65-F5344CB8AC3E}">
        <p14:creationId xmlns:p14="http://schemas.microsoft.com/office/powerpoint/2010/main" val="403954663"/>
      </p:ext>
    </p:extLst>
  </p:cSld>
  <p:clrMapOvr>
    <a:masterClrMapping/>
  </p:clrMapOvr>
  <p:transition spd="med"/>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EFBE6-4DD9-486C-8D6F-444CEC1EDC35}"/>
              </a:ext>
            </a:extLst>
          </p:cNvPr>
          <p:cNvSpPr>
            <a:spLocks noGrp="1"/>
          </p:cNvSpPr>
          <p:nvPr>
            <p:ph type="title"/>
          </p:nvPr>
        </p:nvSpPr>
        <p:spPr/>
        <p:txBody>
          <a:bodyPr/>
          <a:lstStyle/>
          <a:p>
            <a:r>
              <a:rPr lang="en-CA" dirty="0"/>
              <a:t>Python File I/O (cont)</a:t>
            </a:r>
          </a:p>
        </p:txBody>
      </p:sp>
      <p:sp>
        <p:nvSpPr>
          <p:cNvPr id="3" name="Content Placeholder 2">
            <a:extLst>
              <a:ext uri="{FF2B5EF4-FFF2-40B4-BE49-F238E27FC236}">
                <a16:creationId xmlns:a16="http://schemas.microsoft.com/office/drawing/2014/main" id="{0876443D-4110-4FDC-BDEE-4D93DBC31285}"/>
              </a:ext>
            </a:extLst>
          </p:cNvPr>
          <p:cNvSpPr>
            <a:spLocks noGrp="1"/>
          </p:cNvSpPr>
          <p:nvPr>
            <p:ph idx="1"/>
          </p:nvPr>
        </p:nvSpPr>
        <p:spPr/>
        <p:txBody>
          <a:bodyPr/>
          <a:lstStyle/>
          <a:p>
            <a:r>
              <a:rPr lang="en-CA" b="1" dirty="0"/>
              <a:t>How to Open a file</a:t>
            </a:r>
          </a:p>
          <a:p>
            <a:r>
              <a:rPr lang="en-US" dirty="0"/>
              <a:t>Python has a built-in function </a:t>
            </a:r>
            <a:r>
              <a:rPr lang="en-US" dirty="0">
                <a:solidFill>
                  <a:srgbClr val="C00000"/>
                </a:solidFill>
              </a:rPr>
              <a:t>open() </a:t>
            </a:r>
            <a:r>
              <a:rPr lang="en-US" dirty="0"/>
              <a:t>to open a file</a:t>
            </a:r>
          </a:p>
          <a:p>
            <a:r>
              <a:rPr lang="en-US" dirty="0"/>
              <a:t>This function returns a file object, also called a handle, as it is used to read or modify the file accordingly</a:t>
            </a:r>
          </a:p>
          <a:p>
            <a:r>
              <a:rPr lang="en-US" dirty="0"/>
              <a:t>Examples(don’t type into console yet </a:t>
            </a:r>
            <a:r>
              <a:rPr lang="en-US" dirty="0">
                <a:sym typeface="Wingdings" panose="05000000000000000000" pitchFamily="2" charset="2"/>
              </a:rPr>
              <a:t>)</a:t>
            </a:r>
          </a:p>
          <a:p>
            <a:r>
              <a:rPr lang="en-US" dirty="0">
                <a:solidFill>
                  <a:srgbClr val="C00000"/>
                </a:solidFill>
                <a:sym typeface="Wingdings" panose="05000000000000000000" pitchFamily="2" charset="2"/>
              </a:rPr>
              <a:t>f = open(“test.txt”) # open a file in your current directory</a:t>
            </a:r>
          </a:p>
          <a:p>
            <a:r>
              <a:rPr lang="en-US" dirty="0">
                <a:solidFill>
                  <a:srgbClr val="C00000"/>
                </a:solidFill>
                <a:sym typeface="Wingdings" panose="05000000000000000000" pitchFamily="2" charset="2"/>
              </a:rPr>
              <a:t>f = open(“C:/data/test.txt”) # this time specifying a path</a:t>
            </a:r>
          </a:p>
          <a:p>
            <a:r>
              <a:rPr lang="en-US" dirty="0">
                <a:sym typeface="Wingdings" panose="05000000000000000000" pitchFamily="2" charset="2"/>
              </a:rPr>
              <a:t>We can specify the mode while opening a file</a:t>
            </a:r>
          </a:p>
          <a:p>
            <a:r>
              <a:rPr lang="en-US" dirty="0">
                <a:sym typeface="Wingdings" panose="05000000000000000000" pitchFamily="2" charset="2"/>
              </a:rPr>
              <a:t>In mode, we specify whether we want to read </a:t>
            </a:r>
            <a:r>
              <a:rPr lang="en-US" dirty="0">
                <a:solidFill>
                  <a:srgbClr val="C00000"/>
                </a:solidFill>
                <a:sym typeface="Wingdings" panose="05000000000000000000" pitchFamily="2" charset="2"/>
              </a:rPr>
              <a:t>'r'</a:t>
            </a:r>
            <a:r>
              <a:rPr lang="en-US" dirty="0">
                <a:sym typeface="Wingdings" panose="05000000000000000000" pitchFamily="2" charset="2"/>
              </a:rPr>
              <a:t>, write </a:t>
            </a:r>
            <a:r>
              <a:rPr lang="en-US" dirty="0">
                <a:solidFill>
                  <a:srgbClr val="C00000"/>
                </a:solidFill>
                <a:sym typeface="Wingdings" panose="05000000000000000000" pitchFamily="2" charset="2"/>
              </a:rPr>
              <a:t>'w'</a:t>
            </a:r>
            <a:r>
              <a:rPr lang="en-US" dirty="0">
                <a:sym typeface="Wingdings" panose="05000000000000000000" pitchFamily="2" charset="2"/>
              </a:rPr>
              <a:t> or append </a:t>
            </a:r>
            <a:r>
              <a:rPr lang="en-US" dirty="0">
                <a:solidFill>
                  <a:srgbClr val="C00000"/>
                </a:solidFill>
                <a:sym typeface="Wingdings" panose="05000000000000000000" pitchFamily="2" charset="2"/>
              </a:rPr>
              <a:t>'a'</a:t>
            </a:r>
            <a:r>
              <a:rPr lang="en-US" dirty="0">
                <a:sym typeface="Wingdings" panose="05000000000000000000" pitchFamily="2" charset="2"/>
              </a:rPr>
              <a:t> to the file</a:t>
            </a:r>
          </a:p>
          <a:p>
            <a:r>
              <a:rPr lang="en-US" dirty="0">
                <a:sym typeface="Wingdings" panose="05000000000000000000" pitchFamily="2" charset="2"/>
              </a:rPr>
              <a:t>We also specify if we want to open the file in text mode or binary mode</a:t>
            </a:r>
          </a:p>
          <a:p>
            <a:endParaRPr lang="en-US" dirty="0">
              <a:sym typeface="Wingdings" panose="05000000000000000000" pitchFamily="2" charset="2"/>
            </a:endParaRPr>
          </a:p>
          <a:p>
            <a:endParaRPr lang="en-CA" dirty="0"/>
          </a:p>
        </p:txBody>
      </p:sp>
      <p:sp>
        <p:nvSpPr>
          <p:cNvPr id="4" name="Slide Number Placeholder 3">
            <a:extLst>
              <a:ext uri="{FF2B5EF4-FFF2-40B4-BE49-F238E27FC236}">
                <a16:creationId xmlns:a16="http://schemas.microsoft.com/office/drawing/2014/main" id="{B6903CEE-2D91-483A-B25A-2DB632C8B709}"/>
              </a:ext>
            </a:extLst>
          </p:cNvPr>
          <p:cNvSpPr>
            <a:spLocks noGrp="1"/>
          </p:cNvSpPr>
          <p:nvPr>
            <p:ph type="sldNum" sz="quarter" idx="10"/>
          </p:nvPr>
        </p:nvSpPr>
        <p:spPr/>
        <p:txBody>
          <a:bodyPr/>
          <a:lstStyle/>
          <a:p>
            <a:pPr>
              <a:defRPr/>
            </a:pPr>
            <a:fld id="{6DB1FBA9-0009-47E9-8D28-5B0116D2432D}" type="slidenum">
              <a:rPr lang="en-US" altLang="en-US" smtClean="0"/>
              <a:pPr>
                <a:defRPr/>
              </a:pPr>
              <a:t>287</a:t>
            </a:fld>
            <a:endParaRPr lang="en-US" altLang="en-US"/>
          </a:p>
        </p:txBody>
      </p:sp>
    </p:spTree>
    <p:extLst>
      <p:ext uri="{BB962C8B-B14F-4D97-AF65-F5344CB8AC3E}">
        <p14:creationId xmlns:p14="http://schemas.microsoft.com/office/powerpoint/2010/main" val="3742339544"/>
      </p:ext>
    </p:extLst>
  </p:cSld>
  <p:clrMapOvr>
    <a:masterClrMapping/>
  </p:clrMapOvr>
  <p:transition spd="med"/>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2672C-6D88-42E3-8958-53BCDE92AC9C}"/>
              </a:ext>
            </a:extLst>
          </p:cNvPr>
          <p:cNvSpPr>
            <a:spLocks noGrp="1"/>
          </p:cNvSpPr>
          <p:nvPr>
            <p:ph type="title"/>
          </p:nvPr>
        </p:nvSpPr>
        <p:spPr/>
        <p:txBody>
          <a:bodyPr/>
          <a:lstStyle/>
          <a:p>
            <a:r>
              <a:rPr lang="en-CA" dirty="0"/>
              <a:t>Python File I/O (cont)</a:t>
            </a:r>
          </a:p>
        </p:txBody>
      </p:sp>
      <p:sp>
        <p:nvSpPr>
          <p:cNvPr id="3" name="Content Placeholder 2">
            <a:extLst>
              <a:ext uri="{FF2B5EF4-FFF2-40B4-BE49-F238E27FC236}">
                <a16:creationId xmlns:a16="http://schemas.microsoft.com/office/drawing/2014/main" id="{332294AE-B00D-47FC-AC72-C82E29C83661}"/>
              </a:ext>
            </a:extLst>
          </p:cNvPr>
          <p:cNvSpPr>
            <a:spLocks noGrp="1"/>
          </p:cNvSpPr>
          <p:nvPr>
            <p:ph idx="1"/>
          </p:nvPr>
        </p:nvSpPr>
        <p:spPr/>
        <p:txBody>
          <a:bodyPr/>
          <a:lstStyle/>
          <a:p>
            <a:r>
              <a:rPr lang="en-US" dirty="0"/>
              <a:t>The default is reading in </a:t>
            </a:r>
            <a:r>
              <a:rPr lang="en-US" b="1" dirty="0"/>
              <a:t>text mode</a:t>
            </a:r>
          </a:p>
          <a:p>
            <a:r>
              <a:rPr lang="en-US" dirty="0"/>
              <a:t>In this mode, we get strings when reading from the file</a:t>
            </a:r>
          </a:p>
          <a:p>
            <a:r>
              <a:rPr lang="en-US" dirty="0"/>
              <a:t>On the other hand, binary mode returns </a:t>
            </a:r>
            <a:r>
              <a:rPr lang="en-US" dirty="0">
                <a:solidFill>
                  <a:srgbClr val="C00000"/>
                </a:solidFill>
              </a:rPr>
              <a:t>bytes</a:t>
            </a:r>
            <a:r>
              <a:rPr lang="en-US" dirty="0"/>
              <a:t> and this is the mode to be used when dealing with </a:t>
            </a:r>
            <a:r>
              <a:rPr lang="en-US" dirty="0">
                <a:solidFill>
                  <a:srgbClr val="C00000"/>
                </a:solidFill>
              </a:rPr>
              <a:t>non-text files </a:t>
            </a:r>
            <a:r>
              <a:rPr lang="en-US" dirty="0"/>
              <a:t>like </a:t>
            </a:r>
            <a:r>
              <a:rPr lang="en-US" dirty="0">
                <a:solidFill>
                  <a:srgbClr val="C00000"/>
                </a:solidFill>
              </a:rPr>
              <a:t>image</a:t>
            </a:r>
            <a:r>
              <a:rPr lang="en-US" dirty="0"/>
              <a:t> or </a:t>
            </a:r>
            <a:r>
              <a:rPr lang="en-US" dirty="0">
                <a:solidFill>
                  <a:srgbClr val="C00000"/>
                </a:solidFill>
              </a:rPr>
              <a:t>exe</a:t>
            </a:r>
            <a:r>
              <a:rPr lang="en-US" dirty="0"/>
              <a:t> files</a:t>
            </a:r>
          </a:p>
          <a:p>
            <a:endParaRPr lang="en-US" dirty="0"/>
          </a:p>
          <a:p>
            <a:endParaRPr lang="en-US" dirty="0"/>
          </a:p>
          <a:p>
            <a:endParaRPr lang="en-CA" dirty="0"/>
          </a:p>
        </p:txBody>
      </p:sp>
      <p:sp>
        <p:nvSpPr>
          <p:cNvPr id="4" name="Slide Number Placeholder 3">
            <a:extLst>
              <a:ext uri="{FF2B5EF4-FFF2-40B4-BE49-F238E27FC236}">
                <a16:creationId xmlns:a16="http://schemas.microsoft.com/office/drawing/2014/main" id="{5F4BBD98-B0BB-41E7-A09F-406FB4D6373E}"/>
              </a:ext>
            </a:extLst>
          </p:cNvPr>
          <p:cNvSpPr>
            <a:spLocks noGrp="1"/>
          </p:cNvSpPr>
          <p:nvPr>
            <p:ph type="sldNum" sz="quarter" idx="10"/>
          </p:nvPr>
        </p:nvSpPr>
        <p:spPr/>
        <p:txBody>
          <a:bodyPr/>
          <a:lstStyle/>
          <a:p>
            <a:pPr>
              <a:defRPr/>
            </a:pPr>
            <a:fld id="{6DB1FBA9-0009-47E9-8D28-5B0116D2432D}" type="slidenum">
              <a:rPr lang="en-US" altLang="en-US" smtClean="0"/>
              <a:pPr>
                <a:defRPr/>
              </a:pPr>
              <a:t>288</a:t>
            </a:fld>
            <a:endParaRPr lang="en-US" altLang="en-US"/>
          </a:p>
        </p:txBody>
      </p:sp>
      <p:pic>
        <p:nvPicPr>
          <p:cNvPr id="5" name="Picture 4">
            <a:extLst>
              <a:ext uri="{FF2B5EF4-FFF2-40B4-BE49-F238E27FC236}">
                <a16:creationId xmlns:a16="http://schemas.microsoft.com/office/drawing/2014/main" id="{BA46763A-14FB-4512-A816-C73CF41E87DF}"/>
              </a:ext>
            </a:extLst>
          </p:cNvPr>
          <p:cNvPicPr>
            <a:picLocks noChangeAspect="1"/>
          </p:cNvPicPr>
          <p:nvPr/>
        </p:nvPicPr>
        <p:blipFill>
          <a:blip r:embed="rId2"/>
          <a:stretch>
            <a:fillRect/>
          </a:stretch>
        </p:blipFill>
        <p:spPr>
          <a:xfrm>
            <a:off x="762000" y="2590800"/>
            <a:ext cx="7239000" cy="3810000"/>
          </a:xfrm>
          <a:prstGeom prst="rect">
            <a:avLst/>
          </a:prstGeom>
        </p:spPr>
      </p:pic>
    </p:spTree>
    <p:extLst>
      <p:ext uri="{BB962C8B-B14F-4D97-AF65-F5344CB8AC3E}">
        <p14:creationId xmlns:p14="http://schemas.microsoft.com/office/powerpoint/2010/main" val="4200925730"/>
      </p:ext>
    </p:extLst>
  </p:cSld>
  <p:clrMapOvr>
    <a:masterClrMapping/>
  </p:clrMapOvr>
  <p:transition spd="med"/>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22797-CF10-48FB-B2FB-69278119821A}"/>
              </a:ext>
            </a:extLst>
          </p:cNvPr>
          <p:cNvSpPr>
            <a:spLocks noGrp="1"/>
          </p:cNvSpPr>
          <p:nvPr>
            <p:ph type="title"/>
          </p:nvPr>
        </p:nvSpPr>
        <p:spPr/>
        <p:txBody>
          <a:bodyPr/>
          <a:lstStyle/>
          <a:p>
            <a:r>
              <a:rPr lang="en-CA" dirty="0"/>
              <a:t>Python File I/O (cont)</a:t>
            </a:r>
          </a:p>
        </p:txBody>
      </p:sp>
      <p:sp>
        <p:nvSpPr>
          <p:cNvPr id="3" name="Content Placeholder 2">
            <a:extLst>
              <a:ext uri="{FF2B5EF4-FFF2-40B4-BE49-F238E27FC236}">
                <a16:creationId xmlns:a16="http://schemas.microsoft.com/office/drawing/2014/main" id="{EFB9E6FD-5714-45F2-87B0-7C3A58D2A7F3}"/>
              </a:ext>
            </a:extLst>
          </p:cNvPr>
          <p:cNvSpPr>
            <a:spLocks noGrp="1"/>
          </p:cNvSpPr>
          <p:nvPr>
            <p:ph idx="1"/>
          </p:nvPr>
        </p:nvSpPr>
        <p:spPr/>
        <p:txBody>
          <a:bodyPr/>
          <a:lstStyle/>
          <a:p>
            <a:r>
              <a:rPr lang="en-US" b="1" dirty="0"/>
              <a:t>Examples</a:t>
            </a:r>
          </a:p>
          <a:p>
            <a:r>
              <a:rPr lang="en-US" dirty="0">
                <a:solidFill>
                  <a:srgbClr val="C00000"/>
                </a:solidFill>
              </a:rPr>
              <a:t>f = open("test.txt") # equivalent to 'r' </a:t>
            </a:r>
          </a:p>
          <a:p>
            <a:r>
              <a:rPr lang="en-US" dirty="0">
                <a:solidFill>
                  <a:srgbClr val="C00000"/>
                </a:solidFill>
              </a:rPr>
              <a:t>f = open("</a:t>
            </a:r>
            <a:r>
              <a:rPr lang="en-US" dirty="0" err="1">
                <a:solidFill>
                  <a:srgbClr val="C00000"/>
                </a:solidFill>
              </a:rPr>
              <a:t>test.txt",'w</a:t>
            </a:r>
            <a:r>
              <a:rPr lang="en-US" dirty="0">
                <a:solidFill>
                  <a:srgbClr val="C00000"/>
                </a:solidFill>
              </a:rPr>
              <a:t>') # write in text mode</a:t>
            </a:r>
          </a:p>
          <a:p>
            <a:r>
              <a:rPr lang="en-US" dirty="0">
                <a:solidFill>
                  <a:srgbClr val="C00000"/>
                </a:solidFill>
              </a:rPr>
              <a:t>f = open("img.bmp",'</a:t>
            </a:r>
            <a:r>
              <a:rPr lang="en-US" dirty="0" err="1">
                <a:solidFill>
                  <a:srgbClr val="C00000"/>
                </a:solidFill>
              </a:rPr>
              <a:t>r+b</a:t>
            </a:r>
            <a:r>
              <a:rPr lang="en-US" dirty="0">
                <a:solidFill>
                  <a:srgbClr val="C00000"/>
                </a:solidFill>
              </a:rPr>
              <a:t>') # read and write in binary mode</a:t>
            </a:r>
          </a:p>
          <a:p>
            <a:r>
              <a:rPr lang="en-US" dirty="0"/>
              <a:t>When working with files in text mode, it is highly recommended to specify the encoding type</a:t>
            </a:r>
          </a:p>
          <a:p>
            <a:r>
              <a:rPr lang="en-US" dirty="0">
                <a:solidFill>
                  <a:srgbClr val="C00000"/>
                </a:solidFill>
              </a:rPr>
              <a:t>f = open("</a:t>
            </a:r>
            <a:r>
              <a:rPr lang="en-US" dirty="0" err="1">
                <a:solidFill>
                  <a:srgbClr val="C00000"/>
                </a:solidFill>
              </a:rPr>
              <a:t>test.txt",mode</a:t>
            </a:r>
            <a:r>
              <a:rPr lang="en-US" dirty="0">
                <a:solidFill>
                  <a:srgbClr val="C00000"/>
                </a:solidFill>
              </a:rPr>
              <a:t> = '</a:t>
            </a:r>
            <a:r>
              <a:rPr lang="en-US" dirty="0" err="1">
                <a:solidFill>
                  <a:srgbClr val="C00000"/>
                </a:solidFill>
              </a:rPr>
              <a:t>r',encoding</a:t>
            </a:r>
            <a:r>
              <a:rPr lang="en-US" dirty="0">
                <a:solidFill>
                  <a:srgbClr val="C00000"/>
                </a:solidFill>
              </a:rPr>
              <a:t> = 'utf-8’)</a:t>
            </a:r>
          </a:p>
          <a:p>
            <a:r>
              <a:rPr lang="en-US" b="1" dirty="0" err="1"/>
              <a:t>utf</a:t>
            </a:r>
            <a:r>
              <a:rPr lang="en-US" b="1" dirty="0"/>
              <a:t> – </a:t>
            </a:r>
            <a:r>
              <a:rPr lang="en-US" b="1" dirty="0" err="1"/>
              <a:t>unicode</a:t>
            </a:r>
            <a:r>
              <a:rPr lang="en-US" b="1" dirty="0"/>
              <a:t> transformation format</a:t>
            </a:r>
          </a:p>
          <a:p>
            <a:r>
              <a:rPr lang="en-US" b="1" dirty="0"/>
              <a:t>For more information </a:t>
            </a:r>
            <a:r>
              <a:rPr lang="en-US" b="1" dirty="0" err="1"/>
              <a:t>utf</a:t>
            </a:r>
            <a:r>
              <a:rPr lang="en-US" b="1" dirty="0"/>
              <a:t> see </a:t>
            </a:r>
            <a:r>
              <a:rPr lang="en-US" b="1" dirty="0">
                <a:hlinkClick r:id="rId2"/>
              </a:rPr>
              <a:t>http://www.unicode.org/faq//utf_bom.html</a:t>
            </a:r>
            <a:endParaRPr lang="en-US" b="1" dirty="0"/>
          </a:p>
          <a:p>
            <a:r>
              <a:rPr lang="en-US" dirty="0"/>
              <a:t>When you specify </a:t>
            </a:r>
            <a:r>
              <a:rPr lang="en-US" b="1" dirty="0">
                <a:solidFill>
                  <a:srgbClr val="C00000"/>
                </a:solidFill>
              </a:rPr>
              <a:t>exclusive creation</a:t>
            </a:r>
            <a:r>
              <a:rPr lang="en-US" dirty="0"/>
              <a:t>, it clearly means, you would use this </a:t>
            </a:r>
            <a:r>
              <a:rPr lang="en-US" b="1" dirty="0">
                <a:solidFill>
                  <a:srgbClr val="C00000"/>
                </a:solidFill>
              </a:rPr>
              <a:t>mode</a:t>
            </a:r>
            <a:r>
              <a:rPr lang="en-US" dirty="0"/>
              <a:t> for exclusively creating the file</a:t>
            </a:r>
          </a:p>
          <a:p>
            <a:r>
              <a:rPr lang="en-US" dirty="0"/>
              <a:t>The need for this is required when you don't accidentally want to truncate/append an existing file with either of the modes w or a</a:t>
            </a:r>
          </a:p>
          <a:p>
            <a:endParaRPr lang="en-US" dirty="0"/>
          </a:p>
          <a:p>
            <a:endParaRPr lang="en-US" dirty="0"/>
          </a:p>
          <a:p>
            <a:endParaRPr lang="en-US" dirty="0"/>
          </a:p>
          <a:p>
            <a:endParaRPr lang="en-CA" dirty="0"/>
          </a:p>
        </p:txBody>
      </p:sp>
      <p:sp>
        <p:nvSpPr>
          <p:cNvPr id="4" name="Slide Number Placeholder 3">
            <a:extLst>
              <a:ext uri="{FF2B5EF4-FFF2-40B4-BE49-F238E27FC236}">
                <a16:creationId xmlns:a16="http://schemas.microsoft.com/office/drawing/2014/main" id="{4AED5927-B193-42F7-8BF6-D27F092DF6DD}"/>
              </a:ext>
            </a:extLst>
          </p:cNvPr>
          <p:cNvSpPr>
            <a:spLocks noGrp="1"/>
          </p:cNvSpPr>
          <p:nvPr>
            <p:ph type="sldNum" sz="quarter" idx="10"/>
          </p:nvPr>
        </p:nvSpPr>
        <p:spPr/>
        <p:txBody>
          <a:bodyPr/>
          <a:lstStyle/>
          <a:p>
            <a:pPr>
              <a:defRPr/>
            </a:pPr>
            <a:fld id="{6DB1FBA9-0009-47E9-8D28-5B0116D2432D}" type="slidenum">
              <a:rPr lang="en-US" altLang="en-US" smtClean="0"/>
              <a:pPr>
                <a:defRPr/>
              </a:pPr>
              <a:t>289</a:t>
            </a:fld>
            <a:endParaRPr lang="en-US" altLang="en-US"/>
          </a:p>
        </p:txBody>
      </p:sp>
    </p:spTree>
    <p:extLst>
      <p:ext uri="{BB962C8B-B14F-4D97-AF65-F5344CB8AC3E}">
        <p14:creationId xmlns:p14="http://schemas.microsoft.com/office/powerpoint/2010/main" val="351216699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F7E06-C4A5-4F59-AAA8-413211CFDCF4}"/>
              </a:ext>
            </a:extLst>
          </p:cNvPr>
          <p:cNvSpPr>
            <a:spLocks noGrp="1"/>
          </p:cNvSpPr>
          <p:nvPr>
            <p:ph type="title"/>
          </p:nvPr>
        </p:nvSpPr>
        <p:spPr/>
        <p:txBody>
          <a:bodyPr/>
          <a:lstStyle/>
          <a:p>
            <a:r>
              <a:rPr lang="en-CA" sz="2800" dirty="0"/>
              <a:t>EXPRESSIONS, VARIABLES AND ASSIGNMENTS</a:t>
            </a:r>
          </a:p>
        </p:txBody>
      </p:sp>
      <p:sp>
        <p:nvSpPr>
          <p:cNvPr id="3" name="Content Placeholder 2">
            <a:extLst>
              <a:ext uri="{FF2B5EF4-FFF2-40B4-BE49-F238E27FC236}">
                <a16:creationId xmlns:a16="http://schemas.microsoft.com/office/drawing/2014/main" id="{274A79A0-28D7-41CC-856B-41FF9BCB37E0}"/>
              </a:ext>
            </a:extLst>
          </p:cNvPr>
          <p:cNvSpPr>
            <a:spLocks noGrp="1"/>
          </p:cNvSpPr>
          <p:nvPr>
            <p:ph idx="1"/>
          </p:nvPr>
        </p:nvSpPr>
        <p:spPr/>
        <p:txBody>
          <a:bodyPr/>
          <a:lstStyle/>
          <a:p>
            <a:r>
              <a:rPr lang="en-US" dirty="0"/>
              <a:t>There are a few other logical comparison operators:</a:t>
            </a:r>
          </a:p>
          <a:p>
            <a:r>
              <a:rPr lang="en-US" dirty="0">
                <a:solidFill>
                  <a:srgbClr val="C00000"/>
                </a:solidFill>
              </a:rPr>
              <a:t>3 &lt;= 4 returns True</a:t>
            </a:r>
          </a:p>
          <a:p>
            <a:r>
              <a:rPr lang="en-US" dirty="0">
                <a:solidFill>
                  <a:srgbClr val="C00000"/>
                </a:solidFill>
              </a:rPr>
              <a:t>3 &gt;= 4 returns False</a:t>
            </a:r>
          </a:p>
          <a:p>
            <a:r>
              <a:rPr lang="en-US" dirty="0">
                <a:solidFill>
                  <a:srgbClr val="C00000"/>
                </a:solidFill>
              </a:rPr>
              <a:t>3 != 4  (!= means not equal to) returns True</a:t>
            </a:r>
          </a:p>
          <a:p>
            <a:endParaRPr lang="en-US" dirty="0"/>
          </a:p>
          <a:p>
            <a:r>
              <a:rPr lang="en-US" dirty="0"/>
              <a:t>Boolean expressions can be combined using Boolean operators and , or , and not to form larger Boolean expressions</a:t>
            </a:r>
          </a:p>
          <a:p>
            <a:endParaRPr lang="en-US" dirty="0"/>
          </a:p>
          <a:p>
            <a:r>
              <a:rPr lang="en-US" dirty="0"/>
              <a:t>The </a:t>
            </a:r>
            <a:r>
              <a:rPr lang="en-US" b="1" dirty="0">
                <a:solidFill>
                  <a:srgbClr val="C00000"/>
                </a:solidFill>
              </a:rPr>
              <a:t>and</a:t>
            </a:r>
            <a:r>
              <a:rPr lang="en-US" dirty="0"/>
              <a:t> operator applied to two Boolean expressions will evaluate to True if both expressions evaluate to True; if either expression evaluates to False, then it will evaluate to False</a:t>
            </a:r>
          </a:p>
          <a:p>
            <a:endParaRPr lang="en-CA" dirty="0"/>
          </a:p>
        </p:txBody>
      </p:sp>
      <p:sp>
        <p:nvSpPr>
          <p:cNvPr id="4" name="Slide Number Placeholder 3">
            <a:extLst>
              <a:ext uri="{FF2B5EF4-FFF2-40B4-BE49-F238E27FC236}">
                <a16:creationId xmlns:a16="http://schemas.microsoft.com/office/drawing/2014/main" id="{FA85C961-5511-458E-9943-C8C91DB2E8FA}"/>
              </a:ext>
            </a:extLst>
          </p:cNvPr>
          <p:cNvSpPr>
            <a:spLocks noGrp="1"/>
          </p:cNvSpPr>
          <p:nvPr>
            <p:ph type="sldNum" sz="quarter" idx="10"/>
          </p:nvPr>
        </p:nvSpPr>
        <p:spPr/>
        <p:txBody>
          <a:bodyPr/>
          <a:lstStyle/>
          <a:p>
            <a:pPr>
              <a:defRPr/>
            </a:pPr>
            <a:fld id="{6DB1FBA9-0009-47E9-8D28-5B0116D2432D}" type="slidenum">
              <a:rPr lang="en-US" altLang="en-US" smtClean="0"/>
              <a:pPr>
                <a:defRPr/>
              </a:pPr>
              <a:t>29</a:t>
            </a:fld>
            <a:endParaRPr lang="en-US" altLang="en-US"/>
          </a:p>
        </p:txBody>
      </p:sp>
    </p:spTree>
    <p:extLst>
      <p:ext uri="{BB962C8B-B14F-4D97-AF65-F5344CB8AC3E}">
        <p14:creationId xmlns:p14="http://schemas.microsoft.com/office/powerpoint/2010/main" val="1739455507"/>
      </p:ext>
    </p:extLst>
  </p:cSld>
  <p:clrMapOvr>
    <a:masterClrMapping/>
  </p:clrMapOvr>
  <p:transition spd="med"/>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5F323-4338-44F3-9BAD-F21130AC1640}"/>
              </a:ext>
            </a:extLst>
          </p:cNvPr>
          <p:cNvSpPr>
            <a:spLocks noGrp="1"/>
          </p:cNvSpPr>
          <p:nvPr>
            <p:ph type="title"/>
          </p:nvPr>
        </p:nvSpPr>
        <p:spPr/>
        <p:txBody>
          <a:bodyPr/>
          <a:lstStyle/>
          <a:p>
            <a:r>
              <a:rPr lang="en-CA" dirty="0"/>
              <a:t>Python File I/O (cont)</a:t>
            </a:r>
          </a:p>
        </p:txBody>
      </p:sp>
      <p:sp>
        <p:nvSpPr>
          <p:cNvPr id="3" name="Content Placeholder 2">
            <a:extLst>
              <a:ext uri="{FF2B5EF4-FFF2-40B4-BE49-F238E27FC236}">
                <a16:creationId xmlns:a16="http://schemas.microsoft.com/office/drawing/2014/main" id="{F3FC0CF7-7985-4C12-813B-1B770CA98F1F}"/>
              </a:ext>
            </a:extLst>
          </p:cNvPr>
          <p:cNvSpPr>
            <a:spLocks noGrp="1"/>
          </p:cNvSpPr>
          <p:nvPr>
            <p:ph idx="1"/>
          </p:nvPr>
        </p:nvSpPr>
        <p:spPr/>
        <p:txBody>
          <a:bodyPr/>
          <a:lstStyle/>
          <a:p>
            <a:r>
              <a:rPr lang="en-US" b="1" dirty="0"/>
              <a:t>How to close a file Using Python?</a:t>
            </a:r>
          </a:p>
          <a:p>
            <a:r>
              <a:rPr lang="en-US" dirty="0"/>
              <a:t>When we are done with operations to the file, we need to properly close the file</a:t>
            </a:r>
          </a:p>
          <a:p>
            <a:r>
              <a:rPr lang="en-US" dirty="0"/>
              <a:t>Closing a file will free up the resources that were tied with the file and is done using Python close() method</a:t>
            </a:r>
          </a:p>
          <a:p>
            <a:r>
              <a:rPr lang="en-US" dirty="0"/>
              <a:t>Python has a </a:t>
            </a:r>
            <a:r>
              <a:rPr lang="en-US" dirty="0">
                <a:solidFill>
                  <a:srgbClr val="C00000"/>
                </a:solidFill>
              </a:rPr>
              <a:t>garbage collector </a:t>
            </a:r>
            <a:r>
              <a:rPr lang="en-US" dirty="0"/>
              <a:t>to clean up </a:t>
            </a:r>
            <a:r>
              <a:rPr lang="en-US" dirty="0">
                <a:solidFill>
                  <a:srgbClr val="C00000"/>
                </a:solidFill>
              </a:rPr>
              <a:t>unreferenced</a:t>
            </a:r>
            <a:r>
              <a:rPr lang="en-US" dirty="0"/>
              <a:t> objects but, we must not rely on it to </a:t>
            </a:r>
            <a:r>
              <a:rPr lang="en-US" dirty="0">
                <a:solidFill>
                  <a:srgbClr val="C00000"/>
                </a:solidFill>
              </a:rPr>
              <a:t>close</a:t>
            </a:r>
            <a:r>
              <a:rPr lang="en-US" dirty="0"/>
              <a:t> the file</a:t>
            </a:r>
          </a:p>
          <a:p>
            <a:r>
              <a:rPr lang="en-US" b="1" dirty="0"/>
              <a:t>Example:</a:t>
            </a:r>
          </a:p>
          <a:p>
            <a:r>
              <a:rPr lang="en-US" dirty="0">
                <a:solidFill>
                  <a:srgbClr val="C00000"/>
                </a:solidFill>
              </a:rPr>
              <a:t>f = open("</a:t>
            </a:r>
            <a:r>
              <a:rPr lang="en-US" dirty="0" err="1">
                <a:solidFill>
                  <a:srgbClr val="C00000"/>
                </a:solidFill>
              </a:rPr>
              <a:t>test.txt",encoding</a:t>
            </a:r>
            <a:r>
              <a:rPr lang="en-US" dirty="0">
                <a:solidFill>
                  <a:srgbClr val="C00000"/>
                </a:solidFill>
              </a:rPr>
              <a:t> = 'utf-8’) </a:t>
            </a:r>
          </a:p>
          <a:p>
            <a:r>
              <a:rPr lang="en-US" dirty="0"/>
              <a:t># perform file operations</a:t>
            </a:r>
          </a:p>
          <a:p>
            <a:r>
              <a:rPr lang="en-US" dirty="0">
                <a:solidFill>
                  <a:srgbClr val="C00000"/>
                </a:solidFill>
              </a:rPr>
              <a:t> </a:t>
            </a:r>
            <a:r>
              <a:rPr lang="en-US" dirty="0" err="1">
                <a:solidFill>
                  <a:srgbClr val="C00000"/>
                </a:solidFill>
              </a:rPr>
              <a:t>f.close</a:t>
            </a:r>
            <a:r>
              <a:rPr lang="en-US" dirty="0">
                <a:solidFill>
                  <a:srgbClr val="C00000"/>
                </a:solidFill>
              </a:rPr>
              <a:t>()</a:t>
            </a:r>
          </a:p>
          <a:p>
            <a:r>
              <a:rPr lang="en-US" dirty="0"/>
              <a:t>This method is not </a:t>
            </a:r>
            <a:r>
              <a:rPr lang="en-US" i="1" dirty="0"/>
              <a:t>entirely safe</a:t>
            </a:r>
          </a:p>
          <a:p>
            <a:r>
              <a:rPr lang="en-US" dirty="0"/>
              <a:t>If an </a:t>
            </a:r>
            <a:r>
              <a:rPr lang="en-US" dirty="0">
                <a:solidFill>
                  <a:srgbClr val="C00000"/>
                </a:solidFill>
              </a:rPr>
              <a:t>exception</a:t>
            </a:r>
            <a:r>
              <a:rPr lang="en-US" dirty="0"/>
              <a:t> occurs when we are performing some operation with the file, the code exits without </a:t>
            </a:r>
            <a:r>
              <a:rPr lang="en-US" dirty="0">
                <a:solidFill>
                  <a:srgbClr val="C00000"/>
                </a:solidFill>
              </a:rPr>
              <a:t>closing</a:t>
            </a:r>
            <a:r>
              <a:rPr lang="en-US" dirty="0"/>
              <a:t> the file</a:t>
            </a:r>
            <a:endParaRPr lang="en-CA" dirty="0"/>
          </a:p>
        </p:txBody>
      </p:sp>
      <p:sp>
        <p:nvSpPr>
          <p:cNvPr id="4" name="Slide Number Placeholder 3">
            <a:extLst>
              <a:ext uri="{FF2B5EF4-FFF2-40B4-BE49-F238E27FC236}">
                <a16:creationId xmlns:a16="http://schemas.microsoft.com/office/drawing/2014/main" id="{4825A21F-BA1C-4822-B829-F961D17CEC53}"/>
              </a:ext>
            </a:extLst>
          </p:cNvPr>
          <p:cNvSpPr>
            <a:spLocks noGrp="1"/>
          </p:cNvSpPr>
          <p:nvPr>
            <p:ph type="sldNum" sz="quarter" idx="10"/>
          </p:nvPr>
        </p:nvSpPr>
        <p:spPr/>
        <p:txBody>
          <a:bodyPr/>
          <a:lstStyle/>
          <a:p>
            <a:pPr>
              <a:defRPr/>
            </a:pPr>
            <a:fld id="{6DB1FBA9-0009-47E9-8D28-5B0116D2432D}" type="slidenum">
              <a:rPr lang="en-US" altLang="en-US" smtClean="0"/>
              <a:pPr>
                <a:defRPr/>
              </a:pPr>
              <a:t>290</a:t>
            </a:fld>
            <a:endParaRPr lang="en-US" altLang="en-US"/>
          </a:p>
        </p:txBody>
      </p:sp>
    </p:spTree>
    <p:extLst>
      <p:ext uri="{BB962C8B-B14F-4D97-AF65-F5344CB8AC3E}">
        <p14:creationId xmlns:p14="http://schemas.microsoft.com/office/powerpoint/2010/main" val="3000687435"/>
      </p:ext>
    </p:extLst>
  </p:cSld>
  <p:clrMapOvr>
    <a:masterClrMapping/>
  </p:clrMapOvr>
  <p:transition spd="med"/>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6AB4F-73E9-4055-A2A5-AD32A51AE83A}"/>
              </a:ext>
            </a:extLst>
          </p:cNvPr>
          <p:cNvSpPr>
            <a:spLocks noGrp="1"/>
          </p:cNvSpPr>
          <p:nvPr>
            <p:ph type="title"/>
          </p:nvPr>
        </p:nvSpPr>
        <p:spPr/>
        <p:txBody>
          <a:bodyPr/>
          <a:lstStyle/>
          <a:p>
            <a:r>
              <a:rPr lang="en-CA" dirty="0"/>
              <a:t>Python File I/O (cont)</a:t>
            </a:r>
          </a:p>
        </p:txBody>
      </p:sp>
      <p:sp>
        <p:nvSpPr>
          <p:cNvPr id="3" name="Content Placeholder 2">
            <a:extLst>
              <a:ext uri="{FF2B5EF4-FFF2-40B4-BE49-F238E27FC236}">
                <a16:creationId xmlns:a16="http://schemas.microsoft.com/office/drawing/2014/main" id="{22107C8E-2975-4AE7-BBC0-936C28C76B5D}"/>
              </a:ext>
            </a:extLst>
          </p:cNvPr>
          <p:cNvSpPr>
            <a:spLocks noGrp="1"/>
          </p:cNvSpPr>
          <p:nvPr>
            <p:ph idx="1"/>
          </p:nvPr>
        </p:nvSpPr>
        <p:spPr>
          <a:xfrm>
            <a:off x="0" y="1143000"/>
            <a:ext cx="9144000" cy="5562600"/>
          </a:xfrm>
        </p:spPr>
        <p:txBody>
          <a:bodyPr/>
          <a:lstStyle/>
          <a:p>
            <a:r>
              <a:rPr lang="en-US" dirty="0"/>
              <a:t>A safer way is to use a </a:t>
            </a:r>
            <a:r>
              <a:rPr lang="en-US" dirty="0">
                <a:solidFill>
                  <a:srgbClr val="C00000"/>
                </a:solidFill>
              </a:rPr>
              <a:t>try...finally block(we’ll get to this later in the course)</a:t>
            </a:r>
            <a:endParaRPr lang="en-US" dirty="0">
              <a:solidFill>
                <a:srgbClr val="FF0000"/>
              </a:solidFill>
            </a:endParaRPr>
          </a:p>
          <a:p>
            <a:r>
              <a:rPr lang="en-US" dirty="0">
                <a:solidFill>
                  <a:srgbClr val="C00000"/>
                </a:solidFill>
              </a:rPr>
              <a:t>try:</a:t>
            </a:r>
          </a:p>
          <a:p>
            <a:r>
              <a:rPr lang="en-US" dirty="0"/>
              <a:t>   </a:t>
            </a:r>
            <a:r>
              <a:rPr lang="en-US" i="1" dirty="0">
                <a:solidFill>
                  <a:srgbClr val="C00000"/>
                </a:solidFill>
              </a:rPr>
              <a:t>f = open("</a:t>
            </a:r>
            <a:r>
              <a:rPr lang="en-US" i="1" dirty="0" err="1">
                <a:solidFill>
                  <a:srgbClr val="C00000"/>
                </a:solidFill>
              </a:rPr>
              <a:t>test.txt",encoding</a:t>
            </a:r>
            <a:r>
              <a:rPr lang="en-US" i="1" dirty="0">
                <a:solidFill>
                  <a:srgbClr val="C00000"/>
                </a:solidFill>
              </a:rPr>
              <a:t> = 'utf-8')</a:t>
            </a:r>
          </a:p>
          <a:p>
            <a:r>
              <a:rPr lang="en-US" i="1" dirty="0">
                <a:solidFill>
                  <a:srgbClr val="C00000"/>
                </a:solidFill>
              </a:rPr>
              <a:t>   # perform file operations</a:t>
            </a:r>
          </a:p>
          <a:p>
            <a:r>
              <a:rPr lang="en-US" dirty="0">
                <a:solidFill>
                  <a:srgbClr val="C00000"/>
                </a:solidFill>
              </a:rPr>
              <a:t>finally:</a:t>
            </a:r>
          </a:p>
          <a:p>
            <a:r>
              <a:rPr lang="en-US" dirty="0"/>
              <a:t>   </a:t>
            </a:r>
            <a:r>
              <a:rPr lang="en-US" i="1" dirty="0" err="1">
                <a:solidFill>
                  <a:srgbClr val="C00000"/>
                </a:solidFill>
              </a:rPr>
              <a:t>f.close</a:t>
            </a:r>
            <a:r>
              <a:rPr lang="en-US" i="1" dirty="0">
                <a:solidFill>
                  <a:srgbClr val="C00000"/>
                </a:solidFill>
              </a:rPr>
              <a:t>()</a:t>
            </a:r>
          </a:p>
          <a:p>
            <a:r>
              <a:rPr lang="en-US" b="1" dirty="0"/>
              <a:t>This way, we are guaranteed that the file is properly closed even if an exception is raised, causing program flow to stop</a:t>
            </a:r>
          </a:p>
          <a:p>
            <a:r>
              <a:rPr lang="en-US" dirty="0"/>
              <a:t>The best way to open a file is using the with statement</a:t>
            </a:r>
          </a:p>
          <a:p>
            <a:r>
              <a:rPr lang="en-US" dirty="0"/>
              <a:t>This ensures that the file is closed when the block inside with is exited</a:t>
            </a:r>
          </a:p>
          <a:p>
            <a:r>
              <a:rPr lang="en-US" b="1" dirty="0"/>
              <a:t>Example</a:t>
            </a:r>
          </a:p>
          <a:p>
            <a:r>
              <a:rPr lang="en-US" dirty="0">
                <a:solidFill>
                  <a:srgbClr val="C00000"/>
                </a:solidFill>
              </a:rPr>
              <a:t>with open("</a:t>
            </a:r>
            <a:r>
              <a:rPr lang="en-US" dirty="0" err="1">
                <a:solidFill>
                  <a:srgbClr val="C00000"/>
                </a:solidFill>
              </a:rPr>
              <a:t>test.txt",encoding</a:t>
            </a:r>
            <a:r>
              <a:rPr lang="en-US" dirty="0">
                <a:solidFill>
                  <a:srgbClr val="C00000"/>
                </a:solidFill>
              </a:rPr>
              <a:t> = 'utf-8') as f:</a:t>
            </a:r>
          </a:p>
          <a:p>
            <a:r>
              <a:rPr lang="en-US" dirty="0">
                <a:solidFill>
                  <a:srgbClr val="C00000"/>
                </a:solidFill>
              </a:rPr>
              <a:t> # perform file operations</a:t>
            </a:r>
            <a:endParaRPr lang="en-CA" dirty="0">
              <a:solidFill>
                <a:srgbClr val="C00000"/>
              </a:solidFill>
            </a:endParaRPr>
          </a:p>
        </p:txBody>
      </p:sp>
      <p:sp>
        <p:nvSpPr>
          <p:cNvPr id="4" name="Slide Number Placeholder 3">
            <a:extLst>
              <a:ext uri="{FF2B5EF4-FFF2-40B4-BE49-F238E27FC236}">
                <a16:creationId xmlns:a16="http://schemas.microsoft.com/office/drawing/2014/main" id="{BFA00B72-446F-4E65-AC75-DE8B2193D9A2}"/>
              </a:ext>
            </a:extLst>
          </p:cNvPr>
          <p:cNvSpPr>
            <a:spLocks noGrp="1"/>
          </p:cNvSpPr>
          <p:nvPr>
            <p:ph type="sldNum" sz="quarter" idx="10"/>
          </p:nvPr>
        </p:nvSpPr>
        <p:spPr/>
        <p:txBody>
          <a:bodyPr/>
          <a:lstStyle/>
          <a:p>
            <a:pPr>
              <a:defRPr/>
            </a:pPr>
            <a:fld id="{6DB1FBA9-0009-47E9-8D28-5B0116D2432D}" type="slidenum">
              <a:rPr lang="en-US" altLang="en-US" smtClean="0"/>
              <a:pPr>
                <a:defRPr/>
              </a:pPr>
              <a:t>291</a:t>
            </a:fld>
            <a:endParaRPr lang="en-US" altLang="en-US"/>
          </a:p>
        </p:txBody>
      </p:sp>
    </p:spTree>
    <p:extLst>
      <p:ext uri="{BB962C8B-B14F-4D97-AF65-F5344CB8AC3E}">
        <p14:creationId xmlns:p14="http://schemas.microsoft.com/office/powerpoint/2010/main" val="3531558903"/>
      </p:ext>
    </p:extLst>
  </p:cSld>
  <p:clrMapOvr>
    <a:masterClrMapping/>
  </p:clrMapOvr>
  <p:transition spd="med"/>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338EF-C959-482A-8ECB-BAEF18292008}"/>
              </a:ext>
            </a:extLst>
          </p:cNvPr>
          <p:cNvSpPr>
            <a:spLocks noGrp="1"/>
          </p:cNvSpPr>
          <p:nvPr>
            <p:ph type="title"/>
          </p:nvPr>
        </p:nvSpPr>
        <p:spPr/>
        <p:txBody>
          <a:bodyPr/>
          <a:lstStyle/>
          <a:p>
            <a:r>
              <a:rPr lang="en-CA" dirty="0"/>
              <a:t>Python File I/O (cont)</a:t>
            </a:r>
          </a:p>
        </p:txBody>
      </p:sp>
      <p:sp>
        <p:nvSpPr>
          <p:cNvPr id="3" name="Content Placeholder 2">
            <a:extLst>
              <a:ext uri="{FF2B5EF4-FFF2-40B4-BE49-F238E27FC236}">
                <a16:creationId xmlns:a16="http://schemas.microsoft.com/office/drawing/2014/main" id="{77973F14-6FA4-44F0-8618-E39DC3DACFBF}"/>
              </a:ext>
            </a:extLst>
          </p:cNvPr>
          <p:cNvSpPr>
            <a:spLocks noGrp="1"/>
          </p:cNvSpPr>
          <p:nvPr>
            <p:ph idx="1"/>
          </p:nvPr>
        </p:nvSpPr>
        <p:spPr/>
        <p:txBody>
          <a:bodyPr/>
          <a:lstStyle/>
          <a:p>
            <a:r>
              <a:rPr lang="en-CA" dirty="0"/>
              <a:t>As this is an interactive course, let’s practice on a test file</a:t>
            </a:r>
          </a:p>
          <a:p>
            <a:r>
              <a:rPr lang="en-CA" dirty="0"/>
              <a:t>Open the test.txt file below and save it the directory where the python script was launched</a:t>
            </a:r>
          </a:p>
          <a:p>
            <a:endParaRPr lang="en-CA" dirty="0"/>
          </a:p>
          <a:p>
            <a:endParaRPr lang="en-CA" dirty="0"/>
          </a:p>
          <a:p>
            <a:r>
              <a:rPr lang="en-CA" dirty="0"/>
              <a:t>Type </a:t>
            </a:r>
            <a:r>
              <a:rPr lang="en-US" dirty="0">
                <a:solidFill>
                  <a:srgbClr val="C00000"/>
                </a:solidFill>
              </a:rPr>
              <a:t>f = open("</a:t>
            </a:r>
            <a:r>
              <a:rPr lang="en-US" dirty="0" err="1">
                <a:solidFill>
                  <a:srgbClr val="C00000"/>
                </a:solidFill>
              </a:rPr>
              <a:t>test.txt",encoding</a:t>
            </a:r>
            <a:r>
              <a:rPr lang="en-US" dirty="0">
                <a:solidFill>
                  <a:srgbClr val="C00000"/>
                </a:solidFill>
              </a:rPr>
              <a:t> = “utf-8”) </a:t>
            </a:r>
            <a:r>
              <a:rPr lang="en-US" dirty="0"/>
              <a:t>in your console</a:t>
            </a:r>
          </a:p>
          <a:p>
            <a:r>
              <a:rPr lang="en-US" dirty="0"/>
              <a:t>If you want to see the text, type </a:t>
            </a:r>
            <a:r>
              <a:rPr lang="en-US" dirty="0" err="1">
                <a:solidFill>
                  <a:srgbClr val="C00000"/>
                </a:solidFill>
              </a:rPr>
              <a:t>f.read</a:t>
            </a:r>
            <a:r>
              <a:rPr lang="en-US" dirty="0">
                <a:solidFill>
                  <a:srgbClr val="C00000"/>
                </a:solidFill>
              </a:rPr>
              <a:t>()</a:t>
            </a:r>
          </a:p>
          <a:p>
            <a:endParaRPr lang="en-US" dirty="0"/>
          </a:p>
          <a:p>
            <a:endParaRPr lang="en-US" dirty="0"/>
          </a:p>
          <a:p>
            <a:endParaRPr lang="en-US" dirty="0"/>
          </a:p>
          <a:p>
            <a:endParaRPr lang="en-US" dirty="0"/>
          </a:p>
          <a:p>
            <a:endParaRPr lang="en-US" dirty="0"/>
          </a:p>
          <a:p>
            <a:r>
              <a:rPr lang="en-US" dirty="0"/>
              <a:t>The </a:t>
            </a:r>
            <a:r>
              <a:rPr lang="en-US" dirty="0">
                <a:solidFill>
                  <a:srgbClr val="C00000"/>
                </a:solidFill>
              </a:rPr>
              <a:t>“\n” are the line breaks</a:t>
            </a:r>
          </a:p>
          <a:p>
            <a:r>
              <a:rPr lang="en-US" dirty="0" err="1"/>
              <a:t>f.close</a:t>
            </a:r>
            <a:r>
              <a:rPr lang="en-US" dirty="0"/>
              <a:t>()</a:t>
            </a:r>
          </a:p>
          <a:p>
            <a:endParaRPr lang="en-US" dirty="0"/>
          </a:p>
          <a:p>
            <a:endParaRPr lang="en-US" dirty="0"/>
          </a:p>
          <a:p>
            <a:endParaRPr lang="en-US" dirty="0"/>
          </a:p>
          <a:p>
            <a:endParaRPr lang="en-US" dirty="0"/>
          </a:p>
          <a:p>
            <a:endParaRPr lang="en-CA" dirty="0"/>
          </a:p>
          <a:p>
            <a:endParaRPr lang="en-CA" dirty="0"/>
          </a:p>
          <a:p>
            <a:endParaRPr lang="en-CA" dirty="0"/>
          </a:p>
        </p:txBody>
      </p:sp>
      <p:sp>
        <p:nvSpPr>
          <p:cNvPr id="4" name="Slide Number Placeholder 3">
            <a:extLst>
              <a:ext uri="{FF2B5EF4-FFF2-40B4-BE49-F238E27FC236}">
                <a16:creationId xmlns:a16="http://schemas.microsoft.com/office/drawing/2014/main" id="{75B56FAD-DC8F-4AAB-A5B8-D5C792004054}"/>
              </a:ext>
            </a:extLst>
          </p:cNvPr>
          <p:cNvSpPr>
            <a:spLocks noGrp="1"/>
          </p:cNvSpPr>
          <p:nvPr>
            <p:ph type="sldNum" sz="quarter" idx="10"/>
          </p:nvPr>
        </p:nvSpPr>
        <p:spPr/>
        <p:txBody>
          <a:bodyPr/>
          <a:lstStyle/>
          <a:p>
            <a:pPr>
              <a:defRPr/>
            </a:pPr>
            <a:fld id="{6DB1FBA9-0009-47E9-8D28-5B0116D2432D}" type="slidenum">
              <a:rPr lang="en-US" altLang="en-US" smtClean="0"/>
              <a:pPr>
                <a:defRPr/>
              </a:pPr>
              <a:t>292</a:t>
            </a:fld>
            <a:endParaRPr lang="en-US" altLang="en-US"/>
          </a:p>
        </p:txBody>
      </p:sp>
      <p:graphicFrame>
        <p:nvGraphicFramePr>
          <p:cNvPr id="5" name="Object 4">
            <a:extLst>
              <a:ext uri="{FF2B5EF4-FFF2-40B4-BE49-F238E27FC236}">
                <a16:creationId xmlns:a16="http://schemas.microsoft.com/office/drawing/2014/main" id="{FC1594D0-B778-419B-A2D8-209F4984A61F}"/>
              </a:ext>
            </a:extLst>
          </p:cNvPr>
          <p:cNvGraphicFramePr>
            <a:graphicFrameLocks noChangeAspect="1"/>
          </p:cNvGraphicFramePr>
          <p:nvPr>
            <p:extLst>
              <p:ext uri="{D42A27DB-BD31-4B8C-83A1-F6EECF244321}">
                <p14:modId xmlns:p14="http://schemas.microsoft.com/office/powerpoint/2010/main" val="2570072915"/>
              </p:ext>
            </p:extLst>
          </p:nvPr>
        </p:nvGraphicFramePr>
        <p:xfrm>
          <a:off x="-304800" y="2133600"/>
          <a:ext cx="1981200" cy="838200"/>
        </p:xfrm>
        <a:graphic>
          <a:graphicData uri="http://schemas.openxmlformats.org/presentationml/2006/ole">
            <mc:AlternateContent xmlns:mc="http://schemas.openxmlformats.org/markup-compatibility/2006">
              <mc:Choice xmlns:v="urn:schemas-microsoft-com:vml" Requires="v">
                <p:oleObj name="Packager Shell Object" showAsIcon="1" r:id="rId2" imgW="914400" imgH="771480" progId="Package">
                  <p:embed/>
                </p:oleObj>
              </mc:Choice>
              <mc:Fallback>
                <p:oleObj name="Packager Shell Object" showAsIcon="1" r:id="rId2" imgW="914400" imgH="771480" progId="Package">
                  <p:embed/>
                  <p:pic>
                    <p:nvPicPr>
                      <p:cNvPr id="5" name="Object 4">
                        <a:extLst>
                          <a:ext uri="{FF2B5EF4-FFF2-40B4-BE49-F238E27FC236}">
                            <a16:creationId xmlns:a16="http://schemas.microsoft.com/office/drawing/2014/main" id="{FC1594D0-B778-419B-A2D8-209F4984A61F}"/>
                          </a:ext>
                        </a:extLst>
                      </p:cNvPr>
                      <p:cNvPicPr/>
                      <p:nvPr/>
                    </p:nvPicPr>
                    <p:blipFill>
                      <a:blip r:embed="rId3"/>
                      <a:stretch>
                        <a:fillRect/>
                      </a:stretch>
                    </p:blipFill>
                    <p:spPr>
                      <a:xfrm>
                        <a:off x="-304800" y="2133600"/>
                        <a:ext cx="1981200" cy="838200"/>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2AEC9E65-1C0A-4129-B7BF-3447A9C83513}"/>
              </a:ext>
            </a:extLst>
          </p:cNvPr>
          <p:cNvPicPr>
            <a:picLocks noChangeAspect="1"/>
          </p:cNvPicPr>
          <p:nvPr/>
        </p:nvPicPr>
        <p:blipFill>
          <a:blip r:embed="rId4"/>
          <a:stretch>
            <a:fillRect/>
          </a:stretch>
        </p:blipFill>
        <p:spPr>
          <a:xfrm>
            <a:off x="304800" y="3767211"/>
            <a:ext cx="8001000" cy="1543050"/>
          </a:xfrm>
          <a:prstGeom prst="rect">
            <a:avLst/>
          </a:prstGeom>
        </p:spPr>
      </p:pic>
    </p:spTree>
    <p:extLst>
      <p:ext uri="{BB962C8B-B14F-4D97-AF65-F5344CB8AC3E}">
        <p14:creationId xmlns:p14="http://schemas.microsoft.com/office/powerpoint/2010/main" val="1935747617"/>
      </p:ext>
    </p:extLst>
  </p:cSld>
  <p:clrMapOvr>
    <a:masterClrMapping/>
  </p:clrMapOvr>
  <p:transition spd="med"/>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A22E4-167A-4156-A6AD-6A5A852E3996}"/>
              </a:ext>
            </a:extLst>
          </p:cNvPr>
          <p:cNvSpPr>
            <a:spLocks noGrp="1"/>
          </p:cNvSpPr>
          <p:nvPr>
            <p:ph type="title"/>
          </p:nvPr>
        </p:nvSpPr>
        <p:spPr/>
        <p:txBody>
          <a:bodyPr/>
          <a:lstStyle/>
          <a:p>
            <a:r>
              <a:rPr lang="en-CA" dirty="0"/>
              <a:t>Python File I/O (cont)</a:t>
            </a:r>
          </a:p>
        </p:txBody>
      </p:sp>
      <p:sp>
        <p:nvSpPr>
          <p:cNvPr id="3" name="Content Placeholder 2">
            <a:extLst>
              <a:ext uri="{FF2B5EF4-FFF2-40B4-BE49-F238E27FC236}">
                <a16:creationId xmlns:a16="http://schemas.microsoft.com/office/drawing/2014/main" id="{018C93E9-014F-4B7B-AA54-E4423A63253B}"/>
              </a:ext>
            </a:extLst>
          </p:cNvPr>
          <p:cNvSpPr>
            <a:spLocks noGrp="1"/>
          </p:cNvSpPr>
          <p:nvPr>
            <p:ph idx="1"/>
          </p:nvPr>
        </p:nvSpPr>
        <p:spPr/>
        <p:txBody>
          <a:bodyPr/>
          <a:lstStyle/>
          <a:p>
            <a:r>
              <a:rPr lang="en-US" b="1" dirty="0"/>
              <a:t>How to write to File Using Python?</a:t>
            </a:r>
          </a:p>
          <a:p>
            <a:r>
              <a:rPr lang="en-US" dirty="0"/>
              <a:t>In order to write into a file in Python, we need to open it in write </a:t>
            </a:r>
            <a:r>
              <a:rPr lang="en-US" dirty="0">
                <a:solidFill>
                  <a:srgbClr val="C00000"/>
                </a:solidFill>
              </a:rPr>
              <a:t>'w'</a:t>
            </a:r>
            <a:r>
              <a:rPr lang="en-US" dirty="0"/>
              <a:t>, append </a:t>
            </a:r>
            <a:r>
              <a:rPr lang="en-US" dirty="0">
                <a:solidFill>
                  <a:srgbClr val="C00000"/>
                </a:solidFill>
              </a:rPr>
              <a:t>'a'</a:t>
            </a:r>
            <a:r>
              <a:rPr lang="en-US" dirty="0"/>
              <a:t> or exclusive creation </a:t>
            </a:r>
            <a:r>
              <a:rPr lang="en-US" dirty="0">
                <a:solidFill>
                  <a:srgbClr val="C00000"/>
                </a:solidFill>
              </a:rPr>
              <a:t>'x'</a:t>
            </a:r>
            <a:r>
              <a:rPr lang="en-US" dirty="0"/>
              <a:t> mode</a:t>
            </a:r>
          </a:p>
          <a:p>
            <a:r>
              <a:rPr lang="en-US" dirty="0"/>
              <a:t>We need to be careful with the 'w' mode as it will overwrite into the file if it already exists</a:t>
            </a:r>
          </a:p>
          <a:p>
            <a:r>
              <a:rPr lang="en-US" dirty="0"/>
              <a:t>All the previous data will be erased</a:t>
            </a:r>
          </a:p>
          <a:p>
            <a:r>
              <a:rPr lang="en-US" dirty="0"/>
              <a:t>Writing a string or sequence of bytes (for binary files) is done using write() method</a:t>
            </a:r>
          </a:p>
          <a:p>
            <a:r>
              <a:rPr lang="en-US" dirty="0"/>
              <a:t>This method returns the number of characters written to the file</a:t>
            </a:r>
          </a:p>
          <a:p>
            <a:r>
              <a:rPr lang="en-US" b="1" dirty="0"/>
              <a:t>Example (type this a script)</a:t>
            </a:r>
          </a:p>
          <a:p>
            <a:r>
              <a:rPr lang="en-US" dirty="0">
                <a:solidFill>
                  <a:srgbClr val="C00000"/>
                </a:solidFill>
              </a:rPr>
              <a:t>with open("</a:t>
            </a:r>
            <a:r>
              <a:rPr lang="en-US" dirty="0" err="1">
                <a:solidFill>
                  <a:srgbClr val="C00000"/>
                </a:solidFill>
              </a:rPr>
              <a:t>test.txt",'w',encoding</a:t>
            </a:r>
            <a:r>
              <a:rPr lang="en-US" dirty="0">
                <a:solidFill>
                  <a:srgbClr val="C00000"/>
                </a:solidFill>
              </a:rPr>
              <a:t> = 'utf-8') as f:</a:t>
            </a:r>
          </a:p>
          <a:p>
            <a:r>
              <a:rPr lang="en-US" dirty="0">
                <a:solidFill>
                  <a:srgbClr val="C00000"/>
                </a:solidFill>
              </a:rPr>
              <a:t>    </a:t>
            </a:r>
            <a:r>
              <a:rPr lang="en-US" dirty="0" err="1">
                <a:solidFill>
                  <a:srgbClr val="C00000"/>
                </a:solidFill>
              </a:rPr>
              <a:t>f.write</a:t>
            </a:r>
            <a:r>
              <a:rPr lang="en-US" dirty="0">
                <a:solidFill>
                  <a:srgbClr val="C00000"/>
                </a:solidFill>
              </a:rPr>
              <a:t>("This file\n\n")</a:t>
            </a:r>
          </a:p>
          <a:p>
            <a:r>
              <a:rPr lang="en-US" dirty="0">
                <a:solidFill>
                  <a:srgbClr val="C00000"/>
                </a:solidFill>
              </a:rPr>
              <a:t>    </a:t>
            </a:r>
            <a:r>
              <a:rPr lang="en-US" dirty="0" err="1">
                <a:solidFill>
                  <a:srgbClr val="C00000"/>
                </a:solidFill>
              </a:rPr>
              <a:t>f.write</a:t>
            </a:r>
            <a:r>
              <a:rPr lang="en-US" dirty="0">
                <a:solidFill>
                  <a:srgbClr val="C00000"/>
                </a:solidFill>
              </a:rPr>
              <a:t>("my first file\n")</a:t>
            </a:r>
          </a:p>
          <a:p>
            <a:r>
              <a:rPr lang="en-US" dirty="0">
                <a:solidFill>
                  <a:srgbClr val="C00000"/>
                </a:solidFill>
              </a:rPr>
              <a:t>    </a:t>
            </a:r>
            <a:r>
              <a:rPr lang="en-US" dirty="0" err="1">
                <a:solidFill>
                  <a:srgbClr val="C00000"/>
                </a:solidFill>
              </a:rPr>
              <a:t>f.write</a:t>
            </a:r>
            <a:r>
              <a:rPr lang="en-US" dirty="0">
                <a:solidFill>
                  <a:srgbClr val="C00000"/>
                </a:solidFill>
              </a:rPr>
              <a:t>("contains three lines\n")</a:t>
            </a:r>
          </a:p>
          <a:p>
            <a:endParaRPr lang="en-CA" dirty="0"/>
          </a:p>
        </p:txBody>
      </p:sp>
      <p:sp>
        <p:nvSpPr>
          <p:cNvPr id="4" name="Slide Number Placeholder 3">
            <a:extLst>
              <a:ext uri="{FF2B5EF4-FFF2-40B4-BE49-F238E27FC236}">
                <a16:creationId xmlns:a16="http://schemas.microsoft.com/office/drawing/2014/main" id="{A6459B26-397C-40D8-9BDF-57132EECE227}"/>
              </a:ext>
            </a:extLst>
          </p:cNvPr>
          <p:cNvSpPr>
            <a:spLocks noGrp="1"/>
          </p:cNvSpPr>
          <p:nvPr>
            <p:ph type="sldNum" sz="quarter" idx="10"/>
          </p:nvPr>
        </p:nvSpPr>
        <p:spPr/>
        <p:txBody>
          <a:bodyPr/>
          <a:lstStyle/>
          <a:p>
            <a:pPr>
              <a:defRPr/>
            </a:pPr>
            <a:fld id="{6DB1FBA9-0009-47E9-8D28-5B0116D2432D}" type="slidenum">
              <a:rPr lang="en-US" altLang="en-US" smtClean="0"/>
              <a:pPr>
                <a:defRPr/>
              </a:pPr>
              <a:t>293</a:t>
            </a:fld>
            <a:endParaRPr lang="en-US" altLang="en-US"/>
          </a:p>
        </p:txBody>
      </p:sp>
    </p:spTree>
    <p:extLst>
      <p:ext uri="{BB962C8B-B14F-4D97-AF65-F5344CB8AC3E}">
        <p14:creationId xmlns:p14="http://schemas.microsoft.com/office/powerpoint/2010/main" val="3226560804"/>
      </p:ext>
    </p:extLst>
  </p:cSld>
  <p:clrMapOvr>
    <a:masterClrMapping/>
  </p:clrMapOvr>
  <p:transition spd="med"/>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3BCD5-BED3-479C-804F-6FB9F576F709}"/>
              </a:ext>
            </a:extLst>
          </p:cNvPr>
          <p:cNvSpPr>
            <a:spLocks noGrp="1"/>
          </p:cNvSpPr>
          <p:nvPr>
            <p:ph type="title"/>
          </p:nvPr>
        </p:nvSpPr>
        <p:spPr/>
        <p:txBody>
          <a:bodyPr/>
          <a:lstStyle/>
          <a:p>
            <a:r>
              <a:rPr lang="en-CA" dirty="0"/>
              <a:t>Python File I/O (cont)</a:t>
            </a:r>
          </a:p>
        </p:txBody>
      </p:sp>
      <p:sp>
        <p:nvSpPr>
          <p:cNvPr id="3" name="Content Placeholder 2">
            <a:extLst>
              <a:ext uri="{FF2B5EF4-FFF2-40B4-BE49-F238E27FC236}">
                <a16:creationId xmlns:a16="http://schemas.microsoft.com/office/drawing/2014/main" id="{5A324EAD-DB12-423E-80B5-A3ACB4CAB44C}"/>
              </a:ext>
            </a:extLst>
          </p:cNvPr>
          <p:cNvSpPr>
            <a:spLocks noGrp="1"/>
          </p:cNvSpPr>
          <p:nvPr>
            <p:ph idx="1"/>
          </p:nvPr>
        </p:nvSpPr>
        <p:spPr/>
        <p:txBody>
          <a:bodyPr/>
          <a:lstStyle/>
          <a:p>
            <a:r>
              <a:rPr lang="en-US" dirty="0"/>
              <a:t>This program will create a new file named 'test.txt' if it does not exist</a:t>
            </a:r>
          </a:p>
          <a:p>
            <a:r>
              <a:rPr lang="en-US" dirty="0"/>
              <a:t>If it does exist, it is overwritten</a:t>
            </a:r>
          </a:p>
          <a:p>
            <a:r>
              <a:rPr lang="en-US" dirty="0"/>
              <a:t>We must include the newline characters ourselves to distinguish different lines</a:t>
            </a:r>
          </a:p>
          <a:p>
            <a:r>
              <a:rPr lang="en-US" dirty="0"/>
              <a:t>In our case, the file did get overwritten</a:t>
            </a:r>
          </a:p>
          <a:p>
            <a:endParaRPr lang="en-CA" dirty="0"/>
          </a:p>
        </p:txBody>
      </p:sp>
      <p:sp>
        <p:nvSpPr>
          <p:cNvPr id="4" name="Slide Number Placeholder 3">
            <a:extLst>
              <a:ext uri="{FF2B5EF4-FFF2-40B4-BE49-F238E27FC236}">
                <a16:creationId xmlns:a16="http://schemas.microsoft.com/office/drawing/2014/main" id="{CE15D4A4-D545-41CA-9805-563D06527612}"/>
              </a:ext>
            </a:extLst>
          </p:cNvPr>
          <p:cNvSpPr>
            <a:spLocks noGrp="1"/>
          </p:cNvSpPr>
          <p:nvPr>
            <p:ph type="sldNum" sz="quarter" idx="10"/>
          </p:nvPr>
        </p:nvSpPr>
        <p:spPr/>
        <p:txBody>
          <a:bodyPr/>
          <a:lstStyle/>
          <a:p>
            <a:pPr>
              <a:defRPr/>
            </a:pPr>
            <a:fld id="{6DB1FBA9-0009-47E9-8D28-5B0116D2432D}" type="slidenum">
              <a:rPr lang="en-US" altLang="en-US" smtClean="0"/>
              <a:pPr>
                <a:defRPr/>
              </a:pPr>
              <a:t>294</a:t>
            </a:fld>
            <a:endParaRPr lang="en-US" altLang="en-US"/>
          </a:p>
        </p:txBody>
      </p:sp>
      <p:pic>
        <p:nvPicPr>
          <p:cNvPr id="7" name="Picture 6">
            <a:extLst>
              <a:ext uri="{FF2B5EF4-FFF2-40B4-BE49-F238E27FC236}">
                <a16:creationId xmlns:a16="http://schemas.microsoft.com/office/drawing/2014/main" id="{760E4A33-8BB7-4712-A4CD-10FC189A2FCB}"/>
              </a:ext>
            </a:extLst>
          </p:cNvPr>
          <p:cNvPicPr>
            <a:picLocks noChangeAspect="1"/>
          </p:cNvPicPr>
          <p:nvPr/>
        </p:nvPicPr>
        <p:blipFill>
          <a:blip r:embed="rId2"/>
          <a:stretch>
            <a:fillRect/>
          </a:stretch>
        </p:blipFill>
        <p:spPr>
          <a:xfrm>
            <a:off x="0" y="3591384"/>
            <a:ext cx="9144000" cy="2822116"/>
          </a:xfrm>
          <a:prstGeom prst="rect">
            <a:avLst/>
          </a:prstGeom>
        </p:spPr>
      </p:pic>
    </p:spTree>
    <p:extLst>
      <p:ext uri="{BB962C8B-B14F-4D97-AF65-F5344CB8AC3E}">
        <p14:creationId xmlns:p14="http://schemas.microsoft.com/office/powerpoint/2010/main" val="294704367"/>
      </p:ext>
    </p:extLst>
  </p:cSld>
  <p:clrMapOvr>
    <a:masterClrMapping/>
  </p:clrMapOvr>
  <p:transition spd="med"/>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C8B32-AF5E-467E-9D5D-A6AAD3B7BA48}"/>
              </a:ext>
            </a:extLst>
          </p:cNvPr>
          <p:cNvSpPr>
            <a:spLocks noGrp="1"/>
          </p:cNvSpPr>
          <p:nvPr>
            <p:ph type="title"/>
          </p:nvPr>
        </p:nvSpPr>
        <p:spPr/>
        <p:txBody>
          <a:bodyPr/>
          <a:lstStyle/>
          <a:p>
            <a:r>
              <a:rPr lang="en-CA" dirty="0"/>
              <a:t>Python File I/O (cont)</a:t>
            </a:r>
          </a:p>
        </p:txBody>
      </p:sp>
      <p:sp>
        <p:nvSpPr>
          <p:cNvPr id="3" name="Content Placeholder 2">
            <a:extLst>
              <a:ext uri="{FF2B5EF4-FFF2-40B4-BE49-F238E27FC236}">
                <a16:creationId xmlns:a16="http://schemas.microsoft.com/office/drawing/2014/main" id="{D17C097E-30C3-451D-9390-66DF0D143097}"/>
              </a:ext>
            </a:extLst>
          </p:cNvPr>
          <p:cNvSpPr>
            <a:spLocks noGrp="1"/>
          </p:cNvSpPr>
          <p:nvPr>
            <p:ph idx="1"/>
          </p:nvPr>
        </p:nvSpPr>
        <p:spPr/>
        <p:txBody>
          <a:bodyPr/>
          <a:lstStyle/>
          <a:p>
            <a:r>
              <a:rPr lang="en-US" b="1" dirty="0"/>
              <a:t>How to read files in Python?</a:t>
            </a:r>
          </a:p>
          <a:p>
            <a:r>
              <a:rPr lang="en-US" dirty="0"/>
              <a:t>To read a file in Python, we must open the file in reading mode</a:t>
            </a:r>
          </a:p>
          <a:p>
            <a:r>
              <a:rPr lang="en-US" dirty="0"/>
              <a:t>There are various methods available for this purpose</a:t>
            </a:r>
          </a:p>
          <a:p>
            <a:r>
              <a:rPr lang="en-US" dirty="0"/>
              <a:t>We can use the </a:t>
            </a:r>
            <a:r>
              <a:rPr lang="en-US" dirty="0">
                <a:solidFill>
                  <a:srgbClr val="C00000"/>
                </a:solidFill>
              </a:rPr>
              <a:t>read(size) </a:t>
            </a:r>
            <a:r>
              <a:rPr lang="en-US" dirty="0"/>
              <a:t>method to read in size number of data</a:t>
            </a:r>
          </a:p>
          <a:p>
            <a:r>
              <a:rPr lang="en-US" dirty="0"/>
              <a:t>If size parameter is not specified, it reads and returns up to the end of the file</a:t>
            </a:r>
          </a:p>
          <a:p>
            <a:r>
              <a:rPr lang="en-US" b="1" dirty="0"/>
              <a:t>Examples</a:t>
            </a:r>
          </a:p>
          <a:p>
            <a:r>
              <a:rPr lang="en-US" dirty="0">
                <a:solidFill>
                  <a:srgbClr val="C00000"/>
                </a:solidFill>
              </a:rPr>
              <a:t>f = open("</a:t>
            </a:r>
            <a:r>
              <a:rPr lang="en-US" dirty="0" err="1">
                <a:solidFill>
                  <a:srgbClr val="C00000"/>
                </a:solidFill>
              </a:rPr>
              <a:t>test.txt",'r',encoding</a:t>
            </a:r>
            <a:r>
              <a:rPr lang="en-US" dirty="0">
                <a:solidFill>
                  <a:srgbClr val="C00000"/>
                </a:solidFill>
              </a:rPr>
              <a:t> = 'utf-8’)</a:t>
            </a:r>
          </a:p>
          <a:p>
            <a:r>
              <a:rPr lang="en-US" dirty="0" err="1">
                <a:solidFill>
                  <a:srgbClr val="C00000"/>
                </a:solidFill>
              </a:rPr>
              <a:t>f.read</a:t>
            </a:r>
            <a:r>
              <a:rPr lang="en-US" dirty="0">
                <a:solidFill>
                  <a:srgbClr val="C00000"/>
                </a:solidFill>
              </a:rPr>
              <a:t>(4) </a:t>
            </a:r>
            <a:r>
              <a:rPr lang="en-US" dirty="0"/>
              <a:t># read the first 4 data</a:t>
            </a:r>
          </a:p>
          <a:p>
            <a:r>
              <a:rPr lang="en-US" dirty="0"/>
              <a:t>#'This’</a:t>
            </a:r>
          </a:p>
          <a:p>
            <a:r>
              <a:rPr lang="en-US" dirty="0" err="1">
                <a:solidFill>
                  <a:srgbClr val="C00000"/>
                </a:solidFill>
              </a:rPr>
              <a:t>f.read</a:t>
            </a:r>
            <a:r>
              <a:rPr lang="en-US" dirty="0">
                <a:solidFill>
                  <a:srgbClr val="C00000"/>
                </a:solidFill>
              </a:rPr>
              <a:t>(4) </a:t>
            </a:r>
            <a:r>
              <a:rPr lang="en-US" dirty="0"/>
              <a:t># read the next 4 data </a:t>
            </a:r>
          </a:p>
          <a:p>
            <a:r>
              <a:rPr lang="en-US" dirty="0"/>
              <a:t>#’ fil’</a:t>
            </a:r>
          </a:p>
          <a:p>
            <a:r>
              <a:rPr lang="en-US" dirty="0" err="1">
                <a:solidFill>
                  <a:srgbClr val="C00000"/>
                </a:solidFill>
              </a:rPr>
              <a:t>f.read</a:t>
            </a:r>
            <a:r>
              <a:rPr lang="en-US" dirty="0">
                <a:solidFill>
                  <a:srgbClr val="C00000"/>
                </a:solidFill>
              </a:rPr>
              <a:t>()  </a:t>
            </a:r>
            <a:r>
              <a:rPr lang="en-US" dirty="0"/>
              <a:t>#no size parameter specified – reads from the current cursor position to the end</a:t>
            </a:r>
          </a:p>
          <a:p>
            <a:r>
              <a:rPr lang="en-US" dirty="0"/>
              <a:t>If </a:t>
            </a:r>
            <a:r>
              <a:rPr lang="en-US" dirty="0" err="1">
                <a:solidFill>
                  <a:srgbClr val="C00000"/>
                </a:solidFill>
              </a:rPr>
              <a:t>f.read</a:t>
            </a:r>
            <a:r>
              <a:rPr lang="en-US" dirty="0">
                <a:solidFill>
                  <a:srgbClr val="C00000"/>
                </a:solidFill>
              </a:rPr>
              <a:t>() </a:t>
            </a:r>
            <a:r>
              <a:rPr lang="en-US" dirty="0"/>
              <a:t>is executed first, it reads from start to end</a:t>
            </a:r>
          </a:p>
          <a:p>
            <a:endParaRPr lang="en-US" dirty="0"/>
          </a:p>
          <a:p>
            <a:endParaRPr lang="en-US" dirty="0"/>
          </a:p>
        </p:txBody>
      </p:sp>
      <p:sp>
        <p:nvSpPr>
          <p:cNvPr id="4" name="Slide Number Placeholder 3">
            <a:extLst>
              <a:ext uri="{FF2B5EF4-FFF2-40B4-BE49-F238E27FC236}">
                <a16:creationId xmlns:a16="http://schemas.microsoft.com/office/drawing/2014/main" id="{9DE54E25-7536-4EB9-A086-86540B247A00}"/>
              </a:ext>
            </a:extLst>
          </p:cNvPr>
          <p:cNvSpPr>
            <a:spLocks noGrp="1"/>
          </p:cNvSpPr>
          <p:nvPr>
            <p:ph type="sldNum" sz="quarter" idx="10"/>
          </p:nvPr>
        </p:nvSpPr>
        <p:spPr/>
        <p:txBody>
          <a:bodyPr/>
          <a:lstStyle/>
          <a:p>
            <a:pPr>
              <a:defRPr/>
            </a:pPr>
            <a:fld id="{6DB1FBA9-0009-47E9-8D28-5B0116D2432D}" type="slidenum">
              <a:rPr lang="en-US" altLang="en-US" smtClean="0"/>
              <a:pPr>
                <a:defRPr/>
              </a:pPr>
              <a:t>295</a:t>
            </a:fld>
            <a:endParaRPr lang="en-US" altLang="en-US"/>
          </a:p>
        </p:txBody>
      </p:sp>
    </p:spTree>
    <p:extLst>
      <p:ext uri="{BB962C8B-B14F-4D97-AF65-F5344CB8AC3E}">
        <p14:creationId xmlns:p14="http://schemas.microsoft.com/office/powerpoint/2010/main" val="3703454154"/>
      </p:ext>
    </p:extLst>
  </p:cSld>
  <p:clrMapOvr>
    <a:masterClrMapping/>
  </p:clrMapOvr>
  <p:transition spd="med"/>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DCB19-2AF2-4B59-81D3-837ABF4A5FCA}"/>
              </a:ext>
            </a:extLst>
          </p:cNvPr>
          <p:cNvSpPr>
            <a:spLocks noGrp="1"/>
          </p:cNvSpPr>
          <p:nvPr>
            <p:ph type="title"/>
          </p:nvPr>
        </p:nvSpPr>
        <p:spPr/>
        <p:txBody>
          <a:bodyPr/>
          <a:lstStyle/>
          <a:p>
            <a:r>
              <a:rPr lang="en-CA" dirty="0"/>
              <a:t>Python File I/O (cont)</a:t>
            </a:r>
          </a:p>
        </p:txBody>
      </p:sp>
      <p:sp>
        <p:nvSpPr>
          <p:cNvPr id="3" name="Content Placeholder 2">
            <a:extLst>
              <a:ext uri="{FF2B5EF4-FFF2-40B4-BE49-F238E27FC236}">
                <a16:creationId xmlns:a16="http://schemas.microsoft.com/office/drawing/2014/main" id="{28501FD0-E8F9-4A20-82A4-4D8AF94FC5B2}"/>
              </a:ext>
            </a:extLst>
          </p:cNvPr>
          <p:cNvSpPr>
            <a:spLocks noGrp="1"/>
          </p:cNvSpPr>
          <p:nvPr>
            <p:ph idx="1"/>
          </p:nvPr>
        </p:nvSpPr>
        <p:spPr/>
        <p:txBody>
          <a:bodyPr/>
          <a:lstStyle/>
          <a:p>
            <a:r>
              <a:rPr lang="en-US" dirty="0" err="1">
                <a:solidFill>
                  <a:srgbClr val="C00000"/>
                </a:solidFill>
              </a:rPr>
              <a:t>f.read</a:t>
            </a:r>
            <a:r>
              <a:rPr lang="en-US" dirty="0">
                <a:solidFill>
                  <a:srgbClr val="C00000"/>
                </a:solidFill>
              </a:rPr>
              <a:t>()</a:t>
            </a:r>
          </a:p>
          <a:p>
            <a:r>
              <a:rPr lang="en-US" dirty="0"/>
              <a:t># read in the rest till end of file</a:t>
            </a:r>
          </a:p>
          <a:p>
            <a:r>
              <a:rPr lang="en-US" dirty="0"/>
              <a:t># 'e\n\</a:t>
            </a:r>
            <a:r>
              <a:rPr lang="en-US" dirty="0" err="1"/>
              <a:t>nmy</a:t>
            </a:r>
            <a:r>
              <a:rPr lang="en-US" dirty="0"/>
              <a:t> first file\</a:t>
            </a:r>
            <a:r>
              <a:rPr lang="en-US" dirty="0" err="1"/>
              <a:t>ncontains</a:t>
            </a:r>
            <a:r>
              <a:rPr lang="en-US" dirty="0"/>
              <a:t> three lines\n'</a:t>
            </a:r>
          </a:p>
          <a:p>
            <a:r>
              <a:rPr lang="en-US" dirty="0">
                <a:solidFill>
                  <a:srgbClr val="C00000"/>
                </a:solidFill>
              </a:rPr>
              <a:t> </a:t>
            </a:r>
            <a:r>
              <a:rPr lang="en-US" dirty="0" err="1">
                <a:solidFill>
                  <a:srgbClr val="C00000"/>
                </a:solidFill>
              </a:rPr>
              <a:t>f.read</a:t>
            </a:r>
            <a:r>
              <a:rPr lang="en-US" dirty="0">
                <a:solidFill>
                  <a:srgbClr val="C00000"/>
                </a:solidFill>
              </a:rPr>
              <a:t>() </a:t>
            </a:r>
            <a:r>
              <a:rPr lang="en-US" dirty="0"/>
              <a:t># further reading returns empty string</a:t>
            </a:r>
          </a:p>
          <a:p>
            <a:endParaRPr lang="en-US" dirty="0"/>
          </a:p>
          <a:p>
            <a:endParaRPr lang="en-CA" dirty="0"/>
          </a:p>
          <a:p>
            <a:endParaRPr lang="en-CA" dirty="0"/>
          </a:p>
        </p:txBody>
      </p:sp>
      <p:sp>
        <p:nvSpPr>
          <p:cNvPr id="4" name="Slide Number Placeholder 3">
            <a:extLst>
              <a:ext uri="{FF2B5EF4-FFF2-40B4-BE49-F238E27FC236}">
                <a16:creationId xmlns:a16="http://schemas.microsoft.com/office/drawing/2014/main" id="{6BF1F415-C92B-4898-8734-E7721D32A76A}"/>
              </a:ext>
            </a:extLst>
          </p:cNvPr>
          <p:cNvSpPr>
            <a:spLocks noGrp="1"/>
          </p:cNvSpPr>
          <p:nvPr>
            <p:ph type="sldNum" sz="quarter" idx="10"/>
          </p:nvPr>
        </p:nvSpPr>
        <p:spPr/>
        <p:txBody>
          <a:bodyPr/>
          <a:lstStyle/>
          <a:p>
            <a:pPr>
              <a:defRPr/>
            </a:pPr>
            <a:fld id="{6DB1FBA9-0009-47E9-8D28-5B0116D2432D}" type="slidenum">
              <a:rPr lang="en-US" altLang="en-US" smtClean="0"/>
              <a:pPr>
                <a:defRPr/>
              </a:pPr>
              <a:t>296</a:t>
            </a:fld>
            <a:endParaRPr lang="en-US" altLang="en-US"/>
          </a:p>
        </p:txBody>
      </p:sp>
      <p:pic>
        <p:nvPicPr>
          <p:cNvPr id="5" name="Picture 4">
            <a:extLst>
              <a:ext uri="{FF2B5EF4-FFF2-40B4-BE49-F238E27FC236}">
                <a16:creationId xmlns:a16="http://schemas.microsoft.com/office/drawing/2014/main" id="{C6A0ADD7-11D9-49CB-B0EF-2C675F06CE5D}"/>
              </a:ext>
            </a:extLst>
          </p:cNvPr>
          <p:cNvPicPr>
            <a:picLocks noChangeAspect="1"/>
          </p:cNvPicPr>
          <p:nvPr/>
        </p:nvPicPr>
        <p:blipFill>
          <a:blip r:embed="rId2"/>
          <a:stretch>
            <a:fillRect/>
          </a:stretch>
        </p:blipFill>
        <p:spPr>
          <a:xfrm>
            <a:off x="152400" y="2743200"/>
            <a:ext cx="8534400" cy="3581400"/>
          </a:xfrm>
          <a:prstGeom prst="rect">
            <a:avLst/>
          </a:prstGeom>
        </p:spPr>
      </p:pic>
    </p:spTree>
    <p:extLst>
      <p:ext uri="{BB962C8B-B14F-4D97-AF65-F5344CB8AC3E}">
        <p14:creationId xmlns:p14="http://schemas.microsoft.com/office/powerpoint/2010/main" val="395721246"/>
      </p:ext>
    </p:extLst>
  </p:cSld>
  <p:clrMapOvr>
    <a:masterClrMapping/>
  </p:clrMapOvr>
  <p:transition spd="med"/>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0CBDD-FF98-48EC-A0C4-61E29484B05F}"/>
              </a:ext>
            </a:extLst>
          </p:cNvPr>
          <p:cNvSpPr>
            <a:spLocks noGrp="1"/>
          </p:cNvSpPr>
          <p:nvPr>
            <p:ph type="title"/>
          </p:nvPr>
        </p:nvSpPr>
        <p:spPr/>
        <p:txBody>
          <a:bodyPr/>
          <a:lstStyle/>
          <a:p>
            <a:r>
              <a:rPr lang="en-CA" dirty="0"/>
              <a:t>Python File I/O (cont)</a:t>
            </a:r>
          </a:p>
        </p:txBody>
      </p:sp>
      <p:sp>
        <p:nvSpPr>
          <p:cNvPr id="3" name="Content Placeholder 2">
            <a:extLst>
              <a:ext uri="{FF2B5EF4-FFF2-40B4-BE49-F238E27FC236}">
                <a16:creationId xmlns:a16="http://schemas.microsoft.com/office/drawing/2014/main" id="{1226EA25-0D48-49A6-889A-1432C496A86E}"/>
              </a:ext>
            </a:extLst>
          </p:cNvPr>
          <p:cNvSpPr>
            <a:spLocks noGrp="1"/>
          </p:cNvSpPr>
          <p:nvPr>
            <p:ph idx="1"/>
          </p:nvPr>
        </p:nvSpPr>
        <p:spPr/>
        <p:txBody>
          <a:bodyPr/>
          <a:lstStyle/>
          <a:p>
            <a:r>
              <a:rPr lang="en-US" dirty="0"/>
              <a:t>We can see that, the </a:t>
            </a:r>
            <a:r>
              <a:rPr lang="en-US" dirty="0">
                <a:solidFill>
                  <a:srgbClr val="C00000"/>
                </a:solidFill>
              </a:rPr>
              <a:t>read() </a:t>
            </a:r>
            <a:r>
              <a:rPr lang="en-US" dirty="0"/>
              <a:t>method returns newline as '\n’</a:t>
            </a:r>
          </a:p>
          <a:p>
            <a:r>
              <a:rPr lang="en-US" dirty="0"/>
              <a:t>Once the end of file is reached, we get empty string on further reading</a:t>
            </a:r>
          </a:p>
          <a:p>
            <a:r>
              <a:rPr lang="en-US" dirty="0"/>
              <a:t>We can change our current file cursor (position) using the </a:t>
            </a:r>
            <a:r>
              <a:rPr lang="en-US" dirty="0">
                <a:solidFill>
                  <a:srgbClr val="C00000"/>
                </a:solidFill>
              </a:rPr>
              <a:t>seek() </a:t>
            </a:r>
            <a:r>
              <a:rPr lang="en-US" dirty="0"/>
              <a:t>method</a:t>
            </a:r>
          </a:p>
          <a:p>
            <a:r>
              <a:rPr lang="en-US" dirty="0"/>
              <a:t>Similarly, the </a:t>
            </a:r>
            <a:r>
              <a:rPr lang="en-US" dirty="0">
                <a:solidFill>
                  <a:srgbClr val="C00000"/>
                </a:solidFill>
              </a:rPr>
              <a:t>tell() </a:t>
            </a:r>
            <a:r>
              <a:rPr lang="en-US" dirty="0"/>
              <a:t>method returns our current position (in number of bytes)</a:t>
            </a:r>
          </a:p>
          <a:p>
            <a:r>
              <a:rPr lang="en-US" b="1" dirty="0"/>
              <a:t>Examples:</a:t>
            </a:r>
          </a:p>
          <a:p>
            <a:r>
              <a:rPr lang="en-US" dirty="0" err="1">
                <a:solidFill>
                  <a:srgbClr val="C00000"/>
                </a:solidFill>
              </a:rPr>
              <a:t>f.tell</a:t>
            </a:r>
            <a:r>
              <a:rPr lang="en-US" dirty="0">
                <a:solidFill>
                  <a:srgbClr val="C00000"/>
                </a:solidFill>
              </a:rPr>
              <a:t>() </a:t>
            </a:r>
            <a:r>
              <a:rPr lang="en-US" dirty="0"/>
              <a:t>#get the current file position</a:t>
            </a:r>
          </a:p>
          <a:p>
            <a:r>
              <a:rPr lang="en-US" dirty="0" err="1">
                <a:solidFill>
                  <a:srgbClr val="C00000"/>
                </a:solidFill>
              </a:rPr>
              <a:t>f.seek</a:t>
            </a:r>
            <a:r>
              <a:rPr lang="en-US" dirty="0">
                <a:solidFill>
                  <a:srgbClr val="C00000"/>
                </a:solidFill>
              </a:rPr>
              <a:t>(0) </a:t>
            </a:r>
            <a:r>
              <a:rPr lang="en-US" dirty="0"/>
              <a:t># bring file cursor to initial position </a:t>
            </a:r>
          </a:p>
          <a:p>
            <a:r>
              <a:rPr lang="en-US" dirty="0">
                <a:solidFill>
                  <a:srgbClr val="C00000"/>
                </a:solidFill>
              </a:rPr>
              <a:t>print(</a:t>
            </a:r>
            <a:r>
              <a:rPr lang="en-US" dirty="0" err="1">
                <a:solidFill>
                  <a:srgbClr val="C00000"/>
                </a:solidFill>
              </a:rPr>
              <a:t>f.read</a:t>
            </a:r>
            <a:r>
              <a:rPr lang="en-US" dirty="0">
                <a:solidFill>
                  <a:srgbClr val="C00000"/>
                </a:solidFill>
              </a:rPr>
              <a:t>()) </a:t>
            </a:r>
            <a:r>
              <a:rPr lang="en-US" dirty="0"/>
              <a:t># read the entire file</a:t>
            </a:r>
          </a:p>
          <a:p>
            <a:endParaRPr lang="en-US" dirty="0"/>
          </a:p>
          <a:p>
            <a:endParaRPr lang="en-CA" dirty="0"/>
          </a:p>
        </p:txBody>
      </p:sp>
      <p:sp>
        <p:nvSpPr>
          <p:cNvPr id="4" name="Slide Number Placeholder 3">
            <a:extLst>
              <a:ext uri="{FF2B5EF4-FFF2-40B4-BE49-F238E27FC236}">
                <a16:creationId xmlns:a16="http://schemas.microsoft.com/office/drawing/2014/main" id="{BB95C61B-64E0-46E6-8C66-23D2CE5BF893}"/>
              </a:ext>
            </a:extLst>
          </p:cNvPr>
          <p:cNvSpPr>
            <a:spLocks noGrp="1"/>
          </p:cNvSpPr>
          <p:nvPr>
            <p:ph type="sldNum" sz="quarter" idx="10"/>
          </p:nvPr>
        </p:nvSpPr>
        <p:spPr/>
        <p:txBody>
          <a:bodyPr/>
          <a:lstStyle/>
          <a:p>
            <a:pPr>
              <a:defRPr/>
            </a:pPr>
            <a:fld id="{6DB1FBA9-0009-47E9-8D28-5B0116D2432D}" type="slidenum">
              <a:rPr lang="en-US" altLang="en-US" smtClean="0"/>
              <a:pPr>
                <a:defRPr/>
              </a:pPr>
              <a:t>297</a:t>
            </a:fld>
            <a:endParaRPr lang="en-US" altLang="en-US"/>
          </a:p>
        </p:txBody>
      </p:sp>
    </p:spTree>
    <p:extLst>
      <p:ext uri="{BB962C8B-B14F-4D97-AF65-F5344CB8AC3E}">
        <p14:creationId xmlns:p14="http://schemas.microsoft.com/office/powerpoint/2010/main" val="1666852803"/>
      </p:ext>
    </p:extLst>
  </p:cSld>
  <p:clrMapOvr>
    <a:masterClrMapping/>
  </p:clrMapOvr>
  <p:transition spd="med"/>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CB0F-79CF-470B-A2F1-6D5C2D7897F2}"/>
              </a:ext>
            </a:extLst>
          </p:cNvPr>
          <p:cNvSpPr>
            <a:spLocks noGrp="1"/>
          </p:cNvSpPr>
          <p:nvPr>
            <p:ph type="title"/>
          </p:nvPr>
        </p:nvSpPr>
        <p:spPr/>
        <p:txBody>
          <a:bodyPr/>
          <a:lstStyle/>
          <a:p>
            <a:r>
              <a:rPr lang="en-CA" dirty="0"/>
              <a:t>Python File I/O (cont)</a:t>
            </a:r>
          </a:p>
        </p:txBody>
      </p:sp>
      <p:sp>
        <p:nvSpPr>
          <p:cNvPr id="3" name="Content Placeholder 2">
            <a:extLst>
              <a:ext uri="{FF2B5EF4-FFF2-40B4-BE49-F238E27FC236}">
                <a16:creationId xmlns:a16="http://schemas.microsoft.com/office/drawing/2014/main" id="{70151CDD-E2D1-47E5-B8C0-5DFB6852D321}"/>
              </a:ext>
            </a:extLst>
          </p:cNvPr>
          <p:cNvSpPr>
            <a:spLocks noGrp="1"/>
          </p:cNvSpPr>
          <p:nvPr>
            <p:ph idx="1"/>
          </p:nvPr>
        </p:nvSpPr>
        <p:spPr/>
        <p:txBody>
          <a:bodyPr/>
          <a:lstStyle/>
          <a:p>
            <a:r>
              <a:rPr lang="en-CA" dirty="0"/>
              <a:t>See the results below after typing into the python console</a:t>
            </a:r>
          </a:p>
          <a:p>
            <a:endParaRPr lang="en-CA" dirty="0"/>
          </a:p>
          <a:p>
            <a:endParaRPr lang="en-CA" dirty="0"/>
          </a:p>
          <a:p>
            <a:endParaRPr lang="en-CA" dirty="0"/>
          </a:p>
          <a:p>
            <a:endParaRPr lang="en-CA" dirty="0"/>
          </a:p>
          <a:p>
            <a:endParaRPr lang="en-CA" dirty="0"/>
          </a:p>
          <a:p>
            <a:endParaRPr lang="en-CA" dirty="0"/>
          </a:p>
        </p:txBody>
      </p:sp>
      <p:sp>
        <p:nvSpPr>
          <p:cNvPr id="4" name="Slide Number Placeholder 3">
            <a:extLst>
              <a:ext uri="{FF2B5EF4-FFF2-40B4-BE49-F238E27FC236}">
                <a16:creationId xmlns:a16="http://schemas.microsoft.com/office/drawing/2014/main" id="{1ABDCF9A-F051-4208-9D66-6AE2660CB590}"/>
              </a:ext>
            </a:extLst>
          </p:cNvPr>
          <p:cNvSpPr>
            <a:spLocks noGrp="1"/>
          </p:cNvSpPr>
          <p:nvPr>
            <p:ph type="sldNum" sz="quarter" idx="10"/>
          </p:nvPr>
        </p:nvSpPr>
        <p:spPr/>
        <p:txBody>
          <a:bodyPr/>
          <a:lstStyle/>
          <a:p>
            <a:pPr>
              <a:defRPr/>
            </a:pPr>
            <a:fld id="{6DB1FBA9-0009-47E9-8D28-5B0116D2432D}" type="slidenum">
              <a:rPr lang="en-US" altLang="en-US" smtClean="0"/>
              <a:pPr>
                <a:defRPr/>
              </a:pPr>
              <a:t>298</a:t>
            </a:fld>
            <a:endParaRPr lang="en-US" altLang="en-US"/>
          </a:p>
        </p:txBody>
      </p:sp>
      <p:pic>
        <p:nvPicPr>
          <p:cNvPr id="6" name="Picture 5">
            <a:extLst>
              <a:ext uri="{FF2B5EF4-FFF2-40B4-BE49-F238E27FC236}">
                <a16:creationId xmlns:a16="http://schemas.microsoft.com/office/drawing/2014/main" id="{67537206-153E-4E09-A017-1BFC41DF7397}"/>
              </a:ext>
            </a:extLst>
          </p:cNvPr>
          <p:cNvPicPr>
            <a:picLocks noChangeAspect="1"/>
          </p:cNvPicPr>
          <p:nvPr/>
        </p:nvPicPr>
        <p:blipFill>
          <a:blip r:embed="rId2"/>
          <a:stretch>
            <a:fillRect/>
          </a:stretch>
        </p:blipFill>
        <p:spPr>
          <a:xfrm>
            <a:off x="457200" y="1676400"/>
            <a:ext cx="7543800" cy="4648200"/>
          </a:xfrm>
          <a:prstGeom prst="rect">
            <a:avLst/>
          </a:prstGeom>
        </p:spPr>
      </p:pic>
    </p:spTree>
    <p:extLst>
      <p:ext uri="{BB962C8B-B14F-4D97-AF65-F5344CB8AC3E}">
        <p14:creationId xmlns:p14="http://schemas.microsoft.com/office/powerpoint/2010/main" val="2112475354"/>
      </p:ext>
    </p:extLst>
  </p:cSld>
  <p:clrMapOvr>
    <a:masterClrMapping/>
  </p:clrMapOvr>
  <p:transition spd="med"/>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699C0-A94E-48EB-8031-302DAE1DB928}"/>
              </a:ext>
            </a:extLst>
          </p:cNvPr>
          <p:cNvSpPr>
            <a:spLocks noGrp="1"/>
          </p:cNvSpPr>
          <p:nvPr>
            <p:ph type="title"/>
          </p:nvPr>
        </p:nvSpPr>
        <p:spPr/>
        <p:txBody>
          <a:bodyPr/>
          <a:lstStyle/>
          <a:p>
            <a:r>
              <a:rPr lang="en-CA" dirty="0"/>
              <a:t>Python File I/O (cont)</a:t>
            </a:r>
          </a:p>
        </p:txBody>
      </p:sp>
      <p:sp>
        <p:nvSpPr>
          <p:cNvPr id="3" name="Content Placeholder 2">
            <a:extLst>
              <a:ext uri="{FF2B5EF4-FFF2-40B4-BE49-F238E27FC236}">
                <a16:creationId xmlns:a16="http://schemas.microsoft.com/office/drawing/2014/main" id="{599193FD-E8EE-4DE9-89F2-03FB575A2BDC}"/>
              </a:ext>
            </a:extLst>
          </p:cNvPr>
          <p:cNvSpPr>
            <a:spLocks noGrp="1"/>
          </p:cNvSpPr>
          <p:nvPr>
            <p:ph idx="1"/>
          </p:nvPr>
        </p:nvSpPr>
        <p:spPr/>
        <p:txBody>
          <a:bodyPr/>
          <a:lstStyle/>
          <a:p>
            <a:r>
              <a:rPr lang="en-US" dirty="0"/>
              <a:t>We can read a file line-by-line using a for loop</a:t>
            </a:r>
          </a:p>
          <a:p>
            <a:r>
              <a:rPr lang="en-US" dirty="0"/>
              <a:t>This is both efficient and fast</a:t>
            </a:r>
          </a:p>
          <a:p>
            <a:r>
              <a:rPr lang="en-US" i="1" dirty="0">
                <a:solidFill>
                  <a:srgbClr val="C00000"/>
                </a:solidFill>
              </a:rPr>
              <a:t>for line in f:</a:t>
            </a:r>
          </a:p>
          <a:p>
            <a:r>
              <a:rPr lang="en-US" i="1" dirty="0">
                <a:solidFill>
                  <a:srgbClr val="C00000"/>
                </a:solidFill>
              </a:rPr>
              <a:t>    print(line)</a:t>
            </a:r>
          </a:p>
          <a:p>
            <a:endParaRPr lang="en-US" dirty="0"/>
          </a:p>
          <a:p>
            <a:endParaRPr lang="en-US"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sp>
        <p:nvSpPr>
          <p:cNvPr id="4" name="Slide Number Placeholder 3">
            <a:extLst>
              <a:ext uri="{FF2B5EF4-FFF2-40B4-BE49-F238E27FC236}">
                <a16:creationId xmlns:a16="http://schemas.microsoft.com/office/drawing/2014/main" id="{BECAC9C9-2E08-4098-9577-8D7AD36E3499}"/>
              </a:ext>
            </a:extLst>
          </p:cNvPr>
          <p:cNvSpPr>
            <a:spLocks noGrp="1"/>
          </p:cNvSpPr>
          <p:nvPr>
            <p:ph type="sldNum" sz="quarter" idx="10"/>
          </p:nvPr>
        </p:nvSpPr>
        <p:spPr/>
        <p:txBody>
          <a:bodyPr/>
          <a:lstStyle/>
          <a:p>
            <a:pPr>
              <a:defRPr/>
            </a:pPr>
            <a:fld id="{6DB1FBA9-0009-47E9-8D28-5B0116D2432D}" type="slidenum">
              <a:rPr lang="en-US" altLang="en-US" smtClean="0"/>
              <a:pPr>
                <a:defRPr/>
              </a:pPr>
              <a:t>299</a:t>
            </a:fld>
            <a:endParaRPr lang="en-US" altLang="en-US"/>
          </a:p>
        </p:txBody>
      </p:sp>
      <p:pic>
        <p:nvPicPr>
          <p:cNvPr id="7" name="Picture 6">
            <a:extLst>
              <a:ext uri="{FF2B5EF4-FFF2-40B4-BE49-F238E27FC236}">
                <a16:creationId xmlns:a16="http://schemas.microsoft.com/office/drawing/2014/main" id="{3462D9B9-A838-4D7B-B1C5-DB9E7DFF3C2E}"/>
              </a:ext>
            </a:extLst>
          </p:cNvPr>
          <p:cNvPicPr>
            <a:picLocks noChangeAspect="1"/>
          </p:cNvPicPr>
          <p:nvPr/>
        </p:nvPicPr>
        <p:blipFill>
          <a:blip r:embed="rId2"/>
          <a:stretch>
            <a:fillRect/>
          </a:stretch>
        </p:blipFill>
        <p:spPr>
          <a:xfrm>
            <a:off x="457200" y="2914650"/>
            <a:ext cx="5867400" cy="2552700"/>
          </a:xfrm>
          <a:prstGeom prst="rect">
            <a:avLst/>
          </a:prstGeom>
        </p:spPr>
      </p:pic>
    </p:spTree>
    <p:extLst>
      <p:ext uri="{BB962C8B-B14F-4D97-AF65-F5344CB8AC3E}">
        <p14:creationId xmlns:p14="http://schemas.microsoft.com/office/powerpoint/2010/main" val="212441121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67E5F-C1D3-4CE3-BA76-DF49666DF358}"/>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B8241CB2-FB13-483E-9CBF-82C934415C22}"/>
              </a:ext>
            </a:extLst>
          </p:cNvPr>
          <p:cNvSpPr>
            <a:spLocks noGrp="1"/>
          </p:cNvSpPr>
          <p:nvPr>
            <p:ph idx="1"/>
          </p:nvPr>
        </p:nvSpPr>
        <p:spPr/>
        <p:txBody>
          <a:bodyPr/>
          <a:lstStyle/>
          <a:p>
            <a:r>
              <a:rPr lang="en-US" sz="1800" b="1" dirty="0">
                <a:solidFill>
                  <a:srgbClr val="C00000"/>
                </a:solidFill>
              </a:rPr>
              <a:t>Navigate to the sections below by clicking on the links</a:t>
            </a:r>
          </a:p>
          <a:p>
            <a:r>
              <a:rPr lang="en-US" sz="1800" dirty="0">
                <a:hlinkClick r:id="rId2" action="ppaction://hlinksldjump"/>
              </a:rPr>
              <a:t>Introduction to Python</a:t>
            </a:r>
            <a:r>
              <a:rPr lang="en-US" sz="1800" dirty="0"/>
              <a:t>                               </a:t>
            </a:r>
          </a:p>
          <a:p>
            <a:r>
              <a:rPr lang="en-US" sz="1800" dirty="0">
                <a:hlinkClick r:id="rId3" action="ppaction://hlinksldjump"/>
              </a:rPr>
              <a:t>VARIABLES</a:t>
            </a:r>
            <a:endParaRPr lang="en-US" sz="1800" dirty="0"/>
          </a:p>
          <a:p>
            <a:r>
              <a:rPr lang="en-US" sz="1800" dirty="0">
                <a:hlinkClick r:id="rId4" action="ppaction://hlinksldjump"/>
              </a:rPr>
              <a:t>STRINGS</a:t>
            </a:r>
            <a:endParaRPr lang="en-US" sz="1800" dirty="0"/>
          </a:p>
          <a:p>
            <a:r>
              <a:rPr lang="en-US" sz="1800" dirty="0">
                <a:hlinkClick r:id="rId5" action="ppaction://hlinksldjump"/>
              </a:rPr>
              <a:t>List and Tuples</a:t>
            </a:r>
            <a:endParaRPr lang="en-US" sz="1800" dirty="0"/>
          </a:p>
          <a:p>
            <a:r>
              <a:rPr lang="en-US" sz="1800" dirty="0">
                <a:hlinkClick r:id="rId6" action="ppaction://hlinksldjump"/>
              </a:rPr>
              <a:t>Decimal module</a:t>
            </a:r>
            <a:endParaRPr lang="en-US" sz="1800" dirty="0"/>
          </a:p>
          <a:p>
            <a:r>
              <a:rPr lang="en-US" sz="1800" dirty="0">
                <a:hlinkClick r:id="rId7" action="ppaction://hlinksldjump"/>
              </a:rPr>
              <a:t>Fractions Module</a:t>
            </a:r>
            <a:endParaRPr lang="en-US" sz="1800" dirty="0"/>
          </a:p>
          <a:p>
            <a:r>
              <a:rPr lang="en-US" sz="1800" dirty="0">
                <a:hlinkClick r:id="rId8" action="ppaction://hlinksldjump"/>
              </a:rPr>
              <a:t>SETS</a:t>
            </a:r>
            <a:endParaRPr lang="en-US" sz="1800" dirty="0"/>
          </a:p>
          <a:p>
            <a:r>
              <a:rPr lang="en-US" sz="1800" dirty="0">
                <a:hlinkClick r:id="rId9" action="ppaction://hlinksldjump"/>
              </a:rPr>
              <a:t>Python IF ELSE</a:t>
            </a:r>
            <a:endParaRPr lang="en-US" sz="1800" dirty="0"/>
          </a:p>
          <a:p>
            <a:r>
              <a:rPr lang="en-US" sz="1800" dirty="0">
                <a:hlinkClick r:id="rId10" action="ppaction://hlinksldjump"/>
              </a:rPr>
              <a:t>Python Loops</a:t>
            </a:r>
            <a:endParaRPr lang="en-US" sz="1800" dirty="0"/>
          </a:p>
          <a:p>
            <a:r>
              <a:rPr lang="en-US" sz="1800" dirty="0">
                <a:hlinkClick r:id="rId11" action="ppaction://hlinksldjump"/>
              </a:rPr>
              <a:t>Dictionaries</a:t>
            </a:r>
            <a:endParaRPr lang="en-US" sz="1800" dirty="0"/>
          </a:p>
          <a:p>
            <a:r>
              <a:rPr lang="en-US" sz="1800" dirty="0">
                <a:hlinkClick r:id="rId12" action="ppaction://hlinksldjump"/>
              </a:rPr>
              <a:t>Python File I/O</a:t>
            </a:r>
            <a:endParaRPr lang="en-US" sz="1800" dirty="0"/>
          </a:p>
          <a:p>
            <a:r>
              <a:rPr lang="en-US" sz="1800" dirty="0">
                <a:hlinkClick r:id="rId13" action="ppaction://hlinksldjump"/>
              </a:rPr>
              <a:t>Python Directory and Files Management</a:t>
            </a:r>
            <a:endParaRPr lang="en-US" sz="1800" dirty="0"/>
          </a:p>
          <a:p>
            <a:r>
              <a:rPr lang="en-US" sz="1800" dirty="0">
                <a:hlinkClick r:id="rId14" action="ppaction://hlinksldjump"/>
              </a:rPr>
              <a:t>Python Errors and Built-in Exceptions</a:t>
            </a:r>
            <a:endParaRPr lang="en-US" sz="1800" dirty="0"/>
          </a:p>
          <a:p>
            <a:r>
              <a:rPr lang="en-US" sz="1800" dirty="0">
                <a:hlinkClick r:id="rId15" action="ppaction://hlinksldjump"/>
              </a:rPr>
              <a:t>Python Functions</a:t>
            </a:r>
            <a:endParaRPr lang="en-US" sz="1800" dirty="0"/>
          </a:p>
          <a:p>
            <a:r>
              <a:rPr lang="en-US" sz="1800" dirty="0">
                <a:hlinkClick r:id="rId16" action="ppaction://hlinksldjump"/>
              </a:rPr>
              <a:t>Python Custom Exceptions</a:t>
            </a:r>
            <a:endParaRPr lang="en-US" sz="1800" dirty="0"/>
          </a:p>
        </p:txBody>
      </p:sp>
      <p:sp>
        <p:nvSpPr>
          <p:cNvPr id="4" name="Slide Number Placeholder 3">
            <a:extLst>
              <a:ext uri="{FF2B5EF4-FFF2-40B4-BE49-F238E27FC236}">
                <a16:creationId xmlns:a16="http://schemas.microsoft.com/office/drawing/2014/main" id="{C1697627-A528-4E51-B63B-5266F282E9C9}"/>
              </a:ext>
            </a:extLst>
          </p:cNvPr>
          <p:cNvSpPr>
            <a:spLocks noGrp="1"/>
          </p:cNvSpPr>
          <p:nvPr>
            <p:ph type="sldNum" sz="quarter" idx="10"/>
          </p:nvPr>
        </p:nvSpPr>
        <p:spPr/>
        <p:txBody>
          <a:bodyPr/>
          <a:lstStyle/>
          <a:p>
            <a:pPr>
              <a:defRPr/>
            </a:pPr>
            <a:fld id="{6DB1FBA9-0009-47E9-8D28-5B0116D2432D}" type="slidenum">
              <a:rPr lang="en-US" altLang="en-US" smtClean="0"/>
              <a:pPr>
                <a:defRPr/>
              </a:pPr>
              <a:t>3</a:t>
            </a:fld>
            <a:endParaRPr lang="en-US" altLang="en-US"/>
          </a:p>
        </p:txBody>
      </p:sp>
    </p:spTree>
    <p:extLst>
      <p:ext uri="{BB962C8B-B14F-4D97-AF65-F5344CB8AC3E}">
        <p14:creationId xmlns:p14="http://schemas.microsoft.com/office/powerpoint/2010/main" val="1357424069"/>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CD5AD-5687-45C9-AB03-89A52798DB74}"/>
              </a:ext>
            </a:extLst>
          </p:cNvPr>
          <p:cNvSpPr>
            <a:spLocks noGrp="1"/>
          </p:cNvSpPr>
          <p:nvPr>
            <p:ph type="title"/>
          </p:nvPr>
        </p:nvSpPr>
        <p:spPr/>
        <p:txBody>
          <a:bodyPr/>
          <a:lstStyle/>
          <a:p>
            <a:r>
              <a:rPr lang="en-CA" sz="2800" dirty="0"/>
              <a:t>EXPRESSIONS, VARIABLES AND ASSIGNMENTS</a:t>
            </a:r>
          </a:p>
        </p:txBody>
      </p:sp>
      <p:sp>
        <p:nvSpPr>
          <p:cNvPr id="3" name="Content Placeholder 2">
            <a:extLst>
              <a:ext uri="{FF2B5EF4-FFF2-40B4-BE49-F238E27FC236}">
                <a16:creationId xmlns:a16="http://schemas.microsoft.com/office/drawing/2014/main" id="{FCA2F81B-A57F-4228-8ED2-ADF41BE807B1}"/>
              </a:ext>
            </a:extLst>
          </p:cNvPr>
          <p:cNvSpPr>
            <a:spLocks noGrp="1"/>
          </p:cNvSpPr>
          <p:nvPr>
            <p:ph idx="1"/>
          </p:nvPr>
        </p:nvSpPr>
        <p:spPr/>
        <p:txBody>
          <a:bodyPr/>
          <a:lstStyle/>
          <a:p>
            <a:r>
              <a:rPr lang="en-US" dirty="0">
                <a:solidFill>
                  <a:srgbClr val="C00000"/>
                </a:solidFill>
              </a:rPr>
              <a:t>2 &lt; 3 and 4 &gt; 5 returns False</a:t>
            </a:r>
          </a:p>
          <a:p>
            <a:r>
              <a:rPr lang="en-US" dirty="0">
                <a:solidFill>
                  <a:srgbClr val="C00000"/>
                </a:solidFill>
              </a:rPr>
              <a:t>2 &lt; 3 and True returns True</a:t>
            </a:r>
          </a:p>
          <a:p>
            <a:endParaRPr lang="en-US" dirty="0"/>
          </a:p>
          <a:p>
            <a:r>
              <a:rPr lang="en-US" dirty="0"/>
              <a:t>The </a:t>
            </a:r>
            <a:r>
              <a:rPr lang="en-US" b="1" dirty="0">
                <a:solidFill>
                  <a:srgbClr val="C00000"/>
                </a:solidFill>
              </a:rPr>
              <a:t>not</a:t>
            </a:r>
            <a:r>
              <a:rPr lang="en-US" dirty="0">
                <a:solidFill>
                  <a:srgbClr val="C00000"/>
                </a:solidFill>
              </a:rPr>
              <a:t> </a:t>
            </a:r>
            <a:r>
              <a:rPr lang="en-US" dirty="0"/>
              <a:t>operator is a unary Boolean operator, which means that it is applied to a single Boolean expression</a:t>
            </a:r>
          </a:p>
          <a:p>
            <a:r>
              <a:rPr lang="en-CA" dirty="0">
                <a:solidFill>
                  <a:srgbClr val="C00000"/>
                </a:solidFill>
              </a:rPr>
              <a:t>not (3 &lt; 4) </a:t>
            </a:r>
            <a:r>
              <a:rPr lang="en-CA" dirty="0"/>
              <a:t>returns False</a:t>
            </a:r>
          </a:p>
          <a:p>
            <a:r>
              <a:rPr lang="en-CA" dirty="0"/>
              <a:t>Boolean Algebra</a:t>
            </a:r>
          </a:p>
          <a:p>
            <a:endParaRPr lang="en-CA" dirty="0"/>
          </a:p>
        </p:txBody>
      </p:sp>
      <p:sp>
        <p:nvSpPr>
          <p:cNvPr id="4" name="Slide Number Placeholder 3">
            <a:extLst>
              <a:ext uri="{FF2B5EF4-FFF2-40B4-BE49-F238E27FC236}">
                <a16:creationId xmlns:a16="http://schemas.microsoft.com/office/drawing/2014/main" id="{1F4E8FD8-E072-46A2-B53A-B34B57779B19}"/>
              </a:ext>
            </a:extLst>
          </p:cNvPr>
          <p:cNvSpPr>
            <a:spLocks noGrp="1"/>
          </p:cNvSpPr>
          <p:nvPr>
            <p:ph type="sldNum" sz="quarter" idx="10"/>
          </p:nvPr>
        </p:nvSpPr>
        <p:spPr/>
        <p:txBody>
          <a:bodyPr/>
          <a:lstStyle/>
          <a:p>
            <a:pPr>
              <a:defRPr/>
            </a:pPr>
            <a:fld id="{6DB1FBA9-0009-47E9-8D28-5B0116D2432D}" type="slidenum">
              <a:rPr lang="en-US" altLang="en-US" smtClean="0"/>
              <a:pPr>
                <a:defRPr/>
              </a:pPr>
              <a:t>30</a:t>
            </a:fld>
            <a:endParaRPr lang="en-US" altLang="en-US"/>
          </a:p>
        </p:txBody>
      </p:sp>
      <p:pic>
        <p:nvPicPr>
          <p:cNvPr id="5" name="Picture 4">
            <a:extLst>
              <a:ext uri="{FF2B5EF4-FFF2-40B4-BE49-F238E27FC236}">
                <a16:creationId xmlns:a16="http://schemas.microsoft.com/office/drawing/2014/main" id="{2AF8246A-DED5-4BF0-B70A-115D7DBC0EBF}"/>
              </a:ext>
            </a:extLst>
          </p:cNvPr>
          <p:cNvPicPr>
            <a:picLocks noChangeAspect="1"/>
          </p:cNvPicPr>
          <p:nvPr/>
        </p:nvPicPr>
        <p:blipFill>
          <a:blip r:embed="rId2"/>
          <a:stretch>
            <a:fillRect/>
          </a:stretch>
        </p:blipFill>
        <p:spPr>
          <a:xfrm>
            <a:off x="179962" y="3830184"/>
            <a:ext cx="8825926" cy="2494415"/>
          </a:xfrm>
          <a:prstGeom prst="rect">
            <a:avLst/>
          </a:prstGeom>
        </p:spPr>
      </p:pic>
    </p:spTree>
    <p:extLst>
      <p:ext uri="{BB962C8B-B14F-4D97-AF65-F5344CB8AC3E}">
        <p14:creationId xmlns:p14="http://schemas.microsoft.com/office/powerpoint/2010/main" val="3182754419"/>
      </p:ext>
    </p:extLst>
  </p:cSld>
  <p:clrMapOvr>
    <a:masterClrMapping/>
  </p:clrMapOvr>
  <p:transition spd="med"/>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B5F0A-D128-49EA-883D-6EB6C9111B76}"/>
              </a:ext>
            </a:extLst>
          </p:cNvPr>
          <p:cNvSpPr>
            <a:spLocks noGrp="1"/>
          </p:cNvSpPr>
          <p:nvPr>
            <p:ph type="title"/>
          </p:nvPr>
        </p:nvSpPr>
        <p:spPr/>
        <p:txBody>
          <a:bodyPr/>
          <a:lstStyle/>
          <a:p>
            <a:r>
              <a:rPr lang="en-CA" dirty="0"/>
              <a:t>Python File I/O (cont)</a:t>
            </a:r>
          </a:p>
        </p:txBody>
      </p:sp>
      <p:sp>
        <p:nvSpPr>
          <p:cNvPr id="3" name="Content Placeholder 2">
            <a:extLst>
              <a:ext uri="{FF2B5EF4-FFF2-40B4-BE49-F238E27FC236}">
                <a16:creationId xmlns:a16="http://schemas.microsoft.com/office/drawing/2014/main" id="{D1120878-787F-4BDC-A58A-064AC00F8792}"/>
              </a:ext>
            </a:extLst>
          </p:cNvPr>
          <p:cNvSpPr>
            <a:spLocks noGrp="1"/>
          </p:cNvSpPr>
          <p:nvPr>
            <p:ph idx="1"/>
          </p:nvPr>
        </p:nvSpPr>
        <p:spPr/>
        <p:txBody>
          <a:bodyPr/>
          <a:lstStyle/>
          <a:p>
            <a:r>
              <a:rPr lang="en-US" dirty="0"/>
              <a:t>Alternately, we can use </a:t>
            </a:r>
            <a:r>
              <a:rPr lang="en-US" b="1" dirty="0" err="1">
                <a:solidFill>
                  <a:srgbClr val="C00000"/>
                </a:solidFill>
              </a:rPr>
              <a:t>readline</a:t>
            </a:r>
            <a:r>
              <a:rPr lang="en-US" dirty="0">
                <a:solidFill>
                  <a:srgbClr val="C00000"/>
                </a:solidFill>
              </a:rPr>
              <a:t>() </a:t>
            </a:r>
            <a:r>
              <a:rPr lang="en-US" dirty="0"/>
              <a:t>method to read individual lines of a file</a:t>
            </a:r>
          </a:p>
          <a:p>
            <a:r>
              <a:rPr lang="en-US" dirty="0"/>
              <a:t>This method reads a file till the newline, including the newline character</a:t>
            </a:r>
          </a:p>
          <a:p>
            <a:r>
              <a:rPr lang="en-US" dirty="0" err="1">
                <a:solidFill>
                  <a:srgbClr val="C00000"/>
                </a:solidFill>
              </a:rPr>
              <a:t>f.readline</a:t>
            </a:r>
            <a:r>
              <a:rPr lang="en-US" dirty="0">
                <a:solidFill>
                  <a:srgbClr val="C00000"/>
                </a:solidFill>
              </a:rPr>
              <a:t>()</a:t>
            </a:r>
          </a:p>
          <a:p>
            <a:r>
              <a:rPr lang="en-US" dirty="0"/>
              <a:t>#'This file\n’</a:t>
            </a:r>
          </a:p>
          <a:p>
            <a:r>
              <a:rPr lang="en-US" dirty="0">
                <a:solidFill>
                  <a:srgbClr val="C00000"/>
                </a:solidFill>
              </a:rPr>
              <a:t> </a:t>
            </a:r>
            <a:r>
              <a:rPr lang="en-US" dirty="0" err="1">
                <a:solidFill>
                  <a:srgbClr val="C00000"/>
                </a:solidFill>
              </a:rPr>
              <a:t>f.readline</a:t>
            </a:r>
            <a:r>
              <a:rPr lang="en-US" dirty="0">
                <a:solidFill>
                  <a:srgbClr val="C00000"/>
                </a:solidFill>
              </a:rPr>
              <a:t>()</a:t>
            </a:r>
          </a:p>
          <a:p>
            <a:r>
              <a:rPr lang="en-US" dirty="0"/>
              <a:t>#'\n'</a:t>
            </a:r>
          </a:p>
          <a:p>
            <a:r>
              <a:rPr lang="en-US" dirty="0" err="1">
                <a:solidFill>
                  <a:srgbClr val="C00000"/>
                </a:solidFill>
              </a:rPr>
              <a:t>f.readline</a:t>
            </a:r>
            <a:r>
              <a:rPr lang="en-US" dirty="0">
                <a:solidFill>
                  <a:srgbClr val="C00000"/>
                </a:solidFill>
              </a:rPr>
              <a:t>()</a:t>
            </a:r>
          </a:p>
          <a:p>
            <a:r>
              <a:rPr lang="en-US" dirty="0"/>
              <a:t>#'my first file\n'</a:t>
            </a:r>
          </a:p>
          <a:p>
            <a:r>
              <a:rPr lang="en-US" dirty="0" err="1"/>
              <a:t>f.readline</a:t>
            </a:r>
            <a:r>
              <a:rPr lang="en-US" dirty="0"/>
              <a:t>()</a:t>
            </a:r>
          </a:p>
          <a:p>
            <a:r>
              <a:rPr lang="en-US" dirty="0">
                <a:solidFill>
                  <a:srgbClr val="C00000"/>
                </a:solidFill>
              </a:rPr>
              <a:t>'contains three lines\n’</a:t>
            </a:r>
          </a:p>
          <a:p>
            <a:r>
              <a:rPr lang="en-CA" dirty="0" err="1">
                <a:solidFill>
                  <a:srgbClr val="C00000"/>
                </a:solidFill>
              </a:rPr>
              <a:t>f.readline</a:t>
            </a:r>
            <a:r>
              <a:rPr lang="en-CA" dirty="0">
                <a:solidFill>
                  <a:srgbClr val="C00000"/>
                </a:solidFill>
              </a:rPr>
              <a:t>()</a:t>
            </a:r>
          </a:p>
          <a:p>
            <a:r>
              <a:rPr lang="en-CA" dirty="0"/>
              <a:t># ‘’</a:t>
            </a:r>
          </a:p>
          <a:p>
            <a:endParaRPr lang="en-CA" dirty="0"/>
          </a:p>
        </p:txBody>
      </p:sp>
      <p:sp>
        <p:nvSpPr>
          <p:cNvPr id="4" name="Slide Number Placeholder 3">
            <a:extLst>
              <a:ext uri="{FF2B5EF4-FFF2-40B4-BE49-F238E27FC236}">
                <a16:creationId xmlns:a16="http://schemas.microsoft.com/office/drawing/2014/main" id="{E6937B31-9EA0-4DDB-89E4-06B17A832F59}"/>
              </a:ext>
            </a:extLst>
          </p:cNvPr>
          <p:cNvSpPr>
            <a:spLocks noGrp="1"/>
          </p:cNvSpPr>
          <p:nvPr>
            <p:ph type="sldNum" sz="quarter" idx="10"/>
          </p:nvPr>
        </p:nvSpPr>
        <p:spPr/>
        <p:txBody>
          <a:bodyPr/>
          <a:lstStyle/>
          <a:p>
            <a:pPr>
              <a:defRPr/>
            </a:pPr>
            <a:fld id="{6DB1FBA9-0009-47E9-8D28-5B0116D2432D}" type="slidenum">
              <a:rPr lang="en-US" altLang="en-US" smtClean="0"/>
              <a:pPr>
                <a:defRPr/>
              </a:pPr>
              <a:t>300</a:t>
            </a:fld>
            <a:endParaRPr lang="en-US" altLang="en-US"/>
          </a:p>
        </p:txBody>
      </p:sp>
    </p:spTree>
    <p:extLst>
      <p:ext uri="{BB962C8B-B14F-4D97-AF65-F5344CB8AC3E}">
        <p14:creationId xmlns:p14="http://schemas.microsoft.com/office/powerpoint/2010/main" val="4191688473"/>
      </p:ext>
    </p:extLst>
  </p:cSld>
  <p:clrMapOvr>
    <a:masterClrMapping/>
  </p:clrMapOvr>
  <p:transition spd="med"/>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7BFB5-4BFA-4DDD-A284-168829CEF47E}"/>
              </a:ext>
            </a:extLst>
          </p:cNvPr>
          <p:cNvSpPr>
            <a:spLocks noGrp="1"/>
          </p:cNvSpPr>
          <p:nvPr>
            <p:ph type="title"/>
          </p:nvPr>
        </p:nvSpPr>
        <p:spPr/>
        <p:txBody>
          <a:bodyPr/>
          <a:lstStyle/>
          <a:p>
            <a:r>
              <a:rPr lang="en-CA" dirty="0"/>
              <a:t>Python File I/O (cont)</a:t>
            </a:r>
          </a:p>
        </p:txBody>
      </p:sp>
      <p:pic>
        <p:nvPicPr>
          <p:cNvPr id="5" name="Content Placeholder 4">
            <a:extLst>
              <a:ext uri="{FF2B5EF4-FFF2-40B4-BE49-F238E27FC236}">
                <a16:creationId xmlns:a16="http://schemas.microsoft.com/office/drawing/2014/main" id="{86715AA4-87FF-4DC9-913A-7148629EFB87}"/>
              </a:ext>
            </a:extLst>
          </p:cNvPr>
          <p:cNvPicPr>
            <a:picLocks noGrp="1" noChangeAspect="1"/>
          </p:cNvPicPr>
          <p:nvPr>
            <p:ph idx="1"/>
          </p:nvPr>
        </p:nvPicPr>
        <p:blipFill>
          <a:blip r:embed="rId2"/>
          <a:stretch>
            <a:fillRect/>
          </a:stretch>
        </p:blipFill>
        <p:spPr>
          <a:xfrm>
            <a:off x="533400" y="1524000"/>
            <a:ext cx="8077200" cy="4724400"/>
          </a:xfrm>
          <a:prstGeom prst="rect">
            <a:avLst/>
          </a:prstGeom>
        </p:spPr>
      </p:pic>
      <p:sp>
        <p:nvSpPr>
          <p:cNvPr id="4" name="Slide Number Placeholder 3">
            <a:extLst>
              <a:ext uri="{FF2B5EF4-FFF2-40B4-BE49-F238E27FC236}">
                <a16:creationId xmlns:a16="http://schemas.microsoft.com/office/drawing/2014/main" id="{025FA132-AECF-459E-9A15-8372CE2CB26B}"/>
              </a:ext>
            </a:extLst>
          </p:cNvPr>
          <p:cNvSpPr>
            <a:spLocks noGrp="1"/>
          </p:cNvSpPr>
          <p:nvPr>
            <p:ph type="sldNum" sz="quarter" idx="10"/>
          </p:nvPr>
        </p:nvSpPr>
        <p:spPr/>
        <p:txBody>
          <a:bodyPr/>
          <a:lstStyle/>
          <a:p>
            <a:pPr>
              <a:defRPr/>
            </a:pPr>
            <a:fld id="{6DB1FBA9-0009-47E9-8D28-5B0116D2432D}" type="slidenum">
              <a:rPr lang="en-US" altLang="en-US" smtClean="0"/>
              <a:pPr>
                <a:defRPr/>
              </a:pPr>
              <a:t>301</a:t>
            </a:fld>
            <a:endParaRPr lang="en-US" altLang="en-US"/>
          </a:p>
        </p:txBody>
      </p:sp>
    </p:spTree>
    <p:extLst>
      <p:ext uri="{BB962C8B-B14F-4D97-AF65-F5344CB8AC3E}">
        <p14:creationId xmlns:p14="http://schemas.microsoft.com/office/powerpoint/2010/main" val="4067809847"/>
      </p:ext>
    </p:extLst>
  </p:cSld>
  <p:clrMapOvr>
    <a:masterClrMapping/>
  </p:clrMapOvr>
  <p:transition spd="med"/>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8D8A6-2703-4366-8B9F-49A649E628F4}"/>
              </a:ext>
            </a:extLst>
          </p:cNvPr>
          <p:cNvSpPr>
            <a:spLocks noGrp="1"/>
          </p:cNvSpPr>
          <p:nvPr>
            <p:ph type="title"/>
          </p:nvPr>
        </p:nvSpPr>
        <p:spPr/>
        <p:txBody>
          <a:bodyPr/>
          <a:lstStyle/>
          <a:p>
            <a:r>
              <a:rPr lang="en-CA" dirty="0"/>
              <a:t>Python File I/O (cont)</a:t>
            </a:r>
          </a:p>
        </p:txBody>
      </p:sp>
      <p:sp>
        <p:nvSpPr>
          <p:cNvPr id="3" name="Content Placeholder 2">
            <a:extLst>
              <a:ext uri="{FF2B5EF4-FFF2-40B4-BE49-F238E27FC236}">
                <a16:creationId xmlns:a16="http://schemas.microsoft.com/office/drawing/2014/main" id="{7D2FD950-91D7-4C35-BBE0-EE7E0A812A75}"/>
              </a:ext>
            </a:extLst>
          </p:cNvPr>
          <p:cNvSpPr>
            <a:spLocks noGrp="1"/>
          </p:cNvSpPr>
          <p:nvPr>
            <p:ph idx="1"/>
          </p:nvPr>
        </p:nvSpPr>
        <p:spPr/>
        <p:txBody>
          <a:bodyPr/>
          <a:lstStyle/>
          <a:p>
            <a:r>
              <a:rPr lang="en-US" dirty="0"/>
              <a:t>Lastly, the </a:t>
            </a:r>
            <a:r>
              <a:rPr lang="en-US" dirty="0" err="1">
                <a:solidFill>
                  <a:srgbClr val="C00000"/>
                </a:solidFill>
              </a:rPr>
              <a:t>readlines</a:t>
            </a:r>
            <a:r>
              <a:rPr lang="en-US" dirty="0">
                <a:solidFill>
                  <a:srgbClr val="C00000"/>
                </a:solidFill>
              </a:rPr>
              <a:t>() </a:t>
            </a:r>
            <a:r>
              <a:rPr lang="en-US" dirty="0"/>
              <a:t>method returns a list of remaining lines of the entire file</a:t>
            </a:r>
          </a:p>
          <a:p>
            <a:r>
              <a:rPr lang="en-US" dirty="0"/>
              <a:t>All these reading method return empty values when end of file (EOF) is reached</a:t>
            </a:r>
          </a:p>
          <a:p>
            <a:r>
              <a:rPr lang="en-US" dirty="0"/>
              <a:t> </a:t>
            </a:r>
            <a:r>
              <a:rPr lang="en-US" dirty="0" err="1">
                <a:solidFill>
                  <a:srgbClr val="C00000"/>
                </a:solidFill>
              </a:rPr>
              <a:t>f.readlines</a:t>
            </a:r>
            <a:r>
              <a:rPr lang="en-US" dirty="0">
                <a:solidFill>
                  <a:srgbClr val="C00000"/>
                </a:solidFill>
              </a:rPr>
              <a: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CA" dirty="0"/>
          </a:p>
        </p:txBody>
      </p:sp>
      <p:sp>
        <p:nvSpPr>
          <p:cNvPr id="4" name="Slide Number Placeholder 3">
            <a:extLst>
              <a:ext uri="{FF2B5EF4-FFF2-40B4-BE49-F238E27FC236}">
                <a16:creationId xmlns:a16="http://schemas.microsoft.com/office/drawing/2014/main" id="{AFBBEC77-12BE-451F-A92E-A0AAACBA3FB7}"/>
              </a:ext>
            </a:extLst>
          </p:cNvPr>
          <p:cNvSpPr>
            <a:spLocks noGrp="1"/>
          </p:cNvSpPr>
          <p:nvPr>
            <p:ph type="sldNum" sz="quarter" idx="10"/>
          </p:nvPr>
        </p:nvSpPr>
        <p:spPr/>
        <p:txBody>
          <a:bodyPr/>
          <a:lstStyle/>
          <a:p>
            <a:pPr>
              <a:defRPr/>
            </a:pPr>
            <a:fld id="{6DB1FBA9-0009-47E9-8D28-5B0116D2432D}" type="slidenum">
              <a:rPr lang="en-US" altLang="en-US" smtClean="0"/>
              <a:pPr>
                <a:defRPr/>
              </a:pPr>
              <a:t>302</a:t>
            </a:fld>
            <a:endParaRPr lang="en-US" altLang="en-US"/>
          </a:p>
        </p:txBody>
      </p:sp>
      <p:pic>
        <p:nvPicPr>
          <p:cNvPr id="6" name="Picture 5">
            <a:extLst>
              <a:ext uri="{FF2B5EF4-FFF2-40B4-BE49-F238E27FC236}">
                <a16:creationId xmlns:a16="http://schemas.microsoft.com/office/drawing/2014/main" id="{80867A13-8254-4867-817F-DF50D0165FB9}"/>
              </a:ext>
            </a:extLst>
          </p:cNvPr>
          <p:cNvPicPr>
            <a:picLocks noChangeAspect="1"/>
          </p:cNvPicPr>
          <p:nvPr/>
        </p:nvPicPr>
        <p:blipFill>
          <a:blip r:embed="rId2"/>
          <a:stretch>
            <a:fillRect/>
          </a:stretch>
        </p:blipFill>
        <p:spPr>
          <a:xfrm>
            <a:off x="457200" y="3048000"/>
            <a:ext cx="5838825" cy="2057400"/>
          </a:xfrm>
          <a:prstGeom prst="rect">
            <a:avLst/>
          </a:prstGeom>
        </p:spPr>
      </p:pic>
    </p:spTree>
    <p:extLst>
      <p:ext uri="{BB962C8B-B14F-4D97-AF65-F5344CB8AC3E}">
        <p14:creationId xmlns:p14="http://schemas.microsoft.com/office/powerpoint/2010/main" val="70906135"/>
      </p:ext>
    </p:extLst>
  </p:cSld>
  <p:clrMapOvr>
    <a:masterClrMapping/>
  </p:clrMapOvr>
  <p:transition spd="med"/>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C5620-1DF9-4FCF-99F2-6AD9B52DB6AD}"/>
              </a:ext>
            </a:extLst>
          </p:cNvPr>
          <p:cNvSpPr>
            <a:spLocks noGrp="1"/>
          </p:cNvSpPr>
          <p:nvPr>
            <p:ph type="title"/>
          </p:nvPr>
        </p:nvSpPr>
        <p:spPr/>
        <p:txBody>
          <a:bodyPr/>
          <a:lstStyle/>
          <a:p>
            <a:r>
              <a:rPr lang="en-CA" dirty="0"/>
              <a:t>Python File I/O (cont)</a:t>
            </a:r>
          </a:p>
        </p:txBody>
      </p:sp>
      <p:pic>
        <p:nvPicPr>
          <p:cNvPr id="5" name="Content Placeholder 4">
            <a:extLst>
              <a:ext uri="{FF2B5EF4-FFF2-40B4-BE49-F238E27FC236}">
                <a16:creationId xmlns:a16="http://schemas.microsoft.com/office/drawing/2014/main" id="{C1111F69-63B3-470E-BD83-2F89E8F86B7F}"/>
              </a:ext>
            </a:extLst>
          </p:cNvPr>
          <p:cNvPicPr>
            <a:picLocks noGrp="1" noChangeAspect="1"/>
          </p:cNvPicPr>
          <p:nvPr>
            <p:ph idx="1"/>
          </p:nvPr>
        </p:nvPicPr>
        <p:blipFill>
          <a:blip r:embed="rId2"/>
          <a:stretch>
            <a:fillRect/>
          </a:stretch>
        </p:blipFill>
        <p:spPr>
          <a:xfrm>
            <a:off x="1142999" y="1143000"/>
            <a:ext cx="6553201" cy="5362575"/>
          </a:xfrm>
          <a:prstGeom prst="rect">
            <a:avLst/>
          </a:prstGeom>
        </p:spPr>
      </p:pic>
      <p:sp>
        <p:nvSpPr>
          <p:cNvPr id="4" name="Slide Number Placeholder 3">
            <a:extLst>
              <a:ext uri="{FF2B5EF4-FFF2-40B4-BE49-F238E27FC236}">
                <a16:creationId xmlns:a16="http://schemas.microsoft.com/office/drawing/2014/main" id="{A45DAA46-D858-436C-9897-F9148636B52D}"/>
              </a:ext>
            </a:extLst>
          </p:cNvPr>
          <p:cNvSpPr>
            <a:spLocks noGrp="1"/>
          </p:cNvSpPr>
          <p:nvPr>
            <p:ph type="sldNum" sz="quarter" idx="10"/>
          </p:nvPr>
        </p:nvSpPr>
        <p:spPr/>
        <p:txBody>
          <a:bodyPr/>
          <a:lstStyle/>
          <a:p>
            <a:pPr>
              <a:defRPr/>
            </a:pPr>
            <a:fld id="{6DB1FBA9-0009-47E9-8D28-5B0116D2432D}" type="slidenum">
              <a:rPr lang="en-US" altLang="en-US" smtClean="0"/>
              <a:pPr>
                <a:defRPr/>
              </a:pPr>
              <a:t>303</a:t>
            </a:fld>
            <a:endParaRPr lang="en-US" altLang="en-US"/>
          </a:p>
        </p:txBody>
      </p:sp>
    </p:spTree>
    <p:extLst>
      <p:ext uri="{BB962C8B-B14F-4D97-AF65-F5344CB8AC3E}">
        <p14:creationId xmlns:p14="http://schemas.microsoft.com/office/powerpoint/2010/main" val="3683213327"/>
      </p:ext>
    </p:extLst>
  </p:cSld>
  <p:clrMapOvr>
    <a:masterClrMapping/>
  </p:clrMapOvr>
  <p:transition spd="med"/>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FD34A-7E9A-4E7A-9F90-8F87D7B33C95}"/>
              </a:ext>
            </a:extLst>
          </p:cNvPr>
          <p:cNvSpPr>
            <a:spLocks noGrp="1"/>
          </p:cNvSpPr>
          <p:nvPr>
            <p:ph type="title"/>
          </p:nvPr>
        </p:nvSpPr>
        <p:spPr/>
        <p:txBody>
          <a:bodyPr/>
          <a:lstStyle/>
          <a:p>
            <a:r>
              <a:rPr lang="en-US" dirty="0"/>
              <a:t>Quiz 8</a:t>
            </a:r>
          </a:p>
        </p:txBody>
      </p:sp>
      <p:pic>
        <p:nvPicPr>
          <p:cNvPr id="6" name="Content Placeholder 5" descr="A close up of a sign&#10;&#10;Description automatically generated">
            <a:extLst>
              <a:ext uri="{FF2B5EF4-FFF2-40B4-BE49-F238E27FC236}">
                <a16:creationId xmlns:a16="http://schemas.microsoft.com/office/drawing/2014/main" id="{6E196971-4948-47BD-B19A-24C4D5AAC0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9800" y="1600200"/>
            <a:ext cx="4495800" cy="4495800"/>
          </a:xfrm>
        </p:spPr>
      </p:pic>
      <p:sp>
        <p:nvSpPr>
          <p:cNvPr id="4" name="Slide Number Placeholder 3">
            <a:extLst>
              <a:ext uri="{FF2B5EF4-FFF2-40B4-BE49-F238E27FC236}">
                <a16:creationId xmlns:a16="http://schemas.microsoft.com/office/drawing/2014/main" id="{2D3B07E5-A1B8-4A46-941A-0118F67FFFA1}"/>
              </a:ext>
            </a:extLst>
          </p:cNvPr>
          <p:cNvSpPr>
            <a:spLocks noGrp="1"/>
          </p:cNvSpPr>
          <p:nvPr>
            <p:ph type="sldNum" sz="quarter" idx="10"/>
          </p:nvPr>
        </p:nvSpPr>
        <p:spPr/>
        <p:txBody>
          <a:bodyPr/>
          <a:lstStyle/>
          <a:p>
            <a:pPr>
              <a:defRPr/>
            </a:pPr>
            <a:fld id="{6DB1FBA9-0009-47E9-8D28-5B0116D2432D}" type="slidenum">
              <a:rPr lang="en-US" altLang="en-US" smtClean="0"/>
              <a:pPr>
                <a:defRPr/>
              </a:pPr>
              <a:t>304</a:t>
            </a:fld>
            <a:endParaRPr lang="en-US" altLang="en-US"/>
          </a:p>
        </p:txBody>
      </p:sp>
    </p:spTree>
    <p:extLst>
      <p:ext uri="{BB962C8B-B14F-4D97-AF65-F5344CB8AC3E}">
        <p14:creationId xmlns:p14="http://schemas.microsoft.com/office/powerpoint/2010/main" val="3504201401"/>
      </p:ext>
    </p:extLst>
  </p:cSld>
  <p:clrMapOvr>
    <a:masterClrMapping/>
  </p:clrMapOvr>
  <p:transition spd="med"/>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902BD-73DA-4CB8-9E71-8B4C5EDCAD17}"/>
              </a:ext>
            </a:extLst>
          </p:cNvPr>
          <p:cNvSpPr>
            <a:spLocks noGrp="1"/>
          </p:cNvSpPr>
          <p:nvPr>
            <p:ph type="title"/>
          </p:nvPr>
        </p:nvSpPr>
        <p:spPr/>
        <p:txBody>
          <a:bodyPr/>
          <a:lstStyle/>
          <a:p>
            <a:r>
              <a:rPr lang="en-US" dirty="0"/>
              <a:t>Quiz 8</a:t>
            </a:r>
            <a:endParaRPr lang="en-CA" dirty="0"/>
          </a:p>
        </p:txBody>
      </p:sp>
      <p:sp>
        <p:nvSpPr>
          <p:cNvPr id="3" name="Content Placeholder 2">
            <a:extLst>
              <a:ext uri="{FF2B5EF4-FFF2-40B4-BE49-F238E27FC236}">
                <a16:creationId xmlns:a16="http://schemas.microsoft.com/office/drawing/2014/main" id="{F12046C3-FC45-4F27-9079-FC57B267053F}"/>
              </a:ext>
            </a:extLst>
          </p:cNvPr>
          <p:cNvSpPr>
            <a:spLocks noGrp="1"/>
          </p:cNvSpPr>
          <p:nvPr>
            <p:ph idx="1"/>
          </p:nvPr>
        </p:nvSpPr>
        <p:spPr/>
        <p:txBody>
          <a:bodyPr/>
          <a:lstStyle/>
          <a:p>
            <a:r>
              <a:rPr lang="en-US" b="1" dirty="0"/>
              <a:t>1. What does opening a file in ‘a’ mode do?</a:t>
            </a:r>
          </a:p>
          <a:p>
            <a:r>
              <a:rPr lang="en-US" b="1" dirty="0"/>
              <a:t>Choose one of the answers below</a:t>
            </a:r>
          </a:p>
          <a:p>
            <a:endParaRPr lang="en-US" dirty="0"/>
          </a:p>
          <a:p>
            <a:r>
              <a:rPr lang="en-US" dirty="0"/>
              <a:t>A. opens a file for reading</a:t>
            </a:r>
          </a:p>
          <a:p>
            <a:r>
              <a:rPr lang="en-US" dirty="0"/>
              <a:t>B. opens a file for writing</a:t>
            </a:r>
          </a:p>
          <a:p>
            <a:r>
              <a:rPr lang="en-US" dirty="0"/>
              <a:t>C. opens a file for appending at the end of the file</a:t>
            </a:r>
          </a:p>
          <a:p>
            <a:r>
              <a:rPr lang="en-US" dirty="0"/>
              <a:t>D. opens a file for exclusive creation</a:t>
            </a:r>
          </a:p>
          <a:p>
            <a:r>
              <a:rPr lang="en-US" dirty="0"/>
              <a:t>E. None of the above</a:t>
            </a:r>
          </a:p>
          <a:p>
            <a:endParaRPr lang="en-US" dirty="0"/>
          </a:p>
          <a:p>
            <a:endParaRPr lang="en-CA" dirty="0"/>
          </a:p>
        </p:txBody>
      </p:sp>
      <p:sp>
        <p:nvSpPr>
          <p:cNvPr id="4" name="Slide Number Placeholder 3">
            <a:extLst>
              <a:ext uri="{FF2B5EF4-FFF2-40B4-BE49-F238E27FC236}">
                <a16:creationId xmlns:a16="http://schemas.microsoft.com/office/drawing/2014/main" id="{0D687C56-305D-46D1-A70A-E51F226E1F0C}"/>
              </a:ext>
            </a:extLst>
          </p:cNvPr>
          <p:cNvSpPr>
            <a:spLocks noGrp="1"/>
          </p:cNvSpPr>
          <p:nvPr>
            <p:ph type="sldNum" sz="quarter" idx="10"/>
          </p:nvPr>
        </p:nvSpPr>
        <p:spPr/>
        <p:txBody>
          <a:bodyPr/>
          <a:lstStyle/>
          <a:p>
            <a:pPr>
              <a:defRPr/>
            </a:pPr>
            <a:fld id="{6DB1FBA9-0009-47E9-8D28-5B0116D2432D}" type="slidenum">
              <a:rPr lang="en-US" altLang="en-US" smtClean="0"/>
              <a:pPr>
                <a:defRPr/>
              </a:pPr>
              <a:t>305</a:t>
            </a:fld>
            <a:endParaRPr lang="en-US" altLang="en-US"/>
          </a:p>
        </p:txBody>
      </p:sp>
    </p:spTree>
    <p:extLst>
      <p:ext uri="{BB962C8B-B14F-4D97-AF65-F5344CB8AC3E}">
        <p14:creationId xmlns:p14="http://schemas.microsoft.com/office/powerpoint/2010/main" val="483296512"/>
      </p:ext>
    </p:extLst>
  </p:cSld>
  <p:clrMapOvr>
    <a:masterClrMapping/>
  </p:clrMapOvr>
  <p:transition spd="med"/>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A24F1-4538-4701-8DDB-60FCA129FC35}"/>
              </a:ext>
            </a:extLst>
          </p:cNvPr>
          <p:cNvSpPr>
            <a:spLocks noGrp="1"/>
          </p:cNvSpPr>
          <p:nvPr>
            <p:ph type="title"/>
          </p:nvPr>
        </p:nvSpPr>
        <p:spPr/>
        <p:txBody>
          <a:bodyPr/>
          <a:lstStyle/>
          <a:p>
            <a:r>
              <a:rPr lang="en-US" dirty="0"/>
              <a:t>Quiz 8</a:t>
            </a:r>
            <a:endParaRPr lang="en-CA" dirty="0"/>
          </a:p>
        </p:txBody>
      </p:sp>
      <p:sp>
        <p:nvSpPr>
          <p:cNvPr id="3" name="Content Placeholder 2">
            <a:extLst>
              <a:ext uri="{FF2B5EF4-FFF2-40B4-BE49-F238E27FC236}">
                <a16:creationId xmlns:a16="http://schemas.microsoft.com/office/drawing/2014/main" id="{F3289548-88DA-4386-90FA-9EDA11D155F7}"/>
              </a:ext>
            </a:extLst>
          </p:cNvPr>
          <p:cNvSpPr>
            <a:spLocks noGrp="1"/>
          </p:cNvSpPr>
          <p:nvPr>
            <p:ph idx="1"/>
          </p:nvPr>
        </p:nvSpPr>
        <p:spPr/>
        <p:txBody>
          <a:bodyPr/>
          <a:lstStyle/>
          <a:p>
            <a:r>
              <a:rPr lang="en-US" b="1" dirty="0"/>
              <a:t>2. What does the following code do?</a:t>
            </a:r>
          </a:p>
          <a:p>
            <a:r>
              <a:rPr lang="en-US" i="1" dirty="0">
                <a:solidFill>
                  <a:srgbClr val="C00000"/>
                </a:solidFill>
              </a:rPr>
              <a:t>f = open("test.txt")</a:t>
            </a:r>
          </a:p>
          <a:p>
            <a:r>
              <a:rPr lang="en-US" dirty="0"/>
              <a:t>Choose one the following answers below</a:t>
            </a:r>
          </a:p>
          <a:p>
            <a:endParaRPr lang="en-US" dirty="0"/>
          </a:p>
          <a:p>
            <a:r>
              <a:rPr lang="en-US" dirty="0"/>
              <a:t>A.  Opens test.txt file for both reading and writing</a:t>
            </a:r>
          </a:p>
          <a:p>
            <a:r>
              <a:rPr lang="en-US" dirty="0"/>
              <a:t>B.  Opens test.txt file for reading only</a:t>
            </a:r>
          </a:p>
          <a:p>
            <a:r>
              <a:rPr lang="en-US" dirty="0"/>
              <a:t>C.  Opens test.txt file for writing only</a:t>
            </a:r>
          </a:p>
          <a:p>
            <a:r>
              <a:rPr lang="en-US" dirty="0"/>
              <a:t>D.  Opens test.txt file in “read, write, execute” mode</a:t>
            </a:r>
          </a:p>
          <a:p>
            <a:r>
              <a:rPr lang="en-US" dirty="0"/>
              <a:t>E.  None of the above</a:t>
            </a:r>
            <a:endParaRPr lang="en-CA" dirty="0"/>
          </a:p>
        </p:txBody>
      </p:sp>
      <p:sp>
        <p:nvSpPr>
          <p:cNvPr id="4" name="Slide Number Placeholder 3">
            <a:extLst>
              <a:ext uri="{FF2B5EF4-FFF2-40B4-BE49-F238E27FC236}">
                <a16:creationId xmlns:a16="http://schemas.microsoft.com/office/drawing/2014/main" id="{863682AC-1DA9-4558-9F45-6B06A660EB59}"/>
              </a:ext>
            </a:extLst>
          </p:cNvPr>
          <p:cNvSpPr>
            <a:spLocks noGrp="1"/>
          </p:cNvSpPr>
          <p:nvPr>
            <p:ph type="sldNum" sz="quarter" idx="10"/>
          </p:nvPr>
        </p:nvSpPr>
        <p:spPr/>
        <p:txBody>
          <a:bodyPr/>
          <a:lstStyle/>
          <a:p>
            <a:pPr>
              <a:defRPr/>
            </a:pPr>
            <a:fld id="{6DB1FBA9-0009-47E9-8D28-5B0116D2432D}" type="slidenum">
              <a:rPr lang="en-US" altLang="en-US" smtClean="0"/>
              <a:pPr>
                <a:defRPr/>
              </a:pPr>
              <a:t>306</a:t>
            </a:fld>
            <a:endParaRPr lang="en-US" altLang="en-US"/>
          </a:p>
        </p:txBody>
      </p:sp>
    </p:spTree>
    <p:extLst>
      <p:ext uri="{BB962C8B-B14F-4D97-AF65-F5344CB8AC3E}">
        <p14:creationId xmlns:p14="http://schemas.microsoft.com/office/powerpoint/2010/main" val="953313739"/>
      </p:ext>
    </p:extLst>
  </p:cSld>
  <p:clrMapOvr>
    <a:masterClrMapping/>
  </p:clrMapOvr>
  <p:transition spd="med"/>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7C5CE-B962-4774-9EB5-B7BC0359E0B8}"/>
              </a:ext>
            </a:extLst>
          </p:cNvPr>
          <p:cNvSpPr>
            <a:spLocks noGrp="1"/>
          </p:cNvSpPr>
          <p:nvPr>
            <p:ph type="title"/>
          </p:nvPr>
        </p:nvSpPr>
        <p:spPr/>
        <p:txBody>
          <a:bodyPr/>
          <a:lstStyle/>
          <a:p>
            <a:r>
              <a:rPr lang="en-US" dirty="0"/>
              <a:t>Quiz 8</a:t>
            </a:r>
            <a:endParaRPr lang="en-CA" dirty="0"/>
          </a:p>
        </p:txBody>
      </p:sp>
      <p:sp>
        <p:nvSpPr>
          <p:cNvPr id="3" name="Content Placeholder 2">
            <a:extLst>
              <a:ext uri="{FF2B5EF4-FFF2-40B4-BE49-F238E27FC236}">
                <a16:creationId xmlns:a16="http://schemas.microsoft.com/office/drawing/2014/main" id="{64A30AFE-AF51-4EA6-9D66-3B3D348A0868}"/>
              </a:ext>
            </a:extLst>
          </p:cNvPr>
          <p:cNvSpPr>
            <a:spLocks noGrp="1"/>
          </p:cNvSpPr>
          <p:nvPr>
            <p:ph idx="1"/>
          </p:nvPr>
        </p:nvSpPr>
        <p:spPr/>
        <p:txBody>
          <a:bodyPr/>
          <a:lstStyle/>
          <a:p>
            <a:r>
              <a:rPr lang="en-US" b="1" dirty="0"/>
              <a:t>3. Which of the following codes closes file automatically if exception occurs?</a:t>
            </a:r>
          </a:p>
          <a:p>
            <a:r>
              <a:rPr lang="en-US" b="1" dirty="0"/>
              <a:t>Choose one of the following answers below:</a:t>
            </a:r>
          </a:p>
          <a:p>
            <a:endParaRPr lang="en-US" dirty="0"/>
          </a:p>
          <a:p>
            <a:r>
              <a:rPr lang="en-US" dirty="0"/>
              <a:t>A. </a:t>
            </a:r>
            <a:r>
              <a:rPr lang="en-US" i="1" dirty="0">
                <a:solidFill>
                  <a:srgbClr val="C00000"/>
                </a:solidFill>
              </a:rPr>
              <a:t>with open("test.txt", encoding = 'utf-8') as f:</a:t>
            </a:r>
          </a:p>
          <a:p>
            <a:r>
              <a:rPr lang="en-US" i="1" dirty="0">
                <a:solidFill>
                  <a:srgbClr val="C00000"/>
                </a:solidFill>
              </a:rPr>
              <a:t>    # perform file operation</a:t>
            </a:r>
          </a:p>
          <a:p>
            <a:r>
              <a:rPr lang="en-US" dirty="0"/>
              <a:t>B. </a:t>
            </a:r>
            <a:r>
              <a:rPr lang="en-US" i="1" dirty="0">
                <a:solidFill>
                  <a:srgbClr val="C00000"/>
                </a:solidFill>
              </a:rPr>
              <a:t>try:</a:t>
            </a:r>
          </a:p>
          <a:p>
            <a:r>
              <a:rPr lang="en-US" i="1" dirty="0">
                <a:solidFill>
                  <a:srgbClr val="C00000"/>
                </a:solidFill>
              </a:rPr>
              <a:t>     f = open("</a:t>
            </a:r>
            <a:r>
              <a:rPr lang="en-US" i="1" dirty="0" err="1">
                <a:solidFill>
                  <a:srgbClr val="C00000"/>
                </a:solidFill>
              </a:rPr>
              <a:t>test.txt",encoding</a:t>
            </a:r>
            <a:r>
              <a:rPr lang="en-US" i="1" dirty="0">
                <a:solidFill>
                  <a:srgbClr val="C00000"/>
                </a:solidFill>
              </a:rPr>
              <a:t> = 'utf-8')</a:t>
            </a:r>
          </a:p>
          <a:p>
            <a:r>
              <a:rPr lang="en-US" i="1" dirty="0">
                <a:solidFill>
                  <a:srgbClr val="C00000"/>
                </a:solidFill>
              </a:rPr>
              <a:t>     # perform file operations</a:t>
            </a:r>
          </a:p>
          <a:p>
            <a:r>
              <a:rPr lang="en-US" i="1" dirty="0">
                <a:solidFill>
                  <a:srgbClr val="C00000"/>
                </a:solidFill>
              </a:rPr>
              <a:t>finally:</a:t>
            </a:r>
          </a:p>
          <a:p>
            <a:r>
              <a:rPr lang="en-US" i="1" dirty="0">
                <a:solidFill>
                  <a:srgbClr val="C00000"/>
                </a:solidFill>
              </a:rPr>
              <a:t>    </a:t>
            </a:r>
            <a:r>
              <a:rPr lang="en-US" i="1" dirty="0" err="1">
                <a:solidFill>
                  <a:srgbClr val="C00000"/>
                </a:solidFill>
              </a:rPr>
              <a:t>f.close</a:t>
            </a:r>
            <a:r>
              <a:rPr lang="en-US" i="1" dirty="0">
                <a:solidFill>
                  <a:srgbClr val="C00000"/>
                </a:solidFill>
              </a:rPr>
              <a:t>()</a:t>
            </a:r>
          </a:p>
          <a:p>
            <a:endParaRPr lang="en-US" dirty="0"/>
          </a:p>
          <a:p>
            <a:r>
              <a:rPr lang="en-US" dirty="0"/>
              <a:t>C. A and B</a:t>
            </a:r>
          </a:p>
          <a:p>
            <a:r>
              <a:rPr lang="en-US" dirty="0"/>
              <a:t>D. None of the above</a:t>
            </a:r>
            <a:endParaRPr lang="en-CA" dirty="0"/>
          </a:p>
        </p:txBody>
      </p:sp>
      <p:sp>
        <p:nvSpPr>
          <p:cNvPr id="4" name="Slide Number Placeholder 3">
            <a:extLst>
              <a:ext uri="{FF2B5EF4-FFF2-40B4-BE49-F238E27FC236}">
                <a16:creationId xmlns:a16="http://schemas.microsoft.com/office/drawing/2014/main" id="{D6C20E43-23A7-4F88-BE60-137FDAAF5FFF}"/>
              </a:ext>
            </a:extLst>
          </p:cNvPr>
          <p:cNvSpPr>
            <a:spLocks noGrp="1"/>
          </p:cNvSpPr>
          <p:nvPr>
            <p:ph type="sldNum" sz="quarter" idx="10"/>
          </p:nvPr>
        </p:nvSpPr>
        <p:spPr/>
        <p:txBody>
          <a:bodyPr/>
          <a:lstStyle/>
          <a:p>
            <a:pPr>
              <a:defRPr/>
            </a:pPr>
            <a:fld id="{6DB1FBA9-0009-47E9-8D28-5B0116D2432D}" type="slidenum">
              <a:rPr lang="en-US" altLang="en-US" smtClean="0"/>
              <a:pPr>
                <a:defRPr/>
              </a:pPr>
              <a:t>307</a:t>
            </a:fld>
            <a:endParaRPr lang="en-US" altLang="en-US"/>
          </a:p>
        </p:txBody>
      </p:sp>
    </p:spTree>
    <p:extLst>
      <p:ext uri="{BB962C8B-B14F-4D97-AF65-F5344CB8AC3E}">
        <p14:creationId xmlns:p14="http://schemas.microsoft.com/office/powerpoint/2010/main" val="1582613506"/>
      </p:ext>
    </p:extLst>
  </p:cSld>
  <p:clrMapOvr>
    <a:masterClrMapping/>
  </p:clrMapOvr>
  <p:transition spd="med"/>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B4439-7AA4-4A80-96CA-7AFEA40B7C7B}"/>
              </a:ext>
            </a:extLst>
          </p:cNvPr>
          <p:cNvSpPr>
            <a:spLocks noGrp="1"/>
          </p:cNvSpPr>
          <p:nvPr>
            <p:ph type="title"/>
          </p:nvPr>
        </p:nvSpPr>
        <p:spPr/>
        <p:txBody>
          <a:bodyPr/>
          <a:lstStyle/>
          <a:p>
            <a:r>
              <a:rPr lang="en-US" dirty="0"/>
              <a:t>Quiz 8</a:t>
            </a:r>
            <a:endParaRPr lang="en-CA" dirty="0"/>
          </a:p>
        </p:txBody>
      </p:sp>
      <p:sp>
        <p:nvSpPr>
          <p:cNvPr id="3" name="Content Placeholder 2">
            <a:extLst>
              <a:ext uri="{FF2B5EF4-FFF2-40B4-BE49-F238E27FC236}">
                <a16:creationId xmlns:a16="http://schemas.microsoft.com/office/drawing/2014/main" id="{DE0C2612-61E4-4FC1-BD44-D82A42489BC1}"/>
              </a:ext>
            </a:extLst>
          </p:cNvPr>
          <p:cNvSpPr>
            <a:spLocks noGrp="1"/>
          </p:cNvSpPr>
          <p:nvPr>
            <p:ph idx="1"/>
          </p:nvPr>
        </p:nvSpPr>
        <p:spPr/>
        <p:txBody>
          <a:bodyPr/>
          <a:lstStyle/>
          <a:p>
            <a:r>
              <a:rPr lang="en-US" b="1" dirty="0"/>
              <a:t>4. For the following code below:</a:t>
            </a:r>
          </a:p>
          <a:p>
            <a:r>
              <a:rPr lang="en-US" i="1" dirty="0">
                <a:solidFill>
                  <a:srgbClr val="C00000"/>
                </a:solidFill>
              </a:rPr>
              <a:t>f = open('test.txt', 'r', encoding = 'utf-8')</a:t>
            </a:r>
          </a:p>
          <a:p>
            <a:r>
              <a:rPr lang="en-US" i="1" dirty="0" err="1">
                <a:solidFill>
                  <a:srgbClr val="C00000"/>
                </a:solidFill>
              </a:rPr>
              <a:t>f.read</a:t>
            </a:r>
            <a:r>
              <a:rPr lang="en-US" i="1" dirty="0">
                <a:solidFill>
                  <a:srgbClr val="C00000"/>
                </a:solidFill>
              </a:rPr>
              <a:t>()</a:t>
            </a:r>
          </a:p>
          <a:p>
            <a:endParaRPr lang="en-US" dirty="0"/>
          </a:p>
          <a:p>
            <a:r>
              <a:rPr lang="en-US" dirty="0"/>
              <a:t>Which of the following statements is true?</a:t>
            </a:r>
          </a:p>
          <a:p>
            <a:r>
              <a:rPr lang="en-US" dirty="0"/>
              <a:t>Choose one of the answers below</a:t>
            </a:r>
          </a:p>
          <a:p>
            <a:endParaRPr lang="en-US" dirty="0"/>
          </a:p>
          <a:p>
            <a:r>
              <a:rPr lang="en-US" dirty="0"/>
              <a:t>A.  This program reads the content of test.txt file</a:t>
            </a:r>
          </a:p>
          <a:p>
            <a:r>
              <a:rPr lang="en-US" dirty="0"/>
              <a:t>B.  If test.txt contains newline, read() will return newline as ‘\n’</a:t>
            </a:r>
          </a:p>
          <a:p>
            <a:r>
              <a:rPr lang="en-US" dirty="0"/>
              <a:t>C.  You can pass an integer to the read() method</a:t>
            </a:r>
          </a:p>
          <a:p>
            <a:r>
              <a:rPr lang="en-US" dirty="0"/>
              <a:t>D.  A, B, C</a:t>
            </a:r>
          </a:p>
          <a:p>
            <a:r>
              <a:rPr lang="en-US" dirty="0"/>
              <a:t>E.  A, B</a:t>
            </a:r>
          </a:p>
          <a:p>
            <a:endParaRPr lang="en-CA" dirty="0"/>
          </a:p>
        </p:txBody>
      </p:sp>
      <p:sp>
        <p:nvSpPr>
          <p:cNvPr id="4" name="Slide Number Placeholder 3">
            <a:extLst>
              <a:ext uri="{FF2B5EF4-FFF2-40B4-BE49-F238E27FC236}">
                <a16:creationId xmlns:a16="http://schemas.microsoft.com/office/drawing/2014/main" id="{55E7A420-C768-4F0B-9616-469BEFC3BCD6}"/>
              </a:ext>
            </a:extLst>
          </p:cNvPr>
          <p:cNvSpPr>
            <a:spLocks noGrp="1"/>
          </p:cNvSpPr>
          <p:nvPr>
            <p:ph type="sldNum" sz="quarter" idx="10"/>
          </p:nvPr>
        </p:nvSpPr>
        <p:spPr/>
        <p:txBody>
          <a:bodyPr/>
          <a:lstStyle/>
          <a:p>
            <a:pPr>
              <a:defRPr/>
            </a:pPr>
            <a:fld id="{6DB1FBA9-0009-47E9-8D28-5B0116D2432D}" type="slidenum">
              <a:rPr lang="en-US" altLang="en-US" smtClean="0"/>
              <a:pPr>
                <a:defRPr/>
              </a:pPr>
              <a:t>308</a:t>
            </a:fld>
            <a:endParaRPr lang="en-US" altLang="en-US"/>
          </a:p>
        </p:txBody>
      </p:sp>
    </p:spTree>
    <p:extLst>
      <p:ext uri="{BB962C8B-B14F-4D97-AF65-F5344CB8AC3E}">
        <p14:creationId xmlns:p14="http://schemas.microsoft.com/office/powerpoint/2010/main" val="1046808463"/>
      </p:ext>
    </p:extLst>
  </p:cSld>
  <p:clrMapOvr>
    <a:masterClrMapping/>
  </p:clrMapOvr>
  <p:transition spd="med"/>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BC136-0D4F-434D-9F7C-BF68A24FABE1}"/>
              </a:ext>
            </a:extLst>
          </p:cNvPr>
          <p:cNvSpPr>
            <a:spLocks noGrp="1"/>
          </p:cNvSpPr>
          <p:nvPr>
            <p:ph type="title"/>
          </p:nvPr>
        </p:nvSpPr>
        <p:spPr/>
        <p:txBody>
          <a:bodyPr/>
          <a:lstStyle/>
          <a:p>
            <a:r>
              <a:rPr lang="en-US" dirty="0"/>
              <a:t>Quiz 8</a:t>
            </a:r>
            <a:endParaRPr lang="en-CA" dirty="0"/>
          </a:p>
        </p:txBody>
      </p:sp>
      <p:sp>
        <p:nvSpPr>
          <p:cNvPr id="3" name="Content Placeholder 2">
            <a:extLst>
              <a:ext uri="{FF2B5EF4-FFF2-40B4-BE49-F238E27FC236}">
                <a16:creationId xmlns:a16="http://schemas.microsoft.com/office/drawing/2014/main" id="{4FA9F6E0-803B-4947-906D-27925EBA6077}"/>
              </a:ext>
            </a:extLst>
          </p:cNvPr>
          <p:cNvSpPr>
            <a:spLocks noGrp="1"/>
          </p:cNvSpPr>
          <p:nvPr>
            <p:ph idx="1"/>
          </p:nvPr>
        </p:nvSpPr>
        <p:spPr/>
        <p:txBody>
          <a:bodyPr/>
          <a:lstStyle/>
          <a:p>
            <a:r>
              <a:rPr lang="en-US" b="1" dirty="0"/>
              <a:t>5. What will happen if you try to open a file that doesn’t exist?</a:t>
            </a:r>
          </a:p>
          <a:p>
            <a:r>
              <a:rPr lang="en-US" b="1" dirty="0"/>
              <a:t>Choose one of the answers below</a:t>
            </a:r>
          </a:p>
          <a:p>
            <a:endParaRPr lang="en-US" dirty="0"/>
          </a:p>
          <a:p>
            <a:r>
              <a:rPr lang="en-US" dirty="0"/>
              <a:t>A.  A new file is created</a:t>
            </a:r>
          </a:p>
          <a:p>
            <a:r>
              <a:rPr lang="en-US" dirty="0"/>
              <a:t>B.  Nothing will happen</a:t>
            </a:r>
          </a:p>
          <a:p>
            <a:r>
              <a:rPr lang="en-US" dirty="0"/>
              <a:t>C.  An exception is raised</a:t>
            </a:r>
          </a:p>
          <a:p>
            <a:r>
              <a:rPr lang="en-US" dirty="0"/>
              <a:t>D.  A and C</a:t>
            </a:r>
            <a:endParaRPr lang="en-CA" dirty="0"/>
          </a:p>
        </p:txBody>
      </p:sp>
      <p:sp>
        <p:nvSpPr>
          <p:cNvPr id="4" name="Slide Number Placeholder 3">
            <a:extLst>
              <a:ext uri="{FF2B5EF4-FFF2-40B4-BE49-F238E27FC236}">
                <a16:creationId xmlns:a16="http://schemas.microsoft.com/office/drawing/2014/main" id="{2D3CD0B1-E62A-4C90-B7C8-77ABCDF1BF73}"/>
              </a:ext>
            </a:extLst>
          </p:cNvPr>
          <p:cNvSpPr>
            <a:spLocks noGrp="1"/>
          </p:cNvSpPr>
          <p:nvPr>
            <p:ph type="sldNum" sz="quarter" idx="10"/>
          </p:nvPr>
        </p:nvSpPr>
        <p:spPr/>
        <p:txBody>
          <a:bodyPr/>
          <a:lstStyle/>
          <a:p>
            <a:pPr>
              <a:defRPr/>
            </a:pPr>
            <a:fld id="{6DB1FBA9-0009-47E9-8D28-5B0116D2432D}" type="slidenum">
              <a:rPr lang="en-US" altLang="en-US" smtClean="0"/>
              <a:pPr>
                <a:defRPr/>
              </a:pPr>
              <a:t>309</a:t>
            </a:fld>
            <a:endParaRPr lang="en-US" altLang="en-US"/>
          </a:p>
        </p:txBody>
      </p:sp>
    </p:spTree>
    <p:extLst>
      <p:ext uri="{BB962C8B-B14F-4D97-AF65-F5344CB8AC3E}">
        <p14:creationId xmlns:p14="http://schemas.microsoft.com/office/powerpoint/2010/main" val="357475995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BA437-6339-46B2-8EF1-850184ECF519}"/>
              </a:ext>
            </a:extLst>
          </p:cNvPr>
          <p:cNvSpPr>
            <a:spLocks noGrp="1"/>
          </p:cNvSpPr>
          <p:nvPr>
            <p:ph type="title"/>
          </p:nvPr>
        </p:nvSpPr>
        <p:spPr/>
        <p:txBody>
          <a:bodyPr/>
          <a:lstStyle/>
          <a:p>
            <a:r>
              <a:rPr lang="en-CA" sz="2800" dirty="0"/>
              <a:t>EXPRESSIONS, VARIABLES AND ASSIGNMENTS</a:t>
            </a:r>
          </a:p>
        </p:txBody>
      </p:sp>
      <p:sp>
        <p:nvSpPr>
          <p:cNvPr id="3" name="Content Placeholder 2">
            <a:extLst>
              <a:ext uri="{FF2B5EF4-FFF2-40B4-BE49-F238E27FC236}">
                <a16:creationId xmlns:a16="http://schemas.microsoft.com/office/drawing/2014/main" id="{8E09E2B3-A436-4F82-B50B-5C93E28BE80F}"/>
              </a:ext>
            </a:extLst>
          </p:cNvPr>
          <p:cNvSpPr>
            <a:spLocks noGrp="1"/>
          </p:cNvSpPr>
          <p:nvPr>
            <p:ph idx="1"/>
          </p:nvPr>
        </p:nvSpPr>
        <p:spPr/>
        <p:txBody>
          <a:bodyPr/>
          <a:lstStyle/>
          <a:p>
            <a:r>
              <a:rPr lang="en-US" dirty="0"/>
              <a:t>You can do </a:t>
            </a:r>
            <a:r>
              <a:rPr lang="en-US" dirty="0">
                <a:solidFill>
                  <a:srgbClr val="C00000"/>
                </a:solidFill>
              </a:rPr>
              <a:t>mathematical operations </a:t>
            </a:r>
            <a:r>
              <a:rPr lang="en-US" dirty="0"/>
              <a:t>on Booleans (oh yes you can)</a:t>
            </a:r>
          </a:p>
          <a:p>
            <a:r>
              <a:rPr lang="en-US" dirty="0"/>
              <a:t>Operations between </a:t>
            </a:r>
            <a:r>
              <a:rPr lang="en-US" dirty="0">
                <a:solidFill>
                  <a:srgbClr val="C00000"/>
                </a:solidFill>
              </a:rPr>
              <a:t>bool</a:t>
            </a:r>
            <a:r>
              <a:rPr lang="en-US" dirty="0"/>
              <a:t> and </a:t>
            </a:r>
            <a:r>
              <a:rPr lang="en-US" dirty="0">
                <a:solidFill>
                  <a:srgbClr val="C00000"/>
                </a:solidFill>
              </a:rPr>
              <a:t>int/float </a:t>
            </a:r>
            <a:r>
              <a:rPr lang="en-US" dirty="0"/>
              <a:t>are automatically converted to the numeric type </a:t>
            </a:r>
            <a:r>
              <a:rPr lang="en-US" dirty="0">
                <a:solidFill>
                  <a:srgbClr val="C00000"/>
                </a:solidFill>
              </a:rPr>
              <a:t>(int/float) </a:t>
            </a:r>
            <a:r>
              <a:rPr lang="en-US" dirty="0"/>
              <a:t>in which </a:t>
            </a:r>
            <a:r>
              <a:rPr lang="en-US" dirty="0">
                <a:solidFill>
                  <a:srgbClr val="C00000"/>
                </a:solidFill>
              </a:rPr>
              <a:t>True is 1 </a:t>
            </a:r>
            <a:r>
              <a:rPr lang="en-US" dirty="0"/>
              <a:t>and </a:t>
            </a:r>
            <a:r>
              <a:rPr lang="en-US" dirty="0">
                <a:solidFill>
                  <a:srgbClr val="C00000"/>
                </a:solidFill>
              </a:rPr>
              <a:t>False is 0</a:t>
            </a:r>
          </a:p>
          <a:p>
            <a:r>
              <a:rPr lang="en-US" b="1" dirty="0">
                <a:solidFill>
                  <a:srgbClr val="C00000"/>
                </a:solidFill>
              </a:rPr>
              <a:t>Example:</a:t>
            </a:r>
          </a:p>
          <a:p>
            <a:r>
              <a:rPr lang="en-US" dirty="0"/>
              <a:t>Type the following into your Python console</a:t>
            </a:r>
          </a:p>
          <a:p>
            <a:r>
              <a:rPr lang="en-US" dirty="0">
                <a:solidFill>
                  <a:srgbClr val="C00000"/>
                </a:solidFill>
              </a:rPr>
              <a:t>1 + True</a:t>
            </a:r>
          </a:p>
          <a:p>
            <a:r>
              <a:rPr lang="en-US" dirty="0">
                <a:solidFill>
                  <a:srgbClr val="C00000"/>
                </a:solidFill>
              </a:rPr>
              <a:t>False + True</a:t>
            </a:r>
          </a:p>
          <a:p>
            <a:r>
              <a:rPr lang="en-US" dirty="0">
                <a:solidFill>
                  <a:srgbClr val="C00000"/>
                </a:solidFill>
              </a:rPr>
              <a:t>2*True</a:t>
            </a:r>
          </a:p>
          <a:p>
            <a:endParaRPr lang="en-US" dirty="0"/>
          </a:p>
          <a:p>
            <a:endParaRPr lang="en-CA" dirty="0"/>
          </a:p>
        </p:txBody>
      </p:sp>
      <p:sp>
        <p:nvSpPr>
          <p:cNvPr id="4" name="Slide Number Placeholder 3">
            <a:extLst>
              <a:ext uri="{FF2B5EF4-FFF2-40B4-BE49-F238E27FC236}">
                <a16:creationId xmlns:a16="http://schemas.microsoft.com/office/drawing/2014/main" id="{CFEB7E65-D3A1-4C2B-88BC-5784CA869689}"/>
              </a:ext>
            </a:extLst>
          </p:cNvPr>
          <p:cNvSpPr>
            <a:spLocks noGrp="1"/>
          </p:cNvSpPr>
          <p:nvPr>
            <p:ph type="sldNum" sz="quarter" idx="10"/>
          </p:nvPr>
        </p:nvSpPr>
        <p:spPr/>
        <p:txBody>
          <a:bodyPr/>
          <a:lstStyle/>
          <a:p>
            <a:pPr>
              <a:defRPr/>
            </a:pPr>
            <a:fld id="{6DB1FBA9-0009-47E9-8D28-5B0116D2432D}" type="slidenum">
              <a:rPr lang="en-US" altLang="en-US" smtClean="0"/>
              <a:pPr>
                <a:defRPr/>
              </a:pPr>
              <a:t>31</a:t>
            </a:fld>
            <a:endParaRPr lang="en-US" altLang="en-US"/>
          </a:p>
        </p:txBody>
      </p:sp>
      <p:pic>
        <p:nvPicPr>
          <p:cNvPr id="5" name="Picture 4">
            <a:extLst>
              <a:ext uri="{FF2B5EF4-FFF2-40B4-BE49-F238E27FC236}">
                <a16:creationId xmlns:a16="http://schemas.microsoft.com/office/drawing/2014/main" id="{C01D0B75-6261-4B4A-BAA5-59C7E1BD9847}"/>
              </a:ext>
            </a:extLst>
          </p:cNvPr>
          <p:cNvPicPr>
            <a:picLocks noChangeAspect="1"/>
          </p:cNvPicPr>
          <p:nvPr/>
        </p:nvPicPr>
        <p:blipFill>
          <a:blip r:embed="rId2"/>
          <a:stretch>
            <a:fillRect/>
          </a:stretch>
        </p:blipFill>
        <p:spPr>
          <a:xfrm>
            <a:off x="381000" y="4191000"/>
            <a:ext cx="7877175" cy="2266217"/>
          </a:xfrm>
          <a:prstGeom prst="rect">
            <a:avLst/>
          </a:prstGeom>
        </p:spPr>
      </p:pic>
    </p:spTree>
    <p:extLst>
      <p:ext uri="{BB962C8B-B14F-4D97-AF65-F5344CB8AC3E}">
        <p14:creationId xmlns:p14="http://schemas.microsoft.com/office/powerpoint/2010/main" val="2021322202"/>
      </p:ext>
    </p:extLst>
  </p:cSld>
  <p:clrMapOvr>
    <a:masterClrMapping/>
  </p:clrMapOvr>
  <p:transition spd="med"/>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AE20E-E8FA-4C4C-8ADD-9F49D6637ED5}"/>
              </a:ext>
            </a:extLst>
          </p:cNvPr>
          <p:cNvSpPr>
            <a:spLocks noGrp="1"/>
          </p:cNvSpPr>
          <p:nvPr>
            <p:ph type="title"/>
          </p:nvPr>
        </p:nvSpPr>
        <p:spPr/>
        <p:txBody>
          <a:bodyPr/>
          <a:lstStyle/>
          <a:p>
            <a:r>
              <a:rPr lang="en-US" dirty="0"/>
              <a:t>Quiz 8</a:t>
            </a:r>
            <a:endParaRPr lang="en-CA" dirty="0"/>
          </a:p>
        </p:txBody>
      </p:sp>
      <p:sp>
        <p:nvSpPr>
          <p:cNvPr id="3" name="Content Placeholder 2">
            <a:extLst>
              <a:ext uri="{FF2B5EF4-FFF2-40B4-BE49-F238E27FC236}">
                <a16:creationId xmlns:a16="http://schemas.microsoft.com/office/drawing/2014/main" id="{6FE0B204-5D6F-4D41-9894-EDF728DD8D48}"/>
              </a:ext>
            </a:extLst>
          </p:cNvPr>
          <p:cNvSpPr>
            <a:spLocks noGrp="1"/>
          </p:cNvSpPr>
          <p:nvPr>
            <p:ph idx="1"/>
          </p:nvPr>
        </p:nvSpPr>
        <p:spPr/>
        <p:txBody>
          <a:bodyPr/>
          <a:lstStyle/>
          <a:p>
            <a:r>
              <a:rPr lang="en-US" b="1" dirty="0"/>
              <a:t>6. For the following code below:</a:t>
            </a:r>
          </a:p>
          <a:p>
            <a:r>
              <a:rPr lang="en-US" i="1" dirty="0">
                <a:solidFill>
                  <a:srgbClr val="C00000"/>
                </a:solidFill>
              </a:rPr>
              <a:t>f = open('test.txt', ‘w', encoding = 'utf-8’)</a:t>
            </a:r>
          </a:p>
          <a:p>
            <a:r>
              <a:rPr lang="en-US" b="1" dirty="0"/>
              <a:t>The file </a:t>
            </a:r>
            <a:r>
              <a:rPr lang="en-US" b="1" dirty="0">
                <a:solidFill>
                  <a:srgbClr val="C00000"/>
                </a:solidFill>
              </a:rPr>
              <a:t>test.txt </a:t>
            </a:r>
            <a:r>
              <a:rPr lang="en-US" b="1" dirty="0"/>
              <a:t>already exists</a:t>
            </a:r>
          </a:p>
          <a:p>
            <a:r>
              <a:rPr lang="en-US" b="1" dirty="0"/>
              <a:t>What happens to the file </a:t>
            </a:r>
            <a:r>
              <a:rPr lang="en-US" b="1" dirty="0">
                <a:solidFill>
                  <a:srgbClr val="C00000"/>
                </a:solidFill>
              </a:rPr>
              <a:t>test.txt?</a:t>
            </a:r>
          </a:p>
          <a:p>
            <a:endParaRPr lang="en-US" dirty="0"/>
          </a:p>
          <a:p>
            <a:r>
              <a:rPr lang="en-US" dirty="0"/>
              <a:t>A.  Copy of the test.txt is created</a:t>
            </a:r>
          </a:p>
          <a:p>
            <a:r>
              <a:rPr lang="en-US" dirty="0"/>
              <a:t>B.  previous test.txt will be overwritten</a:t>
            </a:r>
          </a:p>
          <a:p>
            <a:r>
              <a:rPr lang="en-US" dirty="0"/>
              <a:t>C.  An error is returned, operation fails</a:t>
            </a:r>
          </a:p>
          <a:p>
            <a:r>
              <a:rPr lang="en-US" dirty="0"/>
              <a:t>D.  test.txt will be opened and any new information will be appended</a:t>
            </a:r>
          </a:p>
          <a:p>
            <a:endParaRPr lang="en-CA" dirty="0"/>
          </a:p>
        </p:txBody>
      </p:sp>
      <p:sp>
        <p:nvSpPr>
          <p:cNvPr id="4" name="Slide Number Placeholder 3">
            <a:extLst>
              <a:ext uri="{FF2B5EF4-FFF2-40B4-BE49-F238E27FC236}">
                <a16:creationId xmlns:a16="http://schemas.microsoft.com/office/drawing/2014/main" id="{6668FFC6-4761-46E1-8C3C-F27A23CA8AA8}"/>
              </a:ext>
            </a:extLst>
          </p:cNvPr>
          <p:cNvSpPr>
            <a:spLocks noGrp="1"/>
          </p:cNvSpPr>
          <p:nvPr>
            <p:ph type="sldNum" sz="quarter" idx="10"/>
          </p:nvPr>
        </p:nvSpPr>
        <p:spPr/>
        <p:txBody>
          <a:bodyPr/>
          <a:lstStyle/>
          <a:p>
            <a:pPr>
              <a:defRPr/>
            </a:pPr>
            <a:fld id="{6DB1FBA9-0009-47E9-8D28-5B0116D2432D}" type="slidenum">
              <a:rPr lang="en-US" altLang="en-US" smtClean="0"/>
              <a:pPr>
                <a:defRPr/>
              </a:pPr>
              <a:t>310</a:t>
            </a:fld>
            <a:endParaRPr lang="en-US" altLang="en-US"/>
          </a:p>
        </p:txBody>
      </p:sp>
    </p:spTree>
    <p:extLst>
      <p:ext uri="{BB962C8B-B14F-4D97-AF65-F5344CB8AC3E}">
        <p14:creationId xmlns:p14="http://schemas.microsoft.com/office/powerpoint/2010/main" val="2466423768"/>
      </p:ext>
    </p:extLst>
  </p:cSld>
  <p:clrMapOvr>
    <a:masterClrMapping/>
  </p:clrMapOvr>
  <p:transition spd="med"/>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45186-FD57-4615-8B6A-BF6E19A5AF50}"/>
              </a:ext>
            </a:extLst>
          </p:cNvPr>
          <p:cNvSpPr>
            <a:spLocks noGrp="1"/>
          </p:cNvSpPr>
          <p:nvPr>
            <p:ph type="title"/>
          </p:nvPr>
        </p:nvSpPr>
        <p:spPr/>
        <p:txBody>
          <a:bodyPr/>
          <a:lstStyle/>
          <a:p>
            <a:r>
              <a:rPr lang="en-US" dirty="0"/>
              <a:t>Quiz 8</a:t>
            </a:r>
            <a:endParaRPr lang="en-CA" dirty="0"/>
          </a:p>
        </p:txBody>
      </p:sp>
      <p:sp>
        <p:nvSpPr>
          <p:cNvPr id="3" name="Content Placeholder 2">
            <a:extLst>
              <a:ext uri="{FF2B5EF4-FFF2-40B4-BE49-F238E27FC236}">
                <a16:creationId xmlns:a16="http://schemas.microsoft.com/office/drawing/2014/main" id="{504B00C0-72E7-4F76-851D-AD90001610A3}"/>
              </a:ext>
            </a:extLst>
          </p:cNvPr>
          <p:cNvSpPr>
            <a:spLocks noGrp="1"/>
          </p:cNvSpPr>
          <p:nvPr>
            <p:ph idx="1"/>
          </p:nvPr>
        </p:nvSpPr>
        <p:spPr/>
        <p:txBody>
          <a:bodyPr/>
          <a:lstStyle/>
          <a:p>
            <a:r>
              <a:rPr lang="en-US" b="1" dirty="0"/>
              <a:t>7. For the following code below:</a:t>
            </a:r>
          </a:p>
          <a:p>
            <a:r>
              <a:rPr lang="en-US" i="1" dirty="0">
                <a:solidFill>
                  <a:srgbClr val="C00000"/>
                </a:solidFill>
              </a:rPr>
              <a:t>f = open('test.txt’, ‘x', encoding = 'utf-8’)</a:t>
            </a:r>
          </a:p>
          <a:p>
            <a:r>
              <a:rPr lang="en-US" b="1" dirty="0"/>
              <a:t>The file test.txt already exists</a:t>
            </a:r>
          </a:p>
          <a:p>
            <a:r>
              <a:rPr lang="en-US" b="1" dirty="0"/>
              <a:t>What happens?</a:t>
            </a:r>
          </a:p>
          <a:p>
            <a:endParaRPr lang="en-US" dirty="0"/>
          </a:p>
          <a:p>
            <a:r>
              <a:rPr lang="en-US" dirty="0"/>
              <a:t>A. text.txt is opened in read only mode</a:t>
            </a:r>
          </a:p>
          <a:p>
            <a:r>
              <a:rPr lang="en-US" dirty="0"/>
              <a:t>B. test.txt is opened for editing</a:t>
            </a:r>
          </a:p>
          <a:p>
            <a:r>
              <a:rPr lang="en-US" dirty="0"/>
              <a:t>C. Operation fails</a:t>
            </a:r>
          </a:p>
          <a:p>
            <a:r>
              <a:rPr lang="en-US" dirty="0"/>
              <a:t>D. Nothing happens</a:t>
            </a:r>
          </a:p>
          <a:p>
            <a:endParaRPr lang="en-CA" dirty="0"/>
          </a:p>
        </p:txBody>
      </p:sp>
      <p:sp>
        <p:nvSpPr>
          <p:cNvPr id="4" name="Slide Number Placeholder 3">
            <a:extLst>
              <a:ext uri="{FF2B5EF4-FFF2-40B4-BE49-F238E27FC236}">
                <a16:creationId xmlns:a16="http://schemas.microsoft.com/office/drawing/2014/main" id="{314BC92C-8379-4623-A270-D3A1F8D94331}"/>
              </a:ext>
            </a:extLst>
          </p:cNvPr>
          <p:cNvSpPr>
            <a:spLocks noGrp="1"/>
          </p:cNvSpPr>
          <p:nvPr>
            <p:ph type="sldNum" sz="quarter" idx="10"/>
          </p:nvPr>
        </p:nvSpPr>
        <p:spPr/>
        <p:txBody>
          <a:bodyPr/>
          <a:lstStyle/>
          <a:p>
            <a:pPr>
              <a:defRPr/>
            </a:pPr>
            <a:fld id="{6DB1FBA9-0009-47E9-8D28-5B0116D2432D}" type="slidenum">
              <a:rPr lang="en-US" altLang="en-US" smtClean="0"/>
              <a:pPr>
                <a:defRPr/>
              </a:pPr>
              <a:t>311</a:t>
            </a:fld>
            <a:endParaRPr lang="en-US" altLang="en-US"/>
          </a:p>
        </p:txBody>
      </p:sp>
    </p:spTree>
    <p:extLst>
      <p:ext uri="{BB962C8B-B14F-4D97-AF65-F5344CB8AC3E}">
        <p14:creationId xmlns:p14="http://schemas.microsoft.com/office/powerpoint/2010/main" val="731217606"/>
      </p:ext>
    </p:extLst>
  </p:cSld>
  <p:clrMapOvr>
    <a:masterClrMapping/>
  </p:clrMapOvr>
  <p:transition spd="med"/>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A54A0-3C26-4118-B5AC-878E6365DC55}"/>
              </a:ext>
            </a:extLst>
          </p:cNvPr>
          <p:cNvSpPr>
            <a:spLocks noGrp="1"/>
          </p:cNvSpPr>
          <p:nvPr>
            <p:ph type="title"/>
          </p:nvPr>
        </p:nvSpPr>
        <p:spPr/>
        <p:txBody>
          <a:bodyPr/>
          <a:lstStyle/>
          <a:p>
            <a:r>
              <a:rPr lang="en-US" dirty="0"/>
              <a:t>Quiz 8</a:t>
            </a:r>
            <a:endParaRPr lang="en-CA" dirty="0"/>
          </a:p>
        </p:txBody>
      </p:sp>
      <p:sp>
        <p:nvSpPr>
          <p:cNvPr id="3" name="Content Placeholder 2">
            <a:extLst>
              <a:ext uri="{FF2B5EF4-FFF2-40B4-BE49-F238E27FC236}">
                <a16:creationId xmlns:a16="http://schemas.microsoft.com/office/drawing/2014/main" id="{143B7F34-21FD-43AA-AAB3-BD7AA476BFDE}"/>
              </a:ext>
            </a:extLst>
          </p:cNvPr>
          <p:cNvSpPr>
            <a:spLocks noGrp="1"/>
          </p:cNvSpPr>
          <p:nvPr>
            <p:ph idx="1"/>
          </p:nvPr>
        </p:nvSpPr>
        <p:spPr/>
        <p:txBody>
          <a:bodyPr/>
          <a:lstStyle/>
          <a:p>
            <a:r>
              <a:rPr lang="en-US" b="1" dirty="0"/>
              <a:t>8. What is the output of the following code ?</a:t>
            </a:r>
          </a:p>
          <a:p>
            <a:r>
              <a:rPr lang="en-US" i="1" dirty="0">
                <a:solidFill>
                  <a:srgbClr val="C00000"/>
                </a:solidFill>
              </a:rPr>
              <a:t>with open('test.txt') as f:</a:t>
            </a:r>
          </a:p>
          <a:p>
            <a:r>
              <a:rPr lang="en-US" i="1" dirty="0">
                <a:solidFill>
                  <a:srgbClr val="C00000"/>
                </a:solidFill>
              </a:rPr>
              <a:t>    print(</a:t>
            </a:r>
            <a:r>
              <a:rPr lang="en-US" i="1" dirty="0" err="1">
                <a:solidFill>
                  <a:srgbClr val="C00000"/>
                </a:solidFill>
              </a:rPr>
              <a:t>f.read</a:t>
            </a:r>
            <a:r>
              <a:rPr lang="en-US" i="1" dirty="0">
                <a:solidFill>
                  <a:srgbClr val="C00000"/>
                </a:solidFill>
              </a:rPr>
              <a:t>(5))</a:t>
            </a:r>
          </a:p>
          <a:p>
            <a:r>
              <a:rPr lang="en-US" dirty="0"/>
              <a:t>    </a:t>
            </a:r>
          </a:p>
          <a:p>
            <a:r>
              <a:rPr lang="en-US" b="1" dirty="0">
                <a:solidFill>
                  <a:srgbClr val="C00000"/>
                </a:solidFill>
              </a:rPr>
              <a:t>test.txt </a:t>
            </a:r>
            <a:r>
              <a:rPr lang="en-US" dirty="0"/>
              <a:t>file contains the content below on </a:t>
            </a:r>
            <a:r>
              <a:rPr lang="en-US" b="1" dirty="0"/>
              <a:t>two</a:t>
            </a:r>
            <a:r>
              <a:rPr lang="en-US" dirty="0"/>
              <a:t> separate lines (no line after </a:t>
            </a:r>
            <a:r>
              <a:rPr lang="en-US" i="1" dirty="0">
                <a:solidFill>
                  <a:schemeClr val="tx2">
                    <a:lumMod val="60000"/>
                    <a:lumOff val="40000"/>
                  </a:schemeClr>
                </a:solidFill>
              </a:rPr>
              <a:t>“How are you”</a:t>
            </a:r>
            <a:r>
              <a:rPr lang="en-US" i="1" dirty="0"/>
              <a:t>)</a:t>
            </a:r>
            <a:endParaRPr lang="en-US" i="1" dirty="0">
              <a:solidFill>
                <a:schemeClr val="tx2">
                  <a:lumMod val="60000"/>
                  <a:lumOff val="40000"/>
                </a:schemeClr>
              </a:solidFill>
            </a:endParaRPr>
          </a:p>
          <a:p>
            <a:pPr marL="0" indent="0">
              <a:buNone/>
            </a:pPr>
            <a:r>
              <a:rPr lang="en-US" i="1" dirty="0">
                <a:solidFill>
                  <a:schemeClr val="tx2">
                    <a:lumMod val="60000"/>
                    <a:lumOff val="40000"/>
                  </a:schemeClr>
                </a:solidFill>
              </a:rPr>
              <a:t>Hello</a:t>
            </a:r>
          </a:p>
          <a:p>
            <a:pPr marL="0" indent="0">
              <a:buNone/>
            </a:pPr>
            <a:r>
              <a:rPr lang="en-US" i="1" dirty="0">
                <a:solidFill>
                  <a:schemeClr val="tx2">
                    <a:lumMod val="60000"/>
                    <a:lumOff val="40000"/>
                  </a:schemeClr>
                </a:solidFill>
              </a:rPr>
              <a:t>How are you</a:t>
            </a:r>
          </a:p>
          <a:p>
            <a:pPr marL="0" indent="0">
              <a:buNone/>
            </a:pPr>
            <a:endParaRPr lang="en-US" dirty="0"/>
          </a:p>
          <a:p>
            <a:pPr marL="0" indent="0">
              <a:buNone/>
            </a:pPr>
            <a:r>
              <a:rPr lang="en-US" dirty="0"/>
              <a:t>A.  Hell</a:t>
            </a:r>
          </a:p>
          <a:p>
            <a:pPr marL="0" indent="0">
              <a:buNone/>
            </a:pPr>
            <a:r>
              <a:rPr lang="en-US" dirty="0"/>
              <a:t>B.  How</a:t>
            </a:r>
          </a:p>
          <a:p>
            <a:pPr marL="0" indent="0">
              <a:buNone/>
            </a:pPr>
            <a:r>
              <a:rPr lang="en-US" dirty="0"/>
              <a:t>C.  Hello\n</a:t>
            </a:r>
          </a:p>
          <a:p>
            <a:pPr marL="0" indent="0">
              <a:buNone/>
            </a:pPr>
            <a:r>
              <a:rPr lang="en-US" dirty="0"/>
              <a:t>D.  you</a:t>
            </a:r>
          </a:p>
          <a:p>
            <a:pPr marL="0" indent="0">
              <a:buNone/>
            </a:pPr>
            <a:r>
              <a:rPr lang="en-US" dirty="0"/>
              <a:t>E.  Hello</a:t>
            </a:r>
            <a:endParaRPr lang="en-CA" dirty="0"/>
          </a:p>
        </p:txBody>
      </p:sp>
      <p:sp>
        <p:nvSpPr>
          <p:cNvPr id="4" name="Slide Number Placeholder 3">
            <a:extLst>
              <a:ext uri="{FF2B5EF4-FFF2-40B4-BE49-F238E27FC236}">
                <a16:creationId xmlns:a16="http://schemas.microsoft.com/office/drawing/2014/main" id="{898383A5-54B3-4D2A-A105-65E98F905BD3}"/>
              </a:ext>
            </a:extLst>
          </p:cNvPr>
          <p:cNvSpPr>
            <a:spLocks noGrp="1"/>
          </p:cNvSpPr>
          <p:nvPr>
            <p:ph type="sldNum" sz="quarter" idx="10"/>
          </p:nvPr>
        </p:nvSpPr>
        <p:spPr/>
        <p:txBody>
          <a:bodyPr/>
          <a:lstStyle/>
          <a:p>
            <a:pPr>
              <a:defRPr/>
            </a:pPr>
            <a:fld id="{6DB1FBA9-0009-47E9-8D28-5B0116D2432D}" type="slidenum">
              <a:rPr lang="en-US" altLang="en-US" smtClean="0"/>
              <a:pPr>
                <a:defRPr/>
              </a:pPr>
              <a:t>312</a:t>
            </a:fld>
            <a:endParaRPr lang="en-US" altLang="en-US"/>
          </a:p>
        </p:txBody>
      </p:sp>
    </p:spTree>
    <p:extLst>
      <p:ext uri="{BB962C8B-B14F-4D97-AF65-F5344CB8AC3E}">
        <p14:creationId xmlns:p14="http://schemas.microsoft.com/office/powerpoint/2010/main" val="3377161029"/>
      </p:ext>
    </p:extLst>
  </p:cSld>
  <p:clrMapOvr>
    <a:masterClrMapping/>
  </p:clrMapOvr>
  <p:transition spd="med"/>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52A7E-B83D-4124-82EF-295C7E6F1D54}"/>
              </a:ext>
            </a:extLst>
          </p:cNvPr>
          <p:cNvSpPr>
            <a:spLocks noGrp="1"/>
          </p:cNvSpPr>
          <p:nvPr>
            <p:ph type="title"/>
          </p:nvPr>
        </p:nvSpPr>
        <p:spPr/>
        <p:txBody>
          <a:bodyPr/>
          <a:lstStyle/>
          <a:p>
            <a:r>
              <a:rPr lang="en-US" dirty="0"/>
              <a:t>Quiz 8</a:t>
            </a:r>
            <a:endParaRPr lang="en-CA" dirty="0"/>
          </a:p>
        </p:txBody>
      </p:sp>
      <p:sp>
        <p:nvSpPr>
          <p:cNvPr id="3" name="Content Placeholder 2">
            <a:extLst>
              <a:ext uri="{FF2B5EF4-FFF2-40B4-BE49-F238E27FC236}">
                <a16:creationId xmlns:a16="http://schemas.microsoft.com/office/drawing/2014/main" id="{4D8DB646-197E-4936-AAD6-7E19C4A5B55D}"/>
              </a:ext>
            </a:extLst>
          </p:cNvPr>
          <p:cNvSpPr>
            <a:spLocks noGrp="1"/>
          </p:cNvSpPr>
          <p:nvPr>
            <p:ph idx="1"/>
          </p:nvPr>
        </p:nvSpPr>
        <p:spPr/>
        <p:txBody>
          <a:bodyPr/>
          <a:lstStyle/>
          <a:p>
            <a:r>
              <a:rPr lang="en-US" b="1" dirty="0"/>
              <a:t>9. What is the output of the following code ?</a:t>
            </a:r>
          </a:p>
          <a:p>
            <a:r>
              <a:rPr lang="en-US" i="1" dirty="0">
                <a:solidFill>
                  <a:srgbClr val="C00000"/>
                </a:solidFill>
              </a:rPr>
              <a:t>with open('test.txt') as f:</a:t>
            </a:r>
          </a:p>
          <a:p>
            <a:r>
              <a:rPr lang="en-US" i="1" dirty="0">
                <a:solidFill>
                  <a:srgbClr val="C00000"/>
                </a:solidFill>
              </a:rPr>
              <a:t>    print(</a:t>
            </a:r>
            <a:r>
              <a:rPr lang="en-US" i="1" dirty="0" err="1">
                <a:solidFill>
                  <a:srgbClr val="C00000"/>
                </a:solidFill>
              </a:rPr>
              <a:t>f.readlines</a:t>
            </a:r>
            <a:r>
              <a:rPr lang="en-US" i="1" dirty="0">
                <a:solidFill>
                  <a:srgbClr val="C00000"/>
                </a:solidFill>
              </a:rPr>
              <a:t>())</a:t>
            </a:r>
          </a:p>
          <a:p>
            <a:r>
              <a:rPr lang="en-US" dirty="0"/>
              <a:t>    </a:t>
            </a:r>
          </a:p>
          <a:p>
            <a:r>
              <a:rPr lang="en-US" b="1" dirty="0">
                <a:solidFill>
                  <a:srgbClr val="C00000"/>
                </a:solidFill>
              </a:rPr>
              <a:t>test.txt </a:t>
            </a:r>
            <a:r>
              <a:rPr lang="en-US" dirty="0"/>
              <a:t>file contains the content below on </a:t>
            </a:r>
            <a:r>
              <a:rPr lang="en-US" b="1" dirty="0"/>
              <a:t>three</a:t>
            </a:r>
            <a:r>
              <a:rPr lang="en-US" dirty="0"/>
              <a:t> separate lines (there is a blank line after </a:t>
            </a:r>
            <a:r>
              <a:rPr lang="en-US" dirty="0">
                <a:solidFill>
                  <a:schemeClr val="tx2">
                    <a:lumMod val="40000"/>
                    <a:lumOff val="60000"/>
                  </a:schemeClr>
                </a:solidFill>
              </a:rPr>
              <a:t>“How are you”</a:t>
            </a:r>
            <a:r>
              <a:rPr lang="en-US" dirty="0"/>
              <a:t>)</a:t>
            </a:r>
            <a:endParaRPr lang="en-US" dirty="0">
              <a:solidFill>
                <a:schemeClr val="tx2">
                  <a:lumMod val="40000"/>
                  <a:lumOff val="60000"/>
                </a:schemeClr>
              </a:solidFill>
            </a:endParaRPr>
          </a:p>
          <a:p>
            <a:r>
              <a:rPr lang="en-US" i="1" dirty="0">
                <a:solidFill>
                  <a:schemeClr val="tx2">
                    <a:lumMod val="60000"/>
                    <a:lumOff val="40000"/>
                  </a:schemeClr>
                </a:solidFill>
              </a:rPr>
              <a:t>Hello</a:t>
            </a:r>
          </a:p>
          <a:p>
            <a:r>
              <a:rPr lang="en-US" i="1" dirty="0">
                <a:solidFill>
                  <a:schemeClr val="tx2">
                    <a:lumMod val="60000"/>
                    <a:lumOff val="40000"/>
                  </a:schemeClr>
                </a:solidFill>
              </a:rPr>
              <a:t>How are you</a:t>
            </a:r>
          </a:p>
          <a:p>
            <a:endParaRPr lang="en-CA" dirty="0"/>
          </a:p>
          <a:p>
            <a:r>
              <a:rPr lang="en-CA" dirty="0"/>
              <a:t>A. </a:t>
            </a:r>
            <a:r>
              <a:rPr lang="en-US" dirty="0"/>
              <a:t>['Hello\n', 'How are you\n’]</a:t>
            </a:r>
          </a:p>
          <a:p>
            <a:r>
              <a:rPr lang="en-US" dirty="0"/>
              <a:t>B. ['Hello', 'How are you’]</a:t>
            </a:r>
          </a:p>
          <a:p>
            <a:r>
              <a:rPr lang="en-US" dirty="0"/>
              <a:t>C. [‘\</a:t>
            </a:r>
            <a:r>
              <a:rPr lang="en-US" dirty="0" err="1"/>
              <a:t>nHello</a:t>
            </a:r>
            <a:r>
              <a:rPr lang="en-US" dirty="0"/>
              <a:t>', ‘\</a:t>
            </a:r>
            <a:r>
              <a:rPr lang="en-US" dirty="0" err="1"/>
              <a:t>nHow</a:t>
            </a:r>
            <a:r>
              <a:rPr lang="en-US" dirty="0"/>
              <a:t> are you’]</a:t>
            </a:r>
          </a:p>
          <a:p>
            <a:r>
              <a:rPr lang="en-US" dirty="0"/>
              <a:t>D. Hello, How are you</a:t>
            </a:r>
          </a:p>
          <a:p>
            <a:r>
              <a:rPr lang="en-US" dirty="0"/>
              <a:t>E. None of the above</a:t>
            </a:r>
            <a:endParaRPr lang="en-CA" dirty="0"/>
          </a:p>
        </p:txBody>
      </p:sp>
      <p:sp>
        <p:nvSpPr>
          <p:cNvPr id="4" name="Slide Number Placeholder 3">
            <a:extLst>
              <a:ext uri="{FF2B5EF4-FFF2-40B4-BE49-F238E27FC236}">
                <a16:creationId xmlns:a16="http://schemas.microsoft.com/office/drawing/2014/main" id="{D81E55F7-DCE3-4428-AF98-01B989A6AC84}"/>
              </a:ext>
            </a:extLst>
          </p:cNvPr>
          <p:cNvSpPr>
            <a:spLocks noGrp="1"/>
          </p:cNvSpPr>
          <p:nvPr>
            <p:ph type="sldNum" sz="quarter" idx="10"/>
          </p:nvPr>
        </p:nvSpPr>
        <p:spPr/>
        <p:txBody>
          <a:bodyPr/>
          <a:lstStyle/>
          <a:p>
            <a:pPr>
              <a:defRPr/>
            </a:pPr>
            <a:fld id="{6DB1FBA9-0009-47E9-8D28-5B0116D2432D}" type="slidenum">
              <a:rPr lang="en-US" altLang="en-US" smtClean="0"/>
              <a:pPr>
                <a:defRPr/>
              </a:pPr>
              <a:t>313</a:t>
            </a:fld>
            <a:endParaRPr lang="en-US" altLang="en-US"/>
          </a:p>
        </p:txBody>
      </p:sp>
    </p:spTree>
    <p:extLst>
      <p:ext uri="{BB962C8B-B14F-4D97-AF65-F5344CB8AC3E}">
        <p14:creationId xmlns:p14="http://schemas.microsoft.com/office/powerpoint/2010/main" val="2393144534"/>
      </p:ext>
    </p:extLst>
  </p:cSld>
  <p:clrMapOvr>
    <a:masterClrMapping/>
  </p:clrMapOvr>
  <p:transition spd="med"/>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948B8-D103-41C5-A5E4-954D3C94D553}"/>
              </a:ext>
            </a:extLst>
          </p:cNvPr>
          <p:cNvSpPr>
            <a:spLocks noGrp="1"/>
          </p:cNvSpPr>
          <p:nvPr>
            <p:ph type="title"/>
          </p:nvPr>
        </p:nvSpPr>
        <p:spPr/>
        <p:txBody>
          <a:bodyPr/>
          <a:lstStyle/>
          <a:p>
            <a:r>
              <a:rPr lang="en-US" dirty="0"/>
              <a:t>Quiz 8</a:t>
            </a:r>
            <a:endParaRPr lang="en-CA" dirty="0"/>
          </a:p>
        </p:txBody>
      </p:sp>
      <p:sp>
        <p:nvSpPr>
          <p:cNvPr id="3" name="Content Placeholder 2">
            <a:extLst>
              <a:ext uri="{FF2B5EF4-FFF2-40B4-BE49-F238E27FC236}">
                <a16:creationId xmlns:a16="http://schemas.microsoft.com/office/drawing/2014/main" id="{E42746F5-7790-4480-AE02-1C4A850912F6}"/>
              </a:ext>
            </a:extLst>
          </p:cNvPr>
          <p:cNvSpPr>
            <a:spLocks noGrp="1"/>
          </p:cNvSpPr>
          <p:nvPr>
            <p:ph idx="1"/>
          </p:nvPr>
        </p:nvSpPr>
        <p:spPr/>
        <p:txBody>
          <a:bodyPr/>
          <a:lstStyle/>
          <a:p>
            <a:r>
              <a:rPr lang="en-US" b="1" dirty="0"/>
              <a:t>10. What is the output of the following code ?</a:t>
            </a:r>
          </a:p>
          <a:p>
            <a:r>
              <a:rPr lang="en-US" dirty="0"/>
              <a:t>The file  </a:t>
            </a:r>
            <a:r>
              <a:rPr lang="en-US" b="1" dirty="0"/>
              <a:t>test.txt </a:t>
            </a:r>
            <a:r>
              <a:rPr lang="en-US" dirty="0"/>
              <a:t>is the same as question 9</a:t>
            </a:r>
          </a:p>
          <a:p>
            <a:endParaRPr lang="en-US" dirty="0"/>
          </a:p>
          <a:p>
            <a:r>
              <a:rPr lang="en-US" i="1" dirty="0">
                <a:solidFill>
                  <a:srgbClr val="C00000"/>
                </a:solidFill>
              </a:rPr>
              <a:t>with open('test.txt') as f:</a:t>
            </a:r>
          </a:p>
          <a:p>
            <a:r>
              <a:rPr lang="en-US" i="1" dirty="0">
                <a:solidFill>
                  <a:srgbClr val="C00000"/>
                </a:solidFill>
              </a:rPr>
              <a:t>    </a:t>
            </a:r>
            <a:r>
              <a:rPr lang="en-US" i="1" dirty="0" err="1">
                <a:solidFill>
                  <a:srgbClr val="C00000"/>
                </a:solidFill>
              </a:rPr>
              <a:t>myfile</a:t>
            </a:r>
            <a:r>
              <a:rPr lang="en-US" i="1" dirty="0">
                <a:solidFill>
                  <a:srgbClr val="C00000"/>
                </a:solidFill>
              </a:rPr>
              <a:t> = </a:t>
            </a:r>
            <a:r>
              <a:rPr lang="en-US" i="1" dirty="0" err="1">
                <a:solidFill>
                  <a:srgbClr val="C00000"/>
                </a:solidFill>
              </a:rPr>
              <a:t>f.readlines</a:t>
            </a:r>
            <a:r>
              <a:rPr lang="en-US" i="1" dirty="0">
                <a:solidFill>
                  <a:srgbClr val="C00000"/>
                </a:solidFill>
              </a:rPr>
              <a:t>()</a:t>
            </a:r>
          </a:p>
          <a:p>
            <a:r>
              <a:rPr lang="en-US" i="1" dirty="0">
                <a:solidFill>
                  <a:srgbClr val="C00000"/>
                </a:solidFill>
              </a:rPr>
              <a:t>    </a:t>
            </a:r>
          </a:p>
          <a:p>
            <a:r>
              <a:rPr lang="en-US" i="1" dirty="0">
                <a:solidFill>
                  <a:srgbClr val="C00000"/>
                </a:solidFill>
              </a:rPr>
              <a:t>print(</a:t>
            </a:r>
            <a:r>
              <a:rPr lang="en-US" i="1" dirty="0" err="1">
                <a:solidFill>
                  <a:srgbClr val="C00000"/>
                </a:solidFill>
              </a:rPr>
              <a:t>myfile</a:t>
            </a:r>
            <a:r>
              <a:rPr lang="en-US" i="1" dirty="0">
                <a:solidFill>
                  <a:srgbClr val="C00000"/>
                </a:solidFill>
              </a:rPr>
              <a:t>[1]) </a:t>
            </a:r>
          </a:p>
          <a:p>
            <a:endParaRPr lang="en-US" dirty="0"/>
          </a:p>
          <a:p>
            <a:r>
              <a:rPr lang="en-US" dirty="0"/>
              <a:t>A.  Error occurs</a:t>
            </a:r>
          </a:p>
          <a:p>
            <a:r>
              <a:rPr lang="en-US" dirty="0"/>
              <a:t>B.  ‘Hello’</a:t>
            </a:r>
          </a:p>
          <a:p>
            <a:r>
              <a:rPr lang="en-US" dirty="0"/>
              <a:t>C.  'How are you\n’</a:t>
            </a:r>
          </a:p>
          <a:p>
            <a:r>
              <a:rPr lang="en-US" dirty="0"/>
              <a:t>D.  ‘How are you’ followed by a </a:t>
            </a:r>
            <a:r>
              <a:rPr lang="en-US" dirty="0" err="1"/>
              <a:t>blankline</a:t>
            </a:r>
            <a:endParaRPr lang="en-US" dirty="0"/>
          </a:p>
          <a:p>
            <a:r>
              <a:rPr lang="en-US" dirty="0"/>
              <a:t>E.  None of the above</a:t>
            </a:r>
          </a:p>
          <a:p>
            <a:endParaRPr lang="en-CA" dirty="0"/>
          </a:p>
        </p:txBody>
      </p:sp>
      <p:sp>
        <p:nvSpPr>
          <p:cNvPr id="4" name="Slide Number Placeholder 3">
            <a:extLst>
              <a:ext uri="{FF2B5EF4-FFF2-40B4-BE49-F238E27FC236}">
                <a16:creationId xmlns:a16="http://schemas.microsoft.com/office/drawing/2014/main" id="{41A6887C-A7AD-434E-B0F4-93688318C910}"/>
              </a:ext>
            </a:extLst>
          </p:cNvPr>
          <p:cNvSpPr>
            <a:spLocks noGrp="1"/>
          </p:cNvSpPr>
          <p:nvPr>
            <p:ph type="sldNum" sz="quarter" idx="10"/>
          </p:nvPr>
        </p:nvSpPr>
        <p:spPr/>
        <p:txBody>
          <a:bodyPr/>
          <a:lstStyle/>
          <a:p>
            <a:pPr>
              <a:defRPr/>
            </a:pPr>
            <a:fld id="{6DB1FBA9-0009-47E9-8D28-5B0116D2432D}" type="slidenum">
              <a:rPr lang="en-US" altLang="en-US" smtClean="0"/>
              <a:pPr>
                <a:defRPr/>
              </a:pPr>
              <a:t>314</a:t>
            </a:fld>
            <a:endParaRPr lang="en-US" altLang="en-US"/>
          </a:p>
        </p:txBody>
      </p:sp>
      <p:graphicFrame>
        <p:nvGraphicFramePr>
          <p:cNvPr id="5" name="Object 4">
            <a:extLst>
              <a:ext uri="{FF2B5EF4-FFF2-40B4-BE49-F238E27FC236}">
                <a16:creationId xmlns:a16="http://schemas.microsoft.com/office/drawing/2014/main" id="{4486E355-91BB-4BEE-966B-A89EAEF2E10C}"/>
              </a:ext>
            </a:extLst>
          </p:cNvPr>
          <p:cNvGraphicFramePr>
            <a:graphicFrameLocks noChangeAspect="1"/>
          </p:cNvGraphicFramePr>
          <p:nvPr>
            <p:extLst>
              <p:ext uri="{D42A27DB-BD31-4B8C-83A1-F6EECF244321}">
                <p14:modId xmlns:p14="http://schemas.microsoft.com/office/powerpoint/2010/main" val="304500188"/>
              </p:ext>
            </p:extLst>
          </p:nvPr>
        </p:nvGraphicFramePr>
        <p:xfrm>
          <a:off x="4419600" y="2362200"/>
          <a:ext cx="1295400" cy="685800"/>
        </p:xfrm>
        <a:graphic>
          <a:graphicData uri="http://schemas.openxmlformats.org/presentationml/2006/ole">
            <mc:AlternateContent xmlns:mc="http://schemas.openxmlformats.org/markup-compatibility/2006">
              <mc:Choice xmlns:v="urn:schemas-microsoft-com:vml" Requires="v">
                <p:oleObj name="Packager Shell Object" showAsIcon="1" r:id="rId3" imgW="282600" imgH="351000" progId="Package">
                  <p:embed/>
                </p:oleObj>
              </mc:Choice>
              <mc:Fallback>
                <p:oleObj name="Packager Shell Object" showAsIcon="1" r:id="rId3" imgW="282600" imgH="351000" progId="Package">
                  <p:embed/>
                  <p:pic>
                    <p:nvPicPr>
                      <p:cNvPr id="5" name="Object 4">
                        <a:extLst>
                          <a:ext uri="{FF2B5EF4-FFF2-40B4-BE49-F238E27FC236}">
                            <a16:creationId xmlns:a16="http://schemas.microsoft.com/office/drawing/2014/main" id="{4486E355-91BB-4BEE-966B-A89EAEF2E10C}"/>
                          </a:ext>
                        </a:extLst>
                      </p:cNvPr>
                      <p:cNvPicPr/>
                      <p:nvPr/>
                    </p:nvPicPr>
                    <p:blipFill>
                      <a:blip r:embed="rId4"/>
                      <a:stretch>
                        <a:fillRect/>
                      </a:stretch>
                    </p:blipFill>
                    <p:spPr>
                      <a:xfrm>
                        <a:off x="4419600" y="2362200"/>
                        <a:ext cx="1295400" cy="685800"/>
                      </a:xfrm>
                      <a:prstGeom prst="rect">
                        <a:avLst/>
                      </a:prstGeom>
                    </p:spPr>
                  </p:pic>
                </p:oleObj>
              </mc:Fallback>
            </mc:AlternateContent>
          </a:graphicData>
        </a:graphic>
      </p:graphicFrame>
    </p:spTree>
    <p:extLst>
      <p:ext uri="{BB962C8B-B14F-4D97-AF65-F5344CB8AC3E}">
        <p14:creationId xmlns:p14="http://schemas.microsoft.com/office/powerpoint/2010/main" val="3621391692"/>
      </p:ext>
    </p:extLst>
  </p:cSld>
  <p:clrMapOvr>
    <a:masterClrMapping/>
  </p:clrMapOvr>
  <p:transition spd="med"/>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0C899-7F3A-437E-934E-3D7E2B358C22}"/>
              </a:ext>
            </a:extLst>
          </p:cNvPr>
          <p:cNvSpPr>
            <a:spLocks noGrp="1"/>
          </p:cNvSpPr>
          <p:nvPr>
            <p:ph type="title"/>
          </p:nvPr>
        </p:nvSpPr>
        <p:spPr/>
        <p:txBody>
          <a:bodyPr/>
          <a:lstStyle/>
          <a:p>
            <a:r>
              <a:rPr lang="en-US" sz="2600" dirty="0"/>
              <a:t>Python Directory and Files Management</a:t>
            </a:r>
            <a:endParaRPr lang="en-CA" sz="2600" dirty="0"/>
          </a:p>
        </p:txBody>
      </p:sp>
      <p:sp>
        <p:nvSpPr>
          <p:cNvPr id="3" name="Content Placeholder 2">
            <a:extLst>
              <a:ext uri="{FF2B5EF4-FFF2-40B4-BE49-F238E27FC236}">
                <a16:creationId xmlns:a16="http://schemas.microsoft.com/office/drawing/2014/main" id="{EE5D505D-56F2-4685-9030-BA4C8D020628}"/>
              </a:ext>
            </a:extLst>
          </p:cNvPr>
          <p:cNvSpPr>
            <a:spLocks noGrp="1"/>
          </p:cNvSpPr>
          <p:nvPr>
            <p:ph idx="1"/>
          </p:nvPr>
        </p:nvSpPr>
        <p:spPr/>
        <p:txBody>
          <a:bodyPr/>
          <a:lstStyle/>
          <a:p>
            <a:r>
              <a:rPr lang="en-US" dirty="0"/>
              <a:t>In this section, you'll learn about file and directory management in Python, i.e. creating a directory, renaming it, listing all directories and working with them</a:t>
            </a:r>
          </a:p>
          <a:p>
            <a:endParaRPr lang="en-CA" dirty="0"/>
          </a:p>
        </p:txBody>
      </p:sp>
      <p:sp>
        <p:nvSpPr>
          <p:cNvPr id="4" name="Slide Number Placeholder 3">
            <a:extLst>
              <a:ext uri="{FF2B5EF4-FFF2-40B4-BE49-F238E27FC236}">
                <a16:creationId xmlns:a16="http://schemas.microsoft.com/office/drawing/2014/main" id="{8929BCE6-E8BD-4663-B6C1-08B6C75EA3C4}"/>
              </a:ext>
            </a:extLst>
          </p:cNvPr>
          <p:cNvSpPr>
            <a:spLocks noGrp="1"/>
          </p:cNvSpPr>
          <p:nvPr>
            <p:ph type="sldNum" sz="quarter" idx="10"/>
          </p:nvPr>
        </p:nvSpPr>
        <p:spPr/>
        <p:txBody>
          <a:bodyPr/>
          <a:lstStyle/>
          <a:p>
            <a:pPr>
              <a:defRPr/>
            </a:pPr>
            <a:fld id="{6DB1FBA9-0009-47E9-8D28-5B0116D2432D}" type="slidenum">
              <a:rPr lang="en-US" altLang="en-US" smtClean="0"/>
              <a:pPr>
                <a:defRPr/>
              </a:pPr>
              <a:t>315</a:t>
            </a:fld>
            <a:endParaRPr lang="en-US" altLang="en-US"/>
          </a:p>
        </p:txBody>
      </p:sp>
      <p:pic>
        <p:nvPicPr>
          <p:cNvPr id="6" name="Picture 5">
            <a:extLst>
              <a:ext uri="{FF2B5EF4-FFF2-40B4-BE49-F238E27FC236}">
                <a16:creationId xmlns:a16="http://schemas.microsoft.com/office/drawing/2014/main" id="{9F0E902A-72C3-476D-9AF8-F6638ABE261D}"/>
              </a:ext>
            </a:extLst>
          </p:cNvPr>
          <p:cNvPicPr>
            <a:picLocks noChangeAspect="1"/>
          </p:cNvPicPr>
          <p:nvPr/>
        </p:nvPicPr>
        <p:blipFill>
          <a:blip r:embed="rId2"/>
          <a:stretch>
            <a:fillRect/>
          </a:stretch>
        </p:blipFill>
        <p:spPr>
          <a:xfrm>
            <a:off x="381000" y="2133601"/>
            <a:ext cx="8001000" cy="3352799"/>
          </a:xfrm>
          <a:prstGeom prst="rect">
            <a:avLst/>
          </a:prstGeom>
        </p:spPr>
      </p:pic>
      <p:sp>
        <p:nvSpPr>
          <p:cNvPr id="7" name="Arrow: U-Turn 6">
            <a:hlinkClick r:id="rId3" action="ppaction://hlinksldjump"/>
            <a:extLst>
              <a:ext uri="{FF2B5EF4-FFF2-40B4-BE49-F238E27FC236}">
                <a16:creationId xmlns:a16="http://schemas.microsoft.com/office/drawing/2014/main" id="{0732E7E8-C3BD-4AD4-856F-956CC91BB8F4}"/>
              </a:ext>
            </a:extLst>
          </p:cNvPr>
          <p:cNvSpPr/>
          <p:nvPr/>
        </p:nvSpPr>
        <p:spPr bwMode="auto">
          <a:xfrm>
            <a:off x="1066800" y="5943600"/>
            <a:ext cx="457200" cy="228600"/>
          </a:xfrm>
          <a:prstGeom prst="uturnArrow">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1196975" marR="0" indent="-282575" algn="l" defTabSz="914400" rtl="0" eaLnBrk="1" fontAlgn="base" latinLnBrk="0" hangingPunct="1">
              <a:lnSpc>
                <a:spcPct val="100000"/>
              </a:lnSpc>
              <a:spcBef>
                <a:spcPts val="500"/>
              </a:spcBef>
              <a:spcAft>
                <a:spcPct val="0"/>
              </a:spcAft>
              <a:buClr>
                <a:srgbClr val="800080"/>
              </a:buClr>
              <a:buSzPct val="55000"/>
              <a:buFont typeface="Wingdings" panose="05000000000000000000" pitchFamily="2" charset="2"/>
              <a:buChar char="n"/>
              <a:tabLst/>
            </a:pPr>
            <a:endParaRPr kumimoji="0" lang="en-US" sz="2000" b="0" i="0" u="none" strike="noStrike" cap="none" normalizeH="0" baseline="0">
              <a:ln>
                <a:noFill/>
              </a:ln>
              <a:solidFill>
                <a:schemeClr val="tx1"/>
              </a:solidFill>
              <a:effectLst/>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408603971"/>
      </p:ext>
    </p:extLst>
  </p:cSld>
  <p:clrMapOvr>
    <a:masterClrMapping/>
  </p:clrMapOvr>
  <p:transition spd="med"/>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855F2-834F-489A-9CB5-F8AE7D744AF8}"/>
              </a:ext>
            </a:extLst>
          </p:cNvPr>
          <p:cNvSpPr>
            <a:spLocks noGrp="1"/>
          </p:cNvSpPr>
          <p:nvPr>
            <p:ph type="title"/>
          </p:nvPr>
        </p:nvSpPr>
        <p:spPr/>
        <p:txBody>
          <a:bodyPr/>
          <a:lstStyle/>
          <a:p>
            <a:r>
              <a:rPr lang="en-US" sz="2600" dirty="0"/>
              <a:t>Python Directory and Files Management(cont)</a:t>
            </a:r>
            <a:endParaRPr lang="en-CA" sz="2600" dirty="0"/>
          </a:p>
        </p:txBody>
      </p:sp>
      <p:sp>
        <p:nvSpPr>
          <p:cNvPr id="3" name="Content Placeholder 2">
            <a:extLst>
              <a:ext uri="{FF2B5EF4-FFF2-40B4-BE49-F238E27FC236}">
                <a16:creationId xmlns:a16="http://schemas.microsoft.com/office/drawing/2014/main" id="{FB2C5E5A-8B98-4BE4-A6E1-642B62732230}"/>
              </a:ext>
            </a:extLst>
          </p:cNvPr>
          <p:cNvSpPr>
            <a:spLocks noGrp="1"/>
          </p:cNvSpPr>
          <p:nvPr>
            <p:ph idx="1"/>
          </p:nvPr>
        </p:nvSpPr>
        <p:spPr/>
        <p:txBody>
          <a:bodyPr/>
          <a:lstStyle/>
          <a:p>
            <a:r>
              <a:rPr lang="en-US" dirty="0"/>
              <a:t>If there are a </a:t>
            </a:r>
            <a:r>
              <a:rPr lang="en-US" dirty="0">
                <a:solidFill>
                  <a:srgbClr val="C00000"/>
                </a:solidFill>
              </a:rPr>
              <a:t>large number of files</a:t>
            </a:r>
            <a:r>
              <a:rPr lang="en-US" dirty="0"/>
              <a:t> to handle in your Python program, you can arrange your code within different directories to make things more manageable</a:t>
            </a:r>
          </a:p>
          <a:p>
            <a:r>
              <a:rPr lang="en-US" dirty="0"/>
              <a:t>A </a:t>
            </a:r>
            <a:r>
              <a:rPr lang="en-US" dirty="0">
                <a:solidFill>
                  <a:srgbClr val="C00000"/>
                </a:solidFill>
              </a:rPr>
              <a:t>directory</a:t>
            </a:r>
            <a:r>
              <a:rPr lang="en-US" dirty="0"/>
              <a:t> or </a:t>
            </a:r>
            <a:r>
              <a:rPr lang="en-US" dirty="0">
                <a:solidFill>
                  <a:srgbClr val="C00000"/>
                </a:solidFill>
              </a:rPr>
              <a:t>folder</a:t>
            </a:r>
            <a:r>
              <a:rPr lang="en-US" dirty="0"/>
              <a:t> is a collection of files and sub directories</a:t>
            </a:r>
          </a:p>
          <a:p>
            <a:r>
              <a:rPr lang="en-US" dirty="0"/>
              <a:t>Python has the </a:t>
            </a:r>
            <a:r>
              <a:rPr lang="en-US" b="1" dirty="0" err="1">
                <a:solidFill>
                  <a:srgbClr val="C00000"/>
                </a:solidFill>
              </a:rPr>
              <a:t>os</a:t>
            </a:r>
            <a:r>
              <a:rPr lang="en-US" dirty="0"/>
              <a:t> module, which provides us with many useful methods to work with directories (and files as well)</a:t>
            </a:r>
          </a:p>
          <a:p>
            <a:r>
              <a:rPr lang="en-US" b="1" dirty="0"/>
              <a:t>Get Current Directory</a:t>
            </a:r>
          </a:p>
          <a:p>
            <a:r>
              <a:rPr lang="en-US" dirty="0"/>
              <a:t>We can get the present working directory using the </a:t>
            </a:r>
            <a:r>
              <a:rPr lang="en-US" dirty="0" err="1">
                <a:solidFill>
                  <a:srgbClr val="C00000"/>
                </a:solidFill>
              </a:rPr>
              <a:t>getcwd</a:t>
            </a:r>
            <a:r>
              <a:rPr lang="en-US" dirty="0">
                <a:solidFill>
                  <a:srgbClr val="C00000"/>
                </a:solidFill>
              </a:rPr>
              <a:t>() </a:t>
            </a:r>
            <a:r>
              <a:rPr lang="en-US" dirty="0"/>
              <a:t>method</a:t>
            </a:r>
          </a:p>
          <a:p>
            <a:r>
              <a:rPr lang="en-US" dirty="0"/>
              <a:t>This method returns the current working directory in the form of a string</a:t>
            </a:r>
          </a:p>
          <a:p>
            <a:r>
              <a:rPr lang="en-US" dirty="0"/>
              <a:t>Type the following below into your Python console</a:t>
            </a:r>
          </a:p>
          <a:p>
            <a:r>
              <a:rPr lang="en-CA" i="1" dirty="0">
                <a:solidFill>
                  <a:srgbClr val="C00000"/>
                </a:solidFill>
              </a:rPr>
              <a:t>import </a:t>
            </a:r>
            <a:r>
              <a:rPr lang="en-CA" i="1" dirty="0" err="1">
                <a:solidFill>
                  <a:srgbClr val="C00000"/>
                </a:solidFill>
              </a:rPr>
              <a:t>os</a:t>
            </a:r>
            <a:endParaRPr lang="en-CA" i="1" dirty="0">
              <a:solidFill>
                <a:srgbClr val="C00000"/>
              </a:solidFill>
            </a:endParaRPr>
          </a:p>
          <a:p>
            <a:r>
              <a:rPr lang="en-CA" i="1" dirty="0" err="1">
                <a:solidFill>
                  <a:srgbClr val="C00000"/>
                </a:solidFill>
              </a:rPr>
              <a:t>os.getcwd</a:t>
            </a:r>
            <a:r>
              <a:rPr lang="en-CA" i="1" dirty="0">
                <a:solidFill>
                  <a:srgbClr val="C00000"/>
                </a:solidFill>
              </a:rPr>
              <a:t>()</a:t>
            </a:r>
          </a:p>
        </p:txBody>
      </p:sp>
      <p:sp>
        <p:nvSpPr>
          <p:cNvPr id="4" name="Slide Number Placeholder 3">
            <a:extLst>
              <a:ext uri="{FF2B5EF4-FFF2-40B4-BE49-F238E27FC236}">
                <a16:creationId xmlns:a16="http://schemas.microsoft.com/office/drawing/2014/main" id="{5F21D54D-4D6C-4CB2-A386-FE0B8D6A2271}"/>
              </a:ext>
            </a:extLst>
          </p:cNvPr>
          <p:cNvSpPr>
            <a:spLocks noGrp="1"/>
          </p:cNvSpPr>
          <p:nvPr>
            <p:ph type="sldNum" sz="quarter" idx="10"/>
          </p:nvPr>
        </p:nvSpPr>
        <p:spPr/>
        <p:txBody>
          <a:bodyPr/>
          <a:lstStyle/>
          <a:p>
            <a:pPr>
              <a:defRPr/>
            </a:pPr>
            <a:fld id="{6DB1FBA9-0009-47E9-8D28-5B0116D2432D}" type="slidenum">
              <a:rPr lang="en-US" altLang="en-US" smtClean="0"/>
              <a:pPr>
                <a:defRPr/>
              </a:pPr>
              <a:t>316</a:t>
            </a:fld>
            <a:endParaRPr lang="en-US" altLang="en-US"/>
          </a:p>
        </p:txBody>
      </p:sp>
    </p:spTree>
    <p:extLst>
      <p:ext uri="{BB962C8B-B14F-4D97-AF65-F5344CB8AC3E}">
        <p14:creationId xmlns:p14="http://schemas.microsoft.com/office/powerpoint/2010/main" val="1553816302"/>
      </p:ext>
    </p:extLst>
  </p:cSld>
  <p:clrMapOvr>
    <a:masterClrMapping/>
  </p:clrMapOvr>
  <p:transition spd="med"/>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BF1BA-1DB5-4F6B-BD93-64D518EF79EE}"/>
              </a:ext>
            </a:extLst>
          </p:cNvPr>
          <p:cNvSpPr>
            <a:spLocks noGrp="1"/>
          </p:cNvSpPr>
          <p:nvPr>
            <p:ph type="title"/>
          </p:nvPr>
        </p:nvSpPr>
        <p:spPr/>
        <p:txBody>
          <a:bodyPr/>
          <a:lstStyle/>
          <a:p>
            <a:r>
              <a:rPr lang="en-US" sz="2600" dirty="0"/>
              <a:t>Python Directory and Files Management(cont)</a:t>
            </a:r>
            <a:endParaRPr lang="en-CA" sz="2600" dirty="0"/>
          </a:p>
        </p:txBody>
      </p:sp>
      <p:sp>
        <p:nvSpPr>
          <p:cNvPr id="3" name="Content Placeholder 2">
            <a:extLst>
              <a:ext uri="{FF2B5EF4-FFF2-40B4-BE49-F238E27FC236}">
                <a16:creationId xmlns:a16="http://schemas.microsoft.com/office/drawing/2014/main" id="{98EC951F-DEEB-4061-8B66-D3741CF43AFF}"/>
              </a:ext>
            </a:extLst>
          </p:cNvPr>
          <p:cNvSpPr>
            <a:spLocks noGrp="1"/>
          </p:cNvSpPr>
          <p:nvPr>
            <p:ph idx="1"/>
          </p:nvPr>
        </p:nvSpPr>
        <p:spPr/>
        <p:txBody>
          <a:bodyPr/>
          <a:lstStyle/>
          <a:p>
            <a:endParaRPr lang="en-CA" dirty="0"/>
          </a:p>
          <a:p>
            <a:endParaRPr lang="en-CA" dirty="0"/>
          </a:p>
          <a:p>
            <a:endParaRPr lang="en-CA" dirty="0"/>
          </a:p>
          <a:p>
            <a:endParaRPr lang="en-CA" dirty="0"/>
          </a:p>
          <a:p>
            <a:endParaRPr lang="en-CA" dirty="0"/>
          </a:p>
          <a:p>
            <a:endParaRPr lang="en-CA" dirty="0"/>
          </a:p>
          <a:p>
            <a:endParaRPr lang="en-CA" dirty="0"/>
          </a:p>
          <a:p>
            <a:r>
              <a:rPr lang="en-US" b="1" dirty="0"/>
              <a:t>Changing Directory</a:t>
            </a:r>
          </a:p>
          <a:p>
            <a:r>
              <a:rPr lang="en-US" dirty="0"/>
              <a:t>We can change the current working directory using the </a:t>
            </a:r>
            <a:r>
              <a:rPr lang="en-US" dirty="0" err="1">
                <a:solidFill>
                  <a:srgbClr val="C00000"/>
                </a:solidFill>
              </a:rPr>
              <a:t>chdir</a:t>
            </a:r>
            <a:r>
              <a:rPr lang="en-US" dirty="0">
                <a:solidFill>
                  <a:srgbClr val="C00000"/>
                </a:solidFill>
              </a:rPr>
              <a:t>() </a:t>
            </a:r>
            <a:r>
              <a:rPr lang="en-US" dirty="0"/>
              <a:t>method</a:t>
            </a:r>
          </a:p>
          <a:p>
            <a:r>
              <a:rPr lang="en-US" dirty="0"/>
              <a:t>The new path that we want to change to must be supplied as a string to this method</a:t>
            </a:r>
          </a:p>
          <a:p>
            <a:r>
              <a:rPr lang="en-US" dirty="0"/>
              <a:t>We can use both forward slash </a:t>
            </a:r>
            <a:r>
              <a:rPr lang="en-US" b="1" dirty="0">
                <a:solidFill>
                  <a:srgbClr val="C00000"/>
                </a:solidFill>
              </a:rPr>
              <a:t>/</a:t>
            </a:r>
            <a:r>
              <a:rPr lang="en-US" dirty="0">
                <a:solidFill>
                  <a:srgbClr val="C00000"/>
                </a:solidFill>
              </a:rPr>
              <a:t> </a:t>
            </a:r>
            <a:r>
              <a:rPr lang="en-US" dirty="0"/>
              <a:t>or the backward slash </a:t>
            </a:r>
            <a:r>
              <a:rPr lang="en-US" b="1" dirty="0">
                <a:solidFill>
                  <a:srgbClr val="C00000"/>
                </a:solidFill>
              </a:rPr>
              <a:t>\</a:t>
            </a:r>
            <a:r>
              <a:rPr lang="en-US" dirty="0"/>
              <a:t> to separate path elements.</a:t>
            </a:r>
          </a:p>
          <a:p>
            <a:r>
              <a:rPr lang="en-US" dirty="0"/>
              <a:t>It is safer to use escape sequence </a:t>
            </a:r>
            <a:r>
              <a:rPr lang="en-US" b="1" dirty="0">
                <a:solidFill>
                  <a:srgbClr val="C00000"/>
                </a:solidFill>
              </a:rPr>
              <a:t>\\</a:t>
            </a:r>
            <a:r>
              <a:rPr lang="en-US" dirty="0"/>
              <a:t> when using the backward slash</a:t>
            </a:r>
            <a:endParaRPr lang="en-CA" dirty="0"/>
          </a:p>
        </p:txBody>
      </p:sp>
      <p:sp>
        <p:nvSpPr>
          <p:cNvPr id="4" name="Slide Number Placeholder 3">
            <a:extLst>
              <a:ext uri="{FF2B5EF4-FFF2-40B4-BE49-F238E27FC236}">
                <a16:creationId xmlns:a16="http://schemas.microsoft.com/office/drawing/2014/main" id="{B0694DF2-705D-4033-86D7-D7000A9376C4}"/>
              </a:ext>
            </a:extLst>
          </p:cNvPr>
          <p:cNvSpPr>
            <a:spLocks noGrp="1"/>
          </p:cNvSpPr>
          <p:nvPr>
            <p:ph type="sldNum" sz="quarter" idx="10"/>
          </p:nvPr>
        </p:nvSpPr>
        <p:spPr/>
        <p:txBody>
          <a:bodyPr/>
          <a:lstStyle/>
          <a:p>
            <a:pPr>
              <a:defRPr/>
            </a:pPr>
            <a:fld id="{6DB1FBA9-0009-47E9-8D28-5B0116D2432D}" type="slidenum">
              <a:rPr lang="en-US" altLang="en-US" smtClean="0"/>
              <a:pPr>
                <a:defRPr/>
              </a:pPr>
              <a:t>317</a:t>
            </a:fld>
            <a:endParaRPr lang="en-US" altLang="en-US"/>
          </a:p>
        </p:txBody>
      </p:sp>
      <p:pic>
        <p:nvPicPr>
          <p:cNvPr id="5" name="Picture 4">
            <a:extLst>
              <a:ext uri="{FF2B5EF4-FFF2-40B4-BE49-F238E27FC236}">
                <a16:creationId xmlns:a16="http://schemas.microsoft.com/office/drawing/2014/main" id="{D8C666C6-45A0-4061-A639-9874C9B6116D}"/>
              </a:ext>
            </a:extLst>
          </p:cNvPr>
          <p:cNvPicPr>
            <a:picLocks noChangeAspect="1"/>
          </p:cNvPicPr>
          <p:nvPr/>
        </p:nvPicPr>
        <p:blipFill>
          <a:blip r:embed="rId2"/>
          <a:stretch>
            <a:fillRect/>
          </a:stretch>
        </p:blipFill>
        <p:spPr>
          <a:xfrm>
            <a:off x="685800" y="1206891"/>
            <a:ext cx="5781675" cy="2247900"/>
          </a:xfrm>
          <a:prstGeom prst="rect">
            <a:avLst/>
          </a:prstGeom>
        </p:spPr>
      </p:pic>
    </p:spTree>
    <p:extLst>
      <p:ext uri="{BB962C8B-B14F-4D97-AF65-F5344CB8AC3E}">
        <p14:creationId xmlns:p14="http://schemas.microsoft.com/office/powerpoint/2010/main" val="2226379535"/>
      </p:ext>
    </p:extLst>
  </p:cSld>
  <p:clrMapOvr>
    <a:masterClrMapping/>
  </p:clrMapOvr>
  <p:transition spd="med"/>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DF65E-D725-4943-9823-97C9E3849BE5}"/>
              </a:ext>
            </a:extLst>
          </p:cNvPr>
          <p:cNvSpPr>
            <a:spLocks noGrp="1"/>
          </p:cNvSpPr>
          <p:nvPr>
            <p:ph type="title"/>
          </p:nvPr>
        </p:nvSpPr>
        <p:spPr/>
        <p:txBody>
          <a:bodyPr/>
          <a:lstStyle/>
          <a:p>
            <a:r>
              <a:rPr lang="en-CA" sz="2600" dirty="0"/>
              <a:t>Python Directory and Files Management(cont)</a:t>
            </a:r>
          </a:p>
        </p:txBody>
      </p:sp>
      <p:sp>
        <p:nvSpPr>
          <p:cNvPr id="3" name="Content Placeholder 2">
            <a:extLst>
              <a:ext uri="{FF2B5EF4-FFF2-40B4-BE49-F238E27FC236}">
                <a16:creationId xmlns:a16="http://schemas.microsoft.com/office/drawing/2014/main" id="{D01DD077-9D03-456A-B900-84B72507021D}"/>
              </a:ext>
            </a:extLst>
          </p:cNvPr>
          <p:cNvSpPr>
            <a:spLocks noGrp="1"/>
          </p:cNvSpPr>
          <p:nvPr>
            <p:ph idx="1"/>
          </p:nvPr>
        </p:nvSpPr>
        <p:spPr/>
        <p:txBody>
          <a:bodyPr/>
          <a:lstStyle/>
          <a:p>
            <a:r>
              <a:rPr lang="en-CA" dirty="0"/>
              <a:t>Type the following into your Python console </a:t>
            </a:r>
          </a:p>
          <a:p>
            <a:r>
              <a:rPr lang="en-CA" i="1" dirty="0" err="1">
                <a:solidFill>
                  <a:srgbClr val="C00000"/>
                </a:solidFill>
              </a:rPr>
              <a:t>os.chdir</a:t>
            </a:r>
            <a:r>
              <a:rPr lang="en-CA" i="1" dirty="0">
                <a:solidFill>
                  <a:srgbClr val="C00000"/>
                </a:solidFill>
              </a:rPr>
              <a:t>('C:\\Users\\Carlo’) </a:t>
            </a:r>
          </a:p>
          <a:p>
            <a:r>
              <a:rPr lang="en-CA" i="1" dirty="0">
                <a:solidFill>
                  <a:srgbClr val="C00000"/>
                </a:solidFill>
              </a:rPr>
              <a:t>print(</a:t>
            </a:r>
            <a:r>
              <a:rPr lang="en-CA" i="1" dirty="0" err="1">
                <a:solidFill>
                  <a:srgbClr val="C00000"/>
                </a:solidFill>
              </a:rPr>
              <a:t>os.getcwd</a:t>
            </a:r>
            <a:r>
              <a:rPr lang="en-CA" i="1" dirty="0">
                <a:solidFill>
                  <a:srgbClr val="C00000"/>
                </a:solidFill>
              </a:rPr>
              <a:t>())</a:t>
            </a:r>
          </a:p>
          <a:p>
            <a:endParaRPr lang="en-CA" dirty="0"/>
          </a:p>
          <a:p>
            <a:endParaRPr lang="en-CA" dirty="0"/>
          </a:p>
          <a:p>
            <a:endParaRPr lang="en-CA" dirty="0"/>
          </a:p>
          <a:p>
            <a:endParaRPr lang="en-CA" dirty="0"/>
          </a:p>
          <a:p>
            <a:endParaRPr lang="en-CA" dirty="0"/>
          </a:p>
          <a:p>
            <a:r>
              <a:rPr lang="en-US" b="1" dirty="0"/>
              <a:t>List Directories and Files</a:t>
            </a:r>
          </a:p>
          <a:p>
            <a:r>
              <a:rPr lang="en-US" dirty="0"/>
              <a:t>All files and sub directories inside a directory can be known using the </a:t>
            </a:r>
            <a:r>
              <a:rPr lang="en-US" dirty="0" err="1">
                <a:solidFill>
                  <a:srgbClr val="C00000"/>
                </a:solidFill>
              </a:rPr>
              <a:t>listdir</a:t>
            </a:r>
            <a:r>
              <a:rPr lang="en-US" dirty="0">
                <a:solidFill>
                  <a:srgbClr val="C00000"/>
                </a:solidFill>
              </a:rPr>
              <a:t>() </a:t>
            </a:r>
            <a:r>
              <a:rPr lang="en-US" dirty="0"/>
              <a:t>method</a:t>
            </a:r>
          </a:p>
          <a:p>
            <a:endParaRPr lang="en-CA" dirty="0"/>
          </a:p>
          <a:p>
            <a:endParaRPr lang="en-CA" dirty="0"/>
          </a:p>
          <a:p>
            <a:endParaRPr lang="en-CA" dirty="0"/>
          </a:p>
        </p:txBody>
      </p:sp>
      <p:sp>
        <p:nvSpPr>
          <p:cNvPr id="4" name="Slide Number Placeholder 3">
            <a:extLst>
              <a:ext uri="{FF2B5EF4-FFF2-40B4-BE49-F238E27FC236}">
                <a16:creationId xmlns:a16="http://schemas.microsoft.com/office/drawing/2014/main" id="{F2747961-5734-4218-B4AD-D2F6B60823D5}"/>
              </a:ext>
            </a:extLst>
          </p:cNvPr>
          <p:cNvSpPr>
            <a:spLocks noGrp="1"/>
          </p:cNvSpPr>
          <p:nvPr>
            <p:ph type="sldNum" sz="quarter" idx="10"/>
          </p:nvPr>
        </p:nvSpPr>
        <p:spPr/>
        <p:txBody>
          <a:bodyPr/>
          <a:lstStyle/>
          <a:p>
            <a:pPr>
              <a:defRPr/>
            </a:pPr>
            <a:fld id="{6DB1FBA9-0009-47E9-8D28-5B0116D2432D}" type="slidenum">
              <a:rPr lang="en-US" altLang="en-US" smtClean="0"/>
              <a:pPr>
                <a:defRPr/>
              </a:pPr>
              <a:t>318</a:t>
            </a:fld>
            <a:endParaRPr lang="en-US" altLang="en-US"/>
          </a:p>
        </p:txBody>
      </p:sp>
      <p:pic>
        <p:nvPicPr>
          <p:cNvPr id="5" name="Picture 4">
            <a:extLst>
              <a:ext uri="{FF2B5EF4-FFF2-40B4-BE49-F238E27FC236}">
                <a16:creationId xmlns:a16="http://schemas.microsoft.com/office/drawing/2014/main" id="{6B0A1E85-1B08-4CC1-8BE9-1784C5A520CB}"/>
              </a:ext>
            </a:extLst>
          </p:cNvPr>
          <p:cNvPicPr>
            <a:picLocks noChangeAspect="1"/>
          </p:cNvPicPr>
          <p:nvPr/>
        </p:nvPicPr>
        <p:blipFill>
          <a:blip r:embed="rId2"/>
          <a:stretch>
            <a:fillRect/>
          </a:stretch>
        </p:blipFill>
        <p:spPr>
          <a:xfrm>
            <a:off x="609600" y="2362200"/>
            <a:ext cx="5629275" cy="1266825"/>
          </a:xfrm>
          <a:prstGeom prst="rect">
            <a:avLst/>
          </a:prstGeom>
        </p:spPr>
      </p:pic>
    </p:spTree>
    <p:extLst>
      <p:ext uri="{BB962C8B-B14F-4D97-AF65-F5344CB8AC3E}">
        <p14:creationId xmlns:p14="http://schemas.microsoft.com/office/powerpoint/2010/main" val="1273762279"/>
      </p:ext>
    </p:extLst>
  </p:cSld>
  <p:clrMapOvr>
    <a:masterClrMapping/>
  </p:clrMapOvr>
  <p:transition spd="med"/>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A09ED-12D8-4A56-BF46-3A271E3155EA}"/>
              </a:ext>
            </a:extLst>
          </p:cNvPr>
          <p:cNvSpPr>
            <a:spLocks noGrp="1"/>
          </p:cNvSpPr>
          <p:nvPr>
            <p:ph type="title"/>
          </p:nvPr>
        </p:nvSpPr>
        <p:spPr/>
        <p:txBody>
          <a:bodyPr/>
          <a:lstStyle/>
          <a:p>
            <a:r>
              <a:rPr lang="en-CA" sz="2600" dirty="0"/>
              <a:t>Python Directory and Files Management(cont)</a:t>
            </a:r>
          </a:p>
        </p:txBody>
      </p:sp>
      <p:sp>
        <p:nvSpPr>
          <p:cNvPr id="3" name="Content Placeholder 2">
            <a:extLst>
              <a:ext uri="{FF2B5EF4-FFF2-40B4-BE49-F238E27FC236}">
                <a16:creationId xmlns:a16="http://schemas.microsoft.com/office/drawing/2014/main" id="{175B4FC6-ED3C-4A68-A5DE-FE0F91576D56}"/>
              </a:ext>
            </a:extLst>
          </p:cNvPr>
          <p:cNvSpPr>
            <a:spLocks noGrp="1"/>
          </p:cNvSpPr>
          <p:nvPr>
            <p:ph idx="1"/>
          </p:nvPr>
        </p:nvSpPr>
        <p:spPr/>
        <p:txBody>
          <a:bodyPr/>
          <a:lstStyle/>
          <a:p>
            <a:r>
              <a:rPr lang="en-US" dirty="0"/>
              <a:t>This method takes in a path and returns a list of sub directories and files in that path</a:t>
            </a:r>
          </a:p>
          <a:p>
            <a:r>
              <a:rPr lang="en-US" dirty="0"/>
              <a:t>If no path is specified, it returns from the current working directory</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CA" dirty="0"/>
          </a:p>
        </p:txBody>
      </p:sp>
      <p:sp>
        <p:nvSpPr>
          <p:cNvPr id="4" name="Slide Number Placeholder 3">
            <a:extLst>
              <a:ext uri="{FF2B5EF4-FFF2-40B4-BE49-F238E27FC236}">
                <a16:creationId xmlns:a16="http://schemas.microsoft.com/office/drawing/2014/main" id="{CA8C2379-D2FF-422E-AC1E-C75EC2F6524E}"/>
              </a:ext>
            </a:extLst>
          </p:cNvPr>
          <p:cNvSpPr>
            <a:spLocks noGrp="1"/>
          </p:cNvSpPr>
          <p:nvPr>
            <p:ph type="sldNum" sz="quarter" idx="10"/>
          </p:nvPr>
        </p:nvSpPr>
        <p:spPr/>
        <p:txBody>
          <a:bodyPr/>
          <a:lstStyle/>
          <a:p>
            <a:pPr>
              <a:defRPr/>
            </a:pPr>
            <a:fld id="{6DB1FBA9-0009-47E9-8D28-5B0116D2432D}" type="slidenum">
              <a:rPr lang="en-US" altLang="en-US" smtClean="0"/>
              <a:pPr>
                <a:defRPr/>
              </a:pPr>
              <a:t>319</a:t>
            </a:fld>
            <a:endParaRPr lang="en-US" altLang="en-US"/>
          </a:p>
        </p:txBody>
      </p:sp>
      <p:pic>
        <p:nvPicPr>
          <p:cNvPr id="5" name="Picture 4">
            <a:extLst>
              <a:ext uri="{FF2B5EF4-FFF2-40B4-BE49-F238E27FC236}">
                <a16:creationId xmlns:a16="http://schemas.microsoft.com/office/drawing/2014/main" id="{74065638-64E2-42EC-84BE-CA2BC4660E72}"/>
              </a:ext>
            </a:extLst>
          </p:cNvPr>
          <p:cNvPicPr>
            <a:picLocks noChangeAspect="1"/>
          </p:cNvPicPr>
          <p:nvPr/>
        </p:nvPicPr>
        <p:blipFill>
          <a:blip r:embed="rId2"/>
          <a:stretch>
            <a:fillRect/>
          </a:stretch>
        </p:blipFill>
        <p:spPr>
          <a:xfrm>
            <a:off x="350044" y="2528668"/>
            <a:ext cx="8458200" cy="3200400"/>
          </a:xfrm>
          <a:prstGeom prst="rect">
            <a:avLst/>
          </a:prstGeom>
        </p:spPr>
      </p:pic>
    </p:spTree>
    <p:extLst>
      <p:ext uri="{BB962C8B-B14F-4D97-AF65-F5344CB8AC3E}">
        <p14:creationId xmlns:p14="http://schemas.microsoft.com/office/powerpoint/2010/main" val="229371777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FD34A-7E9A-4E7A-9F90-8F87D7B33C95}"/>
              </a:ext>
            </a:extLst>
          </p:cNvPr>
          <p:cNvSpPr>
            <a:spLocks noGrp="1"/>
          </p:cNvSpPr>
          <p:nvPr>
            <p:ph type="title"/>
          </p:nvPr>
        </p:nvSpPr>
        <p:spPr/>
        <p:txBody>
          <a:bodyPr/>
          <a:lstStyle/>
          <a:p>
            <a:r>
              <a:rPr lang="en-US" dirty="0"/>
              <a:t>Quiz 0</a:t>
            </a:r>
          </a:p>
        </p:txBody>
      </p:sp>
      <p:pic>
        <p:nvPicPr>
          <p:cNvPr id="6" name="Content Placeholder 5" descr="A close up of a sign&#10;&#10;Description automatically generated">
            <a:extLst>
              <a:ext uri="{FF2B5EF4-FFF2-40B4-BE49-F238E27FC236}">
                <a16:creationId xmlns:a16="http://schemas.microsoft.com/office/drawing/2014/main" id="{6E196971-4948-47BD-B19A-24C4D5AAC0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9800" y="1600200"/>
            <a:ext cx="4495800" cy="4495800"/>
          </a:xfrm>
        </p:spPr>
      </p:pic>
      <p:sp>
        <p:nvSpPr>
          <p:cNvPr id="4" name="Slide Number Placeholder 3">
            <a:extLst>
              <a:ext uri="{FF2B5EF4-FFF2-40B4-BE49-F238E27FC236}">
                <a16:creationId xmlns:a16="http://schemas.microsoft.com/office/drawing/2014/main" id="{2D3B07E5-A1B8-4A46-941A-0118F67FFFA1}"/>
              </a:ext>
            </a:extLst>
          </p:cNvPr>
          <p:cNvSpPr>
            <a:spLocks noGrp="1"/>
          </p:cNvSpPr>
          <p:nvPr>
            <p:ph type="sldNum" sz="quarter" idx="10"/>
          </p:nvPr>
        </p:nvSpPr>
        <p:spPr/>
        <p:txBody>
          <a:bodyPr/>
          <a:lstStyle/>
          <a:p>
            <a:pPr>
              <a:defRPr/>
            </a:pPr>
            <a:fld id="{6DB1FBA9-0009-47E9-8D28-5B0116D2432D}" type="slidenum">
              <a:rPr lang="en-US" altLang="en-US" smtClean="0"/>
              <a:pPr>
                <a:defRPr/>
              </a:pPr>
              <a:t>32</a:t>
            </a:fld>
            <a:endParaRPr lang="en-US" altLang="en-US"/>
          </a:p>
        </p:txBody>
      </p:sp>
    </p:spTree>
    <p:extLst>
      <p:ext uri="{BB962C8B-B14F-4D97-AF65-F5344CB8AC3E}">
        <p14:creationId xmlns:p14="http://schemas.microsoft.com/office/powerpoint/2010/main" val="751164779"/>
      </p:ext>
    </p:extLst>
  </p:cSld>
  <p:clrMapOvr>
    <a:masterClrMapping/>
  </p:clrMapOvr>
  <p:transition spd="med"/>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D4EAF-0767-4A67-8F18-D5FDE6E8FAA8}"/>
              </a:ext>
            </a:extLst>
          </p:cNvPr>
          <p:cNvSpPr>
            <a:spLocks noGrp="1"/>
          </p:cNvSpPr>
          <p:nvPr>
            <p:ph type="title"/>
          </p:nvPr>
        </p:nvSpPr>
        <p:spPr/>
        <p:txBody>
          <a:bodyPr/>
          <a:lstStyle/>
          <a:p>
            <a:r>
              <a:rPr lang="en-CA" sz="2600" dirty="0">
                <a:solidFill>
                  <a:srgbClr val="FFFFFF"/>
                </a:solidFill>
              </a:rPr>
              <a:t>Python Directory and Files Management(cont)</a:t>
            </a:r>
            <a:endParaRPr lang="en-CA" dirty="0"/>
          </a:p>
        </p:txBody>
      </p:sp>
      <p:sp>
        <p:nvSpPr>
          <p:cNvPr id="3" name="Content Placeholder 2">
            <a:extLst>
              <a:ext uri="{FF2B5EF4-FFF2-40B4-BE49-F238E27FC236}">
                <a16:creationId xmlns:a16="http://schemas.microsoft.com/office/drawing/2014/main" id="{9D7A5BDA-73EB-4B7F-8965-272F3F56FEAB}"/>
              </a:ext>
            </a:extLst>
          </p:cNvPr>
          <p:cNvSpPr>
            <a:spLocks noGrp="1"/>
          </p:cNvSpPr>
          <p:nvPr>
            <p:ph idx="1"/>
          </p:nvPr>
        </p:nvSpPr>
        <p:spPr/>
        <p:txBody>
          <a:bodyPr/>
          <a:lstStyle/>
          <a:p>
            <a:r>
              <a:rPr lang="en-US" b="1" dirty="0"/>
              <a:t>Making a New Directory</a:t>
            </a:r>
          </a:p>
          <a:p>
            <a:r>
              <a:rPr lang="en-US" dirty="0"/>
              <a:t>We can make a new directory using the </a:t>
            </a:r>
            <a:r>
              <a:rPr lang="en-US" dirty="0" err="1">
                <a:solidFill>
                  <a:srgbClr val="C00000"/>
                </a:solidFill>
              </a:rPr>
              <a:t>mkdir</a:t>
            </a:r>
            <a:r>
              <a:rPr lang="en-US" dirty="0">
                <a:solidFill>
                  <a:srgbClr val="C00000"/>
                </a:solidFill>
              </a:rPr>
              <a:t>()</a:t>
            </a:r>
            <a:r>
              <a:rPr lang="en-US" dirty="0"/>
              <a:t> method</a:t>
            </a:r>
          </a:p>
          <a:p>
            <a:r>
              <a:rPr lang="en-US" dirty="0"/>
              <a:t>This method takes in the path of the new directory</a:t>
            </a:r>
          </a:p>
          <a:p>
            <a:r>
              <a:rPr lang="en-US" dirty="0"/>
              <a:t>If the full path is not specified, the new directory is created in the current working directory</a:t>
            </a:r>
          </a:p>
          <a:p>
            <a:r>
              <a:rPr lang="en-US" dirty="0"/>
              <a:t>Type the following into your Python console</a:t>
            </a:r>
          </a:p>
          <a:p>
            <a:r>
              <a:rPr lang="en-CA" i="1" dirty="0" err="1">
                <a:solidFill>
                  <a:srgbClr val="C00000"/>
                </a:solidFill>
              </a:rPr>
              <a:t>os.mkdir</a:t>
            </a:r>
            <a:r>
              <a:rPr lang="en-CA" i="1" dirty="0">
                <a:solidFill>
                  <a:srgbClr val="C00000"/>
                </a:solidFill>
              </a:rPr>
              <a:t>(‘</a:t>
            </a:r>
            <a:r>
              <a:rPr lang="en-CA" i="1" dirty="0" err="1">
                <a:solidFill>
                  <a:srgbClr val="C00000"/>
                </a:solidFill>
              </a:rPr>
              <a:t>zzz</a:t>
            </a:r>
            <a:r>
              <a:rPr lang="en-CA" i="1" dirty="0">
                <a:solidFill>
                  <a:srgbClr val="C00000"/>
                </a:solidFill>
              </a:rPr>
              <a:t>’)</a:t>
            </a:r>
            <a:r>
              <a:rPr lang="en-CA" i="1" dirty="0"/>
              <a:t> </a:t>
            </a:r>
            <a:r>
              <a:rPr lang="en-CA" dirty="0"/>
              <a:t>or </a:t>
            </a:r>
            <a:r>
              <a:rPr lang="en-CA" i="1" dirty="0" err="1">
                <a:solidFill>
                  <a:srgbClr val="C00000"/>
                </a:solidFill>
              </a:rPr>
              <a:t>os.mkdir</a:t>
            </a:r>
            <a:r>
              <a:rPr lang="en-CA" i="1" dirty="0">
                <a:solidFill>
                  <a:srgbClr val="C00000"/>
                </a:solidFill>
              </a:rPr>
              <a:t>([name]</a:t>
            </a:r>
            <a:r>
              <a:rPr lang="en-CA" i="1" dirty="0"/>
              <a:t>  </a:t>
            </a:r>
            <a:r>
              <a:rPr lang="en-CA" dirty="0"/>
              <a:t>where </a:t>
            </a:r>
            <a:r>
              <a:rPr lang="en-CA" i="1" dirty="0">
                <a:solidFill>
                  <a:srgbClr val="C00000"/>
                </a:solidFill>
              </a:rPr>
              <a:t>name</a:t>
            </a:r>
            <a:r>
              <a:rPr lang="en-CA" dirty="0"/>
              <a:t> whatever you want to call your new directory)</a:t>
            </a:r>
          </a:p>
          <a:p>
            <a:r>
              <a:rPr lang="en-CA" i="1" dirty="0" err="1">
                <a:solidFill>
                  <a:srgbClr val="C00000"/>
                </a:solidFill>
              </a:rPr>
              <a:t>os.listdir</a:t>
            </a:r>
            <a:r>
              <a:rPr lang="en-CA" i="1" dirty="0">
                <a:solidFill>
                  <a:srgbClr val="C00000"/>
                </a:solidFill>
              </a:rPr>
              <a:t>() </a:t>
            </a:r>
          </a:p>
          <a:p>
            <a:endParaRPr lang="en-CA" dirty="0"/>
          </a:p>
          <a:p>
            <a:endParaRPr lang="en-CA" dirty="0"/>
          </a:p>
          <a:p>
            <a:endParaRPr lang="en-CA" dirty="0"/>
          </a:p>
          <a:p>
            <a:endParaRPr lang="en-US" dirty="0"/>
          </a:p>
          <a:p>
            <a:endParaRPr lang="en-CA" dirty="0"/>
          </a:p>
        </p:txBody>
      </p:sp>
      <p:sp>
        <p:nvSpPr>
          <p:cNvPr id="4" name="Slide Number Placeholder 3">
            <a:extLst>
              <a:ext uri="{FF2B5EF4-FFF2-40B4-BE49-F238E27FC236}">
                <a16:creationId xmlns:a16="http://schemas.microsoft.com/office/drawing/2014/main" id="{672D20A0-931F-419B-8F54-5768A4317DAC}"/>
              </a:ext>
            </a:extLst>
          </p:cNvPr>
          <p:cNvSpPr>
            <a:spLocks noGrp="1"/>
          </p:cNvSpPr>
          <p:nvPr>
            <p:ph type="sldNum" sz="quarter" idx="10"/>
          </p:nvPr>
        </p:nvSpPr>
        <p:spPr/>
        <p:txBody>
          <a:bodyPr/>
          <a:lstStyle/>
          <a:p>
            <a:pPr>
              <a:defRPr/>
            </a:pPr>
            <a:fld id="{6DB1FBA9-0009-47E9-8D28-5B0116D2432D}" type="slidenum">
              <a:rPr lang="en-US" altLang="en-US" smtClean="0"/>
              <a:pPr>
                <a:defRPr/>
              </a:pPr>
              <a:t>320</a:t>
            </a:fld>
            <a:endParaRPr lang="en-US" altLang="en-US"/>
          </a:p>
        </p:txBody>
      </p:sp>
      <p:pic>
        <p:nvPicPr>
          <p:cNvPr id="6" name="Picture 5">
            <a:extLst>
              <a:ext uri="{FF2B5EF4-FFF2-40B4-BE49-F238E27FC236}">
                <a16:creationId xmlns:a16="http://schemas.microsoft.com/office/drawing/2014/main" id="{F6CB90F6-40F1-454E-8363-527F585E35B5}"/>
              </a:ext>
            </a:extLst>
          </p:cNvPr>
          <p:cNvPicPr>
            <a:picLocks noChangeAspect="1"/>
          </p:cNvPicPr>
          <p:nvPr/>
        </p:nvPicPr>
        <p:blipFill>
          <a:blip r:embed="rId2"/>
          <a:stretch>
            <a:fillRect/>
          </a:stretch>
        </p:blipFill>
        <p:spPr>
          <a:xfrm>
            <a:off x="304800" y="4271010"/>
            <a:ext cx="2286000" cy="504825"/>
          </a:xfrm>
          <a:prstGeom prst="rect">
            <a:avLst/>
          </a:prstGeom>
        </p:spPr>
      </p:pic>
      <p:pic>
        <p:nvPicPr>
          <p:cNvPr id="7" name="Picture 6">
            <a:extLst>
              <a:ext uri="{FF2B5EF4-FFF2-40B4-BE49-F238E27FC236}">
                <a16:creationId xmlns:a16="http://schemas.microsoft.com/office/drawing/2014/main" id="{34A4AFC3-1210-40BA-99A0-4C01FAD36C68}"/>
              </a:ext>
            </a:extLst>
          </p:cNvPr>
          <p:cNvPicPr>
            <a:picLocks noChangeAspect="1"/>
          </p:cNvPicPr>
          <p:nvPr/>
        </p:nvPicPr>
        <p:blipFill>
          <a:blip r:embed="rId3"/>
          <a:stretch>
            <a:fillRect/>
          </a:stretch>
        </p:blipFill>
        <p:spPr>
          <a:xfrm>
            <a:off x="0" y="5257800"/>
            <a:ext cx="5886450" cy="1143000"/>
          </a:xfrm>
          <a:prstGeom prst="rect">
            <a:avLst/>
          </a:prstGeom>
        </p:spPr>
      </p:pic>
      <p:pic>
        <p:nvPicPr>
          <p:cNvPr id="8" name="Picture 7">
            <a:extLst>
              <a:ext uri="{FF2B5EF4-FFF2-40B4-BE49-F238E27FC236}">
                <a16:creationId xmlns:a16="http://schemas.microsoft.com/office/drawing/2014/main" id="{37646D78-615E-4CFE-BB1C-E0568A900746}"/>
              </a:ext>
            </a:extLst>
          </p:cNvPr>
          <p:cNvPicPr>
            <a:picLocks noChangeAspect="1"/>
          </p:cNvPicPr>
          <p:nvPr/>
        </p:nvPicPr>
        <p:blipFill>
          <a:blip r:embed="rId4"/>
          <a:stretch>
            <a:fillRect/>
          </a:stretch>
        </p:blipFill>
        <p:spPr>
          <a:xfrm>
            <a:off x="297180" y="4775835"/>
            <a:ext cx="2076450" cy="390525"/>
          </a:xfrm>
          <a:prstGeom prst="rect">
            <a:avLst/>
          </a:prstGeom>
        </p:spPr>
      </p:pic>
    </p:spTree>
    <p:extLst>
      <p:ext uri="{BB962C8B-B14F-4D97-AF65-F5344CB8AC3E}">
        <p14:creationId xmlns:p14="http://schemas.microsoft.com/office/powerpoint/2010/main" val="1521595829"/>
      </p:ext>
    </p:extLst>
  </p:cSld>
  <p:clrMapOvr>
    <a:masterClrMapping/>
  </p:clrMapOvr>
  <p:transition spd="med"/>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22CA2-3799-4237-9B2F-97BFDD5E8D0D}"/>
              </a:ext>
            </a:extLst>
          </p:cNvPr>
          <p:cNvSpPr>
            <a:spLocks noGrp="1"/>
          </p:cNvSpPr>
          <p:nvPr>
            <p:ph type="title"/>
          </p:nvPr>
        </p:nvSpPr>
        <p:spPr/>
        <p:txBody>
          <a:bodyPr/>
          <a:lstStyle/>
          <a:p>
            <a:r>
              <a:rPr lang="en-CA" sz="2600" dirty="0">
                <a:solidFill>
                  <a:srgbClr val="FFFFFF"/>
                </a:solidFill>
              </a:rPr>
              <a:t>Python Directory and Files Management(cont)</a:t>
            </a:r>
            <a:endParaRPr lang="en-CA" dirty="0"/>
          </a:p>
        </p:txBody>
      </p:sp>
      <p:sp>
        <p:nvSpPr>
          <p:cNvPr id="3" name="Content Placeholder 2">
            <a:extLst>
              <a:ext uri="{FF2B5EF4-FFF2-40B4-BE49-F238E27FC236}">
                <a16:creationId xmlns:a16="http://schemas.microsoft.com/office/drawing/2014/main" id="{8B651AB3-D03A-4BE8-82D4-4163F6F81571}"/>
              </a:ext>
            </a:extLst>
          </p:cNvPr>
          <p:cNvSpPr>
            <a:spLocks noGrp="1"/>
          </p:cNvSpPr>
          <p:nvPr>
            <p:ph idx="1"/>
          </p:nvPr>
        </p:nvSpPr>
        <p:spPr/>
        <p:txBody>
          <a:bodyPr/>
          <a:lstStyle/>
          <a:p>
            <a:r>
              <a:rPr lang="en-US" b="1" dirty="0"/>
              <a:t>Renaming a Directory or a File</a:t>
            </a:r>
          </a:p>
          <a:p>
            <a:r>
              <a:rPr lang="en-US" dirty="0"/>
              <a:t>The </a:t>
            </a:r>
            <a:r>
              <a:rPr lang="en-US" b="1" dirty="0">
                <a:solidFill>
                  <a:srgbClr val="C00000"/>
                </a:solidFill>
              </a:rPr>
              <a:t>rename() </a:t>
            </a:r>
            <a:r>
              <a:rPr lang="en-US" dirty="0"/>
              <a:t>method can rename a directory or a file</a:t>
            </a:r>
          </a:p>
          <a:p>
            <a:r>
              <a:rPr lang="en-US" dirty="0"/>
              <a:t>The first argument is the old name and the new name must be supplied as the second argument</a:t>
            </a:r>
          </a:p>
          <a:p>
            <a:r>
              <a:rPr lang="en-US" dirty="0"/>
              <a:t>Type the following below into your Python Console</a:t>
            </a:r>
          </a:p>
          <a:p>
            <a:r>
              <a:rPr lang="en-US" i="1" dirty="0" err="1">
                <a:solidFill>
                  <a:srgbClr val="C00000"/>
                </a:solidFill>
              </a:rPr>
              <a:t>os.rename</a:t>
            </a:r>
            <a:r>
              <a:rPr lang="en-US" i="1" dirty="0">
                <a:solidFill>
                  <a:srgbClr val="C00000"/>
                </a:solidFill>
              </a:rPr>
              <a:t>(‘</a:t>
            </a:r>
            <a:r>
              <a:rPr lang="en-US" i="1" dirty="0" err="1">
                <a:solidFill>
                  <a:srgbClr val="C00000"/>
                </a:solidFill>
              </a:rPr>
              <a:t>zzz</a:t>
            </a:r>
            <a:r>
              <a:rPr lang="en-US" i="1" dirty="0">
                <a:solidFill>
                  <a:srgbClr val="C00000"/>
                </a:solidFill>
              </a:rPr>
              <a:t>’,’</a:t>
            </a:r>
            <a:r>
              <a:rPr lang="en-US" i="1" dirty="0" err="1">
                <a:solidFill>
                  <a:srgbClr val="C00000"/>
                </a:solidFill>
              </a:rPr>
              <a:t>yyy</a:t>
            </a:r>
            <a:r>
              <a:rPr lang="en-US" i="1" dirty="0">
                <a:solidFill>
                  <a:srgbClr val="C00000"/>
                </a:solidFill>
              </a:rPr>
              <a:t>’)</a:t>
            </a:r>
          </a:p>
          <a:p>
            <a:r>
              <a:rPr lang="en-US" i="1" dirty="0" err="1">
                <a:solidFill>
                  <a:srgbClr val="C00000"/>
                </a:solidFill>
              </a:rPr>
              <a:t>os.listdir</a:t>
            </a:r>
            <a:r>
              <a:rPr lang="en-US" i="1" dirty="0">
                <a:solidFill>
                  <a:srgbClr val="C00000"/>
                </a:solidFill>
              </a:rPr>
              <a: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CA" dirty="0"/>
          </a:p>
        </p:txBody>
      </p:sp>
      <p:sp>
        <p:nvSpPr>
          <p:cNvPr id="4" name="Slide Number Placeholder 3">
            <a:extLst>
              <a:ext uri="{FF2B5EF4-FFF2-40B4-BE49-F238E27FC236}">
                <a16:creationId xmlns:a16="http://schemas.microsoft.com/office/drawing/2014/main" id="{A01D014A-5DA3-4CCB-854B-5F9CEDF10626}"/>
              </a:ext>
            </a:extLst>
          </p:cNvPr>
          <p:cNvSpPr>
            <a:spLocks noGrp="1"/>
          </p:cNvSpPr>
          <p:nvPr>
            <p:ph type="sldNum" sz="quarter" idx="10"/>
          </p:nvPr>
        </p:nvSpPr>
        <p:spPr/>
        <p:txBody>
          <a:bodyPr/>
          <a:lstStyle/>
          <a:p>
            <a:pPr>
              <a:defRPr/>
            </a:pPr>
            <a:fld id="{6DB1FBA9-0009-47E9-8D28-5B0116D2432D}" type="slidenum">
              <a:rPr lang="en-US" altLang="en-US" smtClean="0"/>
              <a:pPr>
                <a:defRPr/>
              </a:pPr>
              <a:t>321</a:t>
            </a:fld>
            <a:endParaRPr lang="en-US" altLang="en-US"/>
          </a:p>
        </p:txBody>
      </p:sp>
      <p:pic>
        <p:nvPicPr>
          <p:cNvPr id="6" name="Picture 5">
            <a:extLst>
              <a:ext uri="{FF2B5EF4-FFF2-40B4-BE49-F238E27FC236}">
                <a16:creationId xmlns:a16="http://schemas.microsoft.com/office/drawing/2014/main" id="{E12CB9D2-184F-4A45-A9D4-C46F716AA0F8}"/>
              </a:ext>
            </a:extLst>
          </p:cNvPr>
          <p:cNvPicPr>
            <a:picLocks noChangeAspect="1"/>
          </p:cNvPicPr>
          <p:nvPr/>
        </p:nvPicPr>
        <p:blipFill>
          <a:blip r:embed="rId2"/>
          <a:stretch>
            <a:fillRect/>
          </a:stretch>
        </p:blipFill>
        <p:spPr>
          <a:xfrm>
            <a:off x="304800" y="3667125"/>
            <a:ext cx="5800725" cy="361950"/>
          </a:xfrm>
          <a:prstGeom prst="rect">
            <a:avLst/>
          </a:prstGeom>
        </p:spPr>
      </p:pic>
      <p:pic>
        <p:nvPicPr>
          <p:cNvPr id="7" name="Picture 6">
            <a:extLst>
              <a:ext uri="{FF2B5EF4-FFF2-40B4-BE49-F238E27FC236}">
                <a16:creationId xmlns:a16="http://schemas.microsoft.com/office/drawing/2014/main" id="{E6F2E950-1D3E-447A-B323-1DC2D21DBC6C}"/>
              </a:ext>
            </a:extLst>
          </p:cNvPr>
          <p:cNvPicPr>
            <a:picLocks noChangeAspect="1"/>
          </p:cNvPicPr>
          <p:nvPr/>
        </p:nvPicPr>
        <p:blipFill>
          <a:blip r:embed="rId3"/>
          <a:stretch>
            <a:fillRect/>
          </a:stretch>
        </p:blipFill>
        <p:spPr>
          <a:xfrm>
            <a:off x="304800" y="4129893"/>
            <a:ext cx="5800725" cy="323850"/>
          </a:xfrm>
          <a:prstGeom prst="rect">
            <a:avLst/>
          </a:prstGeom>
        </p:spPr>
      </p:pic>
      <p:pic>
        <p:nvPicPr>
          <p:cNvPr id="8" name="Picture 7">
            <a:extLst>
              <a:ext uri="{FF2B5EF4-FFF2-40B4-BE49-F238E27FC236}">
                <a16:creationId xmlns:a16="http://schemas.microsoft.com/office/drawing/2014/main" id="{DB73F079-E341-40BF-8495-2BFE28972AC1}"/>
              </a:ext>
            </a:extLst>
          </p:cNvPr>
          <p:cNvPicPr>
            <a:picLocks noChangeAspect="1"/>
          </p:cNvPicPr>
          <p:nvPr/>
        </p:nvPicPr>
        <p:blipFill>
          <a:blip r:embed="rId4"/>
          <a:stretch>
            <a:fillRect/>
          </a:stretch>
        </p:blipFill>
        <p:spPr>
          <a:xfrm>
            <a:off x="304800" y="4594859"/>
            <a:ext cx="5876925" cy="1805941"/>
          </a:xfrm>
          <a:prstGeom prst="rect">
            <a:avLst/>
          </a:prstGeom>
        </p:spPr>
      </p:pic>
    </p:spTree>
    <p:extLst>
      <p:ext uri="{BB962C8B-B14F-4D97-AF65-F5344CB8AC3E}">
        <p14:creationId xmlns:p14="http://schemas.microsoft.com/office/powerpoint/2010/main" val="1439090069"/>
      </p:ext>
    </p:extLst>
  </p:cSld>
  <p:clrMapOvr>
    <a:masterClrMapping/>
  </p:clrMapOvr>
  <p:transition spd="med"/>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027ED-2DB9-4759-B708-D6D9BEDFCC8E}"/>
              </a:ext>
            </a:extLst>
          </p:cNvPr>
          <p:cNvSpPr>
            <a:spLocks noGrp="1"/>
          </p:cNvSpPr>
          <p:nvPr>
            <p:ph type="title"/>
          </p:nvPr>
        </p:nvSpPr>
        <p:spPr/>
        <p:txBody>
          <a:bodyPr/>
          <a:lstStyle/>
          <a:p>
            <a:r>
              <a:rPr lang="en-CA" sz="2600" dirty="0">
                <a:solidFill>
                  <a:srgbClr val="FFFFFF"/>
                </a:solidFill>
              </a:rPr>
              <a:t>Python Directory and Files Management(cont)</a:t>
            </a:r>
            <a:endParaRPr lang="en-CA" dirty="0"/>
          </a:p>
        </p:txBody>
      </p:sp>
      <p:sp>
        <p:nvSpPr>
          <p:cNvPr id="3" name="Content Placeholder 2">
            <a:extLst>
              <a:ext uri="{FF2B5EF4-FFF2-40B4-BE49-F238E27FC236}">
                <a16:creationId xmlns:a16="http://schemas.microsoft.com/office/drawing/2014/main" id="{9C6B7B76-A8C6-41FB-B4CC-313A3CB133D4}"/>
              </a:ext>
            </a:extLst>
          </p:cNvPr>
          <p:cNvSpPr>
            <a:spLocks noGrp="1"/>
          </p:cNvSpPr>
          <p:nvPr>
            <p:ph idx="1"/>
          </p:nvPr>
        </p:nvSpPr>
        <p:spPr/>
        <p:txBody>
          <a:bodyPr/>
          <a:lstStyle/>
          <a:p>
            <a:r>
              <a:rPr lang="en-US" b="1" dirty="0"/>
              <a:t>Removing Directory or File</a:t>
            </a:r>
          </a:p>
          <a:p>
            <a:r>
              <a:rPr lang="en-US" dirty="0"/>
              <a:t>A file can be </a:t>
            </a:r>
            <a:r>
              <a:rPr lang="en-US" dirty="0">
                <a:solidFill>
                  <a:srgbClr val="C00000"/>
                </a:solidFill>
              </a:rPr>
              <a:t>removed (deleted) </a:t>
            </a:r>
            <a:r>
              <a:rPr lang="en-US" dirty="0"/>
              <a:t>using </a:t>
            </a:r>
            <a:r>
              <a:rPr lang="en-US" dirty="0">
                <a:solidFill>
                  <a:srgbClr val="C00000"/>
                </a:solidFill>
              </a:rPr>
              <a:t>the remove() </a:t>
            </a:r>
            <a:r>
              <a:rPr lang="en-US" dirty="0"/>
              <a:t>method</a:t>
            </a:r>
          </a:p>
          <a:p>
            <a:r>
              <a:rPr lang="en-US" dirty="0"/>
              <a:t>Similarly, the </a:t>
            </a:r>
            <a:r>
              <a:rPr lang="en-US" dirty="0" err="1">
                <a:solidFill>
                  <a:srgbClr val="C00000"/>
                </a:solidFill>
              </a:rPr>
              <a:t>rmdir</a:t>
            </a:r>
            <a:r>
              <a:rPr lang="en-US" dirty="0">
                <a:solidFill>
                  <a:srgbClr val="C00000"/>
                </a:solidFill>
              </a:rPr>
              <a:t>() </a:t>
            </a:r>
            <a:r>
              <a:rPr lang="en-US" dirty="0"/>
              <a:t>method removes an empty directory</a:t>
            </a:r>
          </a:p>
          <a:p>
            <a:r>
              <a:rPr lang="en-CA" dirty="0"/>
              <a:t>Type the following into your Python console</a:t>
            </a:r>
          </a:p>
          <a:p>
            <a:r>
              <a:rPr lang="en-CA" i="1" dirty="0" err="1">
                <a:solidFill>
                  <a:srgbClr val="C00000"/>
                </a:solidFill>
              </a:rPr>
              <a:t>os.listdir</a:t>
            </a:r>
            <a:r>
              <a:rPr lang="en-CA" i="1" dirty="0">
                <a:solidFill>
                  <a:srgbClr val="C00000"/>
                </a:solidFill>
              </a:rPr>
              <a:t>()</a:t>
            </a:r>
          </a:p>
          <a:p>
            <a:endParaRPr lang="en-CA" dirty="0"/>
          </a:p>
          <a:p>
            <a:endParaRPr lang="en-CA" dirty="0"/>
          </a:p>
          <a:p>
            <a:endParaRPr lang="en-CA" dirty="0"/>
          </a:p>
          <a:p>
            <a:r>
              <a:rPr lang="en-CA" i="1" dirty="0" err="1">
                <a:solidFill>
                  <a:srgbClr val="C00000"/>
                </a:solidFill>
              </a:rPr>
              <a:t>os.remove</a:t>
            </a:r>
            <a:r>
              <a:rPr lang="en-CA" i="1" dirty="0">
                <a:solidFill>
                  <a:srgbClr val="C00000"/>
                </a:solidFill>
              </a:rPr>
              <a:t>(“test.txt”)</a:t>
            </a:r>
          </a:p>
          <a:p>
            <a:r>
              <a:rPr lang="en-CA" i="1" dirty="0" err="1">
                <a:solidFill>
                  <a:srgbClr val="C00000"/>
                </a:solidFill>
              </a:rPr>
              <a:t>os.listdir</a:t>
            </a:r>
            <a:r>
              <a:rPr lang="en-CA" i="1" dirty="0">
                <a:solidFill>
                  <a:srgbClr val="C00000"/>
                </a:solidFill>
              </a:rPr>
              <a:t>()</a:t>
            </a:r>
          </a:p>
          <a:p>
            <a:endParaRPr lang="en-CA" dirty="0"/>
          </a:p>
        </p:txBody>
      </p:sp>
      <p:sp>
        <p:nvSpPr>
          <p:cNvPr id="4" name="Slide Number Placeholder 3">
            <a:extLst>
              <a:ext uri="{FF2B5EF4-FFF2-40B4-BE49-F238E27FC236}">
                <a16:creationId xmlns:a16="http://schemas.microsoft.com/office/drawing/2014/main" id="{B16A5D2D-F43B-4020-A08F-B1116B10991B}"/>
              </a:ext>
            </a:extLst>
          </p:cNvPr>
          <p:cNvSpPr>
            <a:spLocks noGrp="1"/>
          </p:cNvSpPr>
          <p:nvPr>
            <p:ph type="sldNum" sz="quarter" idx="10"/>
          </p:nvPr>
        </p:nvSpPr>
        <p:spPr/>
        <p:txBody>
          <a:bodyPr/>
          <a:lstStyle/>
          <a:p>
            <a:pPr>
              <a:defRPr/>
            </a:pPr>
            <a:fld id="{6DB1FBA9-0009-47E9-8D28-5B0116D2432D}" type="slidenum">
              <a:rPr lang="en-US" altLang="en-US" smtClean="0"/>
              <a:pPr>
                <a:defRPr/>
              </a:pPr>
              <a:t>322</a:t>
            </a:fld>
            <a:endParaRPr lang="en-US" altLang="en-US"/>
          </a:p>
        </p:txBody>
      </p:sp>
      <p:pic>
        <p:nvPicPr>
          <p:cNvPr id="6" name="Picture 5">
            <a:extLst>
              <a:ext uri="{FF2B5EF4-FFF2-40B4-BE49-F238E27FC236}">
                <a16:creationId xmlns:a16="http://schemas.microsoft.com/office/drawing/2014/main" id="{507FA88E-F786-42C8-BB57-406A3EAFD71B}"/>
              </a:ext>
            </a:extLst>
          </p:cNvPr>
          <p:cNvPicPr>
            <a:picLocks noChangeAspect="1"/>
          </p:cNvPicPr>
          <p:nvPr/>
        </p:nvPicPr>
        <p:blipFill>
          <a:blip r:embed="rId2"/>
          <a:stretch>
            <a:fillRect/>
          </a:stretch>
        </p:blipFill>
        <p:spPr>
          <a:xfrm>
            <a:off x="38100" y="4881196"/>
            <a:ext cx="5943600" cy="1190625"/>
          </a:xfrm>
          <a:prstGeom prst="rect">
            <a:avLst/>
          </a:prstGeom>
        </p:spPr>
      </p:pic>
      <p:pic>
        <p:nvPicPr>
          <p:cNvPr id="7" name="Picture 6">
            <a:extLst>
              <a:ext uri="{FF2B5EF4-FFF2-40B4-BE49-F238E27FC236}">
                <a16:creationId xmlns:a16="http://schemas.microsoft.com/office/drawing/2014/main" id="{848A723D-A406-47A1-A0B1-14165BD8F147}"/>
              </a:ext>
            </a:extLst>
          </p:cNvPr>
          <p:cNvPicPr>
            <a:picLocks noChangeAspect="1"/>
          </p:cNvPicPr>
          <p:nvPr/>
        </p:nvPicPr>
        <p:blipFill>
          <a:blip r:embed="rId3"/>
          <a:stretch>
            <a:fillRect/>
          </a:stretch>
        </p:blipFill>
        <p:spPr>
          <a:xfrm>
            <a:off x="152400" y="3267075"/>
            <a:ext cx="5829300" cy="581025"/>
          </a:xfrm>
          <a:prstGeom prst="rect">
            <a:avLst/>
          </a:prstGeom>
        </p:spPr>
      </p:pic>
    </p:spTree>
    <p:extLst>
      <p:ext uri="{BB962C8B-B14F-4D97-AF65-F5344CB8AC3E}">
        <p14:creationId xmlns:p14="http://schemas.microsoft.com/office/powerpoint/2010/main" val="1522990336"/>
      </p:ext>
    </p:extLst>
  </p:cSld>
  <p:clrMapOvr>
    <a:masterClrMapping/>
  </p:clrMapOvr>
  <p:transition spd="med"/>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35A10-82E1-4349-870D-B523970149D3}"/>
              </a:ext>
            </a:extLst>
          </p:cNvPr>
          <p:cNvSpPr>
            <a:spLocks noGrp="1"/>
          </p:cNvSpPr>
          <p:nvPr>
            <p:ph type="title"/>
          </p:nvPr>
        </p:nvSpPr>
        <p:spPr/>
        <p:txBody>
          <a:bodyPr/>
          <a:lstStyle/>
          <a:p>
            <a:r>
              <a:rPr lang="en-CA" sz="2600" dirty="0">
                <a:solidFill>
                  <a:srgbClr val="FFFFFF"/>
                </a:solidFill>
              </a:rPr>
              <a:t>Python Directory and Files Management(cont)</a:t>
            </a:r>
            <a:endParaRPr lang="en-CA" dirty="0"/>
          </a:p>
        </p:txBody>
      </p:sp>
      <p:sp>
        <p:nvSpPr>
          <p:cNvPr id="3" name="Content Placeholder 2">
            <a:extLst>
              <a:ext uri="{FF2B5EF4-FFF2-40B4-BE49-F238E27FC236}">
                <a16:creationId xmlns:a16="http://schemas.microsoft.com/office/drawing/2014/main" id="{019BB71B-9735-4125-8881-CFA6F39C19E8}"/>
              </a:ext>
            </a:extLst>
          </p:cNvPr>
          <p:cNvSpPr>
            <a:spLocks noGrp="1"/>
          </p:cNvSpPr>
          <p:nvPr>
            <p:ph idx="1"/>
          </p:nvPr>
        </p:nvSpPr>
        <p:spPr/>
        <p:txBody>
          <a:bodyPr/>
          <a:lstStyle/>
          <a:p>
            <a:r>
              <a:rPr lang="en-US" dirty="0"/>
              <a:t>However, note that </a:t>
            </a:r>
            <a:r>
              <a:rPr lang="en-US" dirty="0" err="1">
                <a:solidFill>
                  <a:srgbClr val="C00000"/>
                </a:solidFill>
              </a:rPr>
              <a:t>rmdir</a:t>
            </a:r>
            <a:r>
              <a:rPr lang="en-US" dirty="0">
                <a:solidFill>
                  <a:srgbClr val="C00000"/>
                </a:solidFill>
              </a:rPr>
              <a:t>() </a:t>
            </a:r>
            <a:r>
              <a:rPr lang="en-US" dirty="0"/>
              <a:t>method can only remove empty directories</a:t>
            </a:r>
          </a:p>
          <a:p>
            <a:r>
              <a:rPr lang="en-US" dirty="0"/>
              <a:t>In order to remove a non-empty directory we can use the </a:t>
            </a:r>
            <a:r>
              <a:rPr lang="en-US" dirty="0" err="1">
                <a:solidFill>
                  <a:srgbClr val="C00000"/>
                </a:solidFill>
              </a:rPr>
              <a:t>rmtree</a:t>
            </a:r>
            <a:r>
              <a:rPr lang="en-US" dirty="0">
                <a:solidFill>
                  <a:srgbClr val="C00000"/>
                </a:solidFill>
              </a:rPr>
              <a:t>() </a:t>
            </a:r>
            <a:r>
              <a:rPr lang="en-US" dirty="0"/>
              <a:t>method inside the </a:t>
            </a:r>
            <a:r>
              <a:rPr lang="en-US" dirty="0" err="1">
                <a:solidFill>
                  <a:srgbClr val="C00000"/>
                </a:solidFill>
              </a:rPr>
              <a:t>shutil</a:t>
            </a:r>
            <a:r>
              <a:rPr lang="en-US" dirty="0">
                <a:solidFill>
                  <a:srgbClr val="C00000"/>
                </a:solidFill>
              </a:rPr>
              <a:t> (“</a:t>
            </a:r>
            <a:r>
              <a:rPr lang="en-US" dirty="0" err="1">
                <a:solidFill>
                  <a:srgbClr val="C00000"/>
                </a:solidFill>
              </a:rPr>
              <a:t>sh</a:t>
            </a:r>
            <a:r>
              <a:rPr lang="en-US" dirty="0">
                <a:solidFill>
                  <a:srgbClr val="C00000"/>
                </a:solidFill>
              </a:rPr>
              <a:t>” utilities)</a:t>
            </a:r>
            <a:r>
              <a:rPr lang="en-US" dirty="0"/>
              <a:t> module</a:t>
            </a:r>
          </a:p>
          <a:p>
            <a:endParaRPr lang="en-US" dirty="0"/>
          </a:p>
          <a:p>
            <a:endParaRPr lang="en-US" dirty="0"/>
          </a:p>
          <a:p>
            <a:endParaRPr lang="en-CA" dirty="0"/>
          </a:p>
        </p:txBody>
      </p:sp>
      <p:sp>
        <p:nvSpPr>
          <p:cNvPr id="4" name="Slide Number Placeholder 3">
            <a:extLst>
              <a:ext uri="{FF2B5EF4-FFF2-40B4-BE49-F238E27FC236}">
                <a16:creationId xmlns:a16="http://schemas.microsoft.com/office/drawing/2014/main" id="{4A41378E-E8AB-4959-A1EB-AAEF056ADD49}"/>
              </a:ext>
            </a:extLst>
          </p:cNvPr>
          <p:cNvSpPr>
            <a:spLocks noGrp="1"/>
          </p:cNvSpPr>
          <p:nvPr>
            <p:ph type="sldNum" sz="quarter" idx="10"/>
          </p:nvPr>
        </p:nvSpPr>
        <p:spPr/>
        <p:txBody>
          <a:bodyPr/>
          <a:lstStyle/>
          <a:p>
            <a:pPr>
              <a:defRPr/>
            </a:pPr>
            <a:fld id="{6DB1FBA9-0009-47E9-8D28-5B0116D2432D}" type="slidenum">
              <a:rPr lang="en-US" altLang="en-US" smtClean="0"/>
              <a:pPr>
                <a:defRPr/>
              </a:pPr>
              <a:t>323</a:t>
            </a:fld>
            <a:endParaRPr lang="en-US" altLang="en-US"/>
          </a:p>
        </p:txBody>
      </p:sp>
      <p:pic>
        <p:nvPicPr>
          <p:cNvPr id="6" name="Picture 5">
            <a:extLst>
              <a:ext uri="{FF2B5EF4-FFF2-40B4-BE49-F238E27FC236}">
                <a16:creationId xmlns:a16="http://schemas.microsoft.com/office/drawing/2014/main" id="{77A49C1F-B97B-42F4-B20B-F7DE16AED0F3}"/>
              </a:ext>
            </a:extLst>
          </p:cNvPr>
          <p:cNvPicPr>
            <a:picLocks noChangeAspect="1"/>
          </p:cNvPicPr>
          <p:nvPr/>
        </p:nvPicPr>
        <p:blipFill>
          <a:blip r:embed="rId2"/>
          <a:stretch>
            <a:fillRect/>
          </a:stretch>
        </p:blipFill>
        <p:spPr>
          <a:xfrm>
            <a:off x="381000" y="2590800"/>
            <a:ext cx="8229600" cy="2438400"/>
          </a:xfrm>
          <a:prstGeom prst="rect">
            <a:avLst/>
          </a:prstGeom>
        </p:spPr>
      </p:pic>
      <p:pic>
        <p:nvPicPr>
          <p:cNvPr id="7" name="Picture 6">
            <a:extLst>
              <a:ext uri="{FF2B5EF4-FFF2-40B4-BE49-F238E27FC236}">
                <a16:creationId xmlns:a16="http://schemas.microsoft.com/office/drawing/2014/main" id="{70DFD193-44E9-473E-9A96-A2326E9E7A90}"/>
              </a:ext>
            </a:extLst>
          </p:cNvPr>
          <p:cNvPicPr>
            <a:picLocks noChangeAspect="1"/>
          </p:cNvPicPr>
          <p:nvPr/>
        </p:nvPicPr>
        <p:blipFill>
          <a:blip r:embed="rId3"/>
          <a:stretch>
            <a:fillRect/>
          </a:stretch>
        </p:blipFill>
        <p:spPr>
          <a:xfrm>
            <a:off x="381000" y="5105400"/>
            <a:ext cx="8229600" cy="942975"/>
          </a:xfrm>
          <a:prstGeom prst="rect">
            <a:avLst/>
          </a:prstGeom>
        </p:spPr>
      </p:pic>
    </p:spTree>
    <p:extLst>
      <p:ext uri="{BB962C8B-B14F-4D97-AF65-F5344CB8AC3E}">
        <p14:creationId xmlns:p14="http://schemas.microsoft.com/office/powerpoint/2010/main" val="1745121961"/>
      </p:ext>
    </p:extLst>
  </p:cSld>
  <p:clrMapOvr>
    <a:masterClrMapping/>
  </p:clrMapOvr>
  <p:transition spd="med"/>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759D9-14BF-4929-8F16-5434F4B56D86}"/>
              </a:ext>
            </a:extLst>
          </p:cNvPr>
          <p:cNvSpPr>
            <a:spLocks noGrp="1"/>
          </p:cNvSpPr>
          <p:nvPr>
            <p:ph type="title"/>
          </p:nvPr>
        </p:nvSpPr>
        <p:spPr/>
        <p:txBody>
          <a:bodyPr/>
          <a:lstStyle/>
          <a:p>
            <a:r>
              <a:rPr lang="en-CA" sz="2600" dirty="0">
                <a:solidFill>
                  <a:srgbClr val="FFFFFF"/>
                </a:solidFill>
              </a:rPr>
              <a:t>Python Directory and Files Management(cont)</a:t>
            </a:r>
            <a:endParaRPr lang="en-CA" dirty="0"/>
          </a:p>
        </p:txBody>
      </p:sp>
      <p:sp>
        <p:nvSpPr>
          <p:cNvPr id="3" name="Content Placeholder 2">
            <a:extLst>
              <a:ext uri="{FF2B5EF4-FFF2-40B4-BE49-F238E27FC236}">
                <a16:creationId xmlns:a16="http://schemas.microsoft.com/office/drawing/2014/main" id="{83EC9453-12F4-4BF4-AF6C-6BF3119F495F}"/>
              </a:ext>
            </a:extLst>
          </p:cNvPr>
          <p:cNvSpPr>
            <a:spLocks noGrp="1"/>
          </p:cNvSpPr>
          <p:nvPr>
            <p:ph idx="1"/>
          </p:nvPr>
        </p:nvSpPr>
        <p:spPr/>
        <p:txBody>
          <a:bodyPr/>
          <a:lstStyle/>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sp>
        <p:nvSpPr>
          <p:cNvPr id="4" name="Slide Number Placeholder 3">
            <a:extLst>
              <a:ext uri="{FF2B5EF4-FFF2-40B4-BE49-F238E27FC236}">
                <a16:creationId xmlns:a16="http://schemas.microsoft.com/office/drawing/2014/main" id="{B3EDA607-D538-4E08-82FB-6BDE81DC1CA3}"/>
              </a:ext>
            </a:extLst>
          </p:cNvPr>
          <p:cNvSpPr>
            <a:spLocks noGrp="1"/>
          </p:cNvSpPr>
          <p:nvPr>
            <p:ph type="sldNum" sz="quarter" idx="10"/>
          </p:nvPr>
        </p:nvSpPr>
        <p:spPr/>
        <p:txBody>
          <a:bodyPr/>
          <a:lstStyle/>
          <a:p>
            <a:pPr>
              <a:defRPr/>
            </a:pPr>
            <a:fld id="{6DB1FBA9-0009-47E9-8D28-5B0116D2432D}" type="slidenum">
              <a:rPr lang="en-US" altLang="en-US" smtClean="0"/>
              <a:pPr>
                <a:defRPr/>
              </a:pPr>
              <a:t>324</a:t>
            </a:fld>
            <a:endParaRPr lang="en-US" altLang="en-US"/>
          </a:p>
        </p:txBody>
      </p:sp>
      <p:pic>
        <p:nvPicPr>
          <p:cNvPr id="5" name="Picture 4">
            <a:extLst>
              <a:ext uri="{FF2B5EF4-FFF2-40B4-BE49-F238E27FC236}">
                <a16:creationId xmlns:a16="http://schemas.microsoft.com/office/drawing/2014/main" id="{2D1D11AA-D50F-4680-8A95-8E5D27BB6C3A}"/>
              </a:ext>
            </a:extLst>
          </p:cNvPr>
          <p:cNvPicPr>
            <a:picLocks noChangeAspect="1"/>
          </p:cNvPicPr>
          <p:nvPr/>
        </p:nvPicPr>
        <p:blipFill>
          <a:blip r:embed="rId2"/>
          <a:stretch>
            <a:fillRect/>
          </a:stretch>
        </p:blipFill>
        <p:spPr>
          <a:xfrm>
            <a:off x="838200" y="1524000"/>
            <a:ext cx="7315200" cy="3190875"/>
          </a:xfrm>
          <a:prstGeom prst="rect">
            <a:avLst/>
          </a:prstGeom>
        </p:spPr>
      </p:pic>
    </p:spTree>
    <p:extLst>
      <p:ext uri="{BB962C8B-B14F-4D97-AF65-F5344CB8AC3E}">
        <p14:creationId xmlns:p14="http://schemas.microsoft.com/office/powerpoint/2010/main" val="3200257151"/>
      </p:ext>
    </p:extLst>
  </p:cSld>
  <p:clrMapOvr>
    <a:masterClrMapping/>
  </p:clrMapOvr>
  <p:transition spd="med"/>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13D49-2721-4B50-B43E-9A8C42306FFA}"/>
              </a:ext>
            </a:extLst>
          </p:cNvPr>
          <p:cNvSpPr>
            <a:spLocks noGrp="1"/>
          </p:cNvSpPr>
          <p:nvPr>
            <p:ph type="title"/>
          </p:nvPr>
        </p:nvSpPr>
        <p:spPr/>
        <p:txBody>
          <a:bodyPr/>
          <a:lstStyle/>
          <a:p>
            <a:r>
              <a:rPr lang="en-CA" sz="2600" dirty="0">
                <a:solidFill>
                  <a:srgbClr val="FFFFFF"/>
                </a:solidFill>
              </a:rPr>
              <a:t>Python Directory and Files Management(cont)</a:t>
            </a:r>
            <a:endParaRPr lang="en-CA" dirty="0"/>
          </a:p>
        </p:txBody>
      </p:sp>
      <p:pic>
        <p:nvPicPr>
          <p:cNvPr id="5" name="Content Placeholder 4">
            <a:extLst>
              <a:ext uri="{FF2B5EF4-FFF2-40B4-BE49-F238E27FC236}">
                <a16:creationId xmlns:a16="http://schemas.microsoft.com/office/drawing/2014/main" id="{23372AC6-6B49-4B0C-B0CD-09E9654CC64B}"/>
              </a:ext>
            </a:extLst>
          </p:cNvPr>
          <p:cNvPicPr>
            <a:picLocks noGrp="1" noChangeAspect="1"/>
          </p:cNvPicPr>
          <p:nvPr>
            <p:ph idx="1"/>
          </p:nvPr>
        </p:nvPicPr>
        <p:blipFill>
          <a:blip r:embed="rId2"/>
          <a:stretch>
            <a:fillRect/>
          </a:stretch>
        </p:blipFill>
        <p:spPr>
          <a:xfrm>
            <a:off x="419100" y="1762124"/>
            <a:ext cx="8305800" cy="1933575"/>
          </a:xfrm>
          <a:prstGeom prst="rect">
            <a:avLst/>
          </a:prstGeom>
        </p:spPr>
      </p:pic>
      <p:sp>
        <p:nvSpPr>
          <p:cNvPr id="4" name="Slide Number Placeholder 3">
            <a:extLst>
              <a:ext uri="{FF2B5EF4-FFF2-40B4-BE49-F238E27FC236}">
                <a16:creationId xmlns:a16="http://schemas.microsoft.com/office/drawing/2014/main" id="{AAAB6BD2-7C78-427F-B8FB-9CFBA5D8E52D}"/>
              </a:ext>
            </a:extLst>
          </p:cNvPr>
          <p:cNvSpPr>
            <a:spLocks noGrp="1"/>
          </p:cNvSpPr>
          <p:nvPr>
            <p:ph type="sldNum" sz="quarter" idx="10"/>
          </p:nvPr>
        </p:nvSpPr>
        <p:spPr/>
        <p:txBody>
          <a:bodyPr/>
          <a:lstStyle/>
          <a:p>
            <a:pPr>
              <a:defRPr/>
            </a:pPr>
            <a:fld id="{6DB1FBA9-0009-47E9-8D28-5B0116D2432D}" type="slidenum">
              <a:rPr lang="en-US" altLang="en-US" smtClean="0"/>
              <a:pPr>
                <a:defRPr/>
              </a:pPr>
              <a:t>325</a:t>
            </a:fld>
            <a:endParaRPr lang="en-US" altLang="en-US"/>
          </a:p>
        </p:txBody>
      </p:sp>
    </p:spTree>
    <p:extLst>
      <p:ext uri="{BB962C8B-B14F-4D97-AF65-F5344CB8AC3E}">
        <p14:creationId xmlns:p14="http://schemas.microsoft.com/office/powerpoint/2010/main" val="3517181019"/>
      </p:ext>
    </p:extLst>
  </p:cSld>
  <p:clrMapOvr>
    <a:masterClrMapping/>
  </p:clrMapOvr>
  <p:transition spd="med"/>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Python Errors and Built-in Exceptions</a:t>
            </a:r>
          </a:p>
        </p:txBody>
      </p:sp>
      <p:sp>
        <p:nvSpPr>
          <p:cNvPr id="3" name="Content Placeholder 2"/>
          <p:cNvSpPr>
            <a:spLocks noGrp="1"/>
          </p:cNvSpPr>
          <p:nvPr>
            <p:ph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326</a:t>
            </a:fld>
            <a:endParaRPr lang="en-US" altLang="en-US"/>
          </a:p>
        </p:txBody>
      </p:sp>
      <p:pic>
        <p:nvPicPr>
          <p:cNvPr id="5" name="Picture 4">
            <a:extLst>
              <a:ext uri="{FF2B5EF4-FFF2-40B4-BE49-F238E27FC236}">
                <a16:creationId xmlns:a16="http://schemas.microsoft.com/office/drawing/2014/main" id="{15F3CDEF-EFD5-416E-86B3-0A06C23C97EB}"/>
              </a:ext>
            </a:extLst>
          </p:cNvPr>
          <p:cNvPicPr>
            <a:picLocks noChangeAspect="1"/>
          </p:cNvPicPr>
          <p:nvPr/>
        </p:nvPicPr>
        <p:blipFill>
          <a:blip r:embed="rId2"/>
          <a:stretch>
            <a:fillRect/>
          </a:stretch>
        </p:blipFill>
        <p:spPr>
          <a:xfrm>
            <a:off x="152400" y="1295400"/>
            <a:ext cx="8853488" cy="5181600"/>
          </a:xfrm>
          <a:prstGeom prst="rect">
            <a:avLst/>
          </a:prstGeom>
        </p:spPr>
      </p:pic>
    </p:spTree>
    <p:extLst>
      <p:ext uri="{BB962C8B-B14F-4D97-AF65-F5344CB8AC3E}">
        <p14:creationId xmlns:p14="http://schemas.microsoft.com/office/powerpoint/2010/main" val="3367586397"/>
      </p:ext>
    </p:extLst>
  </p:cSld>
  <p:clrMapOvr>
    <a:masterClrMapping/>
  </p:clrMapOvr>
  <p:transition spd="med"/>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Python Errors and Built-in Exceptions(cont)</a:t>
            </a:r>
          </a:p>
        </p:txBody>
      </p:sp>
      <p:sp>
        <p:nvSpPr>
          <p:cNvPr id="3" name="Content Placeholder 2"/>
          <p:cNvSpPr>
            <a:spLocks noGrp="1"/>
          </p:cNvSpPr>
          <p:nvPr>
            <p:ph idx="1"/>
          </p:nvPr>
        </p:nvSpPr>
        <p:spPr/>
        <p:txBody>
          <a:bodyPr/>
          <a:lstStyle/>
          <a:p>
            <a:r>
              <a:rPr lang="en-US" b="1" dirty="0"/>
              <a:t>Python Errors and Built-in Exceptions</a:t>
            </a:r>
          </a:p>
          <a:p>
            <a:r>
              <a:rPr lang="en-US" dirty="0"/>
              <a:t>When writing a program, we, </a:t>
            </a:r>
            <a:r>
              <a:rPr lang="en-US" dirty="0">
                <a:solidFill>
                  <a:srgbClr val="C00000"/>
                </a:solidFill>
              </a:rPr>
              <a:t>more often than not</a:t>
            </a:r>
            <a:r>
              <a:rPr lang="en-US" dirty="0"/>
              <a:t>, will encounter errors (</a:t>
            </a:r>
            <a:r>
              <a:rPr lang="en-US" dirty="0">
                <a:solidFill>
                  <a:srgbClr val="C00000"/>
                </a:solidFill>
              </a:rPr>
              <a:t>I always say that you learn more from errors than always writing perfect code</a:t>
            </a:r>
            <a:r>
              <a:rPr lang="en-US" dirty="0"/>
              <a:t>)</a:t>
            </a:r>
          </a:p>
          <a:p>
            <a:r>
              <a:rPr lang="en-US" dirty="0"/>
              <a:t>Error caused by not following the proper structure (</a:t>
            </a:r>
            <a:r>
              <a:rPr lang="en-US" dirty="0">
                <a:solidFill>
                  <a:srgbClr val="C00000"/>
                </a:solidFill>
              </a:rPr>
              <a:t>syntax</a:t>
            </a:r>
            <a:r>
              <a:rPr lang="en-US" dirty="0"/>
              <a:t>) of the language is called </a:t>
            </a:r>
            <a:r>
              <a:rPr lang="en-US" dirty="0">
                <a:solidFill>
                  <a:srgbClr val="C00000"/>
                </a:solidFill>
              </a:rPr>
              <a:t>syntax</a:t>
            </a:r>
            <a:r>
              <a:rPr lang="en-US" dirty="0"/>
              <a:t> error or parsing error</a:t>
            </a:r>
          </a:p>
          <a:p>
            <a:r>
              <a:rPr lang="en-US" b="1" dirty="0"/>
              <a:t>Example</a:t>
            </a:r>
          </a:p>
          <a:p>
            <a:r>
              <a:rPr lang="en-US" dirty="0"/>
              <a:t>Type the next line into the Python Console:</a:t>
            </a:r>
          </a:p>
          <a:p>
            <a:r>
              <a:rPr lang="en-US" i="1" dirty="0">
                <a:solidFill>
                  <a:srgbClr val="C00000"/>
                </a:solidFill>
              </a:rPr>
              <a:t>if a &lt; 3 </a:t>
            </a:r>
          </a:p>
          <a:p>
            <a:r>
              <a:rPr lang="en-US" dirty="0"/>
              <a:t>You will get the message below:</a:t>
            </a:r>
          </a:p>
          <a:p>
            <a:r>
              <a:rPr lang="en-US" i="1" dirty="0">
                <a:solidFill>
                  <a:srgbClr val="C00000"/>
                </a:solidFill>
              </a:rPr>
              <a:t>File "&lt;interactive input&gt;", line 1 if a &lt; 3 </a:t>
            </a:r>
          </a:p>
          <a:p>
            <a:r>
              <a:rPr lang="en-US" i="1" dirty="0" err="1">
                <a:solidFill>
                  <a:srgbClr val="C00000"/>
                </a:solidFill>
              </a:rPr>
              <a:t>SyntaxError</a:t>
            </a:r>
            <a:r>
              <a:rPr lang="en-US" i="1" dirty="0">
                <a:solidFill>
                  <a:srgbClr val="C00000"/>
                </a:solidFill>
              </a:rPr>
              <a:t>: invalid syntax             </a:t>
            </a:r>
            <a:r>
              <a:rPr lang="en-US" dirty="0">
                <a:solidFill>
                  <a:srgbClr val="C00000"/>
                </a:solidFill>
              </a:rPr>
              <a:t>^  </a:t>
            </a:r>
          </a:p>
          <a:p>
            <a:r>
              <a:rPr lang="en-US" dirty="0"/>
              <a:t>In this case, the </a:t>
            </a:r>
            <a:r>
              <a:rPr lang="en-US" dirty="0">
                <a:solidFill>
                  <a:srgbClr val="C00000"/>
                </a:solidFill>
              </a:rPr>
              <a:t>colon</a:t>
            </a:r>
            <a:r>
              <a:rPr lang="en-US" dirty="0"/>
              <a:t> sign is missing with the input statement</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327</a:t>
            </a:fld>
            <a:endParaRPr lang="en-US" altLang="en-US"/>
          </a:p>
        </p:txBody>
      </p:sp>
    </p:spTree>
    <p:extLst>
      <p:ext uri="{BB962C8B-B14F-4D97-AF65-F5344CB8AC3E}">
        <p14:creationId xmlns:p14="http://schemas.microsoft.com/office/powerpoint/2010/main" val="1861485422"/>
      </p:ext>
    </p:extLst>
  </p:cSld>
  <p:clrMapOvr>
    <a:masterClrMapping/>
  </p:clrMapOvr>
  <p:transition spd="med"/>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Python Errors and Built-in Exceptions(cont)</a:t>
            </a:r>
          </a:p>
        </p:txBody>
      </p:sp>
      <p:sp>
        <p:nvSpPr>
          <p:cNvPr id="3" name="Content Placeholder 2"/>
          <p:cNvSpPr>
            <a:spLocks noGrp="1"/>
          </p:cNvSpPr>
          <p:nvPr>
            <p:ph idx="1"/>
          </p:nvPr>
        </p:nvSpPr>
        <p:spPr/>
        <p:txBody>
          <a:bodyPr/>
          <a:lstStyle/>
          <a:p>
            <a:r>
              <a:rPr lang="en-US" dirty="0">
                <a:solidFill>
                  <a:srgbClr val="C00000"/>
                </a:solidFill>
              </a:rPr>
              <a:t>Errors</a:t>
            </a:r>
            <a:r>
              <a:rPr lang="en-US" dirty="0"/>
              <a:t> can also occur at </a:t>
            </a:r>
            <a:r>
              <a:rPr lang="en-US" dirty="0">
                <a:solidFill>
                  <a:srgbClr val="C00000"/>
                </a:solidFill>
              </a:rPr>
              <a:t>runtime</a:t>
            </a:r>
            <a:r>
              <a:rPr lang="en-US" dirty="0"/>
              <a:t> and these are called </a:t>
            </a:r>
            <a:r>
              <a:rPr lang="en-US" dirty="0">
                <a:solidFill>
                  <a:srgbClr val="C00000"/>
                </a:solidFill>
              </a:rPr>
              <a:t>exceptions</a:t>
            </a:r>
          </a:p>
          <a:p>
            <a:r>
              <a:rPr lang="en-US" dirty="0"/>
              <a:t>They occur, for example, when a file we try to open does not exist (</a:t>
            </a:r>
            <a:r>
              <a:rPr lang="en-US" dirty="0" err="1">
                <a:solidFill>
                  <a:srgbClr val="C00000"/>
                </a:solidFill>
              </a:rPr>
              <a:t>FileNotFoundError</a:t>
            </a:r>
            <a:r>
              <a:rPr lang="en-US" dirty="0"/>
              <a:t>), dividing a number by zero (</a:t>
            </a:r>
            <a:r>
              <a:rPr lang="en-US" dirty="0">
                <a:solidFill>
                  <a:srgbClr val="C00000"/>
                </a:solidFill>
              </a:rPr>
              <a:t>ZeroDivisionError</a:t>
            </a:r>
            <a:r>
              <a:rPr lang="en-US" dirty="0"/>
              <a:t>), module we try to import is not found (</a:t>
            </a:r>
            <a:r>
              <a:rPr lang="en-US" dirty="0" err="1">
                <a:solidFill>
                  <a:srgbClr val="C00000"/>
                </a:solidFill>
              </a:rPr>
              <a:t>ImportError</a:t>
            </a:r>
            <a:r>
              <a:rPr lang="en-US" dirty="0"/>
              <a:t>) </a:t>
            </a:r>
            <a:r>
              <a:rPr lang="en-US" dirty="0" err="1"/>
              <a:t>etc</a:t>
            </a:r>
            <a:r>
              <a:rPr lang="en-US" dirty="0"/>
              <a:t>…</a:t>
            </a:r>
          </a:p>
          <a:p>
            <a:r>
              <a:rPr lang="en-US" dirty="0"/>
              <a:t>Whenever these type of </a:t>
            </a:r>
            <a:r>
              <a:rPr lang="en-US" dirty="0">
                <a:solidFill>
                  <a:srgbClr val="C00000"/>
                </a:solidFill>
              </a:rPr>
              <a:t>runtime</a:t>
            </a:r>
            <a:r>
              <a:rPr lang="en-US" dirty="0"/>
              <a:t> error occur, Python creates an </a:t>
            </a:r>
            <a:r>
              <a:rPr lang="en-US" dirty="0">
                <a:solidFill>
                  <a:srgbClr val="C00000"/>
                </a:solidFill>
              </a:rPr>
              <a:t>exception</a:t>
            </a:r>
            <a:r>
              <a:rPr lang="en-US" dirty="0"/>
              <a:t> object</a:t>
            </a:r>
          </a:p>
          <a:p>
            <a:r>
              <a:rPr lang="en-US" dirty="0"/>
              <a:t>If not handled properly, it prints a </a:t>
            </a:r>
            <a:r>
              <a:rPr lang="en-US" dirty="0">
                <a:solidFill>
                  <a:srgbClr val="C00000"/>
                </a:solidFill>
              </a:rPr>
              <a:t>traceback</a:t>
            </a:r>
            <a:r>
              <a:rPr lang="en-US" dirty="0"/>
              <a:t> to that error along with some details about why that error occurred</a:t>
            </a:r>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328</a:t>
            </a:fld>
            <a:endParaRPr lang="en-US" altLang="en-US"/>
          </a:p>
        </p:txBody>
      </p:sp>
      <p:pic>
        <p:nvPicPr>
          <p:cNvPr id="6" name="Picture 5"/>
          <p:cNvPicPr>
            <a:picLocks noChangeAspect="1"/>
          </p:cNvPicPr>
          <p:nvPr/>
        </p:nvPicPr>
        <p:blipFill>
          <a:blip r:embed="rId2"/>
          <a:stretch>
            <a:fillRect/>
          </a:stretch>
        </p:blipFill>
        <p:spPr>
          <a:xfrm>
            <a:off x="304800" y="3772835"/>
            <a:ext cx="7848600" cy="2854388"/>
          </a:xfrm>
          <a:prstGeom prst="rect">
            <a:avLst/>
          </a:prstGeom>
        </p:spPr>
      </p:pic>
    </p:spTree>
    <p:extLst>
      <p:ext uri="{BB962C8B-B14F-4D97-AF65-F5344CB8AC3E}">
        <p14:creationId xmlns:p14="http://schemas.microsoft.com/office/powerpoint/2010/main" val="4059803245"/>
      </p:ext>
    </p:extLst>
  </p:cSld>
  <p:clrMapOvr>
    <a:masterClrMapping/>
  </p:clrMapOvr>
  <p:transition spd="med"/>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Python Errors and Built-in Exceptions(cont)</a:t>
            </a:r>
          </a:p>
        </p:txBody>
      </p:sp>
      <p:sp>
        <p:nvSpPr>
          <p:cNvPr id="3" name="Content Placeholder 2"/>
          <p:cNvSpPr>
            <a:spLocks noGrp="1"/>
          </p:cNvSpPr>
          <p:nvPr>
            <p:ph idx="1"/>
          </p:nvPr>
        </p:nvSpPr>
        <p:spPr/>
        <p:txBody>
          <a:bodyPr/>
          <a:lstStyle/>
          <a:p>
            <a:r>
              <a:rPr lang="en-US" b="1" dirty="0"/>
              <a:t>Python Built-in Exceptions</a:t>
            </a:r>
          </a:p>
          <a:p>
            <a:r>
              <a:rPr lang="en-US" dirty="0"/>
              <a:t>Illegal operations can raise exceptions</a:t>
            </a:r>
          </a:p>
          <a:p>
            <a:r>
              <a:rPr lang="en-US" dirty="0"/>
              <a:t>There are plenty of built-in exceptions in Python that are raised when corresponding errors occur</a:t>
            </a:r>
          </a:p>
          <a:p>
            <a:r>
              <a:rPr lang="en-US" dirty="0"/>
              <a:t>We can view all the built-in exceptions using the </a:t>
            </a:r>
            <a:r>
              <a:rPr lang="en-US" dirty="0">
                <a:solidFill>
                  <a:srgbClr val="C00000"/>
                </a:solidFill>
              </a:rPr>
              <a:t>local() </a:t>
            </a:r>
            <a:r>
              <a:rPr lang="en-US" dirty="0"/>
              <a:t>built-in functions as follows</a:t>
            </a:r>
          </a:p>
          <a:p>
            <a:r>
              <a:rPr lang="en-US" dirty="0"/>
              <a:t>Type the following into your Python console</a:t>
            </a:r>
          </a:p>
          <a:p>
            <a:r>
              <a:rPr lang="en-US" i="1" dirty="0" err="1">
                <a:solidFill>
                  <a:srgbClr val="C00000"/>
                </a:solidFill>
              </a:rPr>
              <a:t>dir</a:t>
            </a:r>
            <a:r>
              <a:rPr lang="en-US" i="1" dirty="0">
                <a:solidFill>
                  <a:srgbClr val="C00000"/>
                </a:solidFill>
              </a:rPr>
              <a:t>(locals()['__</a:t>
            </a:r>
            <a:r>
              <a:rPr lang="en-US" i="1" dirty="0" err="1">
                <a:solidFill>
                  <a:srgbClr val="C00000"/>
                </a:solidFill>
              </a:rPr>
              <a:t>builtins</a:t>
            </a:r>
            <a:r>
              <a:rPr lang="en-US" i="1" dirty="0">
                <a:solidFill>
                  <a:srgbClr val="C00000"/>
                </a:solidFill>
              </a:rPr>
              <a:t>__'])</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329</a:t>
            </a:fld>
            <a:endParaRPr lang="en-US" altLang="en-US"/>
          </a:p>
        </p:txBody>
      </p:sp>
    </p:spTree>
    <p:extLst>
      <p:ext uri="{BB962C8B-B14F-4D97-AF65-F5344CB8AC3E}">
        <p14:creationId xmlns:p14="http://schemas.microsoft.com/office/powerpoint/2010/main" val="3062446248"/>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84C81-DD29-4434-95E3-845D3A7D5F90}"/>
              </a:ext>
            </a:extLst>
          </p:cNvPr>
          <p:cNvSpPr>
            <a:spLocks noGrp="1"/>
          </p:cNvSpPr>
          <p:nvPr>
            <p:ph type="title"/>
          </p:nvPr>
        </p:nvSpPr>
        <p:spPr/>
        <p:txBody>
          <a:bodyPr/>
          <a:lstStyle/>
          <a:p>
            <a:r>
              <a:rPr lang="en-US" dirty="0"/>
              <a:t>Quiz 0</a:t>
            </a:r>
            <a:endParaRPr lang="en-CA" dirty="0"/>
          </a:p>
        </p:txBody>
      </p:sp>
      <p:sp>
        <p:nvSpPr>
          <p:cNvPr id="3" name="Content Placeholder 2">
            <a:extLst>
              <a:ext uri="{FF2B5EF4-FFF2-40B4-BE49-F238E27FC236}">
                <a16:creationId xmlns:a16="http://schemas.microsoft.com/office/drawing/2014/main" id="{011665DE-7DB9-4F57-8A06-357DD23908EB}"/>
              </a:ext>
            </a:extLst>
          </p:cNvPr>
          <p:cNvSpPr>
            <a:spLocks noGrp="1"/>
          </p:cNvSpPr>
          <p:nvPr>
            <p:ph idx="1"/>
          </p:nvPr>
        </p:nvSpPr>
        <p:spPr/>
        <p:txBody>
          <a:bodyPr/>
          <a:lstStyle/>
          <a:p>
            <a:r>
              <a:rPr lang="en-US" b="1" dirty="0"/>
              <a:t>1. Which is the correct operator for performing the mathematical operation of X to the power of y?</a:t>
            </a:r>
          </a:p>
          <a:p>
            <a:r>
              <a:rPr lang="en-US" dirty="0"/>
              <a:t>A   </a:t>
            </a:r>
            <a:r>
              <a:rPr lang="en-US" dirty="0" err="1"/>
              <a:t>X^y</a:t>
            </a:r>
            <a:endParaRPr lang="en-US" dirty="0"/>
          </a:p>
          <a:p>
            <a:r>
              <a:rPr lang="en-US" dirty="0"/>
              <a:t>B   X^^y</a:t>
            </a:r>
          </a:p>
          <a:p>
            <a:r>
              <a:rPr lang="en-US" dirty="0"/>
              <a:t>C   X**y</a:t>
            </a:r>
          </a:p>
          <a:p>
            <a:r>
              <a:rPr lang="en-US" dirty="0"/>
              <a:t>D   A and C</a:t>
            </a:r>
          </a:p>
          <a:p>
            <a:r>
              <a:rPr lang="en-US" dirty="0"/>
              <a:t>E   None of the above</a:t>
            </a:r>
          </a:p>
          <a:p>
            <a:endParaRPr lang="en-US" dirty="0"/>
          </a:p>
          <a:p>
            <a:r>
              <a:rPr lang="en-US" b="1" dirty="0"/>
              <a:t>2.</a:t>
            </a:r>
            <a:r>
              <a:rPr lang="en-US" dirty="0"/>
              <a:t> </a:t>
            </a:r>
            <a:r>
              <a:rPr lang="en-US" b="1" dirty="0"/>
              <a:t>Which one of these is floor division?</a:t>
            </a:r>
          </a:p>
          <a:p>
            <a:r>
              <a:rPr lang="en-US" dirty="0"/>
              <a:t>A   /</a:t>
            </a:r>
          </a:p>
          <a:p>
            <a:r>
              <a:rPr lang="en-US" dirty="0"/>
              <a:t>B  //</a:t>
            </a:r>
          </a:p>
          <a:p>
            <a:r>
              <a:rPr lang="en-US" dirty="0"/>
              <a:t>C  %</a:t>
            </a:r>
          </a:p>
          <a:p>
            <a:r>
              <a:rPr lang="en-US" dirty="0"/>
              <a:t>D  A and B</a:t>
            </a:r>
          </a:p>
          <a:p>
            <a:r>
              <a:rPr lang="en-US" dirty="0"/>
              <a:t>E  None of the above</a:t>
            </a:r>
            <a:endParaRPr lang="en-CA" dirty="0"/>
          </a:p>
        </p:txBody>
      </p:sp>
      <p:sp>
        <p:nvSpPr>
          <p:cNvPr id="4" name="Slide Number Placeholder 3">
            <a:extLst>
              <a:ext uri="{FF2B5EF4-FFF2-40B4-BE49-F238E27FC236}">
                <a16:creationId xmlns:a16="http://schemas.microsoft.com/office/drawing/2014/main" id="{34D24992-5211-4981-B441-29BFCBFD372E}"/>
              </a:ext>
            </a:extLst>
          </p:cNvPr>
          <p:cNvSpPr>
            <a:spLocks noGrp="1"/>
          </p:cNvSpPr>
          <p:nvPr>
            <p:ph type="sldNum" sz="quarter" idx="10"/>
          </p:nvPr>
        </p:nvSpPr>
        <p:spPr/>
        <p:txBody>
          <a:bodyPr/>
          <a:lstStyle/>
          <a:p>
            <a:pPr>
              <a:defRPr/>
            </a:pPr>
            <a:fld id="{6DB1FBA9-0009-47E9-8D28-5B0116D2432D}" type="slidenum">
              <a:rPr lang="en-US" altLang="en-US" smtClean="0"/>
              <a:pPr>
                <a:defRPr/>
              </a:pPr>
              <a:t>33</a:t>
            </a:fld>
            <a:endParaRPr lang="en-US" altLang="en-US"/>
          </a:p>
        </p:txBody>
      </p:sp>
    </p:spTree>
    <p:extLst>
      <p:ext uri="{BB962C8B-B14F-4D97-AF65-F5344CB8AC3E}">
        <p14:creationId xmlns:p14="http://schemas.microsoft.com/office/powerpoint/2010/main" val="311343544"/>
      </p:ext>
    </p:extLst>
  </p:cSld>
  <p:clrMapOvr>
    <a:masterClrMapping/>
  </p:clrMapOvr>
  <p:transition spd="med"/>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Python Errors and Built-in Exceptions(cont)</a:t>
            </a:r>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330</a:t>
            </a:fld>
            <a:endParaRPr lang="en-US" altLang="en-US"/>
          </a:p>
        </p:txBody>
      </p:sp>
      <p:pic>
        <p:nvPicPr>
          <p:cNvPr id="7" name="Content Placeholder 6"/>
          <p:cNvPicPr>
            <a:picLocks noGrp="1" noChangeAspect="1"/>
          </p:cNvPicPr>
          <p:nvPr>
            <p:ph idx="1"/>
          </p:nvPr>
        </p:nvPicPr>
        <p:blipFill>
          <a:blip r:embed="rId2"/>
          <a:stretch>
            <a:fillRect/>
          </a:stretch>
        </p:blipFill>
        <p:spPr>
          <a:xfrm>
            <a:off x="841968" y="1066800"/>
            <a:ext cx="7460064" cy="5562600"/>
          </a:xfrm>
          <a:prstGeom prst="rect">
            <a:avLst/>
          </a:prstGeom>
        </p:spPr>
      </p:pic>
    </p:spTree>
    <p:extLst>
      <p:ext uri="{BB962C8B-B14F-4D97-AF65-F5344CB8AC3E}">
        <p14:creationId xmlns:p14="http://schemas.microsoft.com/office/powerpoint/2010/main" val="3517308438"/>
      </p:ext>
    </p:extLst>
  </p:cSld>
  <p:clrMapOvr>
    <a:masterClrMapping/>
  </p:clrMapOvr>
  <p:transition spd="med"/>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Python Errors and Built-in Exceptions(cont)</a:t>
            </a:r>
          </a:p>
        </p:txBody>
      </p:sp>
      <p:pic>
        <p:nvPicPr>
          <p:cNvPr id="5" name="Content Placeholder 4"/>
          <p:cNvPicPr>
            <a:picLocks noGrp="1" noChangeAspect="1"/>
          </p:cNvPicPr>
          <p:nvPr>
            <p:ph idx="1"/>
          </p:nvPr>
        </p:nvPicPr>
        <p:blipFill>
          <a:blip r:embed="rId2"/>
          <a:stretch>
            <a:fillRect/>
          </a:stretch>
        </p:blipFill>
        <p:spPr>
          <a:xfrm>
            <a:off x="1473392" y="1066800"/>
            <a:ext cx="6197215" cy="5562600"/>
          </a:xfrm>
          <a:prstGeom prst="rect">
            <a:avLst/>
          </a:prstGeom>
        </p:spPr>
      </p:pic>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331</a:t>
            </a:fld>
            <a:endParaRPr lang="en-US" altLang="en-US"/>
          </a:p>
        </p:txBody>
      </p:sp>
    </p:spTree>
    <p:extLst>
      <p:ext uri="{BB962C8B-B14F-4D97-AF65-F5344CB8AC3E}">
        <p14:creationId xmlns:p14="http://schemas.microsoft.com/office/powerpoint/2010/main" val="1184634145"/>
      </p:ext>
    </p:extLst>
  </p:cSld>
  <p:clrMapOvr>
    <a:masterClrMapping/>
  </p:clrMapOvr>
  <p:transition spd="med"/>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Python Errors and Built-in Exceptions(cont)</a:t>
            </a:r>
          </a:p>
        </p:txBody>
      </p:sp>
      <p:pic>
        <p:nvPicPr>
          <p:cNvPr id="5" name="Content Placeholder 4"/>
          <p:cNvPicPr>
            <a:picLocks noGrp="1" noChangeAspect="1"/>
          </p:cNvPicPr>
          <p:nvPr>
            <p:ph idx="1"/>
          </p:nvPr>
        </p:nvPicPr>
        <p:blipFill>
          <a:blip r:embed="rId2"/>
          <a:stretch>
            <a:fillRect/>
          </a:stretch>
        </p:blipFill>
        <p:spPr>
          <a:xfrm>
            <a:off x="687205" y="1066800"/>
            <a:ext cx="7769590" cy="5562600"/>
          </a:xfrm>
          <a:prstGeom prst="rect">
            <a:avLst/>
          </a:prstGeom>
        </p:spPr>
      </p:pic>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332</a:t>
            </a:fld>
            <a:endParaRPr lang="en-US" altLang="en-US"/>
          </a:p>
        </p:txBody>
      </p:sp>
    </p:spTree>
    <p:extLst>
      <p:ext uri="{BB962C8B-B14F-4D97-AF65-F5344CB8AC3E}">
        <p14:creationId xmlns:p14="http://schemas.microsoft.com/office/powerpoint/2010/main" val="1036812414"/>
      </p:ext>
    </p:extLst>
  </p:cSld>
  <p:clrMapOvr>
    <a:masterClrMapping/>
  </p:clrMapOvr>
  <p:transition spd="med"/>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Python Exception Handling - Try, Except, Else and Finally</a:t>
            </a:r>
          </a:p>
        </p:txBody>
      </p:sp>
      <p:sp>
        <p:nvSpPr>
          <p:cNvPr id="3" name="Content Placeholder 2"/>
          <p:cNvSpPr>
            <a:spLocks noGrp="1"/>
          </p:cNvSpPr>
          <p:nvPr>
            <p:ph idx="1"/>
          </p:nvPr>
        </p:nvSpPr>
        <p:spPr/>
        <p:txBody>
          <a:bodyPr/>
          <a:lstStyle/>
          <a:p>
            <a:r>
              <a:rPr lang="en-US" dirty="0"/>
              <a:t>We can handle these built-in and user-defined </a:t>
            </a:r>
            <a:r>
              <a:rPr lang="en-US" dirty="0">
                <a:solidFill>
                  <a:srgbClr val="C00000"/>
                </a:solidFill>
                <a:hlinkClick r:id="rId2" tooltip="Python exception handling">
                  <a:extLst>
                    <a:ext uri="{A12FA001-AC4F-418D-AE19-62706E023703}">
                      <ahyp:hlinkClr xmlns:ahyp="http://schemas.microsoft.com/office/drawing/2018/hyperlinkcolor" val="tx"/>
                    </a:ext>
                  </a:extLst>
                </a:hlinkClick>
              </a:rPr>
              <a:t>exceptions in Python using try, except and finally statements</a:t>
            </a:r>
            <a:endParaRPr lang="en-US" dirty="0">
              <a:solidFill>
                <a:srgbClr val="C00000"/>
              </a:solidFill>
            </a:endParaRP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333</a:t>
            </a:fld>
            <a:endParaRPr lang="en-US" altLang="en-US"/>
          </a:p>
        </p:txBody>
      </p:sp>
      <p:pic>
        <p:nvPicPr>
          <p:cNvPr id="7" name="Picture 6">
            <a:extLst>
              <a:ext uri="{FF2B5EF4-FFF2-40B4-BE49-F238E27FC236}">
                <a16:creationId xmlns:a16="http://schemas.microsoft.com/office/drawing/2014/main" id="{C9218DD8-479D-422D-966A-06A1031055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2133600"/>
            <a:ext cx="8610600" cy="3352800"/>
          </a:xfrm>
          <a:prstGeom prst="rect">
            <a:avLst/>
          </a:prstGeom>
        </p:spPr>
      </p:pic>
      <p:sp>
        <p:nvSpPr>
          <p:cNvPr id="6" name="Arrow: U-Turn 5">
            <a:hlinkClick r:id="rId4" action="ppaction://hlinksldjump"/>
            <a:extLst>
              <a:ext uri="{FF2B5EF4-FFF2-40B4-BE49-F238E27FC236}">
                <a16:creationId xmlns:a16="http://schemas.microsoft.com/office/drawing/2014/main" id="{F96C91A4-CB79-47CE-BFC4-DD8327151922}"/>
              </a:ext>
            </a:extLst>
          </p:cNvPr>
          <p:cNvSpPr/>
          <p:nvPr/>
        </p:nvSpPr>
        <p:spPr bwMode="auto">
          <a:xfrm>
            <a:off x="1066800" y="5943600"/>
            <a:ext cx="457200" cy="228600"/>
          </a:xfrm>
          <a:prstGeom prst="uturnArrow">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1196975" marR="0" indent="-282575" algn="l" defTabSz="914400" rtl="0" eaLnBrk="1" fontAlgn="base" latinLnBrk="0" hangingPunct="1">
              <a:lnSpc>
                <a:spcPct val="100000"/>
              </a:lnSpc>
              <a:spcBef>
                <a:spcPts val="500"/>
              </a:spcBef>
              <a:spcAft>
                <a:spcPct val="0"/>
              </a:spcAft>
              <a:buClr>
                <a:srgbClr val="800080"/>
              </a:buClr>
              <a:buSzPct val="55000"/>
              <a:buFont typeface="Wingdings" panose="05000000000000000000" pitchFamily="2" charset="2"/>
              <a:buChar char="n"/>
              <a:tabLst/>
            </a:pPr>
            <a:endParaRPr kumimoji="0" lang="en-US" sz="2000" b="0" i="0" u="none" strike="noStrike" cap="none" normalizeH="0" baseline="0">
              <a:ln>
                <a:noFill/>
              </a:ln>
              <a:solidFill>
                <a:schemeClr val="tx1"/>
              </a:solidFill>
              <a:effectLst/>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088898421"/>
      </p:ext>
    </p:extLst>
  </p:cSld>
  <p:clrMapOvr>
    <a:masterClrMapping/>
  </p:clrMapOvr>
  <p:transition spd="med"/>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Python Exception Handling - Try, Except, Else and Finally(cont)</a:t>
            </a:r>
          </a:p>
        </p:txBody>
      </p:sp>
      <p:sp>
        <p:nvSpPr>
          <p:cNvPr id="3" name="Content Placeholder 2"/>
          <p:cNvSpPr>
            <a:spLocks noGrp="1"/>
          </p:cNvSpPr>
          <p:nvPr>
            <p:ph idx="1"/>
          </p:nvPr>
        </p:nvSpPr>
        <p:spPr/>
        <p:txBody>
          <a:bodyPr/>
          <a:lstStyle/>
          <a:p>
            <a:r>
              <a:rPr lang="en-US" dirty="0"/>
              <a:t>In this section, you'll learn how to handle exceptions in your Python program using </a:t>
            </a:r>
            <a:r>
              <a:rPr lang="en-US" dirty="0">
                <a:solidFill>
                  <a:srgbClr val="C00000"/>
                </a:solidFill>
              </a:rPr>
              <a:t>try,</a:t>
            </a:r>
            <a:r>
              <a:rPr lang="en-US" dirty="0"/>
              <a:t> </a:t>
            </a:r>
            <a:r>
              <a:rPr lang="en-US" dirty="0">
                <a:solidFill>
                  <a:srgbClr val="C00000"/>
                </a:solidFill>
              </a:rPr>
              <a:t>except</a:t>
            </a:r>
            <a:r>
              <a:rPr lang="en-US" dirty="0"/>
              <a:t> and </a:t>
            </a:r>
            <a:r>
              <a:rPr lang="en-US" dirty="0">
                <a:solidFill>
                  <a:srgbClr val="C00000"/>
                </a:solidFill>
              </a:rPr>
              <a:t>finally</a:t>
            </a:r>
            <a:r>
              <a:rPr lang="en-US" dirty="0"/>
              <a:t> statements</a:t>
            </a:r>
          </a:p>
          <a:p>
            <a:r>
              <a:rPr lang="en-US" dirty="0"/>
              <a:t>This will motivate you to write clean, readable and efficient code in Python</a:t>
            </a:r>
          </a:p>
          <a:p>
            <a:r>
              <a:rPr lang="en-US" dirty="0"/>
              <a:t>Python has many built-in exceptions which forces your program to output an error when something in it goes wrong</a:t>
            </a:r>
          </a:p>
          <a:p>
            <a:r>
              <a:rPr lang="en-US" dirty="0"/>
              <a:t>When these exceptions occur, it causes the current process to stop and passes it to the calling process until it is handled</a:t>
            </a:r>
          </a:p>
          <a:p>
            <a:r>
              <a:rPr lang="en-US" b="1" dirty="0"/>
              <a:t>If not handled, our program will crash</a:t>
            </a:r>
          </a:p>
          <a:p>
            <a:r>
              <a:rPr lang="en-US" dirty="0"/>
              <a:t>For example, if function A calls function B which in turn calls function C and an exception occurs in function C</a:t>
            </a:r>
          </a:p>
          <a:p>
            <a:r>
              <a:rPr lang="en-US" dirty="0"/>
              <a:t>If it is not handled in C, the exception passes to B and then to A</a:t>
            </a:r>
          </a:p>
          <a:p>
            <a:r>
              <a:rPr lang="en-US" dirty="0"/>
              <a:t>If never handled, an error message is spit out and our program come to a sudden, unexpected halt (you may not want this to happen)</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334</a:t>
            </a:fld>
            <a:endParaRPr lang="en-US" altLang="en-US"/>
          </a:p>
        </p:txBody>
      </p:sp>
    </p:spTree>
    <p:extLst>
      <p:ext uri="{BB962C8B-B14F-4D97-AF65-F5344CB8AC3E}">
        <p14:creationId xmlns:p14="http://schemas.microsoft.com/office/powerpoint/2010/main" val="3216397915"/>
      </p:ext>
    </p:extLst>
  </p:cSld>
  <p:clrMapOvr>
    <a:masterClrMapping/>
  </p:clrMapOvr>
  <p:transition spd="med"/>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Python Exception Handling - Try, Except, Else and Finally(cont)</a:t>
            </a:r>
          </a:p>
        </p:txBody>
      </p:sp>
      <p:sp>
        <p:nvSpPr>
          <p:cNvPr id="3" name="Content Placeholder 2"/>
          <p:cNvSpPr>
            <a:spLocks noGrp="1"/>
          </p:cNvSpPr>
          <p:nvPr>
            <p:ph idx="1"/>
          </p:nvPr>
        </p:nvSpPr>
        <p:spPr/>
        <p:txBody>
          <a:bodyPr/>
          <a:lstStyle/>
          <a:p>
            <a:r>
              <a:rPr lang="en-US" b="1" dirty="0"/>
              <a:t>Catching Exceptions in Python</a:t>
            </a:r>
          </a:p>
          <a:p>
            <a:r>
              <a:rPr lang="en-US" dirty="0"/>
              <a:t>In Python, exceptions can be handled using a </a:t>
            </a:r>
            <a:r>
              <a:rPr lang="en-US" dirty="0">
                <a:solidFill>
                  <a:srgbClr val="C00000"/>
                </a:solidFill>
              </a:rPr>
              <a:t>try</a:t>
            </a:r>
            <a:r>
              <a:rPr lang="en-US" dirty="0"/>
              <a:t> statement</a:t>
            </a:r>
          </a:p>
          <a:p>
            <a:r>
              <a:rPr lang="en-US" dirty="0"/>
              <a:t>A critical operation which can raise exception is placed inside the try clause and the code that handles exception is written in except clause</a:t>
            </a:r>
          </a:p>
          <a:p>
            <a:r>
              <a:rPr lang="en-US" dirty="0"/>
              <a:t>It is up to you (the programmer), what operations we perform once we have caught the exception</a:t>
            </a:r>
          </a:p>
          <a:p>
            <a:r>
              <a:rPr lang="en-US" b="1" dirty="0"/>
              <a:t>Here is a simple example</a:t>
            </a:r>
          </a:p>
          <a:p>
            <a:r>
              <a:rPr lang="en-US" i="1" dirty="0">
                <a:solidFill>
                  <a:srgbClr val="C00000"/>
                </a:solidFill>
              </a:rPr>
              <a:t>try:</a:t>
            </a:r>
          </a:p>
          <a:p>
            <a:r>
              <a:rPr lang="en-US" i="1" dirty="0">
                <a:solidFill>
                  <a:srgbClr val="C00000"/>
                </a:solidFill>
              </a:rPr>
              <a:t>    print ("Hello World“)</a:t>
            </a:r>
          </a:p>
          <a:p>
            <a:r>
              <a:rPr lang="en-US" i="1" dirty="0">
                <a:solidFill>
                  <a:srgbClr val="C00000"/>
                </a:solidFill>
              </a:rPr>
              <a:t>except: </a:t>
            </a:r>
          </a:p>
          <a:p>
            <a:r>
              <a:rPr lang="en-US" i="1" dirty="0">
                <a:solidFill>
                  <a:srgbClr val="C00000"/>
                </a:solidFill>
              </a:rPr>
              <a:t>    print ("This is an error message!”)</a:t>
            </a:r>
          </a:p>
          <a:p>
            <a:r>
              <a:rPr lang="en-US" dirty="0"/>
              <a:t>Type the above into your console and see what you get</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335</a:t>
            </a:fld>
            <a:endParaRPr lang="en-US" altLang="en-US"/>
          </a:p>
        </p:txBody>
      </p:sp>
    </p:spTree>
    <p:extLst>
      <p:ext uri="{BB962C8B-B14F-4D97-AF65-F5344CB8AC3E}">
        <p14:creationId xmlns:p14="http://schemas.microsoft.com/office/powerpoint/2010/main" val="308823570"/>
      </p:ext>
    </p:extLst>
  </p:cSld>
  <p:clrMapOvr>
    <a:masterClrMapping/>
  </p:clrMapOvr>
  <p:transition spd="med"/>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Python Exception Handling - Try, Except, Else and Finally(cont)</a:t>
            </a:r>
          </a:p>
        </p:txBody>
      </p:sp>
      <p:sp>
        <p:nvSpPr>
          <p:cNvPr id="3" name="Content Placeholder 2"/>
          <p:cNvSpPr>
            <a:spLocks noGrp="1"/>
          </p:cNvSpPr>
          <p:nvPr>
            <p:ph idx="1"/>
          </p:nvPr>
        </p:nvSpPr>
        <p:spPr/>
        <p:txBody>
          <a:bodyPr/>
          <a:lstStyle/>
          <a:p>
            <a:r>
              <a:rPr lang="en-US" b="1" dirty="0"/>
              <a:t>Another Example</a:t>
            </a:r>
          </a:p>
          <a:p>
            <a:r>
              <a:rPr lang="en-US" i="1" dirty="0" err="1">
                <a:solidFill>
                  <a:srgbClr val="C00000"/>
                </a:solidFill>
              </a:rPr>
              <a:t>my_number</a:t>
            </a:r>
            <a:r>
              <a:rPr lang="en-US" i="1" dirty="0">
                <a:solidFill>
                  <a:srgbClr val="C00000"/>
                </a:solidFill>
              </a:rPr>
              <a:t> = 0</a:t>
            </a:r>
          </a:p>
          <a:p>
            <a:r>
              <a:rPr lang="en-US" i="1" dirty="0">
                <a:solidFill>
                  <a:srgbClr val="C00000"/>
                </a:solidFill>
              </a:rPr>
              <a:t>try:</a:t>
            </a:r>
          </a:p>
          <a:p>
            <a:r>
              <a:rPr lang="en-US" i="1" dirty="0">
                <a:solidFill>
                  <a:srgbClr val="C00000"/>
                </a:solidFill>
              </a:rPr>
              <a:t>    z = 1/</a:t>
            </a:r>
            <a:r>
              <a:rPr lang="en-US" i="1" dirty="0" err="1">
                <a:solidFill>
                  <a:srgbClr val="C00000"/>
                </a:solidFill>
              </a:rPr>
              <a:t>my_number</a:t>
            </a:r>
            <a:endParaRPr lang="en-US" i="1" dirty="0">
              <a:solidFill>
                <a:srgbClr val="C00000"/>
              </a:solidFill>
            </a:endParaRPr>
          </a:p>
          <a:p>
            <a:r>
              <a:rPr lang="en-US" i="1" dirty="0">
                <a:solidFill>
                  <a:srgbClr val="C00000"/>
                </a:solidFill>
              </a:rPr>
              <a:t>    print(z)</a:t>
            </a:r>
          </a:p>
          <a:p>
            <a:r>
              <a:rPr lang="en-US" i="1" dirty="0">
                <a:solidFill>
                  <a:srgbClr val="C00000"/>
                </a:solidFill>
              </a:rPr>
              <a:t>except:</a:t>
            </a:r>
          </a:p>
          <a:p>
            <a:r>
              <a:rPr lang="en-US" i="1" dirty="0">
                <a:solidFill>
                  <a:srgbClr val="C00000"/>
                </a:solidFill>
              </a:rPr>
              <a:t>    print(“you can’t divide by 0”)</a:t>
            </a:r>
          </a:p>
          <a:p>
            <a:r>
              <a:rPr lang="en-US" i="1" dirty="0">
                <a:solidFill>
                  <a:srgbClr val="C00000"/>
                </a:solidFill>
              </a:rPr>
              <a:t>print(“continuing the program”)</a:t>
            </a:r>
          </a:p>
          <a:p>
            <a:endParaRPr lang="en-US" dirty="0"/>
          </a:p>
          <a:p>
            <a:r>
              <a:rPr lang="en-US" dirty="0"/>
              <a:t>What happens if you don’t do have the </a:t>
            </a:r>
            <a:r>
              <a:rPr lang="en-US" dirty="0">
                <a:solidFill>
                  <a:srgbClr val="C00000"/>
                </a:solidFill>
              </a:rPr>
              <a:t>try</a:t>
            </a:r>
            <a:r>
              <a:rPr lang="en-US" dirty="0"/>
              <a:t> and </a:t>
            </a:r>
            <a:r>
              <a:rPr lang="en-US" dirty="0">
                <a:solidFill>
                  <a:srgbClr val="C00000"/>
                </a:solidFill>
              </a:rPr>
              <a:t>except?</a:t>
            </a:r>
          </a:p>
          <a:p>
            <a:r>
              <a:rPr lang="en-US" i="1" dirty="0" err="1">
                <a:solidFill>
                  <a:srgbClr val="C00000"/>
                </a:solidFill>
              </a:rPr>
              <a:t>my_number</a:t>
            </a:r>
            <a:r>
              <a:rPr lang="en-US" i="1" dirty="0">
                <a:solidFill>
                  <a:srgbClr val="C00000"/>
                </a:solidFill>
              </a:rPr>
              <a:t>  = 0</a:t>
            </a:r>
          </a:p>
          <a:p>
            <a:r>
              <a:rPr lang="en-US" i="1" dirty="0">
                <a:solidFill>
                  <a:srgbClr val="C00000"/>
                </a:solidFill>
              </a:rPr>
              <a:t>z = 1/</a:t>
            </a:r>
            <a:r>
              <a:rPr lang="en-US" i="1" dirty="0" err="1">
                <a:solidFill>
                  <a:srgbClr val="C00000"/>
                </a:solidFill>
              </a:rPr>
              <a:t>my_number</a:t>
            </a:r>
            <a:endParaRPr lang="en-US" i="1" dirty="0">
              <a:solidFill>
                <a:srgbClr val="C00000"/>
              </a:solidFill>
            </a:endParaRPr>
          </a:p>
          <a:p>
            <a:r>
              <a:rPr lang="en-US" i="1" dirty="0">
                <a:solidFill>
                  <a:srgbClr val="C00000"/>
                </a:solidFill>
              </a:rPr>
              <a:t>print(z)</a:t>
            </a:r>
          </a:p>
          <a:p>
            <a:r>
              <a:rPr lang="en-US" dirty="0"/>
              <a:t>The program will stop and output an error</a:t>
            </a:r>
            <a:br>
              <a:rPr lang="en-US" dirty="0"/>
            </a:br>
            <a:endParaRPr lang="en-US" dirty="0"/>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336</a:t>
            </a:fld>
            <a:endParaRPr lang="en-US" altLang="en-US"/>
          </a:p>
        </p:txBody>
      </p:sp>
    </p:spTree>
    <p:extLst>
      <p:ext uri="{BB962C8B-B14F-4D97-AF65-F5344CB8AC3E}">
        <p14:creationId xmlns:p14="http://schemas.microsoft.com/office/powerpoint/2010/main" val="326050846"/>
      </p:ext>
    </p:extLst>
  </p:cSld>
  <p:clrMapOvr>
    <a:masterClrMapping/>
  </p:clrMapOvr>
  <p:transition spd="med"/>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Python Exception Handling - Try, Except, Else and Finally(cont)</a:t>
            </a:r>
          </a:p>
        </p:txBody>
      </p:sp>
      <p:sp>
        <p:nvSpPr>
          <p:cNvPr id="3" name="Content Placeholder 2"/>
          <p:cNvSpPr>
            <a:spLocks noGrp="1"/>
          </p:cNvSpPr>
          <p:nvPr>
            <p:ph idx="1"/>
          </p:nvPr>
        </p:nvSpPr>
        <p:spPr/>
        <p:txBody>
          <a:bodyPr/>
          <a:lstStyle/>
          <a:p>
            <a:r>
              <a:rPr lang="en-US" sz="1600" b="1" dirty="0"/>
              <a:t>Another example:</a:t>
            </a:r>
          </a:p>
          <a:p>
            <a:r>
              <a:rPr lang="en-US" sz="1600" dirty="0"/>
              <a:t>Open the embedded txt file below and copy it into your python IDE</a:t>
            </a:r>
          </a:p>
          <a:p>
            <a:endParaRPr lang="en-US" sz="1600" dirty="0"/>
          </a:p>
          <a:p>
            <a:endParaRPr lang="en-US" sz="1600" dirty="0"/>
          </a:p>
          <a:p>
            <a:endParaRPr lang="en-US" sz="1600" dirty="0"/>
          </a:p>
          <a:p>
            <a:r>
              <a:rPr lang="en-US" sz="1600" i="1" dirty="0">
                <a:solidFill>
                  <a:srgbClr val="003399"/>
                </a:solidFill>
              </a:rPr>
              <a:t># import module sys to get the type of exception</a:t>
            </a:r>
          </a:p>
          <a:p>
            <a:r>
              <a:rPr lang="en-US" sz="1600" i="1" dirty="0">
                <a:solidFill>
                  <a:srgbClr val="C00000"/>
                </a:solidFill>
              </a:rPr>
              <a:t>import sys</a:t>
            </a:r>
          </a:p>
          <a:p>
            <a:r>
              <a:rPr lang="en-US" sz="1600" i="1" dirty="0" err="1">
                <a:solidFill>
                  <a:srgbClr val="C00000"/>
                </a:solidFill>
              </a:rPr>
              <a:t>randomList</a:t>
            </a:r>
            <a:r>
              <a:rPr lang="en-US" sz="1600" i="1" dirty="0">
                <a:solidFill>
                  <a:srgbClr val="C00000"/>
                </a:solidFill>
              </a:rPr>
              <a:t> = ['a', 0, 2]</a:t>
            </a:r>
          </a:p>
          <a:p>
            <a:r>
              <a:rPr lang="en-US" sz="1600" i="1" dirty="0">
                <a:solidFill>
                  <a:srgbClr val="C00000"/>
                </a:solidFill>
              </a:rPr>
              <a:t>for entry in </a:t>
            </a:r>
            <a:r>
              <a:rPr lang="en-US" sz="1600" i="1" dirty="0" err="1">
                <a:solidFill>
                  <a:srgbClr val="C00000"/>
                </a:solidFill>
              </a:rPr>
              <a:t>randomList</a:t>
            </a:r>
            <a:r>
              <a:rPr lang="en-US" sz="1600" i="1" dirty="0">
                <a:solidFill>
                  <a:srgbClr val="C00000"/>
                </a:solidFill>
              </a:rPr>
              <a:t>:</a:t>
            </a:r>
          </a:p>
          <a:p>
            <a:r>
              <a:rPr lang="en-US" sz="1600" i="1" dirty="0">
                <a:solidFill>
                  <a:srgbClr val="C00000"/>
                </a:solidFill>
              </a:rPr>
              <a:t>    try:</a:t>
            </a:r>
          </a:p>
          <a:p>
            <a:r>
              <a:rPr lang="en-US" sz="1600" i="1" dirty="0">
                <a:solidFill>
                  <a:srgbClr val="C00000"/>
                </a:solidFill>
              </a:rPr>
              <a:t>        print("The entry is", entry)</a:t>
            </a:r>
          </a:p>
          <a:p>
            <a:r>
              <a:rPr lang="en-US" sz="1600" i="1" dirty="0">
                <a:solidFill>
                  <a:srgbClr val="C00000"/>
                </a:solidFill>
              </a:rPr>
              <a:t>        r = 1/</a:t>
            </a:r>
            <a:r>
              <a:rPr lang="en-US" sz="1600" i="1" dirty="0" err="1">
                <a:solidFill>
                  <a:srgbClr val="C00000"/>
                </a:solidFill>
              </a:rPr>
              <a:t>int</a:t>
            </a:r>
            <a:r>
              <a:rPr lang="en-US" sz="1600" i="1" dirty="0">
                <a:solidFill>
                  <a:srgbClr val="C00000"/>
                </a:solidFill>
              </a:rPr>
              <a:t>(entry)</a:t>
            </a:r>
          </a:p>
          <a:p>
            <a:r>
              <a:rPr lang="en-US" sz="1600" i="1" dirty="0">
                <a:solidFill>
                  <a:srgbClr val="C00000"/>
                </a:solidFill>
              </a:rPr>
              <a:t>        break #if successful the for loops break</a:t>
            </a:r>
          </a:p>
          <a:p>
            <a:r>
              <a:rPr lang="en-US" sz="1600" i="1" dirty="0">
                <a:solidFill>
                  <a:srgbClr val="C00000"/>
                </a:solidFill>
              </a:rPr>
              <a:t>    except:</a:t>
            </a:r>
          </a:p>
          <a:p>
            <a:r>
              <a:rPr lang="en-US" sz="1600" i="1" dirty="0">
                <a:solidFill>
                  <a:srgbClr val="C00000"/>
                </a:solidFill>
              </a:rPr>
              <a:t>        print("Oops!",</a:t>
            </a:r>
            <a:r>
              <a:rPr lang="en-US" sz="1600" i="1" dirty="0" err="1">
                <a:solidFill>
                  <a:srgbClr val="C00000"/>
                </a:solidFill>
              </a:rPr>
              <a:t>sys.exc_info</a:t>
            </a:r>
            <a:r>
              <a:rPr lang="en-US" sz="1600" i="1" dirty="0">
                <a:solidFill>
                  <a:srgbClr val="C00000"/>
                </a:solidFill>
              </a:rPr>
              <a:t>()[0],"</a:t>
            </a:r>
            <a:r>
              <a:rPr lang="en-US" sz="1600" i="1" dirty="0" err="1">
                <a:solidFill>
                  <a:srgbClr val="C00000"/>
                </a:solidFill>
              </a:rPr>
              <a:t>occured</a:t>
            </a:r>
            <a:r>
              <a:rPr lang="en-US" sz="1600" i="1" dirty="0">
                <a:solidFill>
                  <a:srgbClr val="C00000"/>
                </a:solidFill>
              </a:rPr>
              <a:t>.")</a:t>
            </a:r>
          </a:p>
          <a:p>
            <a:r>
              <a:rPr lang="en-US" sz="1600" i="1" dirty="0">
                <a:solidFill>
                  <a:srgbClr val="C00000"/>
                </a:solidFill>
              </a:rPr>
              <a:t>        print("Next entry.")</a:t>
            </a:r>
          </a:p>
          <a:p>
            <a:r>
              <a:rPr lang="en-US" sz="1600" i="1" dirty="0">
                <a:solidFill>
                  <a:srgbClr val="C00000"/>
                </a:solidFill>
              </a:rPr>
              <a:t>        print()</a:t>
            </a:r>
          </a:p>
          <a:p>
            <a:r>
              <a:rPr lang="en-US" sz="1600" i="1" dirty="0">
                <a:solidFill>
                  <a:srgbClr val="C00000"/>
                </a:solidFill>
              </a:rPr>
              <a:t>print("The reciprocal </a:t>
            </a:r>
            <a:r>
              <a:rPr lang="en-US" sz="1600" i="1" dirty="0" err="1">
                <a:solidFill>
                  <a:srgbClr val="C00000"/>
                </a:solidFill>
              </a:rPr>
              <a:t>of",entry,"is",r</a:t>
            </a:r>
            <a:r>
              <a:rPr lang="en-US" sz="1600" i="1" dirty="0">
                <a:solidFill>
                  <a:srgbClr val="C00000"/>
                </a:solidFill>
              </a:rPr>
              <a:t>)</a:t>
            </a:r>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337</a:t>
            </a:fld>
            <a:endParaRPr lang="en-US" altLang="en-US"/>
          </a:p>
        </p:txBody>
      </p:sp>
      <p:graphicFrame>
        <p:nvGraphicFramePr>
          <p:cNvPr id="5" name="Object 4"/>
          <p:cNvGraphicFramePr>
            <a:graphicFrameLocks noChangeAspect="1"/>
          </p:cNvGraphicFramePr>
          <p:nvPr>
            <p:extLst>
              <p:ext uri="{D42A27DB-BD31-4B8C-83A1-F6EECF244321}">
                <p14:modId xmlns:p14="http://schemas.microsoft.com/office/powerpoint/2010/main" val="737277871"/>
              </p:ext>
            </p:extLst>
          </p:nvPr>
        </p:nvGraphicFramePr>
        <p:xfrm>
          <a:off x="381000" y="1752600"/>
          <a:ext cx="1676400" cy="806450"/>
        </p:xfrm>
        <a:graphic>
          <a:graphicData uri="http://schemas.openxmlformats.org/presentationml/2006/ole">
            <mc:AlternateContent xmlns:mc="http://schemas.openxmlformats.org/markup-compatibility/2006">
              <mc:Choice xmlns:v="urn:schemas-microsoft-com:vml" Requires="v">
                <p:oleObj name="Packager Shell Object" showAsIcon="1" r:id="rId3" imgW="914400" imgH="806400" progId="Package">
                  <p:embed/>
                </p:oleObj>
              </mc:Choice>
              <mc:Fallback>
                <p:oleObj name="Packager Shell Object" showAsIcon="1" r:id="rId3" imgW="914400" imgH="806400" progId="Package">
                  <p:embed/>
                  <p:pic>
                    <p:nvPicPr>
                      <p:cNvPr id="5" name="Object 4"/>
                      <p:cNvPicPr/>
                      <p:nvPr/>
                    </p:nvPicPr>
                    <p:blipFill>
                      <a:blip r:embed="rId4"/>
                      <a:stretch>
                        <a:fillRect/>
                      </a:stretch>
                    </p:blipFill>
                    <p:spPr>
                      <a:xfrm>
                        <a:off x="381000" y="1752600"/>
                        <a:ext cx="1676400" cy="806450"/>
                      </a:xfrm>
                      <a:prstGeom prst="rect">
                        <a:avLst/>
                      </a:prstGeom>
                    </p:spPr>
                  </p:pic>
                </p:oleObj>
              </mc:Fallback>
            </mc:AlternateContent>
          </a:graphicData>
        </a:graphic>
      </p:graphicFrame>
    </p:spTree>
    <p:extLst>
      <p:ext uri="{BB962C8B-B14F-4D97-AF65-F5344CB8AC3E}">
        <p14:creationId xmlns:p14="http://schemas.microsoft.com/office/powerpoint/2010/main" val="771245598"/>
      </p:ext>
    </p:extLst>
  </p:cSld>
  <p:clrMapOvr>
    <a:masterClrMapping/>
  </p:clrMapOvr>
  <p:transition spd="med"/>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Python Exception Handling - Try, Except, Else and Finally(cont)</a:t>
            </a:r>
          </a:p>
        </p:txBody>
      </p:sp>
      <p:sp>
        <p:nvSpPr>
          <p:cNvPr id="3" name="Content Placeholder 2"/>
          <p:cNvSpPr>
            <a:spLocks noGrp="1"/>
          </p:cNvSpPr>
          <p:nvPr>
            <p:ph idx="1"/>
          </p:nvPr>
        </p:nvSpPr>
        <p:spPr/>
        <p:txBody>
          <a:bodyPr/>
          <a:lstStyle/>
          <a:p>
            <a:r>
              <a:rPr lang="en-US" b="1" dirty="0"/>
              <a:t>Output is below:</a:t>
            </a:r>
          </a:p>
          <a:p>
            <a:r>
              <a:rPr lang="en-US" dirty="0"/>
              <a:t>The entry is a</a:t>
            </a:r>
          </a:p>
          <a:p>
            <a:r>
              <a:rPr lang="en-US" dirty="0"/>
              <a:t>Oops! &lt;class '</a:t>
            </a:r>
            <a:r>
              <a:rPr lang="en-US" dirty="0" err="1"/>
              <a:t>ValueError</a:t>
            </a:r>
            <a:r>
              <a:rPr lang="en-US" dirty="0"/>
              <a:t>'&gt; </a:t>
            </a:r>
            <a:r>
              <a:rPr lang="en-US" dirty="0" err="1"/>
              <a:t>occured</a:t>
            </a:r>
            <a:r>
              <a:rPr lang="en-US" dirty="0"/>
              <a:t>.</a:t>
            </a:r>
          </a:p>
          <a:p>
            <a:r>
              <a:rPr lang="en-US" dirty="0"/>
              <a:t>Next entry.</a:t>
            </a:r>
          </a:p>
          <a:p>
            <a:endParaRPr lang="en-US" dirty="0"/>
          </a:p>
          <a:p>
            <a:r>
              <a:rPr lang="en-US" dirty="0"/>
              <a:t>The entry is 0</a:t>
            </a:r>
          </a:p>
          <a:p>
            <a:r>
              <a:rPr lang="en-US" dirty="0"/>
              <a:t>Oops! &lt;class '</a:t>
            </a:r>
            <a:r>
              <a:rPr lang="en-US" dirty="0" err="1"/>
              <a:t>ZeroDivisionError</a:t>
            </a:r>
            <a:r>
              <a:rPr lang="en-US" dirty="0"/>
              <a:t>'&gt; </a:t>
            </a:r>
            <a:r>
              <a:rPr lang="en-US" dirty="0" err="1"/>
              <a:t>occured</a:t>
            </a:r>
            <a:r>
              <a:rPr lang="en-US" dirty="0"/>
              <a:t>.</a:t>
            </a:r>
          </a:p>
          <a:p>
            <a:r>
              <a:rPr lang="en-US" dirty="0"/>
              <a:t>Next entry.</a:t>
            </a:r>
          </a:p>
          <a:p>
            <a:endParaRPr lang="en-US" dirty="0"/>
          </a:p>
          <a:p>
            <a:r>
              <a:rPr lang="en-US" dirty="0"/>
              <a:t>The entry is 2</a:t>
            </a:r>
          </a:p>
          <a:p>
            <a:r>
              <a:rPr lang="en-US" dirty="0"/>
              <a:t>The reciprocal of 2 is 0.5</a:t>
            </a:r>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338</a:t>
            </a:fld>
            <a:endParaRPr lang="en-US" altLang="en-US"/>
          </a:p>
        </p:txBody>
      </p:sp>
    </p:spTree>
    <p:extLst>
      <p:ext uri="{BB962C8B-B14F-4D97-AF65-F5344CB8AC3E}">
        <p14:creationId xmlns:p14="http://schemas.microsoft.com/office/powerpoint/2010/main" val="565072636"/>
      </p:ext>
    </p:extLst>
  </p:cSld>
  <p:clrMapOvr>
    <a:masterClrMapping/>
  </p:clrMapOvr>
  <p:transition spd="med"/>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Python Exception Handling - Try, Except, Else and Finally(cont)</a:t>
            </a:r>
          </a:p>
        </p:txBody>
      </p:sp>
      <p:sp>
        <p:nvSpPr>
          <p:cNvPr id="3" name="Content Placeholder 2"/>
          <p:cNvSpPr>
            <a:spLocks noGrp="1"/>
          </p:cNvSpPr>
          <p:nvPr>
            <p:ph idx="1"/>
          </p:nvPr>
        </p:nvSpPr>
        <p:spPr/>
        <p:txBody>
          <a:bodyPr/>
          <a:lstStyle/>
          <a:p>
            <a:r>
              <a:rPr lang="en-US" dirty="0"/>
              <a:t>In this program, we loop until each time an entry that has a valid reciprocal (i.e. , it is a number)</a:t>
            </a:r>
          </a:p>
          <a:p>
            <a:r>
              <a:rPr lang="en-US" dirty="0"/>
              <a:t>The </a:t>
            </a:r>
            <a:r>
              <a:rPr lang="en-US" b="1" dirty="0"/>
              <a:t>portion that can cause exception</a:t>
            </a:r>
            <a:r>
              <a:rPr lang="en-US" dirty="0"/>
              <a:t> is placed inside try block</a:t>
            </a:r>
          </a:p>
          <a:p>
            <a:r>
              <a:rPr lang="en-US" dirty="0"/>
              <a:t>If no exception occurs, except block is skipped and normal flow continues</a:t>
            </a:r>
          </a:p>
          <a:p>
            <a:r>
              <a:rPr lang="en-US" dirty="0"/>
              <a:t>But if any exception occurs, it is caught by the except block</a:t>
            </a:r>
          </a:p>
          <a:p>
            <a:r>
              <a:rPr lang="en-US" dirty="0"/>
              <a:t>The name of the exception using </a:t>
            </a:r>
            <a:r>
              <a:rPr lang="en-US" dirty="0">
                <a:solidFill>
                  <a:srgbClr val="C00000"/>
                </a:solidFill>
              </a:rPr>
              <a:t>ex_info() </a:t>
            </a:r>
            <a:r>
              <a:rPr lang="en-US" dirty="0"/>
              <a:t>function inside sys module</a:t>
            </a:r>
          </a:p>
          <a:p>
            <a:r>
              <a:rPr lang="en-US" dirty="0"/>
              <a:t>We can see that the value 'a' causes </a:t>
            </a:r>
            <a:r>
              <a:rPr lang="en-US" b="1" dirty="0">
                <a:solidFill>
                  <a:srgbClr val="C00000"/>
                </a:solidFill>
              </a:rPr>
              <a:t>ValueError</a:t>
            </a:r>
            <a:r>
              <a:rPr lang="en-US" dirty="0"/>
              <a:t> and number 0 causes </a:t>
            </a:r>
            <a:r>
              <a:rPr lang="en-US" b="1" dirty="0">
                <a:solidFill>
                  <a:srgbClr val="C00000"/>
                </a:solidFill>
              </a:rPr>
              <a:t>ZeroDivisionError</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339</a:t>
            </a:fld>
            <a:endParaRPr lang="en-US" altLang="en-US"/>
          </a:p>
        </p:txBody>
      </p:sp>
    </p:spTree>
    <p:extLst>
      <p:ext uri="{BB962C8B-B14F-4D97-AF65-F5344CB8AC3E}">
        <p14:creationId xmlns:p14="http://schemas.microsoft.com/office/powerpoint/2010/main" val="1864939775"/>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376A8-D9D3-4DBA-A2FF-CD33F0D9372E}"/>
              </a:ext>
            </a:extLst>
          </p:cNvPr>
          <p:cNvSpPr>
            <a:spLocks noGrp="1"/>
          </p:cNvSpPr>
          <p:nvPr>
            <p:ph type="title"/>
          </p:nvPr>
        </p:nvSpPr>
        <p:spPr/>
        <p:txBody>
          <a:bodyPr/>
          <a:lstStyle/>
          <a:p>
            <a:r>
              <a:rPr lang="en-US" dirty="0"/>
              <a:t>Quiz 0</a:t>
            </a:r>
            <a:endParaRPr lang="en-CA" dirty="0"/>
          </a:p>
        </p:txBody>
      </p:sp>
      <p:sp>
        <p:nvSpPr>
          <p:cNvPr id="3" name="Content Placeholder 2">
            <a:extLst>
              <a:ext uri="{FF2B5EF4-FFF2-40B4-BE49-F238E27FC236}">
                <a16:creationId xmlns:a16="http://schemas.microsoft.com/office/drawing/2014/main" id="{D0B99D4D-8BF0-489C-8EC1-F74237BEF56F}"/>
              </a:ext>
            </a:extLst>
          </p:cNvPr>
          <p:cNvSpPr>
            <a:spLocks noGrp="1"/>
          </p:cNvSpPr>
          <p:nvPr>
            <p:ph idx="1"/>
          </p:nvPr>
        </p:nvSpPr>
        <p:spPr/>
        <p:txBody>
          <a:bodyPr/>
          <a:lstStyle/>
          <a:p>
            <a:r>
              <a:rPr lang="en-US" b="1" dirty="0"/>
              <a:t>3. What is the order of precedence in python?</a:t>
            </a:r>
          </a:p>
          <a:p>
            <a:r>
              <a:rPr lang="en-US" dirty="0"/>
              <a:t>i   Parentheses</a:t>
            </a:r>
          </a:p>
          <a:p>
            <a:r>
              <a:rPr lang="en-US" dirty="0"/>
              <a:t>ii  Exponential</a:t>
            </a:r>
          </a:p>
          <a:p>
            <a:r>
              <a:rPr lang="en-US" dirty="0"/>
              <a:t>iii Multiplication</a:t>
            </a:r>
          </a:p>
          <a:p>
            <a:r>
              <a:rPr lang="en-US" dirty="0"/>
              <a:t>iv Division</a:t>
            </a:r>
          </a:p>
          <a:p>
            <a:r>
              <a:rPr lang="en-US" dirty="0"/>
              <a:t>v  Addition</a:t>
            </a:r>
          </a:p>
          <a:p>
            <a:r>
              <a:rPr lang="en-US" dirty="0"/>
              <a:t>vi Subtraction</a:t>
            </a:r>
          </a:p>
          <a:p>
            <a:endParaRPr lang="en-US" dirty="0"/>
          </a:p>
          <a:p>
            <a:r>
              <a:rPr lang="en-US" dirty="0"/>
              <a:t>A     i,ii,iii,iv,v,vi</a:t>
            </a:r>
          </a:p>
          <a:p>
            <a:r>
              <a:rPr lang="en-US" dirty="0"/>
              <a:t>B     ii,i,iii,iv,v,vi</a:t>
            </a:r>
          </a:p>
          <a:p>
            <a:r>
              <a:rPr lang="en-US" dirty="0"/>
              <a:t>C     vi,v,iv,iii,ii,i</a:t>
            </a:r>
          </a:p>
          <a:p>
            <a:r>
              <a:rPr lang="en-US" dirty="0"/>
              <a:t>D     A,B</a:t>
            </a:r>
          </a:p>
          <a:p>
            <a:r>
              <a:rPr lang="en-US" dirty="0"/>
              <a:t>E     A, B, C</a:t>
            </a:r>
          </a:p>
          <a:p>
            <a:r>
              <a:rPr lang="en-US" dirty="0"/>
              <a:t>E     None of the above</a:t>
            </a:r>
            <a:endParaRPr lang="en-CA" dirty="0"/>
          </a:p>
        </p:txBody>
      </p:sp>
      <p:sp>
        <p:nvSpPr>
          <p:cNvPr id="4" name="Slide Number Placeholder 3">
            <a:extLst>
              <a:ext uri="{FF2B5EF4-FFF2-40B4-BE49-F238E27FC236}">
                <a16:creationId xmlns:a16="http://schemas.microsoft.com/office/drawing/2014/main" id="{29FBB197-CD08-4483-AF73-A74A21EAE86F}"/>
              </a:ext>
            </a:extLst>
          </p:cNvPr>
          <p:cNvSpPr>
            <a:spLocks noGrp="1"/>
          </p:cNvSpPr>
          <p:nvPr>
            <p:ph type="sldNum" sz="quarter" idx="10"/>
          </p:nvPr>
        </p:nvSpPr>
        <p:spPr/>
        <p:txBody>
          <a:bodyPr/>
          <a:lstStyle/>
          <a:p>
            <a:pPr>
              <a:defRPr/>
            </a:pPr>
            <a:fld id="{6DB1FBA9-0009-47E9-8D28-5B0116D2432D}" type="slidenum">
              <a:rPr lang="en-US" altLang="en-US" smtClean="0"/>
              <a:pPr>
                <a:defRPr/>
              </a:pPr>
              <a:t>34</a:t>
            </a:fld>
            <a:endParaRPr lang="en-US" altLang="en-US"/>
          </a:p>
        </p:txBody>
      </p:sp>
    </p:spTree>
    <p:extLst>
      <p:ext uri="{BB962C8B-B14F-4D97-AF65-F5344CB8AC3E}">
        <p14:creationId xmlns:p14="http://schemas.microsoft.com/office/powerpoint/2010/main" val="3160454821"/>
      </p:ext>
    </p:extLst>
  </p:cSld>
  <p:clrMapOvr>
    <a:masterClrMapping/>
  </p:clrMapOvr>
  <p:transition spd="med"/>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89363-2C12-452E-B53D-22CFB401DEC8}"/>
              </a:ext>
            </a:extLst>
          </p:cNvPr>
          <p:cNvSpPr>
            <a:spLocks noGrp="1"/>
          </p:cNvSpPr>
          <p:nvPr>
            <p:ph type="title"/>
          </p:nvPr>
        </p:nvSpPr>
        <p:spPr/>
        <p:txBody>
          <a:bodyPr/>
          <a:lstStyle/>
          <a:p>
            <a:r>
              <a:rPr lang="en-US" sz="2400" dirty="0"/>
              <a:t>Python Exception Handling - Try, Except, Else and Finally(cont)</a:t>
            </a:r>
            <a:endParaRPr lang="en-CA" sz="2400" dirty="0"/>
          </a:p>
        </p:txBody>
      </p:sp>
      <p:sp>
        <p:nvSpPr>
          <p:cNvPr id="3" name="Content Placeholder 2">
            <a:extLst>
              <a:ext uri="{FF2B5EF4-FFF2-40B4-BE49-F238E27FC236}">
                <a16:creationId xmlns:a16="http://schemas.microsoft.com/office/drawing/2014/main" id="{D96B540D-F2B6-4F83-8A2F-C27A1894DEC5}"/>
              </a:ext>
            </a:extLst>
          </p:cNvPr>
          <p:cNvSpPr>
            <a:spLocks noGrp="1"/>
          </p:cNvSpPr>
          <p:nvPr>
            <p:ph idx="1"/>
          </p:nvPr>
        </p:nvSpPr>
        <p:spPr/>
        <p:txBody>
          <a:bodyPr/>
          <a:lstStyle/>
          <a:p>
            <a:r>
              <a:rPr lang="en-US" b="1" dirty="0"/>
              <a:t>What about try, except else?</a:t>
            </a:r>
          </a:p>
          <a:p>
            <a:r>
              <a:rPr lang="en-US" sz="1600" b="1" dirty="0"/>
              <a:t>Syntax:</a:t>
            </a:r>
          </a:p>
          <a:p>
            <a:r>
              <a:rPr lang="en-US" sz="1600" i="1" dirty="0">
                <a:solidFill>
                  <a:srgbClr val="C00000"/>
                </a:solidFill>
              </a:rPr>
              <a:t>try:</a:t>
            </a:r>
          </a:p>
          <a:p>
            <a:r>
              <a:rPr lang="en-US" sz="1600" i="1" dirty="0">
                <a:solidFill>
                  <a:srgbClr val="C00000"/>
                </a:solidFill>
              </a:rPr>
              <a:t>    </a:t>
            </a:r>
            <a:r>
              <a:rPr lang="en-US" sz="1600" i="1" dirty="0" err="1">
                <a:solidFill>
                  <a:srgbClr val="C00000"/>
                </a:solidFill>
              </a:rPr>
              <a:t>operation_that_can_throw_io_error</a:t>
            </a:r>
            <a:r>
              <a:rPr lang="en-US" sz="1600" i="1" dirty="0">
                <a:solidFill>
                  <a:srgbClr val="C00000"/>
                </a:solidFill>
              </a:rPr>
              <a:t>()</a:t>
            </a:r>
          </a:p>
          <a:p>
            <a:r>
              <a:rPr lang="en-US" sz="1600" i="1" dirty="0">
                <a:solidFill>
                  <a:srgbClr val="C00000"/>
                </a:solidFill>
              </a:rPr>
              <a:t>except </a:t>
            </a:r>
            <a:r>
              <a:rPr lang="en-US" sz="1600" i="1" dirty="0" err="1">
                <a:solidFill>
                  <a:srgbClr val="C00000"/>
                </a:solidFill>
              </a:rPr>
              <a:t>IOError</a:t>
            </a:r>
            <a:r>
              <a:rPr lang="en-US" sz="1600" i="1" dirty="0">
                <a:solidFill>
                  <a:srgbClr val="C00000"/>
                </a:solidFill>
              </a:rPr>
              <a:t>:</a:t>
            </a:r>
          </a:p>
          <a:p>
            <a:r>
              <a:rPr lang="en-US" sz="1600" i="1" dirty="0">
                <a:solidFill>
                  <a:srgbClr val="C00000"/>
                </a:solidFill>
              </a:rPr>
              <a:t>    </a:t>
            </a:r>
            <a:r>
              <a:rPr lang="en-US" sz="1600" i="1" dirty="0" err="1">
                <a:solidFill>
                  <a:srgbClr val="C00000"/>
                </a:solidFill>
              </a:rPr>
              <a:t>handle_the_exception_somehow</a:t>
            </a:r>
            <a:r>
              <a:rPr lang="en-US" sz="1600" i="1" dirty="0">
                <a:solidFill>
                  <a:srgbClr val="C00000"/>
                </a:solidFill>
              </a:rPr>
              <a:t>()</a:t>
            </a:r>
          </a:p>
          <a:p>
            <a:r>
              <a:rPr lang="en-US" sz="1600" i="1" dirty="0">
                <a:solidFill>
                  <a:srgbClr val="C00000"/>
                </a:solidFill>
              </a:rPr>
              <a:t>else:</a:t>
            </a:r>
          </a:p>
          <a:p>
            <a:r>
              <a:rPr lang="en-US" sz="1600" b="1" dirty="0"/>
              <a:t>Example</a:t>
            </a:r>
            <a:r>
              <a:rPr lang="en-US" sz="1600" b="1" i="1" dirty="0"/>
              <a:t>:</a:t>
            </a:r>
          </a:p>
          <a:p>
            <a:r>
              <a:rPr lang="en-US" sz="1600" i="1" dirty="0">
                <a:solidFill>
                  <a:srgbClr val="C00000"/>
                </a:solidFill>
              </a:rPr>
              <a:t>try:</a:t>
            </a:r>
          </a:p>
          <a:p>
            <a:r>
              <a:rPr lang="en-US" sz="1600" i="1" dirty="0">
                <a:solidFill>
                  <a:srgbClr val="C00000"/>
                </a:solidFill>
              </a:rPr>
              <a:t>    age=int(input(‘Please enter your age: '))</a:t>
            </a:r>
          </a:p>
          <a:p>
            <a:r>
              <a:rPr lang="en-US" sz="1600" i="1" dirty="0">
                <a:solidFill>
                  <a:srgbClr val="C00000"/>
                </a:solidFill>
              </a:rPr>
              <a:t>except:</a:t>
            </a:r>
          </a:p>
          <a:p>
            <a:r>
              <a:rPr lang="en-US" sz="1600" i="1" dirty="0">
                <a:solidFill>
                  <a:srgbClr val="C00000"/>
                </a:solidFill>
              </a:rPr>
              <a:t>    print (‘Sorry you have entered an invalid value.')</a:t>
            </a:r>
          </a:p>
          <a:p>
            <a:r>
              <a:rPr lang="en-US" sz="1600" i="1" dirty="0">
                <a:solidFill>
                  <a:srgbClr val="C00000"/>
                </a:solidFill>
              </a:rPr>
              <a:t>else:</a:t>
            </a:r>
          </a:p>
          <a:p>
            <a:r>
              <a:rPr lang="en-US" sz="1600" i="1" dirty="0">
                <a:solidFill>
                  <a:srgbClr val="C00000"/>
                </a:solidFill>
              </a:rPr>
              <a:t>    if age &lt;= 18:</a:t>
            </a:r>
          </a:p>
          <a:p>
            <a:r>
              <a:rPr lang="en-US" sz="1600" i="1" dirty="0">
                <a:solidFill>
                  <a:srgbClr val="C00000"/>
                </a:solidFill>
              </a:rPr>
              <a:t>        print(‘Please come back when you are 18.')</a:t>
            </a:r>
          </a:p>
          <a:p>
            <a:r>
              <a:rPr lang="en-US" sz="1600" i="1" dirty="0">
                <a:solidFill>
                  <a:srgbClr val="C00000"/>
                </a:solidFill>
              </a:rPr>
              <a:t>    else:</a:t>
            </a:r>
          </a:p>
          <a:p>
            <a:r>
              <a:rPr lang="en-US" sz="1600" i="1" dirty="0">
                <a:solidFill>
                  <a:srgbClr val="C00000"/>
                </a:solidFill>
              </a:rPr>
              <a:t>        print(‘Please Enter.’)</a:t>
            </a:r>
          </a:p>
          <a:p>
            <a:r>
              <a:rPr lang="en-US" sz="1600" i="1" dirty="0">
                <a:solidFill>
                  <a:srgbClr val="003399"/>
                </a:solidFill>
              </a:rPr>
              <a:t>Else clause will execute if no exception is raised</a:t>
            </a:r>
          </a:p>
          <a:p>
            <a:endParaRPr lang="en-CA" dirty="0"/>
          </a:p>
        </p:txBody>
      </p:sp>
      <p:sp>
        <p:nvSpPr>
          <p:cNvPr id="4" name="Slide Number Placeholder 3">
            <a:extLst>
              <a:ext uri="{FF2B5EF4-FFF2-40B4-BE49-F238E27FC236}">
                <a16:creationId xmlns:a16="http://schemas.microsoft.com/office/drawing/2014/main" id="{8895D819-5FF8-4B04-8DC8-71E10C92FA7E}"/>
              </a:ext>
            </a:extLst>
          </p:cNvPr>
          <p:cNvSpPr>
            <a:spLocks noGrp="1"/>
          </p:cNvSpPr>
          <p:nvPr>
            <p:ph type="sldNum" sz="quarter" idx="10"/>
          </p:nvPr>
        </p:nvSpPr>
        <p:spPr/>
        <p:txBody>
          <a:bodyPr/>
          <a:lstStyle/>
          <a:p>
            <a:pPr>
              <a:defRPr/>
            </a:pPr>
            <a:fld id="{6DB1FBA9-0009-47E9-8D28-5B0116D2432D}" type="slidenum">
              <a:rPr lang="en-US" altLang="en-US" smtClean="0"/>
              <a:pPr>
                <a:defRPr/>
              </a:pPr>
              <a:t>340</a:t>
            </a:fld>
            <a:endParaRPr lang="en-US" altLang="en-US"/>
          </a:p>
        </p:txBody>
      </p:sp>
    </p:spTree>
    <p:extLst>
      <p:ext uri="{BB962C8B-B14F-4D97-AF65-F5344CB8AC3E}">
        <p14:creationId xmlns:p14="http://schemas.microsoft.com/office/powerpoint/2010/main" val="206971065"/>
      </p:ext>
    </p:extLst>
  </p:cSld>
  <p:clrMapOvr>
    <a:masterClrMapping/>
  </p:clrMapOvr>
  <p:transition spd="med"/>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Python Exception Handling - Try, Except, Else and Finally(cont)</a:t>
            </a:r>
          </a:p>
        </p:txBody>
      </p:sp>
      <p:sp>
        <p:nvSpPr>
          <p:cNvPr id="3" name="Content Placeholder 2"/>
          <p:cNvSpPr>
            <a:spLocks noGrp="1"/>
          </p:cNvSpPr>
          <p:nvPr>
            <p:ph idx="1"/>
          </p:nvPr>
        </p:nvSpPr>
        <p:spPr/>
        <p:txBody>
          <a:bodyPr/>
          <a:lstStyle/>
          <a:p>
            <a:r>
              <a:rPr lang="en-US" b="1" dirty="0"/>
              <a:t>Catching Specific Exceptions in Python</a:t>
            </a:r>
          </a:p>
          <a:p>
            <a:r>
              <a:rPr lang="en-US" dirty="0"/>
              <a:t>In the previous example, we did not mention any exception in the except clause</a:t>
            </a:r>
          </a:p>
          <a:p>
            <a:endParaRPr lang="en-US" dirty="0"/>
          </a:p>
          <a:p>
            <a:r>
              <a:rPr lang="en-US" i="1" dirty="0">
                <a:solidFill>
                  <a:srgbClr val="C00000"/>
                </a:solidFill>
              </a:rPr>
              <a:t>This is not a good programming practice as it will catch all exceptions and handle every case in the same way</a:t>
            </a:r>
          </a:p>
          <a:p>
            <a:endParaRPr lang="en-US" dirty="0"/>
          </a:p>
          <a:p>
            <a:r>
              <a:rPr lang="en-US" dirty="0"/>
              <a:t>We can specify which exceptions an except clause will catch</a:t>
            </a:r>
          </a:p>
          <a:p>
            <a:r>
              <a:rPr lang="en-US" i="1" dirty="0">
                <a:solidFill>
                  <a:srgbClr val="C00000"/>
                </a:solidFill>
              </a:rPr>
              <a:t>A </a:t>
            </a:r>
            <a:r>
              <a:rPr lang="en-US" i="1" u="sng" dirty="0">
                <a:solidFill>
                  <a:srgbClr val="C00000"/>
                </a:solidFill>
              </a:rPr>
              <a:t>try</a:t>
            </a:r>
            <a:r>
              <a:rPr lang="en-US" i="1" dirty="0">
                <a:solidFill>
                  <a:srgbClr val="C00000"/>
                </a:solidFill>
              </a:rPr>
              <a:t> clause can have any number of except clauses to handle them differently but only </a:t>
            </a:r>
            <a:r>
              <a:rPr lang="en-US" i="1" u="sng" dirty="0">
                <a:solidFill>
                  <a:srgbClr val="C00000"/>
                </a:solidFill>
              </a:rPr>
              <a:t>one</a:t>
            </a:r>
            <a:r>
              <a:rPr lang="en-US" i="1" dirty="0">
                <a:solidFill>
                  <a:srgbClr val="C00000"/>
                </a:solidFill>
              </a:rPr>
              <a:t> will be executed in case an exception occurs </a:t>
            </a:r>
            <a:r>
              <a:rPr lang="en-US" i="1" dirty="0">
                <a:solidFill>
                  <a:srgbClr val="003399"/>
                </a:solidFill>
              </a:rPr>
              <a:t>(</a:t>
            </a:r>
            <a:r>
              <a:rPr lang="en-US" i="1" u="sng" dirty="0">
                <a:solidFill>
                  <a:srgbClr val="003399"/>
                </a:solidFill>
              </a:rPr>
              <a:t>please remember that only one will be executed</a:t>
            </a:r>
            <a:r>
              <a:rPr lang="en-US" i="1" dirty="0">
                <a:solidFill>
                  <a:srgbClr val="003399"/>
                </a:solidFill>
              </a:rPr>
              <a:t>)</a:t>
            </a:r>
          </a:p>
          <a:p>
            <a:endParaRPr lang="en-US" i="1" dirty="0">
              <a:solidFill>
                <a:srgbClr val="C00000"/>
              </a:solidFill>
            </a:endParaRPr>
          </a:p>
          <a:p>
            <a:r>
              <a:rPr lang="en-US" dirty="0"/>
              <a:t>We can use a tuple of values to specify multiple exceptions in an except clause</a:t>
            </a:r>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341</a:t>
            </a:fld>
            <a:endParaRPr lang="en-US" altLang="en-US"/>
          </a:p>
        </p:txBody>
      </p:sp>
    </p:spTree>
    <p:extLst>
      <p:ext uri="{BB962C8B-B14F-4D97-AF65-F5344CB8AC3E}">
        <p14:creationId xmlns:p14="http://schemas.microsoft.com/office/powerpoint/2010/main" val="4178710488"/>
      </p:ext>
    </p:extLst>
  </p:cSld>
  <p:clrMapOvr>
    <a:masterClrMapping/>
  </p:clrMapOvr>
  <p:transition spd="med"/>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Python Exception Handling - Try, Except, Else and Finally(cont)</a:t>
            </a:r>
          </a:p>
        </p:txBody>
      </p:sp>
      <p:sp>
        <p:nvSpPr>
          <p:cNvPr id="3" name="Content Placeholder 2"/>
          <p:cNvSpPr>
            <a:spLocks noGrp="1"/>
          </p:cNvSpPr>
          <p:nvPr>
            <p:ph idx="1"/>
          </p:nvPr>
        </p:nvSpPr>
        <p:spPr/>
        <p:txBody>
          <a:bodyPr/>
          <a:lstStyle/>
          <a:p>
            <a:r>
              <a:rPr lang="en-US" b="1" i="1" dirty="0">
                <a:solidFill>
                  <a:srgbClr val="C00000"/>
                </a:solidFill>
              </a:rPr>
              <a:t>try</a:t>
            </a:r>
            <a:r>
              <a:rPr lang="en-US" i="1" dirty="0">
                <a:solidFill>
                  <a:srgbClr val="C00000"/>
                </a:solidFill>
              </a:rPr>
              <a:t>:</a:t>
            </a:r>
          </a:p>
          <a:p>
            <a:r>
              <a:rPr lang="en-US" i="1" dirty="0">
                <a:solidFill>
                  <a:srgbClr val="C00000"/>
                </a:solidFill>
              </a:rPr>
              <a:t>   # do something</a:t>
            </a:r>
          </a:p>
          <a:p>
            <a:r>
              <a:rPr lang="en-US" i="1" dirty="0">
                <a:solidFill>
                  <a:srgbClr val="C00000"/>
                </a:solidFill>
              </a:rPr>
              <a:t>   pass</a:t>
            </a:r>
          </a:p>
          <a:p>
            <a:r>
              <a:rPr lang="en-US" b="1" i="1" dirty="0">
                <a:solidFill>
                  <a:srgbClr val="C00000"/>
                </a:solidFill>
              </a:rPr>
              <a:t>except</a:t>
            </a:r>
            <a:r>
              <a:rPr lang="en-US" i="1" dirty="0">
                <a:solidFill>
                  <a:srgbClr val="C00000"/>
                </a:solidFill>
              </a:rPr>
              <a:t> ValueError:</a:t>
            </a:r>
          </a:p>
          <a:p>
            <a:r>
              <a:rPr lang="en-US" i="1" dirty="0">
                <a:solidFill>
                  <a:srgbClr val="C00000"/>
                </a:solidFill>
              </a:rPr>
              <a:t>   # handle ValueError exception</a:t>
            </a:r>
          </a:p>
          <a:p>
            <a:r>
              <a:rPr lang="en-US" i="1" dirty="0">
                <a:solidFill>
                  <a:srgbClr val="C00000"/>
                </a:solidFill>
              </a:rPr>
              <a:t>   pass</a:t>
            </a:r>
          </a:p>
          <a:p>
            <a:r>
              <a:rPr lang="en-US" b="1" i="1" dirty="0">
                <a:solidFill>
                  <a:srgbClr val="C00000"/>
                </a:solidFill>
              </a:rPr>
              <a:t>except</a:t>
            </a:r>
            <a:r>
              <a:rPr lang="en-US" i="1" dirty="0">
                <a:solidFill>
                  <a:srgbClr val="C00000"/>
                </a:solidFill>
              </a:rPr>
              <a:t> (TypeError, ZeroDivisionError):</a:t>
            </a:r>
          </a:p>
          <a:p>
            <a:r>
              <a:rPr lang="en-US" i="1" dirty="0">
                <a:solidFill>
                  <a:srgbClr val="C00000"/>
                </a:solidFill>
              </a:rPr>
              <a:t>   # handle multiple exceptions</a:t>
            </a:r>
          </a:p>
          <a:p>
            <a:r>
              <a:rPr lang="en-US" i="1" dirty="0">
                <a:solidFill>
                  <a:srgbClr val="C00000"/>
                </a:solidFill>
              </a:rPr>
              <a:t>   # TypeError and ZeroDivisionError</a:t>
            </a:r>
          </a:p>
          <a:p>
            <a:r>
              <a:rPr lang="en-US" i="1" dirty="0">
                <a:solidFill>
                  <a:srgbClr val="C00000"/>
                </a:solidFill>
              </a:rPr>
              <a:t>   pass</a:t>
            </a:r>
          </a:p>
          <a:p>
            <a:r>
              <a:rPr lang="en-US" b="1" i="1" dirty="0">
                <a:solidFill>
                  <a:srgbClr val="C00000"/>
                </a:solidFill>
              </a:rPr>
              <a:t>except:</a:t>
            </a:r>
          </a:p>
          <a:p>
            <a:r>
              <a:rPr lang="en-US" i="1" dirty="0">
                <a:solidFill>
                  <a:srgbClr val="C00000"/>
                </a:solidFill>
              </a:rPr>
              <a:t>   # handle all other exceptions</a:t>
            </a:r>
          </a:p>
          <a:p>
            <a:r>
              <a:rPr lang="en-US" i="1" dirty="0">
                <a:solidFill>
                  <a:srgbClr val="C00000"/>
                </a:solidFill>
              </a:rPr>
              <a:t>   pass</a:t>
            </a:r>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342</a:t>
            </a:fld>
            <a:endParaRPr lang="en-US" altLang="en-US"/>
          </a:p>
        </p:txBody>
      </p:sp>
    </p:spTree>
    <p:extLst>
      <p:ext uri="{BB962C8B-B14F-4D97-AF65-F5344CB8AC3E}">
        <p14:creationId xmlns:p14="http://schemas.microsoft.com/office/powerpoint/2010/main" val="2760598587"/>
      </p:ext>
    </p:extLst>
  </p:cSld>
  <p:clrMapOvr>
    <a:masterClrMapping/>
  </p:clrMapOvr>
  <p:transition spd="med"/>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Python Exception Handling - Try, Except, Else and Finally(cont)</a:t>
            </a:r>
          </a:p>
        </p:txBody>
      </p:sp>
      <p:sp>
        <p:nvSpPr>
          <p:cNvPr id="3" name="Content Placeholder 2"/>
          <p:cNvSpPr>
            <a:spLocks noGrp="1"/>
          </p:cNvSpPr>
          <p:nvPr>
            <p:ph idx="1"/>
          </p:nvPr>
        </p:nvSpPr>
        <p:spPr>
          <a:xfrm>
            <a:off x="0" y="1066800"/>
            <a:ext cx="9144000" cy="6934200"/>
          </a:xfrm>
        </p:spPr>
        <p:txBody>
          <a:bodyPr/>
          <a:lstStyle/>
          <a:p>
            <a:r>
              <a:rPr lang="en-US" b="1" i="1" dirty="0">
                <a:solidFill>
                  <a:srgbClr val="C00000"/>
                </a:solidFill>
              </a:rPr>
              <a:t>Example</a:t>
            </a:r>
          </a:p>
          <a:p>
            <a:endParaRPr lang="en-US" i="1" dirty="0">
              <a:solidFill>
                <a:srgbClr val="C00000"/>
              </a:solidFill>
            </a:endParaRPr>
          </a:p>
          <a:p>
            <a:r>
              <a:rPr lang="en-US" sz="1400" i="1" dirty="0">
                <a:solidFill>
                  <a:srgbClr val="C00000"/>
                </a:solidFill>
              </a:rPr>
              <a:t>a=2</a:t>
            </a:r>
          </a:p>
          <a:p>
            <a:r>
              <a:rPr lang="en-US" sz="1400" i="1" dirty="0" err="1">
                <a:solidFill>
                  <a:srgbClr val="C00000"/>
                </a:solidFill>
              </a:rPr>
              <a:t>random_list</a:t>
            </a:r>
            <a:r>
              <a:rPr lang="en-US" sz="1400" i="1" dirty="0">
                <a:solidFill>
                  <a:srgbClr val="C00000"/>
                </a:solidFill>
              </a:rPr>
              <a:t> = [a,0,'1']</a:t>
            </a:r>
          </a:p>
          <a:p>
            <a:r>
              <a:rPr lang="en-US" sz="1400" i="1" dirty="0">
                <a:solidFill>
                  <a:srgbClr val="C00000"/>
                </a:solidFill>
              </a:rPr>
              <a:t>for item in </a:t>
            </a:r>
            <a:r>
              <a:rPr lang="en-US" sz="1400" i="1" dirty="0" err="1">
                <a:solidFill>
                  <a:srgbClr val="C00000"/>
                </a:solidFill>
              </a:rPr>
              <a:t>random_list</a:t>
            </a:r>
            <a:r>
              <a:rPr lang="en-US" sz="1400" i="1" dirty="0">
                <a:solidFill>
                  <a:srgbClr val="C00000"/>
                </a:solidFill>
              </a:rPr>
              <a:t>:</a:t>
            </a:r>
          </a:p>
          <a:p>
            <a:r>
              <a:rPr lang="en-US" sz="1400" i="1" dirty="0">
                <a:solidFill>
                  <a:srgbClr val="C00000"/>
                </a:solidFill>
              </a:rPr>
              <a:t>    try:</a:t>
            </a:r>
          </a:p>
          <a:p>
            <a:r>
              <a:rPr lang="en-US" sz="1400" i="1" dirty="0">
                <a:solidFill>
                  <a:srgbClr val="C00000"/>
                </a:solidFill>
              </a:rPr>
              <a:t>	     print("value is ", item)</a:t>
            </a:r>
          </a:p>
          <a:p>
            <a:r>
              <a:rPr lang="en-US" sz="1400" i="1" dirty="0">
                <a:solidFill>
                  <a:srgbClr val="C00000"/>
                </a:solidFill>
              </a:rPr>
              <a:t>	     r = 1/item</a:t>
            </a:r>
          </a:p>
          <a:p>
            <a:r>
              <a:rPr lang="en-US" sz="1400" i="1" dirty="0">
                <a:solidFill>
                  <a:srgbClr val="C00000"/>
                </a:solidFill>
              </a:rPr>
              <a:t>	     print("reciprocal is", r)</a:t>
            </a:r>
          </a:p>
          <a:p>
            <a:r>
              <a:rPr lang="en-US" sz="1400" i="1" dirty="0">
                <a:solidFill>
                  <a:srgbClr val="C00000"/>
                </a:solidFill>
              </a:rPr>
              <a:t>    except (TypeError, ValueError):</a:t>
            </a:r>
          </a:p>
          <a:p>
            <a:r>
              <a:rPr lang="en-US" sz="1400" i="1" dirty="0">
                <a:solidFill>
                  <a:srgbClr val="C00000"/>
                </a:solidFill>
              </a:rPr>
              <a:t>        print("not a number error at value ", item)</a:t>
            </a:r>
          </a:p>
          <a:p>
            <a:r>
              <a:rPr lang="en-US" sz="1400" i="1" dirty="0">
                <a:solidFill>
                  <a:srgbClr val="C00000"/>
                </a:solidFill>
              </a:rPr>
              <a:t>        pass</a:t>
            </a:r>
          </a:p>
          <a:p>
            <a:r>
              <a:rPr lang="en-US" sz="1400" i="1" dirty="0">
                <a:solidFill>
                  <a:srgbClr val="C00000"/>
                </a:solidFill>
              </a:rPr>
              <a:t>    except (TypeError, ZeroDivisionError):</a:t>
            </a:r>
          </a:p>
          <a:p>
            <a:r>
              <a:rPr lang="en-US" sz="1400" i="1" dirty="0">
                <a:solidFill>
                  <a:srgbClr val="C00000"/>
                </a:solidFill>
              </a:rPr>
              <a:t>       # handle multiple exceptions</a:t>
            </a:r>
          </a:p>
          <a:p>
            <a:r>
              <a:rPr lang="en-US" sz="1400" i="1" dirty="0">
                <a:solidFill>
                  <a:srgbClr val="C00000"/>
                </a:solidFill>
              </a:rPr>
              <a:t>       print("</a:t>
            </a:r>
            <a:r>
              <a:rPr lang="en-US" sz="1400" i="1" dirty="0" err="1">
                <a:solidFill>
                  <a:srgbClr val="C00000"/>
                </a:solidFill>
              </a:rPr>
              <a:t>divison</a:t>
            </a:r>
            <a:r>
              <a:rPr lang="en-US" sz="1400" i="1" dirty="0">
                <a:solidFill>
                  <a:srgbClr val="C00000"/>
                </a:solidFill>
              </a:rPr>
              <a:t> by zero error at value", item)</a:t>
            </a:r>
          </a:p>
          <a:p>
            <a:r>
              <a:rPr lang="en-US" sz="1400" i="1" dirty="0">
                <a:solidFill>
                  <a:srgbClr val="C00000"/>
                </a:solidFill>
              </a:rPr>
              <a:t>       pass</a:t>
            </a:r>
          </a:p>
          <a:p>
            <a:r>
              <a:rPr lang="en-US" sz="1400" i="1" dirty="0">
                <a:solidFill>
                  <a:srgbClr val="C00000"/>
                </a:solidFill>
              </a:rPr>
              <a:t>    except:</a:t>
            </a:r>
          </a:p>
          <a:p>
            <a:r>
              <a:rPr lang="en-US" sz="1400" i="1" dirty="0">
                <a:solidFill>
                  <a:srgbClr val="C00000"/>
                </a:solidFill>
              </a:rPr>
              <a:t>       # handle all other exceptions</a:t>
            </a:r>
          </a:p>
          <a:p>
            <a:r>
              <a:rPr lang="en-US" sz="1400" i="1" dirty="0">
                <a:solidFill>
                  <a:srgbClr val="C00000"/>
                </a:solidFill>
              </a:rPr>
              <a:t>       print("sorry an error occurred")</a:t>
            </a:r>
          </a:p>
          <a:p>
            <a:r>
              <a:rPr lang="en-US" sz="1400" i="1" dirty="0">
                <a:solidFill>
                  <a:srgbClr val="C00000"/>
                </a:solidFill>
              </a:rPr>
              <a:t>       pass</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343</a:t>
            </a:fld>
            <a:endParaRPr lang="en-US" altLang="en-US"/>
          </a:p>
        </p:txBody>
      </p:sp>
      <p:graphicFrame>
        <p:nvGraphicFramePr>
          <p:cNvPr id="6" name="Object 5"/>
          <p:cNvGraphicFramePr>
            <a:graphicFrameLocks noChangeAspect="1"/>
          </p:cNvGraphicFramePr>
          <p:nvPr>
            <p:extLst>
              <p:ext uri="{D42A27DB-BD31-4B8C-83A1-F6EECF244321}">
                <p14:modId xmlns:p14="http://schemas.microsoft.com/office/powerpoint/2010/main" val="2517570967"/>
              </p:ext>
            </p:extLst>
          </p:nvPr>
        </p:nvGraphicFramePr>
        <p:xfrm>
          <a:off x="4114800" y="1524000"/>
          <a:ext cx="914400" cy="806450"/>
        </p:xfrm>
        <a:graphic>
          <a:graphicData uri="http://schemas.openxmlformats.org/presentationml/2006/ole">
            <mc:AlternateContent xmlns:mc="http://schemas.openxmlformats.org/markup-compatibility/2006">
              <mc:Choice xmlns:v="urn:schemas-microsoft-com:vml" Requires="v">
                <p:oleObj name="Packager Shell Object" showAsIcon="1" r:id="rId2" imgW="914400" imgH="806400" progId="Package">
                  <p:embed/>
                </p:oleObj>
              </mc:Choice>
              <mc:Fallback>
                <p:oleObj name="Packager Shell Object" showAsIcon="1" r:id="rId2" imgW="914400" imgH="806400" progId="Package">
                  <p:embed/>
                  <p:pic>
                    <p:nvPicPr>
                      <p:cNvPr id="6" name="Object 5"/>
                      <p:cNvPicPr/>
                      <p:nvPr/>
                    </p:nvPicPr>
                    <p:blipFill>
                      <a:blip r:embed="rId3"/>
                      <a:stretch>
                        <a:fillRect/>
                      </a:stretch>
                    </p:blipFill>
                    <p:spPr>
                      <a:xfrm>
                        <a:off x="4114800" y="1524000"/>
                        <a:ext cx="914400" cy="806450"/>
                      </a:xfrm>
                      <a:prstGeom prst="rect">
                        <a:avLst/>
                      </a:prstGeom>
                    </p:spPr>
                  </p:pic>
                </p:oleObj>
              </mc:Fallback>
            </mc:AlternateContent>
          </a:graphicData>
        </a:graphic>
      </p:graphicFrame>
    </p:spTree>
    <p:extLst>
      <p:ext uri="{BB962C8B-B14F-4D97-AF65-F5344CB8AC3E}">
        <p14:creationId xmlns:p14="http://schemas.microsoft.com/office/powerpoint/2010/main" val="764039834"/>
      </p:ext>
    </p:extLst>
  </p:cSld>
  <p:clrMapOvr>
    <a:masterClrMapping/>
  </p:clrMapOvr>
  <p:transition spd="med"/>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Python Exception Handling - Try, Except, Else and Finally(cont)</a:t>
            </a:r>
          </a:p>
        </p:txBody>
      </p:sp>
      <p:sp>
        <p:nvSpPr>
          <p:cNvPr id="3" name="Content Placeholder 2"/>
          <p:cNvSpPr>
            <a:spLocks noGrp="1"/>
          </p:cNvSpPr>
          <p:nvPr>
            <p:ph idx="1"/>
          </p:nvPr>
        </p:nvSpPr>
        <p:spPr/>
        <p:txBody>
          <a:bodyPr/>
          <a:lstStyle/>
          <a:p>
            <a:r>
              <a:rPr lang="en-US" b="1" dirty="0"/>
              <a:t>Raising Exceptions</a:t>
            </a:r>
          </a:p>
          <a:p>
            <a:r>
              <a:rPr lang="en-US" dirty="0"/>
              <a:t>In Python programming, exceptions are raised when corresponding errors occur at run time, but we can </a:t>
            </a:r>
            <a:r>
              <a:rPr lang="en-US" b="1" dirty="0"/>
              <a:t>forcefully raise</a:t>
            </a:r>
            <a:r>
              <a:rPr lang="en-US" dirty="0"/>
              <a:t> it using the keyword </a:t>
            </a:r>
            <a:r>
              <a:rPr lang="en-US" b="1" dirty="0"/>
              <a:t>raise </a:t>
            </a:r>
            <a:r>
              <a:rPr lang="en-US" dirty="0">
                <a:solidFill>
                  <a:srgbClr val="C00000"/>
                </a:solidFill>
              </a:rPr>
              <a:t>(I’ll explain on the next slide, why you would do this </a:t>
            </a:r>
            <a:r>
              <a:rPr lang="en-US" dirty="0">
                <a:solidFill>
                  <a:srgbClr val="C00000"/>
                </a:solidFill>
                <a:sym typeface="Wingdings" panose="05000000000000000000" pitchFamily="2" charset="2"/>
              </a:rPr>
              <a:t>)</a:t>
            </a:r>
            <a:endParaRPr lang="en-US" dirty="0"/>
          </a:p>
          <a:p>
            <a:r>
              <a:rPr lang="en-US" dirty="0"/>
              <a:t>Type the following into your Python Console (see below)</a:t>
            </a:r>
          </a:p>
          <a:p>
            <a:endParaRPr lang="en-US" dirty="0"/>
          </a:p>
          <a:p>
            <a:endParaRPr lang="en-US" dirty="0"/>
          </a:p>
          <a:p>
            <a:endParaRPr lang="en-US" dirty="0"/>
          </a:p>
          <a:p>
            <a:endParaRPr lang="en-US" dirty="0"/>
          </a:p>
          <a:p>
            <a:endParaRPr lang="en-US" dirty="0"/>
          </a:p>
          <a:p>
            <a:endParaRPr lang="en-US" dirty="0"/>
          </a:p>
          <a:p>
            <a:endParaRPr lang="en-US" dirty="0"/>
          </a:p>
          <a:p>
            <a:r>
              <a:rPr lang="en-US" dirty="0"/>
              <a:t>We can also optionally pass in value to the exception to clarify why that exception was raised (</a:t>
            </a:r>
            <a:r>
              <a:rPr lang="en-US" dirty="0">
                <a:solidFill>
                  <a:srgbClr val="C00000"/>
                </a:solidFill>
              </a:rPr>
              <a:t>passed in “This is an argument” above </a:t>
            </a:r>
            <a:r>
              <a:rPr lang="en-US" dirty="0"/>
              <a:t>)</a:t>
            </a:r>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344</a:t>
            </a:fld>
            <a:endParaRPr lang="en-US" altLang="en-US"/>
          </a:p>
        </p:txBody>
      </p:sp>
      <p:pic>
        <p:nvPicPr>
          <p:cNvPr id="5" name="Picture 4"/>
          <p:cNvPicPr>
            <a:picLocks noChangeAspect="1"/>
          </p:cNvPicPr>
          <p:nvPr/>
        </p:nvPicPr>
        <p:blipFill>
          <a:blip r:embed="rId2"/>
          <a:stretch>
            <a:fillRect/>
          </a:stretch>
        </p:blipFill>
        <p:spPr>
          <a:xfrm>
            <a:off x="457200" y="3200400"/>
            <a:ext cx="8029575" cy="2362200"/>
          </a:xfrm>
          <a:prstGeom prst="rect">
            <a:avLst/>
          </a:prstGeom>
        </p:spPr>
      </p:pic>
    </p:spTree>
    <p:extLst>
      <p:ext uri="{BB962C8B-B14F-4D97-AF65-F5344CB8AC3E}">
        <p14:creationId xmlns:p14="http://schemas.microsoft.com/office/powerpoint/2010/main" val="3412120336"/>
      </p:ext>
    </p:extLst>
  </p:cSld>
  <p:clrMapOvr>
    <a:masterClrMapping/>
  </p:clrMapOvr>
  <p:transition spd="med"/>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Python Exception Handling - Try, Except, Else and Finally(cont)</a:t>
            </a:r>
          </a:p>
        </p:txBody>
      </p:sp>
      <p:sp>
        <p:nvSpPr>
          <p:cNvPr id="3" name="Content Placeholder 2"/>
          <p:cNvSpPr>
            <a:spLocks noGrp="1"/>
          </p:cNvSpPr>
          <p:nvPr>
            <p:ph idx="1"/>
          </p:nvPr>
        </p:nvSpPr>
        <p:spPr/>
        <p:txBody>
          <a:bodyPr/>
          <a:lstStyle/>
          <a:p>
            <a:r>
              <a:rPr lang="en-US" b="1" i="1" dirty="0">
                <a:solidFill>
                  <a:srgbClr val="C00000"/>
                </a:solidFill>
              </a:rPr>
              <a:t>try:</a:t>
            </a:r>
          </a:p>
          <a:p>
            <a:r>
              <a:rPr lang="en-US" i="1" dirty="0">
                <a:solidFill>
                  <a:srgbClr val="C00000"/>
                </a:solidFill>
              </a:rPr>
              <a:t>    a = </a:t>
            </a:r>
            <a:r>
              <a:rPr lang="en-US" i="1" dirty="0" err="1">
                <a:solidFill>
                  <a:srgbClr val="C00000"/>
                </a:solidFill>
              </a:rPr>
              <a:t>int</a:t>
            </a:r>
            <a:r>
              <a:rPr lang="en-US" i="1" dirty="0">
                <a:solidFill>
                  <a:srgbClr val="C00000"/>
                </a:solidFill>
              </a:rPr>
              <a:t>(input("Enter a positive integer: "))</a:t>
            </a:r>
          </a:p>
          <a:p>
            <a:r>
              <a:rPr lang="en-US" i="1" dirty="0">
                <a:solidFill>
                  <a:srgbClr val="C00000"/>
                </a:solidFill>
              </a:rPr>
              <a:t>    if a &lt;= 0:</a:t>
            </a:r>
          </a:p>
          <a:p>
            <a:r>
              <a:rPr lang="en-US" i="1" dirty="0">
                <a:solidFill>
                  <a:srgbClr val="C00000"/>
                </a:solidFill>
              </a:rPr>
              <a:t>        raise ValueError("That is not a positive number!")</a:t>
            </a:r>
          </a:p>
          <a:p>
            <a:r>
              <a:rPr lang="en-US" b="1" i="1" dirty="0">
                <a:solidFill>
                  <a:srgbClr val="C00000"/>
                </a:solidFill>
              </a:rPr>
              <a:t>except</a:t>
            </a:r>
            <a:r>
              <a:rPr lang="en-US" i="1" dirty="0">
                <a:solidFill>
                  <a:srgbClr val="C00000"/>
                </a:solidFill>
              </a:rPr>
              <a:t> ValueError as </a:t>
            </a:r>
            <a:r>
              <a:rPr lang="en-US" i="1" dirty="0" err="1">
                <a:solidFill>
                  <a:srgbClr val="C00000"/>
                </a:solidFill>
              </a:rPr>
              <a:t>val_error</a:t>
            </a:r>
            <a:r>
              <a:rPr lang="en-US" i="1" dirty="0">
                <a:solidFill>
                  <a:srgbClr val="C00000"/>
                </a:solidFill>
              </a:rPr>
              <a:t>:</a:t>
            </a:r>
          </a:p>
          <a:p>
            <a:r>
              <a:rPr lang="en-US" i="1" dirty="0">
                <a:solidFill>
                  <a:srgbClr val="C00000"/>
                </a:solidFill>
              </a:rPr>
              <a:t>    print(</a:t>
            </a:r>
            <a:r>
              <a:rPr lang="en-US" i="1" dirty="0" err="1">
                <a:solidFill>
                  <a:srgbClr val="C00000"/>
                </a:solidFill>
              </a:rPr>
              <a:t>val_error</a:t>
            </a:r>
            <a:r>
              <a:rPr lang="en-US" i="1" dirty="0">
                <a:solidFill>
                  <a:srgbClr val="C00000"/>
                </a:solidFill>
              </a:rPr>
              <a:t>)</a:t>
            </a:r>
          </a:p>
          <a:p>
            <a:endParaRPr lang="en-US" dirty="0"/>
          </a:p>
          <a:p>
            <a:r>
              <a:rPr lang="en-US" dirty="0"/>
              <a:t>Enter -1 as your input when asked</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345</a:t>
            </a:fld>
            <a:endParaRPr lang="en-US" altLang="en-US"/>
          </a:p>
        </p:txBody>
      </p:sp>
      <p:pic>
        <p:nvPicPr>
          <p:cNvPr id="6" name="Picture 5">
            <a:extLst>
              <a:ext uri="{FF2B5EF4-FFF2-40B4-BE49-F238E27FC236}">
                <a16:creationId xmlns:a16="http://schemas.microsoft.com/office/drawing/2014/main" id="{ECBCCCC9-F29A-439F-897F-8237CCAFFC58}"/>
              </a:ext>
            </a:extLst>
          </p:cNvPr>
          <p:cNvPicPr>
            <a:picLocks noChangeAspect="1"/>
          </p:cNvPicPr>
          <p:nvPr/>
        </p:nvPicPr>
        <p:blipFill>
          <a:blip r:embed="rId2"/>
          <a:stretch>
            <a:fillRect/>
          </a:stretch>
        </p:blipFill>
        <p:spPr>
          <a:xfrm>
            <a:off x="304800" y="4229100"/>
            <a:ext cx="8229600" cy="2171700"/>
          </a:xfrm>
          <a:prstGeom prst="rect">
            <a:avLst/>
          </a:prstGeom>
        </p:spPr>
      </p:pic>
    </p:spTree>
    <p:extLst>
      <p:ext uri="{BB962C8B-B14F-4D97-AF65-F5344CB8AC3E}">
        <p14:creationId xmlns:p14="http://schemas.microsoft.com/office/powerpoint/2010/main" val="3868979854"/>
      </p:ext>
    </p:extLst>
  </p:cSld>
  <p:clrMapOvr>
    <a:masterClrMapping/>
  </p:clrMapOvr>
  <p:transition spd="med"/>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Python Exception Handling - Try, Except, Else and Finally(cont)</a:t>
            </a:r>
          </a:p>
        </p:txBody>
      </p:sp>
      <p:sp>
        <p:nvSpPr>
          <p:cNvPr id="3" name="Content Placeholder 2"/>
          <p:cNvSpPr>
            <a:spLocks noGrp="1"/>
          </p:cNvSpPr>
          <p:nvPr>
            <p:ph idx="1"/>
          </p:nvPr>
        </p:nvSpPr>
        <p:spPr/>
        <p:txBody>
          <a:bodyPr/>
          <a:lstStyle/>
          <a:p>
            <a:r>
              <a:rPr lang="en-US" b="1" dirty="0">
                <a:solidFill>
                  <a:srgbClr val="C00000"/>
                </a:solidFill>
              </a:rPr>
              <a:t>try...finally</a:t>
            </a:r>
          </a:p>
          <a:p>
            <a:r>
              <a:rPr lang="en-US" dirty="0"/>
              <a:t>The </a:t>
            </a:r>
            <a:r>
              <a:rPr lang="en-US" dirty="0">
                <a:solidFill>
                  <a:srgbClr val="C00000"/>
                </a:solidFill>
              </a:rPr>
              <a:t>try</a:t>
            </a:r>
            <a:r>
              <a:rPr lang="en-US" dirty="0"/>
              <a:t> statement in Python can have an optional finally clause</a:t>
            </a:r>
          </a:p>
          <a:p>
            <a:r>
              <a:rPr lang="en-US" dirty="0"/>
              <a:t>This clause is executed no matter what, and is generally used to release external resources (i.e. close a file, close a connection)</a:t>
            </a:r>
          </a:p>
          <a:p>
            <a:r>
              <a:rPr lang="en-US" dirty="0"/>
              <a:t>In all these circumstances, we must clean up the resource once used, whether it was successful or not</a:t>
            </a:r>
          </a:p>
          <a:p>
            <a:r>
              <a:rPr lang="en-US" dirty="0"/>
              <a:t>Closing the file should occur in the finally block</a:t>
            </a:r>
          </a:p>
          <a:p>
            <a:r>
              <a:rPr lang="en-US" b="1" dirty="0">
                <a:solidFill>
                  <a:srgbClr val="C00000"/>
                </a:solidFill>
              </a:rPr>
              <a:t>Example</a:t>
            </a:r>
          </a:p>
          <a:p>
            <a:r>
              <a:rPr lang="en-US" b="1" i="1" dirty="0">
                <a:solidFill>
                  <a:srgbClr val="C00000"/>
                </a:solidFill>
              </a:rPr>
              <a:t>try:</a:t>
            </a:r>
          </a:p>
          <a:p>
            <a:r>
              <a:rPr lang="en-US" i="1" dirty="0">
                <a:solidFill>
                  <a:srgbClr val="C00000"/>
                </a:solidFill>
              </a:rPr>
              <a:t>   f = open("</a:t>
            </a:r>
            <a:r>
              <a:rPr lang="en-US" i="1" dirty="0" err="1">
                <a:solidFill>
                  <a:srgbClr val="C00000"/>
                </a:solidFill>
              </a:rPr>
              <a:t>test.txt",encoding</a:t>
            </a:r>
            <a:r>
              <a:rPr lang="en-US" i="1" dirty="0">
                <a:solidFill>
                  <a:srgbClr val="C00000"/>
                </a:solidFill>
              </a:rPr>
              <a:t> = 'utf-8')</a:t>
            </a:r>
          </a:p>
          <a:p>
            <a:r>
              <a:rPr lang="en-US" i="1" dirty="0">
                <a:solidFill>
                  <a:srgbClr val="C00000"/>
                </a:solidFill>
              </a:rPr>
              <a:t>   # perform file operations</a:t>
            </a:r>
          </a:p>
          <a:p>
            <a:r>
              <a:rPr lang="en-US" b="1" i="1" dirty="0">
                <a:solidFill>
                  <a:srgbClr val="C00000"/>
                </a:solidFill>
              </a:rPr>
              <a:t>finally:</a:t>
            </a:r>
          </a:p>
          <a:p>
            <a:r>
              <a:rPr lang="en-US" i="1" dirty="0">
                <a:solidFill>
                  <a:srgbClr val="C00000"/>
                </a:solidFill>
              </a:rPr>
              <a:t>   </a:t>
            </a:r>
            <a:r>
              <a:rPr lang="en-US" i="1" dirty="0" err="1">
                <a:solidFill>
                  <a:srgbClr val="C00000"/>
                </a:solidFill>
              </a:rPr>
              <a:t>f.close</a:t>
            </a:r>
            <a:r>
              <a:rPr lang="en-US" i="1" dirty="0">
                <a:solidFill>
                  <a:srgbClr val="C00000"/>
                </a:solidFill>
              </a:rPr>
              <a:t>()</a:t>
            </a:r>
          </a:p>
          <a:p>
            <a:endParaRPr lang="en-US" i="1" dirty="0">
              <a:solidFill>
                <a:srgbClr val="C00000"/>
              </a:solidFill>
            </a:endParaRPr>
          </a:p>
          <a:p>
            <a:r>
              <a:rPr lang="en-US" i="1" dirty="0">
                <a:solidFill>
                  <a:srgbClr val="003399"/>
                </a:solidFill>
              </a:rPr>
              <a:t>This guarantees the file will be closed even if an exception occurs</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346</a:t>
            </a:fld>
            <a:endParaRPr lang="en-US" altLang="en-US"/>
          </a:p>
        </p:txBody>
      </p:sp>
    </p:spTree>
    <p:extLst>
      <p:ext uri="{BB962C8B-B14F-4D97-AF65-F5344CB8AC3E}">
        <p14:creationId xmlns:p14="http://schemas.microsoft.com/office/powerpoint/2010/main" val="910833680"/>
      </p:ext>
    </p:extLst>
  </p:cSld>
  <p:clrMapOvr>
    <a:masterClrMapping/>
  </p:clrMapOvr>
  <p:transition spd="med"/>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ECE3C-322B-439B-917E-60574C7B4416}"/>
              </a:ext>
            </a:extLst>
          </p:cNvPr>
          <p:cNvSpPr>
            <a:spLocks noGrp="1"/>
          </p:cNvSpPr>
          <p:nvPr>
            <p:ph type="title"/>
          </p:nvPr>
        </p:nvSpPr>
        <p:spPr/>
        <p:txBody>
          <a:bodyPr/>
          <a:lstStyle/>
          <a:p>
            <a:r>
              <a:rPr lang="en-US" sz="2400" dirty="0"/>
              <a:t>Python Exception Handling - Try, Except, Else and Finally(cont)</a:t>
            </a:r>
          </a:p>
        </p:txBody>
      </p:sp>
      <p:sp>
        <p:nvSpPr>
          <p:cNvPr id="3" name="Content Placeholder 2">
            <a:extLst>
              <a:ext uri="{FF2B5EF4-FFF2-40B4-BE49-F238E27FC236}">
                <a16:creationId xmlns:a16="http://schemas.microsoft.com/office/drawing/2014/main" id="{F714415B-12FC-40FB-BCA0-E29712678B1D}"/>
              </a:ext>
            </a:extLst>
          </p:cNvPr>
          <p:cNvSpPr>
            <a:spLocks noGrp="1"/>
          </p:cNvSpPr>
          <p:nvPr>
            <p:ph idx="1"/>
          </p:nvPr>
        </p:nvSpPr>
        <p:spPr/>
        <p:txBody>
          <a:bodyPr/>
          <a:lstStyle/>
          <a:p>
            <a:r>
              <a:rPr lang="en-US" b="1" dirty="0">
                <a:solidFill>
                  <a:srgbClr val="C00000"/>
                </a:solidFill>
              </a:rPr>
              <a:t>You need to be careful using Try, Except and Finally</a:t>
            </a:r>
          </a:p>
          <a:p>
            <a:r>
              <a:rPr lang="en-US" b="1" dirty="0"/>
              <a:t>Example:</a:t>
            </a:r>
          </a:p>
          <a:p>
            <a:r>
              <a:rPr lang="en-US" i="1" dirty="0">
                <a:solidFill>
                  <a:srgbClr val="C00000"/>
                </a:solidFill>
              </a:rPr>
              <a:t># Open new file to write</a:t>
            </a:r>
          </a:p>
          <a:p>
            <a:r>
              <a:rPr lang="en-US" i="1" dirty="0">
                <a:solidFill>
                  <a:srgbClr val="C00000"/>
                </a:solidFill>
              </a:rPr>
              <a:t>file = None</a:t>
            </a:r>
          </a:p>
          <a:p>
            <a:r>
              <a:rPr lang="en-US" b="1" i="1" dirty="0">
                <a:solidFill>
                  <a:srgbClr val="C00000"/>
                </a:solidFill>
              </a:rPr>
              <a:t>try:</a:t>
            </a:r>
          </a:p>
          <a:p>
            <a:r>
              <a:rPr lang="en-US" i="1" dirty="0">
                <a:solidFill>
                  <a:srgbClr val="C00000"/>
                </a:solidFill>
              </a:rPr>
              <a:t>    file = open(</a:t>
            </a:r>
            <a:r>
              <a:rPr lang="en-US" i="1" dirty="0" err="1">
                <a:solidFill>
                  <a:srgbClr val="C00000"/>
                </a:solidFill>
              </a:rPr>
              <a:t>filePath</a:t>
            </a:r>
            <a:r>
              <a:rPr lang="en-US" i="1" dirty="0">
                <a:solidFill>
                  <a:srgbClr val="C00000"/>
                </a:solidFill>
              </a:rPr>
              <a:t>, 'w')</a:t>
            </a:r>
          </a:p>
          <a:p>
            <a:r>
              <a:rPr lang="en-US" b="1" i="1" dirty="0">
                <a:solidFill>
                  <a:srgbClr val="C00000"/>
                </a:solidFill>
              </a:rPr>
              <a:t>except</a:t>
            </a:r>
            <a:r>
              <a:rPr lang="en-US" i="1" dirty="0">
                <a:solidFill>
                  <a:srgbClr val="C00000"/>
                </a:solidFill>
              </a:rPr>
              <a:t> </a:t>
            </a:r>
            <a:r>
              <a:rPr lang="en-US" i="1" dirty="0" err="1">
                <a:solidFill>
                  <a:srgbClr val="C00000"/>
                </a:solidFill>
              </a:rPr>
              <a:t>IOError</a:t>
            </a:r>
            <a:r>
              <a:rPr lang="en-US" i="1" dirty="0">
                <a:solidFill>
                  <a:srgbClr val="C00000"/>
                </a:solidFill>
              </a:rPr>
              <a:t>:</a:t>
            </a:r>
          </a:p>
          <a:p>
            <a:r>
              <a:rPr lang="en-US" i="1" dirty="0">
                <a:solidFill>
                  <a:srgbClr val="C00000"/>
                </a:solidFill>
              </a:rPr>
              <a:t>    msg = ("Unable to create file on disk.")</a:t>
            </a:r>
          </a:p>
          <a:p>
            <a:r>
              <a:rPr lang="en-US" i="1" dirty="0">
                <a:solidFill>
                  <a:srgbClr val="C00000"/>
                </a:solidFill>
              </a:rPr>
              <a:t>    </a:t>
            </a:r>
            <a:r>
              <a:rPr lang="en-US" i="1" dirty="0" err="1">
                <a:solidFill>
                  <a:srgbClr val="C00000"/>
                </a:solidFill>
              </a:rPr>
              <a:t>file.close</a:t>
            </a:r>
            <a:r>
              <a:rPr lang="en-US" i="1" dirty="0">
                <a:solidFill>
                  <a:srgbClr val="C00000"/>
                </a:solidFill>
              </a:rPr>
              <a:t>()</a:t>
            </a:r>
          </a:p>
          <a:p>
            <a:r>
              <a:rPr lang="en-US" i="1" dirty="0">
                <a:solidFill>
                  <a:srgbClr val="C00000"/>
                </a:solidFill>
              </a:rPr>
              <a:t>    return</a:t>
            </a:r>
          </a:p>
          <a:p>
            <a:r>
              <a:rPr lang="en-US" b="1" i="1" dirty="0">
                <a:solidFill>
                  <a:srgbClr val="C00000"/>
                </a:solidFill>
              </a:rPr>
              <a:t>finally:</a:t>
            </a:r>
          </a:p>
          <a:p>
            <a:r>
              <a:rPr lang="en-US" i="1" dirty="0">
                <a:solidFill>
                  <a:srgbClr val="C00000"/>
                </a:solidFill>
              </a:rPr>
              <a:t>    </a:t>
            </a:r>
            <a:r>
              <a:rPr lang="en-US" i="1" dirty="0" err="1">
                <a:solidFill>
                  <a:srgbClr val="C00000"/>
                </a:solidFill>
              </a:rPr>
              <a:t>file.write</a:t>
            </a:r>
            <a:r>
              <a:rPr lang="en-US" i="1" dirty="0">
                <a:solidFill>
                  <a:srgbClr val="C00000"/>
                </a:solidFill>
              </a:rPr>
              <a:t>("Hello World!")</a:t>
            </a:r>
          </a:p>
          <a:p>
            <a:r>
              <a:rPr lang="en-US" i="1" dirty="0">
                <a:solidFill>
                  <a:srgbClr val="C00000"/>
                </a:solidFill>
              </a:rPr>
              <a:t>    </a:t>
            </a:r>
            <a:r>
              <a:rPr lang="en-US" i="1" dirty="0" err="1">
                <a:solidFill>
                  <a:srgbClr val="C00000"/>
                </a:solidFill>
              </a:rPr>
              <a:t>file.close</a:t>
            </a:r>
            <a:r>
              <a:rPr lang="en-US" i="1" dirty="0">
                <a:solidFill>
                  <a:srgbClr val="C00000"/>
                </a:solidFill>
              </a:rPr>
              <a:t>()</a:t>
            </a:r>
          </a:p>
          <a:p>
            <a:endParaRPr lang="en-US" i="1" dirty="0">
              <a:solidFill>
                <a:srgbClr val="C00000"/>
              </a:solidFill>
            </a:endParaRPr>
          </a:p>
          <a:p>
            <a:r>
              <a:rPr lang="en-US" dirty="0">
                <a:solidFill>
                  <a:srgbClr val="003399"/>
                </a:solidFill>
                <a:effectLst>
                  <a:outerShdw blurRad="38100" dist="38100" dir="2700000" algn="tl">
                    <a:srgbClr val="000000">
                      <a:alpha val="43137"/>
                    </a:srgbClr>
                  </a:outerShdw>
                </a:effectLst>
              </a:rPr>
              <a:t>Question: what can go wrong with this code?</a:t>
            </a:r>
          </a:p>
        </p:txBody>
      </p:sp>
      <p:sp>
        <p:nvSpPr>
          <p:cNvPr id="4" name="Slide Number Placeholder 3">
            <a:extLst>
              <a:ext uri="{FF2B5EF4-FFF2-40B4-BE49-F238E27FC236}">
                <a16:creationId xmlns:a16="http://schemas.microsoft.com/office/drawing/2014/main" id="{25C0D8BF-4AF8-4F0B-A17B-96CBA240EC69}"/>
              </a:ext>
            </a:extLst>
          </p:cNvPr>
          <p:cNvSpPr>
            <a:spLocks noGrp="1"/>
          </p:cNvSpPr>
          <p:nvPr>
            <p:ph type="sldNum" sz="quarter" idx="10"/>
          </p:nvPr>
        </p:nvSpPr>
        <p:spPr/>
        <p:txBody>
          <a:bodyPr/>
          <a:lstStyle/>
          <a:p>
            <a:pPr>
              <a:defRPr/>
            </a:pPr>
            <a:fld id="{6DB1FBA9-0009-47E9-8D28-5B0116D2432D}" type="slidenum">
              <a:rPr lang="en-US" altLang="en-US" smtClean="0"/>
              <a:pPr>
                <a:defRPr/>
              </a:pPr>
              <a:t>347</a:t>
            </a:fld>
            <a:endParaRPr lang="en-US" altLang="en-US"/>
          </a:p>
        </p:txBody>
      </p:sp>
    </p:spTree>
    <p:extLst>
      <p:ext uri="{BB962C8B-B14F-4D97-AF65-F5344CB8AC3E}">
        <p14:creationId xmlns:p14="http://schemas.microsoft.com/office/powerpoint/2010/main" val="2283045602"/>
      </p:ext>
    </p:extLst>
  </p:cSld>
  <p:clrMapOvr>
    <a:masterClrMapping/>
  </p:clrMapOvr>
  <p:transition spd="med"/>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ACF38-BD6D-4A71-A7C7-DC7E9897326C}"/>
              </a:ext>
            </a:extLst>
          </p:cNvPr>
          <p:cNvSpPr>
            <a:spLocks noGrp="1"/>
          </p:cNvSpPr>
          <p:nvPr>
            <p:ph type="title"/>
          </p:nvPr>
        </p:nvSpPr>
        <p:spPr/>
        <p:txBody>
          <a:bodyPr/>
          <a:lstStyle/>
          <a:p>
            <a:r>
              <a:rPr lang="en-US" sz="2400" dirty="0"/>
              <a:t>Python Exception Handling - Try, Except, Else and Finally(cont)</a:t>
            </a:r>
          </a:p>
        </p:txBody>
      </p:sp>
      <p:sp>
        <p:nvSpPr>
          <p:cNvPr id="3" name="Content Placeholder 2">
            <a:extLst>
              <a:ext uri="{FF2B5EF4-FFF2-40B4-BE49-F238E27FC236}">
                <a16:creationId xmlns:a16="http://schemas.microsoft.com/office/drawing/2014/main" id="{1CB83CC5-91CA-4174-817F-582CE87A3D88}"/>
              </a:ext>
            </a:extLst>
          </p:cNvPr>
          <p:cNvSpPr>
            <a:spLocks noGrp="1"/>
          </p:cNvSpPr>
          <p:nvPr>
            <p:ph idx="1"/>
          </p:nvPr>
        </p:nvSpPr>
        <p:spPr/>
        <p:txBody>
          <a:bodyPr/>
          <a:lstStyle/>
          <a:p>
            <a:r>
              <a:rPr lang="en-US" b="1" dirty="0">
                <a:solidFill>
                  <a:srgbClr val="C00000"/>
                </a:solidFill>
              </a:rPr>
              <a:t>Answer</a:t>
            </a:r>
            <a:r>
              <a:rPr lang="en-US" dirty="0"/>
              <a:t>:</a:t>
            </a:r>
          </a:p>
          <a:p>
            <a:r>
              <a:rPr lang="en-US" dirty="0"/>
              <a:t>If Python fails to open given file (say because the file doesn’t exist), then the  </a:t>
            </a:r>
            <a:r>
              <a:rPr lang="en-US" dirty="0">
                <a:solidFill>
                  <a:srgbClr val="C00000"/>
                </a:solidFill>
              </a:rPr>
              <a:t>'</a:t>
            </a:r>
            <a:r>
              <a:rPr lang="en-US" b="1" dirty="0">
                <a:solidFill>
                  <a:srgbClr val="C00000"/>
                </a:solidFill>
              </a:rPr>
              <a:t>except</a:t>
            </a:r>
            <a:r>
              <a:rPr lang="en-US" dirty="0">
                <a:solidFill>
                  <a:srgbClr val="C00000"/>
                </a:solidFill>
              </a:rPr>
              <a:t>'</a:t>
            </a:r>
            <a:r>
              <a:rPr lang="en-US" dirty="0"/>
              <a:t> block executes because of the error , however the value of file is </a:t>
            </a:r>
            <a:r>
              <a:rPr lang="en-US" b="1" dirty="0">
                <a:solidFill>
                  <a:srgbClr val="C00000"/>
                </a:solidFill>
              </a:rPr>
              <a:t>none</a:t>
            </a:r>
            <a:r>
              <a:rPr lang="en-US" b="1" dirty="0"/>
              <a:t> </a:t>
            </a:r>
            <a:r>
              <a:rPr lang="en-US" dirty="0"/>
              <a:t>(because no file was opened) and the </a:t>
            </a:r>
            <a:r>
              <a:rPr lang="en-US" dirty="0">
                <a:solidFill>
                  <a:srgbClr val="C00000"/>
                </a:solidFill>
              </a:rPr>
              <a:t>‘</a:t>
            </a:r>
            <a:r>
              <a:rPr lang="en-US" b="1" dirty="0">
                <a:solidFill>
                  <a:srgbClr val="C00000"/>
                </a:solidFill>
              </a:rPr>
              <a:t>finally</a:t>
            </a:r>
            <a:r>
              <a:rPr lang="en-US" dirty="0">
                <a:solidFill>
                  <a:srgbClr val="C00000"/>
                </a:solidFill>
              </a:rPr>
              <a:t>’ </a:t>
            </a:r>
            <a:r>
              <a:rPr lang="en-US" dirty="0"/>
              <a:t>block which always executes will try to write lines into an non existent file</a:t>
            </a:r>
          </a:p>
          <a:p>
            <a:endParaRPr lang="en-US" dirty="0"/>
          </a:p>
          <a:p>
            <a:r>
              <a:rPr lang="en-US" b="1" dirty="0">
                <a:solidFill>
                  <a:srgbClr val="C00000"/>
                </a:solidFill>
              </a:rPr>
              <a:t>Class Exercise</a:t>
            </a:r>
            <a:r>
              <a:rPr lang="en-US" dirty="0">
                <a:solidFill>
                  <a:srgbClr val="C00000"/>
                </a:solidFill>
              </a:rPr>
              <a:t>:</a:t>
            </a:r>
          </a:p>
          <a:p>
            <a:r>
              <a:rPr lang="en-US" dirty="0"/>
              <a:t>Rewrite the code in a better way so that this doesn’t happen</a:t>
            </a:r>
          </a:p>
        </p:txBody>
      </p:sp>
      <p:sp>
        <p:nvSpPr>
          <p:cNvPr id="4" name="Slide Number Placeholder 3">
            <a:extLst>
              <a:ext uri="{FF2B5EF4-FFF2-40B4-BE49-F238E27FC236}">
                <a16:creationId xmlns:a16="http://schemas.microsoft.com/office/drawing/2014/main" id="{598B9E06-5057-4302-95CE-22FD24A3967E}"/>
              </a:ext>
            </a:extLst>
          </p:cNvPr>
          <p:cNvSpPr>
            <a:spLocks noGrp="1"/>
          </p:cNvSpPr>
          <p:nvPr>
            <p:ph type="sldNum" sz="quarter" idx="10"/>
          </p:nvPr>
        </p:nvSpPr>
        <p:spPr/>
        <p:txBody>
          <a:bodyPr/>
          <a:lstStyle/>
          <a:p>
            <a:pPr>
              <a:defRPr/>
            </a:pPr>
            <a:fld id="{6DB1FBA9-0009-47E9-8D28-5B0116D2432D}" type="slidenum">
              <a:rPr lang="en-US" altLang="en-US" smtClean="0"/>
              <a:pPr>
                <a:defRPr/>
              </a:pPr>
              <a:t>348</a:t>
            </a:fld>
            <a:endParaRPr lang="en-US" altLang="en-US"/>
          </a:p>
        </p:txBody>
      </p:sp>
    </p:spTree>
    <p:extLst>
      <p:ext uri="{BB962C8B-B14F-4D97-AF65-F5344CB8AC3E}">
        <p14:creationId xmlns:p14="http://schemas.microsoft.com/office/powerpoint/2010/main" val="387610895"/>
      </p:ext>
    </p:extLst>
  </p:cSld>
  <p:clrMapOvr>
    <a:masterClrMapping/>
  </p:clrMapOvr>
  <p:transition spd="med"/>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74F41-E82B-4284-B79D-916F04ECF27F}"/>
              </a:ext>
            </a:extLst>
          </p:cNvPr>
          <p:cNvSpPr>
            <a:spLocks noGrp="1"/>
          </p:cNvSpPr>
          <p:nvPr>
            <p:ph type="title"/>
          </p:nvPr>
        </p:nvSpPr>
        <p:spPr/>
        <p:txBody>
          <a:bodyPr/>
          <a:lstStyle/>
          <a:p>
            <a:r>
              <a:rPr lang="en-US" dirty="0"/>
              <a:t>Exercise Solution</a:t>
            </a:r>
          </a:p>
        </p:txBody>
      </p:sp>
      <p:sp>
        <p:nvSpPr>
          <p:cNvPr id="3" name="Content Placeholder 2">
            <a:extLst>
              <a:ext uri="{FF2B5EF4-FFF2-40B4-BE49-F238E27FC236}">
                <a16:creationId xmlns:a16="http://schemas.microsoft.com/office/drawing/2014/main" id="{6E298C23-35C1-4B78-A01A-0CEA902626B2}"/>
              </a:ext>
            </a:extLst>
          </p:cNvPr>
          <p:cNvSpPr>
            <a:spLocks noGrp="1"/>
          </p:cNvSpPr>
          <p:nvPr>
            <p:ph idx="1"/>
          </p:nvPr>
        </p:nvSpPr>
        <p:spPr/>
        <p:txBody>
          <a:bodyPr/>
          <a:lstStyle/>
          <a:p>
            <a:r>
              <a:rPr lang="en-US" b="1" dirty="0">
                <a:solidFill>
                  <a:srgbClr val="C00000"/>
                </a:solidFill>
              </a:rPr>
              <a:t>Here is one possible solution</a:t>
            </a:r>
          </a:p>
          <a:p>
            <a:r>
              <a:rPr lang="en-US" dirty="0"/>
              <a:t>If you want to use </a:t>
            </a:r>
            <a:r>
              <a:rPr lang="en-US" u="sng" dirty="0">
                <a:solidFill>
                  <a:srgbClr val="C00000"/>
                </a:solidFill>
              </a:rPr>
              <a:t>try:except:finally</a:t>
            </a:r>
            <a:r>
              <a:rPr lang="en-US" dirty="0"/>
              <a:t>, you should be doing something like this:</a:t>
            </a:r>
          </a:p>
          <a:p>
            <a:r>
              <a:rPr lang="en-US" b="1" i="1" dirty="0">
                <a:solidFill>
                  <a:srgbClr val="C00000"/>
                </a:solidFill>
              </a:rPr>
              <a:t>try:</a:t>
            </a:r>
          </a:p>
          <a:p>
            <a:r>
              <a:rPr lang="en-US" i="1" dirty="0">
                <a:solidFill>
                  <a:srgbClr val="C00000"/>
                </a:solidFill>
              </a:rPr>
              <a:t>    f = open("file", "w")</a:t>
            </a:r>
          </a:p>
          <a:p>
            <a:r>
              <a:rPr lang="en-US" i="1" dirty="0">
                <a:solidFill>
                  <a:srgbClr val="C00000"/>
                </a:solidFill>
              </a:rPr>
              <a:t>    </a:t>
            </a:r>
            <a:r>
              <a:rPr lang="en-US" b="1" i="1" dirty="0">
                <a:solidFill>
                  <a:srgbClr val="C00000"/>
                </a:solidFill>
              </a:rPr>
              <a:t>try:</a:t>
            </a:r>
          </a:p>
          <a:p>
            <a:r>
              <a:rPr lang="en-US" i="1" dirty="0">
                <a:solidFill>
                  <a:srgbClr val="C00000"/>
                </a:solidFill>
              </a:rPr>
              <a:t>        </a:t>
            </a:r>
            <a:r>
              <a:rPr lang="en-US" i="1" dirty="0" err="1">
                <a:solidFill>
                  <a:srgbClr val="C00000"/>
                </a:solidFill>
              </a:rPr>
              <a:t>f.write</a:t>
            </a:r>
            <a:r>
              <a:rPr lang="en-US" i="1" dirty="0">
                <a:solidFill>
                  <a:srgbClr val="C00000"/>
                </a:solidFill>
              </a:rPr>
              <a:t>('Hello World!')</a:t>
            </a:r>
          </a:p>
          <a:p>
            <a:r>
              <a:rPr lang="en-US" i="1" dirty="0">
                <a:solidFill>
                  <a:srgbClr val="C00000"/>
                </a:solidFill>
              </a:rPr>
              <a:t>    </a:t>
            </a:r>
            <a:r>
              <a:rPr lang="en-US" b="1" i="1" dirty="0">
                <a:solidFill>
                  <a:srgbClr val="C00000"/>
                </a:solidFill>
              </a:rPr>
              <a:t>finally:</a:t>
            </a:r>
          </a:p>
          <a:p>
            <a:r>
              <a:rPr lang="en-US" i="1" dirty="0">
                <a:solidFill>
                  <a:srgbClr val="C00000"/>
                </a:solidFill>
              </a:rPr>
              <a:t>        </a:t>
            </a:r>
            <a:r>
              <a:rPr lang="en-US" i="1" dirty="0" err="1">
                <a:solidFill>
                  <a:srgbClr val="C00000"/>
                </a:solidFill>
              </a:rPr>
              <a:t>f.close</a:t>
            </a:r>
            <a:r>
              <a:rPr lang="en-US" i="1" dirty="0">
                <a:solidFill>
                  <a:srgbClr val="C00000"/>
                </a:solidFill>
              </a:rPr>
              <a:t>()</a:t>
            </a:r>
          </a:p>
          <a:p>
            <a:r>
              <a:rPr lang="en-US" b="1" i="1" dirty="0">
                <a:solidFill>
                  <a:srgbClr val="C00000"/>
                </a:solidFill>
              </a:rPr>
              <a:t>except </a:t>
            </a:r>
            <a:r>
              <a:rPr lang="en-US" b="1" i="1" dirty="0" err="1">
                <a:solidFill>
                  <a:srgbClr val="C00000"/>
                </a:solidFill>
              </a:rPr>
              <a:t>IOError</a:t>
            </a:r>
            <a:r>
              <a:rPr lang="en-US" b="1" i="1" dirty="0">
                <a:solidFill>
                  <a:srgbClr val="C00000"/>
                </a:solidFill>
              </a:rPr>
              <a:t>:</a:t>
            </a:r>
          </a:p>
          <a:p>
            <a:r>
              <a:rPr lang="en-US" i="1" dirty="0">
                <a:solidFill>
                  <a:srgbClr val="C00000"/>
                </a:solidFill>
              </a:rPr>
              <a:t>    print ‘we have a problem'</a:t>
            </a:r>
          </a:p>
        </p:txBody>
      </p:sp>
      <p:sp>
        <p:nvSpPr>
          <p:cNvPr id="4" name="Slide Number Placeholder 3">
            <a:extLst>
              <a:ext uri="{FF2B5EF4-FFF2-40B4-BE49-F238E27FC236}">
                <a16:creationId xmlns:a16="http://schemas.microsoft.com/office/drawing/2014/main" id="{4AD65DCB-C89E-4BF9-B115-F519FF2162EE}"/>
              </a:ext>
            </a:extLst>
          </p:cNvPr>
          <p:cNvSpPr>
            <a:spLocks noGrp="1"/>
          </p:cNvSpPr>
          <p:nvPr>
            <p:ph type="sldNum" sz="quarter" idx="10"/>
          </p:nvPr>
        </p:nvSpPr>
        <p:spPr/>
        <p:txBody>
          <a:bodyPr/>
          <a:lstStyle/>
          <a:p>
            <a:pPr>
              <a:defRPr/>
            </a:pPr>
            <a:fld id="{6DB1FBA9-0009-47E9-8D28-5B0116D2432D}" type="slidenum">
              <a:rPr lang="en-US" altLang="en-US" smtClean="0"/>
              <a:pPr>
                <a:defRPr/>
              </a:pPr>
              <a:t>349</a:t>
            </a:fld>
            <a:endParaRPr lang="en-US" altLang="en-US"/>
          </a:p>
        </p:txBody>
      </p:sp>
    </p:spTree>
    <p:extLst>
      <p:ext uri="{BB962C8B-B14F-4D97-AF65-F5344CB8AC3E}">
        <p14:creationId xmlns:p14="http://schemas.microsoft.com/office/powerpoint/2010/main" val="823203754"/>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EAFF8-4A42-487D-8FD1-F061B7D599C9}"/>
              </a:ext>
            </a:extLst>
          </p:cNvPr>
          <p:cNvSpPr>
            <a:spLocks noGrp="1"/>
          </p:cNvSpPr>
          <p:nvPr>
            <p:ph type="title"/>
          </p:nvPr>
        </p:nvSpPr>
        <p:spPr/>
        <p:txBody>
          <a:bodyPr/>
          <a:lstStyle/>
          <a:p>
            <a:r>
              <a:rPr lang="en-US" dirty="0"/>
              <a:t>Quiz 0</a:t>
            </a:r>
            <a:endParaRPr lang="en-CA" dirty="0"/>
          </a:p>
        </p:txBody>
      </p:sp>
      <p:sp>
        <p:nvSpPr>
          <p:cNvPr id="3" name="Content Placeholder 2">
            <a:extLst>
              <a:ext uri="{FF2B5EF4-FFF2-40B4-BE49-F238E27FC236}">
                <a16:creationId xmlns:a16="http://schemas.microsoft.com/office/drawing/2014/main" id="{E6FC33E2-8773-4377-8304-11022827E8F8}"/>
              </a:ext>
            </a:extLst>
          </p:cNvPr>
          <p:cNvSpPr>
            <a:spLocks noGrp="1"/>
          </p:cNvSpPr>
          <p:nvPr>
            <p:ph idx="1"/>
          </p:nvPr>
        </p:nvSpPr>
        <p:spPr/>
        <p:txBody>
          <a:bodyPr/>
          <a:lstStyle/>
          <a:p>
            <a:r>
              <a:rPr lang="en-US" b="1" dirty="0"/>
              <a:t>4. What is answer of this expression, </a:t>
            </a:r>
            <a:r>
              <a:rPr lang="en-US" b="1" dirty="0">
                <a:solidFill>
                  <a:srgbClr val="C00000"/>
                </a:solidFill>
              </a:rPr>
              <a:t>22 % 3 </a:t>
            </a:r>
            <a:r>
              <a:rPr lang="en-US" b="1" dirty="0"/>
              <a:t>is?</a:t>
            </a:r>
          </a:p>
          <a:p>
            <a:r>
              <a:rPr lang="en-US" dirty="0"/>
              <a:t>A  7</a:t>
            </a:r>
          </a:p>
          <a:p>
            <a:r>
              <a:rPr lang="en-US" dirty="0"/>
              <a:t>B  1</a:t>
            </a:r>
          </a:p>
          <a:p>
            <a:r>
              <a:rPr lang="en-US" dirty="0"/>
              <a:t>C  0</a:t>
            </a:r>
          </a:p>
          <a:p>
            <a:r>
              <a:rPr lang="en-US" dirty="0"/>
              <a:t>D  5</a:t>
            </a:r>
          </a:p>
          <a:p>
            <a:endParaRPr lang="en-US" dirty="0"/>
          </a:p>
          <a:p>
            <a:r>
              <a:rPr lang="en-US" b="1" dirty="0"/>
              <a:t>5. Mathematical operations can be performed on a string. State whether true or false</a:t>
            </a:r>
          </a:p>
          <a:p>
            <a:r>
              <a:rPr lang="en-US" dirty="0"/>
              <a:t>A    True</a:t>
            </a:r>
          </a:p>
          <a:p>
            <a:r>
              <a:rPr lang="en-US" dirty="0"/>
              <a:t>B    False</a:t>
            </a:r>
            <a:endParaRPr lang="en-CA" dirty="0"/>
          </a:p>
        </p:txBody>
      </p:sp>
      <p:sp>
        <p:nvSpPr>
          <p:cNvPr id="4" name="Slide Number Placeholder 3">
            <a:extLst>
              <a:ext uri="{FF2B5EF4-FFF2-40B4-BE49-F238E27FC236}">
                <a16:creationId xmlns:a16="http://schemas.microsoft.com/office/drawing/2014/main" id="{FF8248F0-CC58-4CF9-B1E9-822F6DBA49E2}"/>
              </a:ext>
            </a:extLst>
          </p:cNvPr>
          <p:cNvSpPr>
            <a:spLocks noGrp="1"/>
          </p:cNvSpPr>
          <p:nvPr>
            <p:ph type="sldNum" sz="quarter" idx="10"/>
          </p:nvPr>
        </p:nvSpPr>
        <p:spPr/>
        <p:txBody>
          <a:bodyPr/>
          <a:lstStyle/>
          <a:p>
            <a:pPr>
              <a:defRPr/>
            </a:pPr>
            <a:fld id="{6DB1FBA9-0009-47E9-8D28-5B0116D2432D}" type="slidenum">
              <a:rPr lang="en-US" altLang="en-US" smtClean="0"/>
              <a:pPr>
                <a:defRPr/>
              </a:pPr>
              <a:t>35</a:t>
            </a:fld>
            <a:endParaRPr lang="en-US" altLang="en-US"/>
          </a:p>
        </p:txBody>
      </p:sp>
    </p:spTree>
    <p:extLst>
      <p:ext uri="{BB962C8B-B14F-4D97-AF65-F5344CB8AC3E}">
        <p14:creationId xmlns:p14="http://schemas.microsoft.com/office/powerpoint/2010/main" val="1024361548"/>
      </p:ext>
    </p:extLst>
  </p:cSld>
  <p:clrMapOvr>
    <a:masterClrMapping/>
  </p:clrMapOvr>
  <p:transition spd="med"/>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0507A-4328-4E8B-904A-46C360CD56A6}"/>
              </a:ext>
            </a:extLst>
          </p:cNvPr>
          <p:cNvSpPr>
            <a:spLocks noGrp="1"/>
          </p:cNvSpPr>
          <p:nvPr>
            <p:ph type="title"/>
          </p:nvPr>
        </p:nvSpPr>
        <p:spPr/>
        <p:txBody>
          <a:bodyPr/>
          <a:lstStyle/>
          <a:p>
            <a:r>
              <a:rPr lang="en-US" dirty="0"/>
              <a:t>Exercise Solution</a:t>
            </a:r>
          </a:p>
        </p:txBody>
      </p:sp>
      <p:sp>
        <p:nvSpPr>
          <p:cNvPr id="3" name="Content Placeholder 2">
            <a:extLst>
              <a:ext uri="{FF2B5EF4-FFF2-40B4-BE49-F238E27FC236}">
                <a16:creationId xmlns:a16="http://schemas.microsoft.com/office/drawing/2014/main" id="{802B9DAA-1F77-4932-921B-6E485E86C408}"/>
              </a:ext>
            </a:extLst>
          </p:cNvPr>
          <p:cNvSpPr>
            <a:spLocks noGrp="1"/>
          </p:cNvSpPr>
          <p:nvPr>
            <p:ph idx="1"/>
          </p:nvPr>
        </p:nvSpPr>
        <p:spPr/>
        <p:txBody>
          <a:bodyPr/>
          <a:lstStyle/>
          <a:p>
            <a:r>
              <a:rPr lang="en-US" b="1" dirty="0"/>
              <a:t>A much cleaner way </a:t>
            </a:r>
            <a:r>
              <a:rPr lang="en-US" b="1" dirty="0">
                <a:solidFill>
                  <a:srgbClr val="C00000"/>
                </a:solidFill>
              </a:rPr>
              <a:t>(pythonic way) </a:t>
            </a:r>
            <a:r>
              <a:rPr lang="en-US" b="1" dirty="0"/>
              <a:t>of doing this is using the with statement</a:t>
            </a:r>
            <a:r>
              <a:rPr lang="en-US" dirty="0"/>
              <a:t>:</a:t>
            </a:r>
          </a:p>
          <a:p>
            <a:r>
              <a:rPr lang="en-US" b="1" i="1" dirty="0">
                <a:solidFill>
                  <a:srgbClr val="C00000"/>
                </a:solidFill>
              </a:rPr>
              <a:t>try:</a:t>
            </a:r>
          </a:p>
          <a:p>
            <a:r>
              <a:rPr lang="en-US" i="1" dirty="0">
                <a:solidFill>
                  <a:srgbClr val="C00000"/>
                </a:solidFill>
              </a:rPr>
              <a:t>    with open("output", "w") as </a:t>
            </a:r>
            <a:r>
              <a:rPr lang="en-US" i="1" dirty="0" err="1">
                <a:solidFill>
                  <a:srgbClr val="C00000"/>
                </a:solidFill>
              </a:rPr>
              <a:t>outfile</a:t>
            </a:r>
            <a:r>
              <a:rPr lang="en-US" i="1" dirty="0">
                <a:solidFill>
                  <a:srgbClr val="C00000"/>
                </a:solidFill>
              </a:rPr>
              <a:t>:</a:t>
            </a:r>
          </a:p>
          <a:p>
            <a:r>
              <a:rPr lang="en-US" i="1" dirty="0">
                <a:solidFill>
                  <a:srgbClr val="C00000"/>
                </a:solidFill>
              </a:rPr>
              <a:t>        </a:t>
            </a:r>
            <a:r>
              <a:rPr lang="en-US" i="1" dirty="0" err="1">
                <a:solidFill>
                  <a:srgbClr val="C00000"/>
                </a:solidFill>
              </a:rPr>
              <a:t>outfile.write</a:t>
            </a:r>
            <a:r>
              <a:rPr lang="en-US" i="1" dirty="0">
                <a:solidFill>
                  <a:srgbClr val="C00000"/>
                </a:solidFill>
              </a:rPr>
              <a:t>('Hello World')</a:t>
            </a:r>
          </a:p>
          <a:p>
            <a:r>
              <a:rPr lang="en-US" b="1" i="1" dirty="0">
                <a:solidFill>
                  <a:srgbClr val="C00000"/>
                </a:solidFill>
              </a:rPr>
              <a:t>except</a:t>
            </a:r>
            <a:r>
              <a:rPr lang="en-US" i="1" dirty="0">
                <a:solidFill>
                  <a:srgbClr val="C00000"/>
                </a:solidFill>
              </a:rPr>
              <a:t> </a:t>
            </a:r>
            <a:r>
              <a:rPr lang="en-US" i="1" dirty="0" err="1">
                <a:solidFill>
                  <a:srgbClr val="C00000"/>
                </a:solidFill>
              </a:rPr>
              <a:t>IOError</a:t>
            </a:r>
            <a:r>
              <a:rPr lang="en-US" i="1" dirty="0">
                <a:solidFill>
                  <a:srgbClr val="C00000"/>
                </a:solidFill>
              </a:rPr>
              <a:t>:</a:t>
            </a:r>
          </a:p>
          <a:p>
            <a:r>
              <a:rPr lang="en-US" i="1" dirty="0">
                <a:solidFill>
                  <a:srgbClr val="C00000"/>
                </a:solidFill>
              </a:rPr>
              <a:t>    print ‘we have an error'</a:t>
            </a:r>
          </a:p>
        </p:txBody>
      </p:sp>
      <p:sp>
        <p:nvSpPr>
          <p:cNvPr id="4" name="Slide Number Placeholder 3">
            <a:extLst>
              <a:ext uri="{FF2B5EF4-FFF2-40B4-BE49-F238E27FC236}">
                <a16:creationId xmlns:a16="http://schemas.microsoft.com/office/drawing/2014/main" id="{A616BF02-C2E1-4296-9FB3-3E396E99C030}"/>
              </a:ext>
            </a:extLst>
          </p:cNvPr>
          <p:cNvSpPr>
            <a:spLocks noGrp="1"/>
          </p:cNvSpPr>
          <p:nvPr>
            <p:ph type="sldNum" sz="quarter" idx="10"/>
          </p:nvPr>
        </p:nvSpPr>
        <p:spPr/>
        <p:txBody>
          <a:bodyPr/>
          <a:lstStyle/>
          <a:p>
            <a:pPr>
              <a:defRPr/>
            </a:pPr>
            <a:fld id="{6DB1FBA9-0009-47E9-8D28-5B0116D2432D}" type="slidenum">
              <a:rPr lang="en-US" altLang="en-US" smtClean="0"/>
              <a:pPr>
                <a:defRPr/>
              </a:pPr>
              <a:t>350</a:t>
            </a:fld>
            <a:endParaRPr lang="en-US" altLang="en-US"/>
          </a:p>
        </p:txBody>
      </p:sp>
    </p:spTree>
    <p:extLst>
      <p:ext uri="{BB962C8B-B14F-4D97-AF65-F5344CB8AC3E}">
        <p14:creationId xmlns:p14="http://schemas.microsoft.com/office/powerpoint/2010/main" val="1519139619"/>
      </p:ext>
    </p:extLst>
  </p:cSld>
  <p:clrMapOvr>
    <a:masterClrMapping/>
  </p:clrMapOvr>
  <p:transition spd="med"/>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FD34A-7E9A-4E7A-9F90-8F87D7B33C95}"/>
              </a:ext>
            </a:extLst>
          </p:cNvPr>
          <p:cNvSpPr>
            <a:spLocks noGrp="1"/>
          </p:cNvSpPr>
          <p:nvPr>
            <p:ph type="title"/>
          </p:nvPr>
        </p:nvSpPr>
        <p:spPr/>
        <p:txBody>
          <a:bodyPr/>
          <a:lstStyle/>
          <a:p>
            <a:r>
              <a:rPr lang="en-US" dirty="0"/>
              <a:t>Quiz 9</a:t>
            </a:r>
          </a:p>
        </p:txBody>
      </p:sp>
      <p:pic>
        <p:nvPicPr>
          <p:cNvPr id="6" name="Content Placeholder 5" descr="A close up of a sign&#10;&#10;Description automatically generated">
            <a:extLst>
              <a:ext uri="{FF2B5EF4-FFF2-40B4-BE49-F238E27FC236}">
                <a16:creationId xmlns:a16="http://schemas.microsoft.com/office/drawing/2014/main" id="{6E196971-4948-47BD-B19A-24C4D5AAC0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9800" y="1600200"/>
            <a:ext cx="4495800" cy="4495800"/>
          </a:xfrm>
        </p:spPr>
      </p:pic>
      <p:sp>
        <p:nvSpPr>
          <p:cNvPr id="4" name="Slide Number Placeholder 3">
            <a:extLst>
              <a:ext uri="{FF2B5EF4-FFF2-40B4-BE49-F238E27FC236}">
                <a16:creationId xmlns:a16="http://schemas.microsoft.com/office/drawing/2014/main" id="{2D3B07E5-A1B8-4A46-941A-0118F67FFFA1}"/>
              </a:ext>
            </a:extLst>
          </p:cNvPr>
          <p:cNvSpPr>
            <a:spLocks noGrp="1"/>
          </p:cNvSpPr>
          <p:nvPr>
            <p:ph type="sldNum" sz="quarter" idx="10"/>
          </p:nvPr>
        </p:nvSpPr>
        <p:spPr/>
        <p:txBody>
          <a:bodyPr/>
          <a:lstStyle/>
          <a:p>
            <a:pPr>
              <a:defRPr/>
            </a:pPr>
            <a:fld id="{6DB1FBA9-0009-47E9-8D28-5B0116D2432D}" type="slidenum">
              <a:rPr lang="en-US" altLang="en-US" smtClean="0"/>
              <a:pPr>
                <a:defRPr/>
              </a:pPr>
              <a:t>351</a:t>
            </a:fld>
            <a:endParaRPr lang="en-US" altLang="en-US"/>
          </a:p>
        </p:txBody>
      </p:sp>
    </p:spTree>
    <p:extLst>
      <p:ext uri="{BB962C8B-B14F-4D97-AF65-F5344CB8AC3E}">
        <p14:creationId xmlns:p14="http://schemas.microsoft.com/office/powerpoint/2010/main" val="2380173432"/>
      </p:ext>
    </p:extLst>
  </p:cSld>
  <p:clrMapOvr>
    <a:masterClrMapping/>
  </p:clrMapOvr>
  <p:transition spd="med"/>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4832D-B970-4DDB-B082-11F86841E8EC}"/>
              </a:ext>
            </a:extLst>
          </p:cNvPr>
          <p:cNvSpPr>
            <a:spLocks noGrp="1"/>
          </p:cNvSpPr>
          <p:nvPr>
            <p:ph type="title"/>
          </p:nvPr>
        </p:nvSpPr>
        <p:spPr>
          <a:xfrm>
            <a:off x="145256" y="152400"/>
            <a:ext cx="8853488" cy="838200"/>
          </a:xfrm>
        </p:spPr>
        <p:txBody>
          <a:bodyPr/>
          <a:lstStyle/>
          <a:p>
            <a:r>
              <a:rPr lang="en-US" dirty="0"/>
              <a:t>Quiz 9</a:t>
            </a:r>
            <a:endParaRPr lang="en-CA" dirty="0"/>
          </a:p>
        </p:txBody>
      </p:sp>
      <p:sp>
        <p:nvSpPr>
          <p:cNvPr id="3" name="Content Placeholder 2">
            <a:extLst>
              <a:ext uri="{FF2B5EF4-FFF2-40B4-BE49-F238E27FC236}">
                <a16:creationId xmlns:a16="http://schemas.microsoft.com/office/drawing/2014/main" id="{12C08075-B8FD-46C1-A47E-04B7D8461CA8}"/>
              </a:ext>
            </a:extLst>
          </p:cNvPr>
          <p:cNvSpPr>
            <a:spLocks noGrp="1"/>
          </p:cNvSpPr>
          <p:nvPr>
            <p:ph idx="1"/>
          </p:nvPr>
        </p:nvSpPr>
        <p:spPr/>
        <p:txBody>
          <a:bodyPr/>
          <a:lstStyle/>
          <a:p>
            <a:r>
              <a:rPr lang="en-US" b="1" dirty="0"/>
              <a:t>1. How many except statements can a try-except block have?</a:t>
            </a:r>
            <a:br>
              <a:rPr lang="en-US" b="1" dirty="0"/>
            </a:br>
            <a:endParaRPr lang="en-US" b="1" dirty="0"/>
          </a:p>
          <a:p>
            <a:r>
              <a:rPr lang="en-US" dirty="0"/>
              <a:t>A. zero</a:t>
            </a:r>
            <a:br>
              <a:rPr lang="en-US" dirty="0"/>
            </a:br>
            <a:r>
              <a:rPr lang="en-US" dirty="0"/>
              <a:t>B. one</a:t>
            </a:r>
            <a:br>
              <a:rPr lang="en-US" dirty="0"/>
            </a:br>
            <a:r>
              <a:rPr lang="en-US" dirty="0"/>
              <a:t>C. at least two</a:t>
            </a:r>
            <a:br>
              <a:rPr lang="en-US" dirty="0"/>
            </a:br>
            <a:r>
              <a:rPr lang="en-US" dirty="0"/>
              <a:t>D. at least one</a:t>
            </a:r>
          </a:p>
          <a:p>
            <a:r>
              <a:rPr lang="en-US" dirty="0"/>
              <a:t>E. None of the above</a:t>
            </a:r>
          </a:p>
          <a:p>
            <a:endParaRPr lang="en-US" dirty="0"/>
          </a:p>
          <a:p>
            <a:r>
              <a:rPr lang="en-US" b="1" dirty="0"/>
              <a:t>2. When will the else part of try-except-else be executed?</a:t>
            </a:r>
          </a:p>
          <a:p>
            <a:br>
              <a:rPr lang="en-US" dirty="0"/>
            </a:br>
            <a:r>
              <a:rPr lang="en-US" dirty="0"/>
              <a:t>A. always</a:t>
            </a:r>
            <a:br>
              <a:rPr lang="en-US" dirty="0"/>
            </a:br>
            <a:r>
              <a:rPr lang="en-US" dirty="0"/>
              <a:t>B. when an exception occurs</a:t>
            </a:r>
            <a:br>
              <a:rPr lang="en-US" dirty="0"/>
            </a:br>
            <a:r>
              <a:rPr lang="en-US" dirty="0"/>
              <a:t>C. when no exception occurs</a:t>
            </a:r>
            <a:br>
              <a:rPr lang="en-US" dirty="0"/>
            </a:br>
            <a:r>
              <a:rPr lang="en-US" dirty="0"/>
              <a:t>D. when an exception occurs in to except block</a:t>
            </a:r>
          </a:p>
          <a:p>
            <a:endParaRPr lang="en-US" dirty="0"/>
          </a:p>
          <a:p>
            <a:endParaRPr lang="en-US" dirty="0"/>
          </a:p>
          <a:p>
            <a:endParaRPr lang="en-US" dirty="0"/>
          </a:p>
          <a:p>
            <a:endParaRPr lang="en-CA" dirty="0"/>
          </a:p>
        </p:txBody>
      </p:sp>
      <p:sp>
        <p:nvSpPr>
          <p:cNvPr id="4" name="Slide Number Placeholder 3">
            <a:extLst>
              <a:ext uri="{FF2B5EF4-FFF2-40B4-BE49-F238E27FC236}">
                <a16:creationId xmlns:a16="http://schemas.microsoft.com/office/drawing/2014/main" id="{AD64CFF1-A560-4FE6-8F8F-83B4AF19DEC5}"/>
              </a:ext>
            </a:extLst>
          </p:cNvPr>
          <p:cNvSpPr>
            <a:spLocks noGrp="1"/>
          </p:cNvSpPr>
          <p:nvPr>
            <p:ph type="sldNum" sz="quarter" idx="10"/>
          </p:nvPr>
        </p:nvSpPr>
        <p:spPr/>
        <p:txBody>
          <a:bodyPr/>
          <a:lstStyle/>
          <a:p>
            <a:pPr>
              <a:defRPr/>
            </a:pPr>
            <a:fld id="{6DB1FBA9-0009-47E9-8D28-5B0116D2432D}" type="slidenum">
              <a:rPr lang="en-US" altLang="en-US" smtClean="0"/>
              <a:pPr>
                <a:defRPr/>
              </a:pPr>
              <a:t>352</a:t>
            </a:fld>
            <a:endParaRPr lang="en-US" altLang="en-US"/>
          </a:p>
        </p:txBody>
      </p:sp>
    </p:spTree>
    <p:extLst>
      <p:ext uri="{BB962C8B-B14F-4D97-AF65-F5344CB8AC3E}">
        <p14:creationId xmlns:p14="http://schemas.microsoft.com/office/powerpoint/2010/main" val="1877768882"/>
      </p:ext>
    </p:extLst>
  </p:cSld>
  <p:clrMapOvr>
    <a:masterClrMapping/>
  </p:clrMapOvr>
  <p:transition spd="med"/>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66B07-4D3A-4F15-B17C-CEFD1AA2F73D}"/>
              </a:ext>
            </a:extLst>
          </p:cNvPr>
          <p:cNvSpPr>
            <a:spLocks noGrp="1"/>
          </p:cNvSpPr>
          <p:nvPr>
            <p:ph type="title"/>
          </p:nvPr>
        </p:nvSpPr>
        <p:spPr/>
        <p:txBody>
          <a:bodyPr/>
          <a:lstStyle/>
          <a:p>
            <a:r>
              <a:rPr lang="en-US" dirty="0"/>
              <a:t>Quiz 9</a:t>
            </a:r>
            <a:endParaRPr lang="en-CA" dirty="0"/>
          </a:p>
        </p:txBody>
      </p:sp>
      <p:sp>
        <p:nvSpPr>
          <p:cNvPr id="3" name="Content Placeholder 2">
            <a:extLst>
              <a:ext uri="{FF2B5EF4-FFF2-40B4-BE49-F238E27FC236}">
                <a16:creationId xmlns:a16="http://schemas.microsoft.com/office/drawing/2014/main" id="{395A961B-BEF2-4758-9530-4C256E6BFC2B}"/>
              </a:ext>
            </a:extLst>
          </p:cNvPr>
          <p:cNvSpPr>
            <a:spLocks noGrp="1"/>
          </p:cNvSpPr>
          <p:nvPr>
            <p:ph idx="1"/>
          </p:nvPr>
        </p:nvSpPr>
        <p:spPr/>
        <p:txBody>
          <a:bodyPr/>
          <a:lstStyle/>
          <a:p>
            <a:r>
              <a:rPr lang="en-US" b="1" dirty="0"/>
              <a:t>3. Is the following code valid?</a:t>
            </a:r>
          </a:p>
          <a:p>
            <a:r>
              <a:rPr lang="en-US" i="1" dirty="0">
                <a:solidFill>
                  <a:srgbClr val="C00000"/>
                </a:solidFill>
              </a:rPr>
              <a:t>try:</a:t>
            </a:r>
          </a:p>
          <a:p>
            <a:r>
              <a:rPr lang="en-US" i="1" dirty="0">
                <a:solidFill>
                  <a:srgbClr val="C00000"/>
                </a:solidFill>
              </a:rPr>
              <a:t>    # Do something</a:t>
            </a:r>
          </a:p>
          <a:p>
            <a:r>
              <a:rPr lang="en-US" i="1" dirty="0">
                <a:solidFill>
                  <a:srgbClr val="C00000"/>
                </a:solidFill>
              </a:rPr>
              <a:t>except:</a:t>
            </a:r>
          </a:p>
          <a:p>
            <a:r>
              <a:rPr lang="en-US" i="1" dirty="0">
                <a:solidFill>
                  <a:srgbClr val="C00000"/>
                </a:solidFill>
              </a:rPr>
              <a:t>    # Do something</a:t>
            </a:r>
          </a:p>
          <a:p>
            <a:r>
              <a:rPr lang="en-US" i="1" dirty="0">
                <a:solidFill>
                  <a:srgbClr val="C00000"/>
                </a:solidFill>
              </a:rPr>
              <a:t>finally:</a:t>
            </a:r>
          </a:p>
          <a:p>
            <a:r>
              <a:rPr lang="en-US" i="1" dirty="0">
                <a:solidFill>
                  <a:srgbClr val="C00000"/>
                </a:solidFill>
              </a:rPr>
              <a:t>    # Do something</a:t>
            </a:r>
          </a:p>
          <a:p>
            <a:endParaRPr lang="en-US" dirty="0"/>
          </a:p>
          <a:p>
            <a:r>
              <a:rPr lang="en-US" dirty="0"/>
              <a:t>A. no, there is no such thing as finally</a:t>
            </a:r>
          </a:p>
          <a:p>
            <a:r>
              <a:rPr lang="en-US" dirty="0"/>
              <a:t>B. no, finally cannot be used with except</a:t>
            </a:r>
          </a:p>
          <a:p>
            <a:r>
              <a:rPr lang="en-US" dirty="0"/>
              <a:t>C. no, finally must come before except</a:t>
            </a:r>
          </a:p>
          <a:p>
            <a:r>
              <a:rPr lang="en-US" dirty="0"/>
              <a:t>D. yes, no issue with this code</a:t>
            </a:r>
            <a:endParaRPr lang="en-CA" dirty="0"/>
          </a:p>
        </p:txBody>
      </p:sp>
      <p:sp>
        <p:nvSpPr>
          <p:cNvPr id="4" name="Slide Number Placeholder 3">
            <a:extLst>
              <a:ext uri="{FF2B5EF4-FFF2-40B4-BE49-F238E27FC236}">
                <a16:creationId xmlns:a16="http://schemas.microsoft.com/office/drawing/2014/main" id="{9890BF53-2EDA-4FB7-9443-5555EBE95CBE}"/>
              </a:ext>
            </a:extLst>
          </p:cNvPr>
          <p:cNvSpPr>
            <a:spLocks noGrp="1"/>
          </p:cNvSpPr>
          <p:nvPr>
            <p:ph type="sldNum" sz="quarter" idx="10"/>
          </p:nvPr>
        </p:nvSpPr>
        <p:spPr/>
        <p:txBody>
          <a:bodyPr/>
          <a:lstStyle/>
          <a:p>
            <a:pPr>
              <a:defRPr/>
            </a:pPr>
            <a:fld id="{6DB1FBA9-0009-47E9-8D28-5B0116D2432D}" type="slidenum">
              <a:rPr lang="en-US" altLang="en-US" smtClean="0"/>
              <a:pPr>
                <a:defRPr/>
              </a:pPr>
              <a:t>353</a:t>
            </a:fld>
            <a:endParaRPr lang="en-US" altLang="en-US"/>
          </a:p>
        </p:txBody>
      </p:sp>
    </p:spTree>
    <p:extLst>
      <p:ext uri="{BB962C8B-B14F-4D97-AF65-F5344CB8AC3E}">
        <p14:creationId xmlns:p14="http://schemas.microsoft.com/office/powerpoint/2010/main" val="894988292"/>
      </p:ext>
    </p:extLst>
  </p:cSld>
  <p:clrMapOvr>
    <a:masterClrMapping/>
  </p:clrMapOvr>
  <p:transition spd="med"/>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C27E0-8ADF-414D-A394-5159B6BB9D9E}"/>
              </a:ext>
            </a:extLst>
          </p:cNvPr>
          <p:cNvSpPr>
            <a:spLocks noGrp="1"/>
          </p:cNvSpPr>
          <p:nvPr>
            <p:ph type="title"/>
          </p:nvPr>
        </p:nvSpPr>
        <p:spPr/>
        <p:txBody>
          <a:bodyPr/>
          <a:lstStyle/>
          <a:p>
            <a:r>
              <a:rPr lang="en-US" dirty="0"/>
              <a:t>Quiz 9</a:t>
            </a:r>
            <a:endParaRPr lang="en-CA" dirty="0"/>
          </a:p>
        </p:txBody>
      </p:sp>
      <p:sp>
        <p:nvSpPr>
          <p:cNvPr id="3" name="Content Placeholder 2">
            <a:extLst>
              <a:ext uri="{FF2B5EF4-FFF2-40B4-BE49-F238E27FC236}">
                <a16:creationId xmlns:a16="http://schemas.microsoft.com/office/drawing/2014/main" id="{58DFE008-B957-428C-B0CC-C3B2B170DCDB}"/>
              </a:ext>
            </a:extLst>
          </p:cNvPr>
          <p:cNvSpPr>
            <a:spLocks noGrp="1"/>
          </p:cNvSpPr>
          <p:nvPr>
            <p:ph idx="1"/>
          </p:nvPr>
        </p:nvSpPr>
        <p:spPr/>
        <p:txBody>
          <a:bodyPr/>
          <a:lstStyle/>
          <a:p>
            <a:r>
              <a:rPr lang="en-US" b="1" dirty="0"/>
              <a:t>4. Is the following code valid?</a:t>
            </a:r>
          </a:p>
          <a:p>
            <a:r>
              <a:rPr lang="en-US" i="1" dirty="0">
                <a:solidFill>
                  <a:srgbClr val="C00000"/>
                </a:solidFill>
              </a:rPr>
              <a:t>try:</a:t>
            </a:r>
          </a:p>
          <a:p>
            <a:r>
              <a:rPr lang="en-US" i="1" dirty="0">
                <a:solidFill>
                  <a:srgbClr val="C00000"/>
                </a:solidFill>
              </a:rPr>
              <a:t>    # Do something</a:t>
            </a:r>
          </a:p>
          <a:p>
            <a:r>
              <a:rPr lang="en-US" i="1" dirty="0">
                <a:solidFill>
                  <a:srgbClr val="C00000"/>
                </a:solidFill>
              </a:rPr>
              <a:t>except:</a:t>
            </a:r>
          </a:p>
          <a:p>
            <a:r>
              <a:rPr lang="en-US" i="1" dirty="0">
                <a:solidFill>
                  <a:srgbClr val="C00000"/>
                </a:solidFill>
              </a:rPr>
              <a:t>    # Do something</a:t>
            </a:r>
          </a:p>
          <a:p>
            <a:r>
              <a:rPr lang="en-US" i="1" dirty="0">
                <a:solidFill>
                  <a:srgbClr val="C00000"/>
                </a:solidFill>
              </a:rPr>
              <a:t>else:</a:t>
            </a:r>
          </a:p>
          <a:p>
            <a:r>
              <a:rPr lang="en-US" i="1" dirty="0">
                <a:solidFill>
                  <a:srgbClr val="C00000"/>
                </a:solidFill>
              </a:rPr>
              <a:t>    # Do something</a:t>
            </a:r>
          </a:p>
          <a:p>
            <a:endParaRPr lang="en-US" dirty="0"/>
          </a:p>
          <a:p>
            <a:r>
              <a:rPr lang="en-US" dirty="0"/>
              <a:t>A. no, else can only be used with if else if block</a:t>
            </a:r>
          </a:p>
          <a:p>
            <a:r>
              <a:rPr lang="en-US" dirty="0"/>
              <a:t>B. no, else cannot be used with except</a:t>
            </a:r>
          </a:p>
          <a:p>
            <a:r>
              <a:rPr lang="en-US" dirty="0"/>
              <a:t>C. no, else must come before except</a:t>
            </a:r>
          </a:p>
          <a:p>
            <a:r>
              <a:rPr lang="en-US" dirty="0"/>
              <a:t>D. There is an error in the syntax</a:t>
            </a:r>
          </a:p>
          <a:p>
            <a:r>
              <a:rPr lang="en-US" dirty="0"/>
              <a:t>E. Of course it is</a:t>
            </a:r>
            <a:endParaRPr lang="en-CA" dirty="0"/>
          </a:p>
        </p:txBody>
      </p:sp>
      <p:sp>
        <p:nvSpPr>
          <p:cNvPr id="4" name="Slide Number Placeholder 3">
            <a:extLst>
              <a:ext uri="{FF2B5EF4-FFF2-40B4-BE49-F238E27FC236}">
                <a16:creationId xmlns:a16="http://schemas.microsoft.com/office/drawing/2014/main" id="{4399EE4B-9AF1-45FA-9DDF-CC3DD04BD92E}"/>
              </a:ext>
            </a:extLst>
          </p:cNvPr>
          <p:cNvSpPr>
            <a:spLocks noGrp="1"/>
          </p:cNvSpPr>
          <p:nvPr>
            <p:ph type="sldNum" sz="quarter" idx="10"/>
          </p:nvPr>
        </p:nvSpPr>
        <p:spPr/>
        <p:txBody>
          <a:bodyPr/>
          <a:lstStyle/>
          <a:p>
            <a:pPr>
              <a:defRPr/>
            </a:pPr>
            <a:fld id="{6DB1FBA9-0009-47E9-8D28-5B0116D2432D}" type="slidenum">
              <a:rPr lang="en-US" altLang="en-US" smtClean="0"/>
              <a:pPr>
                <a:defRPr/>
              </a:pPr>
              <a:t>354</a:t>
            </a:fld>
            <a:endParaRPr lang="en-US" altLang="en-US"/>
          </a:p>
        </p:txBody>
      </p:sp>
    </p:spTree>
    <p:extLst>
      <p:ext uri="{BB962C8B-B14F-4D97-AF65-F5344CB8AC3E}">
        <p14:creationId xmlns:p14="http://schemas.microsoft.com/office/powerpoint/2010/main" val="889191331"/>
      </p:ext>
    </p:extLst>
  </p:cSld>
  <p:clrMapOvr>
    <a:masterClrMapping/>
  </p:clrMapOvr>
  <p:transition spd="med"/>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5EFDE-AC4E-490A-ABCA-5AA061C4F6A3}"/>
              </a:ext>
            </a:extLst>
          </p:cNvPr>
          <p:cNvSpPr>
            <a:spLocks noGrp="1"/>
          </p:cNvSpPr>
          <p:nvPr>
            <p:ph type="title"/>
          </p:nvPr>
        </p:nvSpPr>
        <p:spPr/>
        <p:txBody>
          <a:bodyPr/>
          <a:lstStyle/>
          <a:p>
            <a:r>
              <a:rPr lang="en-US" dirty="0"/>
              <a:t>Quiz 9</a:t>
            </a:r>
            <a:endParaRPr lang="en-CA" dirty="0"/>
          </a:p>
        </p:txBody>
      </p:sp>
      <p:sp>
        <p:nvSpPr>
          <p:cNvPr id="3" name="Content Placeholder 2">
            <a:extLst>
              <a:ext uri="{FF2B5EF4-FFF2-40B4-BE49-F238E27FC236}">
                <a16:creationId xmlns:a16="http://schemas.microsoft.com/office/drawing/2014/main" id="{786DB349-C19D-49AD-88E4-5137B84B0C71}"/>
              </a:ext>
            </a:extLst>
          </p:cNvPr>
          <p:cNvSpPr>
            <a:spLocks noGrp="1"/>
          </p:cNvSpPr>
          <p:nvPr>
            <p:ph idx="1"/>
          </p:nvPr>
        </p:nvSpPr>
        <p:spPr/>
        <p:txBody>
          <a:bodyPr/>
          <a:lstStyle/>
          <a:p>
            <a:r>
              <a:rPr lang="en-US" b="1" dirty="0"/>
              <a:t>5. Can one block of except statements handle multiple exception?</a:t>
            </a:r>
          </a:p>
          <a:p>
            <a:r>
              <a:rPr lang="en-US" dirty="0"/>
              <a:t>A. yes, like except [TypeError, </a:t>
            </a:r>
            <a:r>
              <a:rPr lang="en-US" dirty="0" err="1"/>
              <a:t>SyntaxError</a:t>
            </a:r>
            <a:r>
              <a:rPr lang="en-US" dirty="0"/>
              <a:t>] </a:t>
            </a:r>
          </a:p>
          <a:p>
            <a:r>
              <a:rPr lang="en-US" dirty="0"/>
              <a:t>B. yes, like except (TypeError, </a:t>
            </a:r>
            <a:r>
              <a:rPr lang="en-US" dirty="0" err="1"/>
              <a:t>SyntaxError</a:t>
            </a:r>
            <a:r>
              <a:rPr lang="en-US" dirty="0"/>
              <a:t>)</a:t>
            </a:r>
          </a:p>
          <a:p>
            <a:r>
              <a:rPr lang="en-US" dirty="0"/>
              <a:t>C. no</a:t>
            </a:r>
          </a:p>
          <a:p>
            <a:endParaRPr lang="en-US" dirty="0"/>
          </a:p>
          <a:p>
            <a:endParaRPr lang="en-US" dirty="0"/>
          </a:p>
          <a:p>
            <a:endParaRPr lang="en-US" dirty="0"/>
          </a:p>
          <a:p>
            <a:r>
              <a:rPr lang="en-US" b="1" dirty="0"/>
              <a:t>6. When is the finally block executed?</a:t>
            </a:r>
          </a:p>
          <a:p>
            <a:r>
              <a:rPr lang="en-US" dirty="0"/>
              <a:t>A. when there is no exception</a:t>
            </a:r>
          </a:p>
          <a:p>
            <a:r>
              <a:rPr lang="en-US" dirty="0"/>
              <a:t>B. when there is an exception</a:t>
            </a:r>
          </a:p>
          <a:p>
            <a:r>
              <a:rPr lang="en-US" dirty="0"/>
              <a:t>C. only if some condition that has been specified is satisfied</a:t>
            </a:r>
          </a:p>
          <a:p>
            <a:r>
              <a:rPr lang="en-US" dirty="0"/>
              <a:t>D. always</a:t>
            </a:r>
            <a:endParaRPr lang="en-CA" dirty="0"/>
          </a:p>
        </p:txBody>
      </p:sp>
      <p:sp>
        <p:nvSpPr>
          <p:cNvPr id="4" name="Slide Number Placeholder 3">
            <a:extLst>
              <a:ext uri="{FF2B5EF4-FFF2-40B4-BE49-F238E27FC236}">
                <a16:creationId xmlns:a16="http://schemas.microsoft.com/office/drawing/2014/main" id="{9230F201-C83D-4ABB-98DB-6D5D35F9276D}"/>
              </a:ext>
            </a:extLst>
          </p:cNvPr>
          <p:cNvSpPr>
            <a:spLocks noGrp="1"/>
          </p:cNvSpPr>
          <p:nvPr>
            <p:ph type="sldNum" sz="quarter" idx="10"/>
          </p:nvPr>
        </p:nvSpPr>
        <p:spPr/>
        <p:txBody>
          <a:bodyPr/>
          <a:lstStyle/>
          <a:p>
            <a:pPr>
              <a:defRPr/>
            </a:pPr>
            <a:fld id="{6DB1FBA9-0009-47E9-8D28-5B0116D2432D}" type="slidenum">
              <a:rPr lang="en-US" altLang="en-US" smtClean="0"/>
              <a:pPr>
                <a:defRPr/>
              </a:pPr>
              <a:t>355</a:t>
            </a:fld>
            <a:endParaRPr lang="en-US" altLang="en-US"/>
          </a:p>
        </p:txBody>
      </p:sp>
    </p:spTree>
    <p:extLst>
      <p:ext uri="{BB962C8B-B14F-4D97-AF65-F5344CB8AC3E}">
        <p14:creationId xmlns:p14="http://schemas.microsoft.com/office/powerpoint/2010/main" val="3078871596"/>
      </p:ext>
    </p:extLst>
  </p:cSld>
  <p:clrMapOvr>
    <a:masterClrMapping/>
  </p:clrMapOvr>
  <p:transition spd="med"/>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04065-A9EC-4BF9-BDC6-C74A546C95E2}"/>
              </a:ext>
            </a:extLst>
          </p:cNvPr>
          <p:cNvSpPr>
            <a:spLocks noGrp="1"/>
          </p:cNvSpPr>
          <p:nvPr>
            <p:ph type="title"/>
          </p:nvPr>
        </p:nvSpPr>
        <p:spPr/>
        <p:txBody>
          <a:bodyPr/>
          <a:lstStyle/>
          <a:p>
            <a:r>
              <a:rPr lang="en-US" dirty="0"/>
              <a:t>Quiz 9</a:t>
            </a:r>
            <a:endParaRPr lang="en-CA" dirty="0"/>
          </a:p>
        </p:txBody>
      </p:sp>
      <p:sp>
        <p:nvSpPr>
          <p:cNvPr id="3" name="Content Placeholder 2">
            <a:extLst>
              <a:ext uri="{FF2B5EF4-FFF2-40B4-BE49-F238E27FC236}">
                <a16:creationId xmlns:a16="http://schemas.microsoft.com/office/drawing/2014/main" id="{875449B5-AC90-4009-A6A8-DDDD8F846E61}"/>
              </a:ext>
            </a:extLst>
          </p:cNvPr>
          <p:cNvSpPr>
            <a:spLocks noGrp="1"/>
          </p:cNvSpPr>
          <p:nvPr>
            <p:ph idx="1"/>
          </p:nvPr>
        </p:nvSpPr>
        <p:spPr/>
        <p:txBody>
          <a:bodyPr/>
          <a:lstStyle/>
          <a:p>
            <a:r>
              <a:rPr lang="en-US" b="1" dirty="0"/>
              <a:t>7. What is the output of the following code?</a:t>
            </a:r>
          </a:p>
          <a:p>
            <a:r>
              <a:rPr lang="en-US" i="1" dirty="0">
                <a:solidFill>
                  <a:srgbClr val="C00000"/>
                </a:solidFill>
              </a:rPr>
              <a:t>def foo():</a:t>
            </a:r>
          </a:p>
          <a:p>
            <a:r>
              <a:rPr lang="en-US" i="1" dirty="0">
                <a:solidFill>
                  <a:srgbClr val="C00000"/>
                </a:solidFill>
              </a:rPr>
              <a:t>    try:</a:t>
            </a:r>
          </a:p>
          <a:p>
            <a:r>
              <a:rPr lang="en-US" i="1" dirty="0">
                <a:solidFill>
                  <a:srgbClr val="C00000"/>
                </a:solidFill>
              </a:rPr>
              <a:t>        return 1</a:t>
            </a:r>
          </a:p>
          <a:p>
            <a:r>
              <a:rPr lang="en-US" i="1" dirty="0">
                <a:solidFill>
                  <a:srgbClr val="C00000"/>
                </a:solidFill>
              </a:rPr>
              <a:t>    finally:</a:t>
            </a:r>
          </a:p>
          <a:p>
            <a:r>
              <a:rPr lang="en-US" i="1" dirty="0">
                <a:solidFill>
                  <a:srgbClr val="C00000"/>
                </a:solidFill>
              </a:rPr>
              <a:t>        return 2</a:t>
            </a:r>
          </a:p>
          <a:p>
            <a:r>
              <a:rPr lang="en-US" i="1" dirty="0">
                <a:solidFill>
                  <a:srgbClr val="C00000"/>
                </a:solidFill>
              </a:rPr>
              <a:t>k = foo()</a:t>
            </a:r>
          </a:p>
          <a:p>
            <a:r>
              <a:rPr lang="en-US" i="1" dirty="0">
                <a:solidFill>
                  <a:srgbClr val="C00000"/>
                </a:solidFill>
              </a:rPr>
              <a:t>print(k)</a:t>
            </a:r>
          </a:p>
          <a:p>
            <a:endParaRPr lang="en-US" dirty="0"/>
          </a:p>
          <a:p>
            <a:r>
              <a:rPr lang="en-US" dirty="0"/>
              <a:t>A.   1</a:t>
            </a:r>
          </a:p>
          <a:p>
            <a:r>
              <a:rPr lang="en-US" dirty="0"/>
              <a:t>B.   2</a:t>
            </a:r>
          </a:p>
          <a:p>
            <a:r>
              <a:rPr lang="en-US" dirty="0"/>
              <a:t>C.   3</a:t>
            </a:r>
          </a:p>
          <a:p>
            <a:r>
              <a:rPr lang="en-US" dirty="0"/>
              <a:t>D.   error, there is more than one return statement in a single try-finally block</a:t>
            </a:r>
            <a:endParaRPr lang="en-CA" dirty="0"/>
          </a:p>
        </p:txBody>
      </p:sp>
      <p:sp>
        <p:nvSpPr>
          <p:cNvPr id="4" name="Slide Number Placeholder 3">
            <a:extLst>
              <a:ext uri="{FF2B5EF4-FFF2-40B4-BE49-F238E27FC236}">
                <a16:creationId xmlns:a16="http://schemas.microsoft.com/office/drawing/2014/main" id="{F4DD9F5B-37AB-4580-8DE8-F417D985DF2C}"/>
              </a:ext>
            </a:extLst>
          </p:cNvPr>
          <p:cNvSpPr>
            <a:spLocks noGrp="1"/>
          </p:cNvSpPr>
          <p:nvPr>
            <p:ph type="sldNum" sz="quarter" idx="10"/>
          </p:nvPr>
        </p:nvSpPr>
        <p:spPr/>
        <p:txBody>
          <a:bodyPr/>
          <a:lstStyle/>
          <a:p>
            <a:pPr>
              <a:defRPr/>
            </a:pPr>
            <a:fld id="{6DB1FBA9-0009-47E9-8D28-5B0116D2432D}" type="slidenum">
              <a:rPr lang="en-US" altLang="en-US" smtClean="0"/>
              <a:pPr>
                <a:defRPr/>
              </a:pPr>
              <a:t>356</a:t>
            </a:fld>
            <a:endParaRPr lang="en-US" altLang="en-US"/>
          </a:p>
        </p:txBody>
      </p:sp>
    </p:spTree>
    <p:extLst>
      <p:ext uri="{BB962C8B-B14F-4D97-AF65-F5344CB8AC3E}">
        <p14:creationId xmlns:p14="http://schemas.microsoft.com/office/powerpoint/2010/main" val="4272758099"/>
      </p:ext>
    </p:extLst>
  </p:cSld>
  <p:clrMapOvr>
    <a:masterClrMapping/>
  </p:clrMapOvr>
  <p:transition spd="med"/>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A26BE-EBD9-4DE6-88C9-265C9352BFC7}"/>
              </a:ext>
            </a:extLst>
          </p:cNvPr>
          <p:cNvSpPr>
            <a:spLocks noGrp="1"/>
          </p:cNvSpPr>
          <p:nvPr>
            <p:ph type="title"/>
          </p:nvPr>
        </p:nvSpPr>
        <p:spPr/>
        <p:txBody>
          <a:bodyPr/>
          <a:lstStyle/>
          <a:p>
            <a:r>
              <a:rPr lang="en-US" dirty="0"/>
              <a:t>Quiz 9</a:t>
            </a:r>
            <a:endParaRPr lang="en-CA" dirty="0"/>
          </a:p>
        </p:txBody>
      </p:sp>
      <p:sp>
        <p:nvSpPr>
          <p:cNvPr id="3" name="Content Placeholder 2">
            <a:extLst>
              <a:ext uri="{FF2B5EF4-FFF2-40B4-BE49-F238E27FC236}">
                <a16:creationId xmlns:a16="http://schemas.microsoft.com/office/drawing/2014/main" id="{80CD724A-D3EA-4953-ADE0-DBA1699DEE73}"/>
              </a:ext>
            </a:extLst>
          </p:cNvPr>
          <p:cNvSpPr>
            <a:spLocks noGrp="1"/>
          </p:cNvSpPr>
          <p:nvPr>
            <p:ph idx="1"/>
          </p:nvPr>
        </p:nvSpPr>
        <p:spPr/>
        <p:txBody>
          <a:bodyPr/>
          <a:lstStyle/>
          <a:p>
            <a:r>
              <a:rPr lang="en-US" b="1" dirty="0"/>
              <a:t>8. What is the output of the following code?</a:t>
            </a:r>
          </a:p>
          <a:p>
            <a:r>
              <a:rPr lang="en-US" i="1" dirty="0">
                <a:solidFill>
                  <a:srgbClr val="C00000"/>
                </a:solidFill>
              </a:rPr>
              <a:t>def foo():</a:t>
            </a:r>
          </a:p>
          <a:p>
            <a:r>
              <a:rPr lang="en-US" i="1" dirty="0">
                <a:solidFill>
                  <a:srgbClr val="C00000"/>
                </a:solidFill>
              </a:rPr>
              <a:t>    try:</a:t>
            </a:r>
          </a:p>
          <a:p>
            <a:r>
              <a:rPr lang="en-US" i="1" dirty="0">
                <a:solidFill>
                  <a:srgbClr val="C00000"/>
                </a:solidFill>
              </a:rPr>
              <a:t>        print(1)</a:t>
            </a:r>
          </a:p>
          <a:p>
            <a:r>
              <a:rPr lang="en-US" i="1" dirty="0">
                <a:solidFill>
                  <a:srgbClr val="C00000"/>
                </a:solidFill>
              </a:rPr>
              <a:t>    finally:</a:t>
            </a:r>
          </a:p>
          <a:p>
            <a:r>
              <a:rPr lang="en-US" i="1" dirty="0">
                <a:solidFill>
                  <a:srgbClr val="C00000"/>
                </a:solidFill>
              </a:rPr>
              <a:t>        print(2)</a:t>
            </a:r>
          </a:p>
          <a:p>
            <a:r>
              <a:rPr lang="en-US" i="1" dirty="0">
                <a:solidFill>
                  <a:srgbClr val="C00000"/>
                </a:solidFill>
              </a:rPr>
              <a:t>foo()</a:t>
            </a:r>
          </a:p>
          <a:p>
            <a:endParaRPr lang="en-US" dirty="0"/>
          </a:p>
          <a:p>
            <a:r>
              <a:rPr lang="en-US" dirty="0"/>
              <a:t>A. 1 2</a:t>
            </a:r>
          </a:p>
          <a:p>
            <a:r>
              <a:rPr lang="en-US" dirty="0"/>
              <a:t>B. 1</a:t>
            </a:r>
          </a:p>
          <a:p>
            <a:r>
              <a:rPr lang="en-US" dirty="0"/>
              <a:t>C. 2</a:t>
            </a:r>
          </a:p>
          <a:p>
            <a:r>
              <a:rPr lang="en-US" dirty="0"/>
              <a:t>D. None of the above</a:t>
            </a:r>
          </a:p>
          <a:p>
            <a:endParaRPr lang="en-CA" dirty="0"/>
          </a:p>
        </p:txBody>
      </p:sp>
      <p:sp>
        <p:nvSpPr>
          <p:cNvPr id="4" name="Slide Number Placeholder 3">
            <a:extLst>
              <a:ext uri="{FF2B5EF4-FFF2-40B4-BE49-F238E27FC236}">
                <a16:creationId xmlns:a16="http://schemas.microsoft.com/office/drawing/2014/main" id="{BD6000FB-C90F-4D7A-9967-7135A83DEF0F}"/>
              </a:ext>
            </a:extLst>
          </p:cNvPr>
          <p:cNvSpPr>
            <a:spLocks noGrp="1"/>
          </p:cNvSpPr>
          <p:nvPr>
            <p:ph type="sldNum" sz="quarter" idx="10"/>
          </p:nvPr>
        </p:nvSpPr>
        <p:spPr/>
        <p:txBody>
          <a:bodyPr/>
          <a:lstStyle/>
          <a:p>
            <a:pPr>
              <a:defRPr/>
            </a:pPr>
            <a:fld id="{6DB1FBA9-0009-47E9-8D28-5B0116D2432D}" type="slidenum">
              <a:rPr lang="en-US" altLang="en-US" smtClean="0"/>
              <a:pPr>
                <a:defRPr/>
              </a:pPr>
              <a:t>357</a:t>
            </a:fld>
            <a:endParaRPr lang="en-US" altLang="en-US"/>
          </a:p>
        </p:txBody>
      </p:sp>
    </p:spTree>
    <p:extLst>
      <p:ext uri="{BB962C8B-B14F-4D97-AF65-F5344CB8AC3E}">
        <p14:creationId xmlns:p14="http://schemas.microsoft.com/office/powerpoint/2010/main" val="2098962907"/>
      </p:ext>
    </p:extLst>
  </p:cSld>
  <p:clrMapOvr>
    <a:masterClrMapping/>
  </p:clrMapOvr>
  <p:transition spd="med"/>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140DC-EB31-4F26-B90E-771DB6462807}"/>
              </a:ext>
            </a:extLst>
          </p:cNvPr>
          <p:cNvSpPr>
            <a:spLocks noGrp="1"/>
          </p:cNvSpPr>
          <p:nvPr>
            <p:ph type="title"/>
          </p:nvPr>
        </p:nvSpPr>
        <p:spPr/>
        <p:txBody>
          <a:bodyPr/>
          <a:lstStyle/>
          <a:p>
            <a:r>
              <a:rPr lang="en-US" dirty="0"/>
              <a:t>Quiz 9</a:t>
            </a:r>
            <a:endParaRPr lang="en-CA" dirty="0"/>
          </a:p>
        </p:txBody>
      </p:sp>
      <p:sp>
        <p:nvSpPr>
          <p:cNvPr id="3" name="Content Placeholder 2">
            <a:extLst>
              <a:ext uri="{FF2B5EF4-FFF2-40B4-BE49-F238E27FC236}">
                <a16:creationId xmlns:a16="http://schemas.microsoft.com/office/drawing/2014/main" id="{62F6B400-F131-452E-BD0E-23D4F3607604}"/>
              </a:ext>
            </a:extLst>
          </p:cNvPr>
          <p:cNvSpPr>
            <a:spLocks noGrp="1"/>
          </p:cNvSpPr>
          <p:nvPr>
            <p:ph idx="1"/>
          </p:nvPr>
        </p:nvSpPr>
        <p:spPr/>
        <p:txBody>
          <a:bodyPr/>
          <a:lstStyle/>
          <a:p>
            <a:r>
              <a:rPr lang="en-US" b="1" dirty="0"/>
              <a:t>9. What is the output of the following?</a:t>
            </a:r>
          </a:p>
          <a:p>
            <a:r>
              <a:rPr lang="en-US" i="1" dirty="0">
                <a:solidFill>
                  <a:srgbClr val="C00000"/>
                </a:solidFill>
              </a:rPr>
              <a:t>try:</a:t>
            </a:r>
          </a:p>
          <a:p>
            <a:r>
              <a:rPr lang="en-US" i="1" dirty="0">
                <a:solidFill>
                  <a:srgbClr val="C00000"/>
                </a:solidFill>
              </a:rPr>
              <a:t>    if ‘5' != 5:</a:t>
            </a:r>
          </a:p>
          <a:p>
            <a:r>
              <a:rPr lang="en-US" i="1" dirty="0">
                <a:solidFill>
                  <a:srgbClr val="C00000"/>
                </a:solidFill>
              </a:rPr>
              <a:t>        raise TypeError</a:t>
            </a:r>
          </a:p>
          <a:p>
            <a:r>
              <a:rPr lang="en-US" i="1" dirty="0">
                <a:solidFill>
                  <a:srgbClr val="C00000"/>
                </a:solidFill>
              </a:rPr>
              <a:t>    else:</a:t>
            </a:r>
          </a:p>
          <a:p>
            <a:r>
              <a:rPr lang="en-US" i="1" dirty="0">
                <a:solidFill>
                  <a:srgbClr val="C00000"/>
                </a:solidFill>
              </a:rPr>
              <a:t>        print("</a:t>
            </a:r>
            <a:r>
              <a:rPr lang="en-US" i="1" dirty="0" err="1">
                <a:solidFill>
                  <a:srgbClr val="C00000"/>
                </a:solidFill>
              </a:rPr>
              <a:t>someError</a:t>
            </a:r>
            <a:r>
              <a:rPr lang="en-US" i="1" dirty="0">
                <a:solidFill>
                  <a:srgbClr val="C00000"/>
                </a:solidFill>
              </a:rPr>
              <a:t> has not occurred")</a:t>
            </a:r>
          </a:p>
          <a:p>
            <a:r>
              <a:rPr lang="en-US" i="1" dirty="0">
                <a:solidFill>
                  <a:srgbClr val="C00000"/>
                </a:solidFill>
              </a:rPr>
              <a:t>except TypeError:</a:t>
            </a:r>
          </a:p>
          <a:p>
            <a:r>
              <a:rPr lang="en-US" i="1" dirty="0">
                <a:solidFill>
                  <a:srgbClr val="C00000"/>
                </a:solidFill>
              </a:rPr>
              <a:t>    print ("</a:t>
            </a:r>
            <a:r>
              <a:rPr lang="en-US" i="1" dirty="0" err="1">
                <a:solidFill>
                  <a:srgbClr val="C00000"/>
                </a:solidFill>
              </a:rPr>
              <a:t>someError</a:t>
            </a:r>
            <a:r>
              <a:rPr lang="en-US" i="1" dirty="0">
                <a:solidFill>
                  <a:srgbClr val="C00000"/>
                </a:solidFill>
              </a:rPr>
              <a:t> has occurred")</a:t>
            </a:r>
          </a:p>
          <a:p>
            <a:endParaRPr lang="en-US" dirty="0"/>
          </a:p>
          <a:p>
            <a:r>
              <a:rPr lang="en-US" dirty="0"/>
              <a:t>A. Syntax Error</a:t>
            </a:r>
          </a:p>
          <a:p>
            <a:r>
              <a:rPr lang="en-US" dirty="0"/>
              <a:t>B. </a:t>
            </a:r>
            <a:r>
              <a:rPr lang="en-US" dirty="0" err="1"/>
              <a:t>someError</a:t>
            </a:r>
            <a:r>
              <a:rPr lang="en-US" dirty="0"/>
              <a:t> has not occurred</a:t>
            </a:r>
          </a:p>
          <a:p>
            <a:r>
              <a:rPr lang="en-US" dirty="0"/>
              <a:t>C. </a:t>
            </a:r>
            <a:r>
              <a:rPr lang="en-US" dirty="0" err="1"/>
              <a:t>someError</a:t>
            </a:r>
            <a:r>
              <a:rPr lang="en-US" dirty="0"/>
              <a:t> has occurred</a:t>
            </a:r>
          </a:p>
          <a:p>
            <a:r>
              <a:rPr lang="en-US" dirty="0"/>
              <a:t>D. None of the above</a:t>
            </a:r>
            <a:endParaRPr lang="en-CA" dirty="0"/>
          </a:p>
        </p:txBody>
      </p:sp>
      <p:sp>
        <p:nvSpPr>
          <p:cNvPr id="4" name="Slide Number Placeholder 3">
            <a:extLst>
              <a:ext uri="{FF2B5EF4-FFF2-40B4-BE49-F238E27FC236}">
                <a16:creationId xmlns:a16="http://schemas.microsoft.com/office/drawing/2014/main" id="{7CBD0E00-CF5B-45BA-A63D-13D7F3E4655A}"/>
              </a:ext>
            </a:extLst>
          </p:cNvPr>
          <p:cNvSpPr>
            <a:spLocks noGrp="1"/>
          </p:cNvSpPr>
          <p:nvPr>
            <p:ph type="sldNum" sz="quarter" idx="10"/>
          </p:nvPr>
        </p:nvSpPr>
        <p:spPr/>
        <p:txBody>
          <a:bodyPr/>
          <a:lstStyle/>
          <a:p>
            <a:pPr>
              <a:defRPr/>
            </a:pPr>
            <a:fld id="{6DB1FBA9-0009-47E9-8D28-5B0116D2432D}" type="slidenum">
              <a:rPr lang="en-US" altLang="en-US" smtClean="0"/>
              <a:pPr>
                <a:defRPr/>
              </a:pPr>
              <a:t>358</a:t>
            </a:fld>
            <a:endParaRPr lang="en-US" altLang="en-US"/>
          </a:p>
        </p:txBody>
      </p:sp>
    </p:spTree>
    <p:extLst>
      <p:ext uri="{BB962C8B-B14F-4D97-AF65-F5344CB8AC3E}">
        <p14:creationId xmlns:p14="http://schemas.microsoft.com/office/powerpoint/2010/main" val="1143454517"/>
      </p:ext>
    </p:extLst>
  </p:cSld>
  <p:clrMapOvr>
    <a:masterClrMapping/>
  </p:clrMapOvr>
  <p:transition spd="med"/>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6517D-8271-4491-BEFD-F329C380EF62}"/>
              </a:ext>
            </a:extLst>
          </p:cNvPr>
          <p:cNvSpPr>
            <a:spLocks noGrp="1"/>
          </p:cNvSpPr>
          <p:nvPr>
            <p:ph type="title"/>
          </p:nvPr>
        </p:nvSpPr>
        <p:spPr/>
        <p:txBody>
          <a:bodyPr/>
          <a:lstStyle/>
          <a:p>
            <a:r>
              <a:rPr lang="en-US" dirty="0"/>
              <a:t>Quiz 9</a:t>
            </a:r>
            <a:endParaRPr lang="en-CA" dirty="0"/>
          </a:p>
        </p:txBody>
      </p:sp>
      <p:sp>
        <p:nvSpPr>
          <p:cNvPr id="3" name="Content Placeholder 2">
            <a:extLst>
              <a:ext uri="{FF2B5EF4-FFF2-40B4-BE49-F238E27FC236}">
                <a16:creationId xmlns:a16="http://schemas.microsoft.com/office/drawing/2014/main" id="{A7CEF5C4-F7BE-4EFD-BBD5-AB60D7862C56}"/>
              </a:ext>
            </a:extLst>
          </p:cNvPr>
          <p:cNvSpPr>
            <a:spLocks noGrp="1"/>
          </p:cNvSpPr>
          <p:nvPr>
            <p:ph idx="1"/>
          </p:nvPr>
        </p:nvSpPr>
        <p:spPr/>
        <p:txBody>
          <a:bodyPr/>
          <a:lstStyle/>
          <a:p>
            <a:r>
              <a:rPr lang="en-US" b="1" dirty="0"/>
              <a:t>10. What happens when </a:t>
            </a:r>
            <a:r>
              <a:rPr lang="en-US" b="1" dirty="0">
                <a:solidFill>
                  <a:srgbClr val="C00000"/>
                </a:solidFill>
              </a:rPr>
              <a:t>‘5’ == 5 </a:t>
            </a:r>
            <a:r>
              <a:rPr lang="en-US" b="1" dirty="0"/>
              <a:t>is executed?</a:t>
            </a:r>
          </a:p>
          <a:p>
            <a:endParaRPr lang="en-US" dirty="0"/>
          </a:p>
          <a:p>
            <a:r>
              <a:rPr lang="en-US" dirty="0"/>
              <a:t>A. we get a True</a:t>
            </a:r>
          </a:p>
          <a:p>
            <a:r>
              <a:rPr lang="en-US" dirty="0"/>
              <a:t>B. we get a False</a:t>
            </a:r>
          </a:p>
          <a:p>
            <a:r>
              <a:rPr lang="en-US" dirty="0"/>
              <a:t>C. a TypeError occurs</a:t>
            </a:r>
          </a:p>
          <a:p>
            <a:r>
              <a:rPr lang="en-US" dirty="0"/>
              <a:t>D. a ValueError occurs</a:t>
            </a:r>
          </a:p>
          <a:p>
            <a:r>
              <a:rPr lang="en-US" dirty="0"/>
              <a:t>E. Nothing happens</a:t>
            </a:r>
            <a:endParaRPr lang="en-CA" dirty="0"/>
          </a:p>
        </p:txBody>
      </p:sp>
      <p:sp>
        <p:nvSpPr>
          <p:cNvPr id="4" name="Slide Number Placeholder 3">
            <a:extLst>
              <a:ext uri="{FF2B5EF4-FFF2-40B4-BE49-F238E27FC236}">
                <a16:creationId xmlns:a16="http://schemas.microsoft.com/office/drawing/2014/main" id="{73F4E6D4-3913-4DA6-A9A4-F0DFDBFF457F}"/>
              </a:ext>
            </a:extLst>
          </p:cNvPr>
          <p:cNvSpPr>
            <a:spLocks noGrp="1"/>
          </p:cNvSpPr>
          <p:nvPr>
            <p:ph type="sldNum" sz="quarter" idx="10"/>
          </p:nvPr>
        </p:nvSpPr>
        <p:spPr/>
        <p:txBody>
          <a:bodyPr/>
          <a:lstStyle/>
          <a:p>
            <a:pPr>
              <a:defRPr/>
            </a:pPr>
            <a:fld id="{6DB1FBA9-0009-47E9-8D28-5B0116D2432D}" type="slidenum">
              <a:rPr lang="en-US" altLang="en-US" smtClean="0"/>
              <a:pPr>
                <a:defRPr/>
              </a:pPr>
              <a:t>359</a:t>
            </a:fld>
            <a:endParaRPr lang="en-US" altLang="en-US"/>
          </a:p>
        </p:txBody>
      </p:sp>
    </p:spTree>
    <p:extLst>
      <p:ext uri="{BB962C8B-B14F-4D97-AF65-F5344CB8AC3E}">
        <p14:creationId xmlns:p14="http://schemas.microsoft.com/office/powerpoint/2010/main" val="3463960586"/>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1D0F3-396D-428D-8C4B-E63652FD3E51}"/>
              </a:ext>
            </a:extLst>
          </p:cNvPr>
          <p:cNvSpPr>
            <a:spLocks noGrp="1"/>
          </p:cNvSpPr>
          <p:nvPr>
            <p:ph type="title"/>
          </p:nvPr>
        </p:nvSpPr>
        <p:spPr/>
        <p:txBody>
          <a:bodyPr/>
          <a:lstStyle/>
          <a:p>
            <a:r>
              <a:rPr lang="en-US" dirty="0"/>
              <a:t>Quiz 0</a:t>
            </a:r>
            <a:endParaRPr lang="en-CA" dirty="0"/>
          </a:p>
        </p:txBody>
      </p:sp>
      <p:sp>
        <p:nvSpPr>
          <p:cNvPr id="3" name="Content Placeholder 2">
            <a:extLst>
              <a:ext uri="{FF2B5EF4-FFF2-40B4-BE49-F238E27FC236}">
                <a16:creationId xmlns:a16="http://schemas.microsoft.com/office/drawing/2014/main" id="{B936F258-4C73-4A76-B35B-E83F7A863E36}"/>
              </a:ext>
            </a:extLst>
          </p:cNvPr>
          <p:cNvSpPr>
            <a:spLocks noGrp="1"/>
          </p:cNvSpPr>
          <p:nvPr>
            <p:ph idx="1"/>
          </p:nvPr>
        </p:nvSpPr>
        <p:spPr/>
        <p:txBody>
          <a:bodyPr/>
          <a:lstStyle/>
          <a:p>
            <a:r>
              <a:rPr lang="en-US" b="1" dirty="0"/>
              <a:t>6. Operators with the same precedence are evaluated in which manner?</a:t>
            </a:r>
          </a:p>
          <a:p>
            <a:r>
              <a:rPr lang="en-US" dirty="0"/>
              <a:t>A  Left to Right</a:t>
            </a:r>
          </a:p>
          <a:p>
            <a:r>
              <a:rPr lang="en-US" dirty="0"/>
              <a:t>B  Right to Left</a:t>
            </a:r>
          </a:p>
          <a:p>
            <a:r>
              <a:rPr lang="en-US" dirty="0"/>
              <a:t>C  Doesn’t matter</a:t>
            </a:r>
          </a:p>
          <a:p>
            <a:r>
              <a:rPr lang="en-US" dirty="0"/>
              <a:t>D  None of the above</a:t>
            </a:r>
          </a:p>
          <a:p>
            <a:endParaRPr lang="en-US" dirty="0"/>
          </a:p>
          <a:p>
            <a:r>
              <a:rPr lang="en-US" b="1" dirty="0"/>
              <a:t>7. What is the output of this expression, </a:t>
            </a:r>
            <a:r>
              <a:rPr lang="en-US" b="1" dirty="0">
                <a:solidFill>
                  <a:srgbClr val="C00000"/>
                </a:solidFill>
              </a:rPr>
              <a:t>3*1**3</a:t>
            </a:r>
            <a:r>
              <a:rPr lang="en-US" b="1" dirty="0"/>
              <a:t>?</a:t>
            </a:r>
          </a:p>
          <a:p>
            <a:r>
              <a:rPr lang="en-US" dirty="0"/>
              <a:t>A  1</a:t>
            </a:r>
          </a:p>
          <a:p>
            <a:r>
              <a:rPr lang="en-US" dirty="0"/>
              <a:t>B  9</a:t>
            </a:r>
          </a:p>
          <a:p>
            <a:r>
              <a:rPr lang="en-US" dirty="0"/>
              <a:t>C  27</a:t>
            </a:r>
          </a:p>
          <a:p>
            <a:r>
              <a:rPr lang="en-US" dirty="0"/>
              <a:t>D  3</a:t>
            </a:r>
          </a:p>
          <a:p>
            <a:r>
              <a:rPr lang="en-US" dirty="0"/>
              <a:t>E  error </a:t>
            </a:r>
            <a:endParaRPr lang="en-CA" dirty="0"/>
          </a:p>
        </p:txBody>
      </p:sp>
      <p:sp>
        <p:nvSpPr>
          <p:cNvPr id="4" name="Slide Number Placeholder 3">
            <a:extLst>
              <a:ext uri="{FF2B5EF4-FFF2-40B4-BE49-F238E27FC236}">
                <a16:creationId xmlns:a16="http://schemas.microsoft.com/office/drawing/2014/main" id="{20047B13-6139-46EE-B0D4-4D4447DE12C2}"/>
              </a:ext>
            </a:extLst>
          </p:cNvPr>
          <p:cNvSpPr>
            <a:spLocks noGrp="1"/>
          </p:cNvSpPr>
          <p:nvPr>
            <p:ph type="sldNum" sz="quarter" idx="10"/>
          </p:nvPr>
        </p:nvSpPr>
        <p:spPr/>
        <p:txBody>
          <a:bodyPr/>
          <a:lstStyle/>
          <a:p>
            <a:pPr>
              <a:defRPr/>
            </a:pPr>
            <a:fld id="{6DB1FBA9-0009-47E9-8D28-5B0116D2432D}" type="slidenum">
              <a:rPr lang="en-US" altLang="en-US" smtClean="0"/>
              <a:pPr>
                <a:defRPr/>
              </a:pPr>
              <a:t>36</a:t>
            </a:fld>
            <a:endParaRPr lang="en-US" altLang="en-US"/>
          </a:p>
        </p:txBody>
      </p:sp>
    </p:spTree>
    <p:extLst>
      <p:ext uri="{BB962C8B-B14F-4D97-AF65-F5344CB8AC3E}">
        <p14:creationId xmlns:p14="http://schemas.microsoft.com/office/powerpoint/2010/main" val="1962194319"/>
      </p:ext>
    </p:extLst>
  </p:cSld>
  <p:clrMapOvr>
    <a:masterClrMapping/>
  </p:clrMapOvr>
  <p:transition spd="med"/>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6300B-2E46-4C99-8659-8C029CADFB92}"/>
              </a:ext>
            </a:extLst>
          </p:cNvPr>
          <p:cNvSpPr>
            <a:spLocks noGrp="1"/>
          </p:cNvSpPr>
          <p:nvPr>
            <p:ph type="title"/>
          </p:nvPr>
        </p:nvSpPr>
        <p:spPr/>
        <p:txBody>
          <a:bodyPr/>
          <a:lstStyle/>
          <a:p>
            <a:r>
              <a:rPr lang="en-US" dirty="0"/>
              <a:t>Quiz 9</a:t>
            </a:r>
            <a:endParaRPr lang="en-CA" dirty="0"/>
          </a:p>
        </p:txBody>
      </p:sp>
      <p:sp>
        <p:nvSpPr>
          <p:cNvPr id="3" name="Content Placeholder 2">
            <a:extLst>
              <a:ext uri="{FF2B5EF4-FFF2-40B4-BE49-F238E27FC236}">
                <a16:creationId xmlns:a16="http://schemas.microsoft.com/office/drawing/2014/main" id="{8BFF5CA7-C9AA-4D61-8446-67B2D8DEB0A7}"/>
              </a:ext>
            </a:extLst>
          </p:cNvPr>
          <p:cNvSpPr>
            <a:spLocks noGrp="1"/>
          </p:cNvSpPr>
          <p:nvPr>
            <p:ph idx="1"/>
          </p:nvPr>
        </p:nvSpPr>
        <p:spPr/>
        <p:txBody>
          <a:bodyPr/>
          <a:lstStyle/>
          <a:p>
            <a:r>
              <a:rPr lang="en-US" b="1" dirty="0"/>
              <a:t>11. What does the following code snippet do?</a:t>
            </a:r>
          </a:p>
          <a:p>
            <a:r>
              <a:rPr lang="en-US" i="1" dirty="0">
                <a:solidFill>
                  <a:srgbClr val="C00000"/>
                </a:solidFill>
              </a:rPr>
              <a:t>try:</a:t>
            </a:r>
          </a:p>
          <a:p>
            <a:r>
              <a:rPr lang="en-US" i="1" dirty="0">
                <a:solidFill>
                  <a:srgbClr val="C00000"/>
                </a:solidFill>
              </a:rPr>
              <a:t>  # code that can raise error</a:t>
            </a:r>
          </a:p>
          <a:p>
            <a:r>
              <a:rPr lang="en-US" i="1" dirty="0">
                <a:solidFill>
                  <a:srgbClr val="C00000"/>
                </a:solidFill>
              </a:rPr>
              <a:t>   pass</a:t>
            </a:r>
          </a:p>
          <a:p>
            <a:r>
              <a:rPr lang="en-US" i="1" dirty="0">
                <a:solidFill>
                  <a:srgbClr val="C00000"/>
                </a:solidFill>
              </a:rPr>
              <a:t>  </a:t>
            </a:r>
          </a:p>
          <a:p>
            <a:r>
              <a:rPr lang="en-US" i="1" dirty="0">
                <a:solidFill>
                  <a:srgbClr val="C00000"/>
                </a:solidFill>
              </a:rPr>
              <a:t>except (TypeError, ZeroDivisionError):</a:t>
            </a:r>
          </a:p>
          <a:p>
            <a:r>
              <a:rPr lang="en-US" i="1" dirty="0">
                <a:solidFill>
                  <a:srgbClr val="C00000"/>
                </a:solidFill>
              </a:rPr>
              <a:t>    print("Two")</a:t>
            </a:r>
          </a:p>
          <a:p>
            <a:endParaRPr lang="en-US" dirty="0"/>
          </a:p>
          <a:p>
            <a:r>
              <a:rPr lang="en-US" b="1" dirty="0"/>
              <a:t>Choose one the answers below</a:t>
            </a:r>
          </a:p>
          <a:p>
            <a:endParaRPr lang="en-US" dirty="0"/>
          </a:p>
          <a:p>
            <a:r>
              <a:rPr lang="en-US" dirty="0"/>
              <a:t>A. Prints Two if exception occurs (doesn’t matter which exception)</a:t>
            </a:r>
          </a:p>
          <a:p>
            <a:r>
              <a:rPr lang="en-US" dirty="0"/>
              <a:t>B. Prints Two if exception doesn’t occur</a:t>
            </a:r>
          </a:p>
          <a:p>
            <a:r>
              <a:rPr lang="en-US" dirty="0"/>
              <a:t>C. Prints Two if TypeError or ZeroDivisionError if exception occurs</a:t>
            </a:r>
          </a:p>
          <a:p>
            <a:r>
              <a:rPr lang="en-US" dirty="0"/>
              <a:t>D. Prints Two only if both TypeError and ZeroDivisionError exception occurs</a:t>
            </a:r>
            <a:endParaRPr lang="en-CA" dirty="0"/>
          </a:p>
          <a:p>
            <a:endParaRPr lang="en-CA" dirty="0"/>
          </a:p>
        </p:txBody>
      </p:sp>
      <p:sp>
        <p:nvSpPr>
          <p:cNvPr id="4" name="Slide Number Placeholder 3">
            <a:extLst>
              <a:ext uri="{FF2B5EF4-FFF2-40B4-BE49-F238E27FC236}">
                <a16:creationId xmlns:a16="http://schemas.microsoft.com/office/drawing/2014/main" id="{6E07197C-DCDC-4330-9282-2A8A9DA00508}"/>
              </a:ext>
            </a:extLst>
          </p:cNvPr>
          <p:cNvSpPr>
            <a:spLocks noGrp="1"/>
          </p:cNvSpPr>
          <p:nvPr>
            <p:ph type="sldNum" sz="quarter" idx="10"/>
          </p:nvPr>
        </p:nvSpPr>
        <p:spPr/>
        <p:txBody>
          <a:bodyPr/>
          <a:lstStyle/>
          <a:p>
            <a:pPr>
              <a:defRPr/>
            </a:pPr>
            <a:fld id="{6DB1FBA9-0009-47E9-8D28-5B0116D2432D}" type="slidenum">
              <a:rPr lang="en-US" altLang="en-US" smtClean="0"/>
              <a:pPr>
                <a:defRPr/>
              </a:pPr>
              <a:t>360</a:t>
            </a:fld>
            <a:endParaRPr lang="en-US" altLang="en-US"/>
          </a:p>
        </p:txBody>
      </p:sp>
    </p:spTree>
    <p:extLst>
      <p:ext uri="{BB962C8B-B14F-4D97-AF65-F5344CB8AC3E}">
        <p14:creationId xmlns:p14="http://schemas.microsoft.com/office/powerpoint/2010/main" val="3521690253"/>
      </p:ext>
    </p:extLst>
  </p:cSld>
  <p:clrMapOvr>
    <a:masterClrMapping/>
  </p:clrMapOvr>
  <p:transition spd="med"/>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21757-6E76-42E5-BE10-A274582F8641}"/>
              </a:ext>
            </a:extLst>
          </p:cNvPr>
          <p:cNvSpPr>
            <a:spLocks noGrp="1"/>
          </p:cNvSpPr>
          <p:nvPr>
            <p:ph type="title"/>
          </p:nvPr>
        </p:nvSpPr>
        <p:spPr/>
        <p:txBody>
          <a:bodyPr/>
          <a:lstStyle/>
          <a:p>
            <a:r>
              <a:rPr lang="en-US" dirty="0"/>
              <a:t>Python Functions</a:t>
            </a:r>
          </a:p>
        </p:txBody>
      </p:sp>
      <p:pic>
        <p:nvPicPr>
          <p:cNvPr id="6" name="Content Placeholder 5">
            <a:extLst>
              <a:ext uri="{FF2B5EF4-FFF2-40B4-BE49-F238E27FC236}">
                <a16:creationId xmlns:a16="http://schemas.microsoft.com/office/drawing/2014/main" id="{930ABBCB-9ABE-4BA4-9E73-DED809F043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219200"/>
            <a:ext cx="8534400" cy="4038600"/>
          </a:xfrm>
        </p:spPr>
      </p:pic>
      <p:sp>
        <p:nvSpPr>
          <p:cNvPr id="4" name="Slide Number Placeholder 3">
            <a:extLst>
              <a:ext uri="{FF2B5EF4-FFF2-40B4-BE49-F238E27FC236}">
                <a16:creationId xmlns:a16="http://schemas.microsoft.com/office/drawing/2014/main" id="{598F68BA-C02B-4504-B21F-7C403B41879E}"/>
              </a:ext>
            </a:extLst>
          </p:cNvPr>
          <p:cNvSpPr>
            <a:spLocks noGrp="1"/>
          </p:cNvSpPr>
          <p:nvPr>
            <p:ph type="sldNum" sz="quarter" idx="10"/>
          </p:nvPr>
        </p:nvSpPr>
        <p:spPr/>
        <p:txBody>
          <a:bodyPr/>
          <a:lstStyle/>
          <a:p>
            <a:pPr>
              <a:defRPr/>
            </a:pPr>
            <a:fld id="{6DB1FBA9-0009-47E9-8D28-5B0116D2432D}" type="slidenum">
              <a:rPr lang="en-US" altLang="en-US" smtClean="0"/>
              <a:pPr>
                <a:defRPr/>
              </a:pPr>
              <a:t>361</a:t>
            </a:fld>
            <a:endParaRPr lang="en-US" altLang="en-US"/>
          </a:p>
        </p:txBody>
      </p:sp>
      <p:sp>
        <p:nvSpPr>
          <p:cNvPr id="5" name="Arrow: U-Turn 4">
            <a:hlinkClick r:id="rId3" action="ppaction://hlinksldjump"/>
            <a:extLst>
              <a:ext uri="{FF2B5EF4-FFF2-40B4-BE49-F238E27FC236}">
                <a16:creationId xmlns:a16="http://schemas.microsoft.com/office/drawing/2014/main" id="{AEF5EBFE-6272-49C9-9D50-ABA0E273E562}"/>
              </a:ext>
            </a:extLst>
          </p:cNvPr>
          <p:cNvSpPr/>
          <p:nvPr/>
        </p:nvSpPr>
        <p:spPr bwMode="auto">
          <a:xfrm>
            <a:off x="1066800" y="5867400"/>
            <a:ext cx="457200" cy="228600"/>
          </a:xfrm>
          <a:prstGeom prst="uturnArrow">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1196975" marR="0" indent="-282575" algn="l" defTabSz="914400" rtl="0" eaLnBrk="1" fontAlgn="base" latinLnBrk="0" hangingPunct="1">
              <a:lnSpc>
                <a:spcPct val="100000"/>
              </a:lnSpc>
              <a:spcBef>
                <a:spcPts val="500"/>
              </a:spcBef>
              <a:spcAft>
                <a:spcPct val="0"/>
              </a:spcAft>
              <a:buClr>
                <a:srgbClr val="800080"/>
              </a:buClr>
              <a:buSzPct val="55000"/>
              <a:buFont typeface="Wingdings" panose="05000000000000000000" pitchFamily="2" charset="2"/>
              <a:buChar char="n"/>
              <a:tabLst/>
            </a:pPr>
            <a:endParaRPr kumimoji="0" lang="en-US" sz="2000" b="0" i="0" u="none" strike="noStrike" cap="none" normalizeH="0" baseline="0">
              <a:ln>
                <a:noFill/>
              </a:ln>
              <a:solidFill>
                <a:schemeClr val="tx1"/>
              </a:solidFill>
              <a:effectLst/>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170295360"/>
      </p:ext>
    </p:extLst>
  </p:cSld>
  <p:clrMapOvr>
    <a:masterClrMapping/>
  </p:clrMapOvr>
  <p:transition spd="med"/>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C9939-E11E-41D1-BFD4-4EF08D89CB54}"/>
              </a:ext>
            </a:extLst>
          </p:cNvPr>
          <p:cNvSpPr>
            <a:spLocks noGrp="1"/>
          </p:cNvSpPr>
          <p:nvPr>
            <p:ph type="title"/>
          </p:nvPr>
        </p:nvSpPr>
        <p:spPr/>
        <p:txBody>
          <a:bodyPr/>
          <a:lstStyle/>
          <a:p>
            <a:r>
              <a:rPr lang="en-US" dirty="0"/>
              <a:t>Python Functions(cont)</a:t>
            </a:r>
          </a:p>
        </p:txBody>
      </p:sp>
      <p:sp>
        <p:nvSpPr>
          <p:cNvPr id="3" name="Content Placeholder 2">
            <a:extLst>
              <a:ext uri="{FF2B5EF4-FFF2-40B4-BE49-F238E27FC236}">
                <a16:creationId xmlns:a16="http://schemas.microsoft.com/office/drawing/2014/main" id="{7FE89105-5633-455E-8C22-0B83972765C4}"/>
              </a:ext>
            </a:extLst>
          </p:cNvPr>
          <p:cNvSpPr>
            <a:spLocks noGrp="1"/>
          </p:cNvSpPr>
          <p:nvPr>
            <p:ph idx="1"/>
          </p:nvPr>
        </p:nvSpPr>
        <p:spPr/>
        <p:txBody>
          <a:bodyPr/>
          <a:lstStyle/>
          <a:p>
            <a:r>
              <a:rPr lang="en-US" b="1" dirty="0"/>
              <a:t>Python Functions</a:t>
            </a:r>
          </a:p>
          <a:p>
            <a:endParaRPr lang="en-US" dirty="0"/>
          </a:p>
          <a:p>
            <a:r>
              <a:rPr lang="en-US" dirty="0">
                <a:solidFill>
                  <a:srgbClr val="FF0000"/>
                </a:solidFill>
              </a:rPr>
              <a:t>A function is a block of code which only runs when it is called</a:t>
            </a:r>
          </a:p>
          <a:p>
            <a:endParaRPr lang="en-US" dirty="0"/>
          </a:p>
          <a:p>
            <a:r>
              <a:rPr lang="en-US" dirty="0"/>
              <a:t>You can pass data, known as parameters, into a function</a:t>
            </a:r>
          </a:p>
          <a:p>
            <a:endParaRPr lang="en-US" dirty="0"/>
          </a:p>
          <a:p>
            <a:r>
              <a:rPr lang="en-US" dirty="0"/>
              <a:t>A function can return data as a result</a:t>
            </a:r>
          </a:p>
          <a:p>
            <a:endParaRPr lang="en-US" dirty="0"/>
          </a:p>
          <a:p>
            <a:r>
              <a:rPr lang="en-US" b="1" dirty="0"/>
              <a:t>Creating a Function</a:t>
            </a:r>
          </a:p>
          <a:p>
            <a:endParaRPr lang="en-US" dirty="0"/>
          </a:p>
          <a:p>
            <a:r>
              <a:rPr lang="en-US" dirty="0"/>
              <a:t>In Python a function is defined using the def keyword:</a:t>
            </a:r>
          </a:p>
          <a:p>
            <a:r>
              <a:rPr lang="en-US" b="1" dirty="0"/>
              <a:t>Example</a:t>
            </a:r>
          </a:p>
          <a:p>
            <a:r>
              <a:rPr lang="en-US" i="1" dirty="0">
                <a:solidFill>
                  <a:srgbClr val="C00000"/>
                </a:solidFill>
              </a:rPr>
              <a:t>def </a:t>
            </a:r>
            <a:r>
              <a:rPr lang="en-US" i="1" dirty="0" err="1">
                <a:solidFill>
                  <a:srgbClr val="C00000"/>
                </a:solidFill>
              </a:rPr>
              <a:t>my_function</a:t>
            </a:r>
            <a:r>
              <a:rPr lang="en-US" i="1" dirty="0">
                <a:solidFill>
                  <a:srgbClr val="C00000"/>
                </a:solidFill>
              </a:rPr>
              <a:t>():</a:t>
            </a:r>
          </a:p>
          <a:p>
            <a:r>
              <a:rPr lang="en-US" i="1" dirty="0">
                <a:solidFill>
                  <a:srgbClr val="C00000"/>
                </a:solidFill>
              </a:rPr>
              <a:t>    print(“I am a function")</a:t>
            </a:r>
          </a:p>
          <a:p>
            <a:endParaRPr lang="en-US" dirty="0"/>
          </a:p>
        </p:txBody>
      </p:sp>
      <p:sp>
        <p:nvSpPr>
          <p:cNvPr id="4" name="Slide Number Placeholder 3">
            <a:extLst>
              <a:ext uri="{FF2B5EF4-FFF2-40B4-BE49-F238E27FC236}">
                <a16:creationId xmlns:a16="http://schemas.microsoft.com/office/drawing/2014/main" id="{BDAF3596-6500-4898-A3CE-246955E85757}"/>
              </a:ext>
            </a:extLst>
          </p:cNvPr>
          <p:cNvSpPr>
            <a:spLocks noGrp="1"/>
          </p:cNvSpPr>
          <p:nvPr>
            <p:ph type="sldNum" sz="quarter" idx="10"/>
          </p:nvPr>
        </p:nvSpPr>
        <p:spPr/>
        <p:txBody>
          <a:bodyPr/>
          <a:lstStyle/>
          <a:p>
            <a:pPr>
              <a:defRPr/>
            </a:pPr>
            <a:fld id="{6DB1FBA9-0009-47E9-8D28-5B0116D2432D}" type="slidenum">
              <a:rPr lang="en-US" altLang="en-US" smtClean="0"/>
              <a:pPr>
                <a:defRPr/>
              </a:pPr>
              <a:t>362</a:t>
            </a:fld>
            <a:endParaRPr lang="en-US" altLang="en-US"/>
          </a:p>
        </p:txBody>
      </p:sp>
    </p:spTree>
    <p:extLst>
      <p:ext uri="{BB962C8B-B14F-4D97-AF65-F5344CB8AC3E}">
        <p14:creationId xmlns:p14="http://schemas.microsoft.com/office/powerpoint/2010/main" val="3359523732"/>
      </p:ext>
    </p:extLst>
  </p:cSld>
  <p:clrMapOvr>
    <a:masterClrMapping/>
  </p:clrMapOvr>
  <p:transition spd="med"/>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825FE-FF9A-4050-87D9-CCBF229F5C6E}"/>
              </a:ext>
            </a:extLst>
          </p:cNvPr>
          <p:cNvSpPr>
            <a:spLocks noGrp="1"/>
          </p:cNvSpPr>
          <p:nvPr>
            <p:ph type="title"/>
          </p:nvPr>
        </p:nvSpPr>
        <p:spPr/>
        <p:txBody>
          <a:bodyPr/>
          <a:lstStyle/>
          <a:p>
            <a:r>
              <a:rPr lang="en-US" dirty="0"/>
              <a:t>Python Functions(cont)</a:t>
            </a:r>
          </a:p>
        </p:txBody>
      </p:sp>
      <p:sp>
        <p:nvSpPr>
          <p:cNvPr id="3" name="Content Placeholder 2">
            <a:extLst>
              <a:ext uri="{FF2B5EF4-FFF2-40B4-BE49-F238E27FC236}">
                <a16:creationId xmlns:a16="http://schemas.microsoft.com/office/drawing/2014/main" id="{39D64E39-6361-4699-80A2-BA58283F8CD7}"/>
              </a:ext>
            </a:extLst>
          </p:cNvPr>
          <p:cNvSpPr>
            <a:spLocks noGrp="1"/>
          </p:cNvSpPr>
          <p:nvPr>
            <p:ph idx="1"/>
          </p:nvPr>
        </p:nvSpPr>
        <p:spPr/>
        <p:txBody>
          <a:bodyPr/>
          <a:lstStyle/>
          <a:p>
            <a:r>
              <a:rPr lang="en-US" b="1" dirty="0"/>
              <a:t>Calling a Function</a:t>
            </a:r>
          </a:p>
          <a:p>
            <a:endParaRPr lang="en-US" dirty="0"/>
          </a:p>
          <a:p>
            <a:r>
              <a:rPr lang="en-US" dirty="0"/>
              <a:t>To call a function, use the function name followed by parenthesis:</a:t>
            </a:r>
          </a:p>
          <a:p>
            <a:r>
              <a:rPr lang="en-US" b="1" dirty="0"/>
              <a:t>Example</a:t>
            </a:r>
          </a:p>
          <a:p>
            <a:r>
              <a:rPr lang="en-US" i="1" dirty="0">
                <a:solidFill>
                  <a:srgbClr val="C00000"/>
                </a:solidFill>
              </a:rPr>
              <a:t>def </a:t>
            </a:r>
            <a:r>
              <a:rPr lang="en-US" i="1" dirty="0" err="1">
                <a:solidFill>
                  <a:srgbClr val="C00000"/>
                </a:solidFill>
              </a:rPr>
              <a:t>my_function</a:t>
            </a:r>
            <a:r>
              <a:rPr lang="en-US" i="1" dirty="0">
                <a:solidFill>
                  <a:srgbClr val="C00000"/>
                </a:solidFill>
              </a:rPr>
              <a:t>():</a:t>
            </a:r>
          </a:p>
          <a:p>
            <a:r>
              <a:rPr lang="en-US" i="1" dirty="0">
                <a:solidFill>
                  <a:srgbClr val="C00000"/>
                </a:solidFill>
              </a:rPr>
              <a:t>    print(“I am a function")</a:t>
            </a:r>
          </a:p>
          <a:p>
            <a:endParaRPr lang="en-US" dirty="0"/>
          </a:p>
          <a:p>
            <a:r>
              <a:rPr lang="en-US" dirty="0" err="1"/>
              <a:t>my_function</a:t>
            </a:r>
            <a:r>
              <a:rPr lang="en-US" dirty="0"/>
              <a:t>() </a:t>
            </a:r>
          </a:p>
          <a:p>
            <a:endParaRPr lang="en-US" dirty="0"/>
          </a:p>
          <a:p>
            <a:endParaRPr lang="en-US" dirty="0"/>
          </a:p>
        </p:txBody>
      </p:sp>
      <p:sp>
        <p:nvSpPr>
          <p:cNvPr id="4" name="Slide Number Placeholder 3">
            <a:extLst>
              <a:ext uri="{FF2B5EF4-FFF2-40B4-BE49-F238E27FC236}">
                <a16:creationId xmlns:a16="http://schemas.microsoft.com/office/drawing/2014/main" id="{9DDCF105-89B1-4EC5-AA81-6E3E50EF3ECD}"/>
              </a:ext>
            </a:extLst>
          </p:cNvPr>
          <p:cNvSpPr>
            <a:spLocks noGrp="1"/>
          </p:cNvSpPr>
          <p:nvPr>
            <p:ph type="sldNum" sz="quarter" idx="10"/>
          </p:nvPr>
        </p:nvSpPr>
        <p:spPr/>
        <p:txBody>
          <a:bodyPr/>
          <a:lstStyle/>
          <a:p>
            <a:pPr>
              <a:defRPr/>
            </a:pPr>
            <a:fld id="{6DB1FBA9-0009-47E9-8D28-5B0116D2432D}" type="slidenum">
              <a:rPr lang="en-US" altLang="en-US" smtClean="0"/>
              <a:pPr>
                <a:defRPr/>
              </a:pPr>
              <a:t>363</a:t>
            </a:fld>
            <a:endParaRPr lang="en-US" altLang="en-US"/>
          </a:p>
        </p:txBody>
      </p:sp>
      <p:pic>
        <p:nvPicPr>
          <p:cNvPr id="5" name="Picture 4">
            <a:extLst>
              <a:ext uri="{FF2B5EF4-FFF2-40B4-BE49-F238E27FC236}">
                <a16:creationId xmlns:a16="http://schemas.microsoft.com/office/drawing/2014/main" id="{14867F81-647C-4293-9365-1441585375DB}"/>
              </a:ext>
            </a:extLst>
          </p:cNvPr>
          <p:cNvPicPr>
            <a:picLocks noChangeAspect="1"/>
          </p:cNvPicPr>
          <p:nvPr/>
        </p:nvPicPr>
        <p:blipFill>
          <a:blip r:embed="rId2"/>
          <a:stretch>
            <a:fillRect/>
          </a:stretch>
        </p:blipFill>
        <p:spPr>
          <a:xfrm>
            <a:off x="228600" y="4228580"/>
            <a:ext cx="6429375" cy="2143125"/>
          </a:xfrm>
          <a:prstGeom prst="rect">
            <a:avLst/>
          </a:prstGeom>
        </p:spPr>
      </p:pic>
    </p:spTree>
    <p:extLst>
      <p:ext uri="{BB962C8B-B14F-4D97-AF65-F5344CB8AC3E}">
        <p14:creationId xmlns:p14="http://schemas.microsoft.com/office/powerpoint/2010/main" val="3912441262"/>
      </p:ext>
    </p:extLst>
  </p:cSld>
  <p:clrMapOvr>
    <a:masterClrMapping/>
  </p:clrMapOvr>
  <p:transition spd="med"/>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602E-E58D-457B-B86D-E1D590907D2A}"/>
              </a:ext>
            </a:extLst>
          </p:cNvPr>
          <p:cNvSpPr>
            <a:spLocks noGrp="1"/>
          </p:cNvSpPr>
          <p:nvPr>
            <p:ph type="title"/>
          </p:nvPr>
        </p:nvSpPr>
        <p:spPr/>
        <p:txBody>
          <a:bodyPr/>
          <a:lstStyle/>
          <a:p>
            <a:r>
              <a:rPr lang="en-US" dirty="0"/>
              <a:t>Python Functions(cont)</a:t>
            </a:r>
          </a:p>
        </p:txBody>
      </p:sp>
      <p:sp>
        <p:nvSpPr>
          <p:cNvPr id="3" name="Content Placeholder 2">
            <a:extLst>
              <a:ext uri="{FF2B5EF4-FFF2-40B4-BE49-F238E27FC236}">
                <a16:creationId xmlns:a16="http://schemas.microsoft.com/office/drawing/2014/main" id="{FE11579F-3653-4F5B-8FA3-9B43908233F2}"/>
              </a:ext>
            </a:extLst>
          </p:cNvPr>
          <p:cNvSpPr>
            <a:spLocks noGrp="1"/>
          </p:cNvSpPr>
          <p:nvPr>
            <p:ph idx="1"/>
          </p:nvPr>
        </p:nvSpPr>
        <p:spPr/>
        <p:txBody>
          <a:bodyPr/>
          <a:lstStyle/>
          <a:p>
            <a:r>
              <a:rPr lang="en-US" b="1" dirty="0"/>
              <a:t>Parameters</a:t>
            </a:r>
          </a:p>
          <a:p>
            <a:r>
              <a:rPr lang="en-US" dirty="0"/>
              <a:t>Information can be passed to functions as </a:t>
            </a:r>
            <a:r>
              <a:rPr lang="en-US" dirty="0">
                <a:solidFill>
                  <a:srgbClr val="C00000"/>
                </a:solidFill>
              </a:rPr>
              <a:t>parameters</a:t>
            </a:r>
          </a:p>
          <a:p>
            <a:endParaRPr lang="en-US" dirty="0"/>
          </a:p>
          <a:p>
            <a:r>
              <a:rPr lang="en-US" dirty="0">
                <a:solidFill>
                  <a:srgbClr val="C00000"/>
                </a:solidFill>
              </a:rPr>
              <a:t>Parameters</a:t>
            </a:r>
            <a:r>
              <a:rPr lang="en-US" dirty="0"/>
              <a:t> are specified after the function name, inside the parentheses</a:t>
            </a:r>
          </a:p>
          <a:p>
            <a:r>
              <a:rPr lang="en-US" dirty="0"/>
              <a:t>You can add as many parameters as you want, just separate them with a </a:t>
            </a:r>
            <a:r>
              <a:rPr lang="en-US" b="1" dirty="0"/>
              <a:t>comma</a:t>
            </a:r>
          </a:p>
          <a:p>
            <a:endParaRPr lang="en-US" dirty="0"/>
          </a:p>
          <a:p>
            <a:r>
              <a:rPr lang="en-US" dirty="0"/>
              <a:t>The following example has a function with one </a:t>
            </a:r>
            <a:r>
              <a:rPr lang="en-US" dirty="0">
                <a:solidFill>
                  <a:srgbClr val="C00000"/>
                </a:solidFill>
              </a:rPr>
              <a:t>parameter</a:t>
            </a:r>
            <a:r>
              <a:rPr lang="en-US" dirty="0"/>
              <a:t> (</a:t>
            </a:r>
            <a:r>
              <a:rPr lang="en-US" b="1" dirty="0" err="1"/>
              <a:t>fname</a:t>
            </a:r>
            <a:r>
              <a:rPr lang="en-US" dirty="0"/>
              <a:t>)</a:t>
            </a:r>
          </a:p>
          <a:p>
            <a:r>
              <a:rPr lang="en-US" dirty="0"/>
              <a:t>When the function is called, we pass along a first name, which is used inside the function to print the full name:</a:t>
            </a:r>
          </a:p>
        </p:txBody>
      </p:sp>
      <p:sp>
        <p:nvSpPr>
          <p:cNvPr id="4" name="Slide Number Placeholder 3">
            <a:extLst>
              <a:ext uri="{FF2B5EF4-FFF2-40B4-BE49-F238E27FC236}">
                <a16:creationId xmlns:a16="http://schemas.microsoft.com/office/drawing/2014/main" id="{1F93249D-D883-451D-A5E1-D04E4FA72D98}"/>
              </a:ext>
            </a:extLst>
          </p:cNvPr>
          <p:cNvSpPr>
            <a:spLocks noGrp="1"/>
          </p:cNvSpPr>
          <p:nvPr>
            <p:ph type="sldNum" sz="quarter" idx="10"/>
          </p:nvPr>
        </p:nvSpPr>
        <p:spPr/>
        <p:txBody>
          <a:bodyPr/>
          <a:lstStyle/>
          <a:p>
            <a:pPr>
              <a:defRPr/>
            </a:pPr>
            <a:fld id="{6DB1FBA9-0009-47E9-8D28-5B0116D2432D}" type="slidenum">
              <a:rPr lang="en-US" altLang="en-US" smtClean="0"/>
              <a:pPr>
                <a:defRPr/>
              </a:pPr>
              <a:t>364</a:t>
            </a:fld>
            <a:endParaRPr lang="en-US" altLang="en-US"/>
          </a:p>
        </p:txBody>
      </p:sp>
    </p:spTree>
    <p:extLst>
      <p:ext uri="{BB962C8B-B14F-4D97-AF65-F5344CB8AC3E}">
        <p14:creationId xmlns:p14="http://schemas.microsoft.com/office/powerpoint/2010/main" val="4260981064"/>
      </p:ext>
    </p:extLst>
  </p:cSld>
  <p:clrMapOvr>
    <a:masterClrMapping/>
  </p:clrMapOvr>
  <p:transition spd="med"/>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FD796-9B91-423A-8B52-35EB10F99802}"/>
              </a:ext>
            </a:extLst>
          </p:cNvPr>
          <p:cNvSpPr>
            <a:spLocks noGrp="1"/>
          </p:cNvSpPr>
          <p:nvPr>
            <p:ph type="title"/>
          </p:nvPr>
        </p:nvSpPr>
        <p:spPr/>
        <p:txBody>
          <a:bodyPr/>
          <a:lstStyle/>
          <a:p>
            <a:r>
              <a:rPr lang="en-US" dirty="0"/>
              <a:t>Python Functions(cont)</a:t>
            </a:r>
          </a:p>
        </p:txBody>
      </p:sp>
      <p:sp>
        <p:nvSpPr>
          <p:cNvPr id="3" name="Content Placeholder 2">
            <a:extLst>
              <a:ext uri="{FF2B5EF4-FFF2-40B4-BE49-F238E27FC236}">
                <a16:creationId xmlns:a16="http://schemas.microsoft.com/office/drawing/2014/main" id="{008ACD8C-D2EC-4465-B148-8321BCDFA584}"/>
              </a:ext>
            </a:extLst>
          </p:cNvPr>
          <p:cNvSpPr>
            <a:spLocks noGrp="1"/>
          </p:cNvSpPr>
          <p:nvPr>
            <p:ph idx="1"/>
          </p:nvPr>
        </p:nvSpPr>
        <p:spPr/>
        <p:txBody>
          <a:bodyPr/>
          <a:lstStyle/>
          <a:p>
            <a:r>
              <a:rPr lang="en-US" b="1" dirty="0"/>
              <a:t>Example</a:t>
            </a:r>
          </a:p>
          <a:p>
            <a:r>
              <a:rPr lang="en-US" i="1" dirty="0">
                <a:solidFill>
                  <a:srgbClr val="C00000"/>
                </a:solidFill>
              </a:rPr>
              <a:t>def </a:t>
            </a:r>
            <a:r>
              <a:rPr lang="en-US" i="1" dirty="0" err="1">
                <a:solidFill>
                  <a:srgbClr val="C00000"/>
                </a:solidFill>
              </a:rPr>
              <a:t>my_function</a:t>
            </a:r>
            <a:r>
              <a:rPr lang="en-US" i="1" dirty="0">
                <a:solidFill>
                  <a:srgbClr val="C00000"/>
                </a:solidFill>
              </a:rPr>
              <a:t>(</a:t>
            </a:r>
            <a:r>
              <a:rPr lang="en-US" i="1" dirty="0" err="1">
                <a:solidFill>
                  <a:srgbClr val="C00000"/>
                </a:solidFill>
              </a:rPr>
              <a:t>fname</a:t>
            </a:r>
            <a:r>
              <a:rPr lang="en-US" i="1" dirty="0">
                <a:solidFill>
                  <a:srgbClr val="C00000"/>
                </a:solidFill>
              </a:rPr>
              <a:t>):</a:t>
            </a:r>
          </a:p>
          <a:p>
            <a:r>
              <a:rPr lang="en-US" i="1" dirty="0">
                <a:solidFill>
                  <a:srgbClr val="C00000"/>
                </a:solidFill>
              </a:rPr>
              <a:t>    print(</a:t>
            </a:r>
            <a:r>
              <a:rPr lang="en-US" i="1" dirty="0" err="1">
                <a:solidFill>
                  <a:srgbClr val="C00000"/>
                </a:solidFill>
              </a:rPr>
              <a:t>fname</a:t>
            </a:r>
            <a:r>
              <a:rPr lang="en-US" i="1" dirty="0">
                <a:solidFill>
                  <a:srgbClr val="C00000"/>
                </a:solidFill>
              </a:rPr>
              <a:t> + "Loves Python")</a:t>
            </a:r>
          </a:p>
          <a:p>
            <a:endParaRPr lang="en-US" dirty="0"/>
          </a:p>
          <a:p>
            <a:r>
              <a:rPr lang="en-US" dirty="0" err="1"/>
              <a:t>my_function</a:t>
            </a:r>
            <a:r>
              <a:rPr lang="en-US" dirty="0"/>
              <a:t>(“Steve")</a:t>
            </a:r>
          </a:p>
          <a:p>
            <a:r>
              <a:rPr lang="en-US" dirty="0" err="1"/>
              <a:t>my_function</a:t>
            </a:r>
            <a:r>
              <a:rPr lang="en-US" dirty="0"/>
              <a:t>(“Anil")</a:t>
            </a:r>
          </a:p>
          <a:p>
            <a:r>
              <a:rPr lang="en-US" dirty="0" err="1"/>
              <a:t>my_function</a:t>
            </a:r>
            <a:r>
              <a:rPr lang="en-US" dirty="0"/>
              <a:t>(“Martha") </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F2068E54-34CE-4015-9853-7A3FBC95A60D}"/>
              </a:ext>
            </a:extLst>
          </p:cNvPr>
          <p:cNvSpPr>
            <a:spLocks noGrp="1"/>
          </p:cNvSpPr>
          <p:nvPr>
            <p:ph type="sldNum" sz="quarter" idx="10"/>
          </p:nvPr>
        </p:nvSpPr>
        <p:spPr/>
        <p:txBody>
          <a:bodyPr/>
          <a:lstStyle/>
          <a:p>
            <a:pPr>
              <a:defRPr/>
            </a:pPr>
            <a:fld id="{6DB1FBA9-0009-47E9-8D28-5B0116D2432D}" type="slidenum">
              <a:rPr lang="en-US" altLang="en-US" smtClean="0"/>
              <a:pPr>
                <a:defRPr/>
              </a:pPr>
              <a:t>365</a:t>
            </a:fld>
            <a:endParaRPr lang="en-US" altLang="en-US"/>
          </a:p>
        </p:txBody>
      </p:sp>
      <p:pic>
        <p:nvPicPr>
          <p:cNvPr id="5" name="Picture 4">
            <a:extLst>
              <a:ext uri="{FF2B5EF4-FFF2-40B4-BE49-F238E27FC236}">
                <a16:creationId xmlns:a16="http://schemas.microsoft.com/office/drawing/2014/main" id="{3140EA31-AEBC-4730-AA1C-AAC12B0264CF}"/>
              </a:ext>
            </a:extLst>
          </p:cNvPr>
          <p:cNvPicPr>
            <a:picLocks noChangeAspect="1"/>
          </p:cNvPicPr>
          <p:nvPr/>
        </p:nvPicPr>
        <p:blipFill>
          <a:blip r:embed="rId2"/>
          <a:stretch>
            <a:fillRect/>
          </a:stretch>
        </p:blipFill>
        <p:spPr>
          <a:xfrm>
            <a:off x="228600" y="3810000"/>
            <a:ext cx="6276975" cy="2543175"/>
          </a:xfrm>
          <a:prstGeom prst="rect">
            <a:avLst/>
          </a:prstGeom>
        </p:spPr>
      </p:pic>
    </p:spTree>
    <p:extLst>
      <p:ext uri="{BB962C8B-B14F-4D97-AF65-F5344CB8AC3E}">
        <p14:creationId xmlns:p14="http://schemas.microsoft.com/office/powerpoint/2010/main" val="2855485935"/>
      </p:ext>
    </p:extLst>
  </p:cSld>
  <p:clrMapOvr>
    <a:masterClrMapping/>
  </p:clrMapOvr>
  <p:transition spd="med"/>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AB399-0168-4E41-B790-CE2359C9B27E}"/>
              </a:ext>
            </a:extLst>
          </p:cNvPr>
          <p:cNvSpPr>
            <a:spLocks noGrp="1"/>
          </p:cNvSpPr>
          <p:nvPr>
            <p:ph type="title"/>
          </p:nvPr>
        </p:nvSpPr>
        <p:spPr/>
        <p:txBody>
          <a:bodyPr/>
          <a:lstStyle/>
          <a:p>
            <a:r>
              <a:rPr lang="en-US" dirty="0"/>
              <a:t>Python Functions(cont)</a:t>
            </a:r>
          </a:p>
        </p:txBody>
      </p:sp>
      <p:sp>
        <p:nvSpPr>
          <p:cNvPr id="3" name="Content Placeholder 2">
            <a:extLst>
              <a:ext uri="{FF2B5EF4-FFF2-40B4-BE49-F238E27FC236}">
                <a16:creationId xmlns:a16="http://schemas.microsoft.com/office/drawing/2014/main" id="{ECEF388A-CF8D-493A-A5AF-806F1F4A49F0}"/>
              </a:ext>
            </a:extLst>
          </p:cNvPr>
          <p:cNvSpPr>
            <a:spLocks noGrp="1"/>
          </p:cNvSpPr>
          <p:nvPr>
            <p:ph idx="1"/>
          </p:nvPr>
        </p:nvSpPr>
        <p:spPr/>
        <p:txBody>
          <a:bodyPr/>
          <a:lstStyle/>
          <a:p>
            <a:r>
              <a:rPr lang="en-US" b="1" dirty="0"/>
              <a:t>Default Parameter Value</a:t>
            </a:r>
          </a:p>
          <a:p>
            <a:endParaRPr lang="en-US" dirty="0"/>
          </a:p>
          <a:p>
            <a:r>
              <a:rPr lang="en-US" dirty="0"/>
              <a:t>The following example shows how to use a default parameter value</a:t>
            </a:r>
          </a:p>
          <a:p>
            <a:endParaRPr lang="en-US" dirty="0"/>
          </a:p>
          <a:p>
            <a:r>
              <a:rPr lang="en-US" dirty="0"/>
              <a:t>If we call the function without parameter, it uses the default value:</a:t>
            </a:r>
          </a:p>
          <a:p>
            <a:r>
              <a:rPr lang="en-US" b="1" dirty="0"/>
              <a:t>Example</a:t>
            </a:r>
          </a:p>
          <a:p>
            <a:r>
              <a:rPr lang="en-US" i="1" dirty="0">
                <a:solidFill>
                  <a:srgbClr val="C00000"/>
                </a:solidFill>
              </a:rPr>
              <a:t>def </a:t>
            </a:r>
            <a:r>
              <a:rPr lang="en-US" i="1" dirty="0" err="1">
                <a:solidFill>
                  <a:srgbClr val="C00000"/>
                </a:solidFill>
              </a:rPr>
              <a:t>my_function</a:t>
            </a:r>
            <a:r>
              <a:rPr lang="en-US" i="1" dirty="0">
                <a:solidFill>
                  <a:srgbClr val="C00000"/>
                </a:solidFill>
              </a:rPr>
              <a:t>(country = “Canada"):</a:t>
            </a:r>
          </a:p>
          <a:p>
            <a:r>
              <a:rPr lang="en-US" i="1" dirty="0">
                <a:solidFill>
                  <a:srgbClr val="C00000"/>
                </a:solidFill>
              </a:rPr>
              <a:t>  print("I am from " + country)</a:t>
            </a:r>
          </a:p>
          <a:p>
            <a:endParaRPr lang="en-US" dirty="0"/>
          </a:p>
          <a:p>
            <a:r>
              <a:rPr lang="en-US" dirty="0" err="1"/>
              <a:t>my_function</a:t>
            </a:r>
            <a:r>
              <a:rPr lang="en-US" dirty="0"/>
              <a:t>("Sweden")</a:t>
            </a:r>
          </a:p>
          <a:p>
            <a:r>
              <a:rPr lang="en-US" dirty="0" err="1"/>
              <a:t>my_function</a:t>
            </a:r>
            <a:r>
              <a:rPr lang="en-US" dirty="0"/>
              <a:t>(“USA")</a:t>
            </a:r>
          </a:p>
          <a:p>
            <a:r>
              <a:rPr lang="en-US" dirty="0" err="1"/>
              <a:t>my_function</a:t>
            </a:r>
            <a:r>
              <a:rPr lang="en-US" dirty="0"/>
              <a:t>()</a:t>
            </a:r>
          </a:p>
          <a:p>
            <a:r>
              <a:rPr lang="en-US" dirty="0" err="1"/>
              <a:t>my_function</a:t>
            </a:r>
            <a:r>
              <a:rPr lang="en-US" dirty="0"/>
              <a:t>(“Argentina")</a:t>
            </a:r>
          </a:p>
          <a:p>
            <a:endParaRPr lang="en-US" dirty="0"/>
          </a:p>
          <a:p>
            <a:r>
              <a:rPr lang="en-US" dirty="0">
                <a:solidFill>
                  <a:srgbClr val="C00000"/>
                </a:solidFill>
              </a:rPr>
              <a:t>Default is Canada </a:t>
            </a:r>
          </a:p>
        </p:txBody>
      </p:sp>
      <p:sp>
        <p:nvSpPr>
          <p:cNvPr id="4" name="Slide Number Placeholder 3">
            <a:extLst>
              <a:ext uri="{FF2B5EF4-FFF2-40B4-BE49-F238E27FC236}">
                <a16:creationId xmlns:a16="http://schemas.microsoft.com/office/drawing/2014/main" id="{8ADF3D41-D50D-4374-93C0-BE17EDF3B8F0}"/>
              </a:ext>
            </a:extLst>
          </p:cNvPr>
          <p:cNvSpPr>
            <a:spLocks noGrp="1"/>
          </p:cNvSpPr>
          <p:nvPr>
            <p:ph type="sldNum" sz="quarter" idx="10"/>
          </p:nvPr>
        </p:nvSpPr>
        <p:spPr/>
        <p:txBody>
          <a:bodyPr/>
          <a:lstStyle/>
          <a:p>
            <a:pPr>
              <a:defRPr/>
            </a:pPr>
            <a:fld id="{6DB1FBA9-0009-47E9-8D28-5B0116D2432D}" type="slidenum">
              <a:rPr lang="en-US" altLang="en-US" smtClean="0"/>
              <a:pPr>
                <a:defRPr/>
              </a:pPr>
              <a:t>366</a:t>
            </a:fld>
            <a:endParaRPr lang="en-US" altLang="en-US"/>
          </a:p>
        </p:txBody>
      </p:sp>
      <p:pic>
        <p:nvPicPr>
          <p:cNvPr id="7" name="Picture 6">
            <a:extLst>
              <a:ext uri="{FF2B5EF4-FFF2-40B4-BE49-F238E27FC236}">
                <a16:creationId xmlns:a16="http://schemas.microsoft.com/office/drawing/2014/main" id="{F9C468CA-C2BA-4475-B1A9-C0E9C883ADCF}"/>
              </a:ext>
            </a:extLst>
          </p:cNvPr>
          <p:cNvPicPr>
            <a:picLocks noChangeAspect="1"/>
          </p:cNvPicPr>
          <p:nvPr/>
        </p:nvPicPr>
        <p:blipFill>
          <a:blip r:embed="rId2"/>
          <a:stretch>
            <a:fillRect/>
          </a:stretch>
        </p:blipFill>
        <p:spPr>
          <a:xfrm>
            <a:off x="4343400" y="4114800"/>
            <a:ext cx="4295775" cy="2452687"/>
          </a:xfrm>
          <a:prstGeom prst="rect">
            <a:avLst/>
          </a:prstGeom>
        </p:spPr>
      </p:pic>
      <p:cxnSp>
        <p:nvCxnSpPr>
          <p:cNvPr id="9" name="Straight Arrow Connector 8">
            <a:extLst>
              <a:ext uri="{FF2B5EF4-FFF2-40B4-BE49-F238E27FC236}">
                <a16:creationId xmlns:a16="http://schemas.microsoft.com/office/drawing/2014/main" id="{F14D7118-CE6F-407E-8D2A-C8F9CA9632D4}"/>
              </a:ext>
            </a:extLst>
          </p:cNvPr>
          <p:cNvCxnSpPr>
            <a:cxnSpLocks/>
          </p:cNvCxnSpPr>
          <p:nvPr/>
        </p:nvCxnSpPr>
        <p:spPr bwMode="auto">
          <a:xfrm flipH="1">
            <a:off x="1524000" y="5341143"/>
            <a:ext cx="228600" cy="69057"/>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Arrow Connector 11">
            <a:extLst>
              <a:ext uri="{FF2B5EF4-FFF2-40B4-BE49-F238E27FC236}">
                <a16:creationId xmlns:a16="http://schemas.microsoft.com/office/drawing/2014/main" id="{58A787B8-41FF-4C38-875E-342F6620BD9E}"/>
              </a:ext>
            </a:extLst>
          </p:cNvPr>
          <p:cNvCxnSpPr/>
          <p:nvPr/>
        </p:nvCxnSpPr>
        <p:spPr bwMode="auto">
          <a:xfrm flipH="1">
            <a:off x="609600" y="5410200"/>
            <a:ext cx="10287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Arrow Connector 13">
            <a:extLst>
              <a:ext uri="{FF2B5EF4-FFF2-40B4-BE49-F238E27FC236}">
                <a16:creationId xmlns:a16="http://schemas.microsoft.com/office/drawing/2014/main" id="{63B55017-9E30-4262-82F1-C4BB9BA32E63}"/>
              </a:ext>
            </a:extLst>
          </p:cNvPr>
          <p:cNvCxnSpPr/>
          <p:nvPr/>
        </p:nvCxnSpPr>
        <p:spPr bwMode="auto">
          <a:xfrm flipV="1">
            <a:off x="504825" y="5341143"/>
            <a:ext cx="1133475" cy="907257"/>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119169079"/>
      </p:ext>
    </p:extLst>
  </p:cSld>
  <p:clrMapOvr>
    <a:masterClrMapping/>
  </p:clrMapOvr>
  <p:transition spd="med"/>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52CC5-3AEA-42B4-933E-B355D822CC69}"/>
              </a:ext>
            </a:extLst>
          </p:cNvPr>
          <p:cNvSpPr>
            <a:spLocks noGrp="1"/>
          </p:cNvSpPr>
          <p:nvPr>
            <p:ph type="title"/>
          </p:nvPr>
        </p:nvSpPr>
        <p:spPr/>
        <p:txBody>
          <a:bodyPr/>
          <a:lstStyle/>
          <a:p>
            <a:r>
              <a:rPr lang="en-US" dirty="0"/>
              <a:t>Python Functions(cont)</a:t>
            </a:r>
          </a:p>
        </p:txBody>
      </p:sp>
      <p:sp>
        <p:nvSpPr>
          <p:cNvPr id="3" name="Content Placeholder 2">
            <a:extLst>
              <a:ext uri="{FF2B5EF4-FFF2-40B4-BE49-F238E27FC236}">
                <a16:creationId xmlns:a16="http://schemas.microsoft.com/office/drawing/2014/main" id="{ED2E39BE-279C-460D-8F1B-FF29A7ACE93F}"/>
              </a:ext>
            </a:extLst>
          </p:cNvPr>
          <p:cNvSpPr>
            <a:spLocks noGrp="1"/>
          </p:cNvSpPr>
          <p:nvPr>
            <p:ph idx="1"/>
          </p:nvPr>
        </p:nvSpPr>
        <p:spPr/>
        <p:txBody>
          <a:bodyPr/>
          <a:lstStyle/>
          <a:p>
            <a:r>
              <a:rPr lang="en-US" b="1" dirty="0"/>
              <a:t>Return Values</a:t>
            </a:r>
          </a:p>
          <a:p>
            <a:endParaRPr lang="en-US" dirty="0"/>
          </a:p>
          <a:p>
            <a:r>
              <a:rPr lang="en-US" dirty="0"/>
              <a:t>To let a function return a value, use the </a:t>
            </a:r>
            <a:r>
              <a:rPr lang="en-US" dirty="0">
                <a:solidFill>
                  <a:srgbClr val="C00000"/>
                </a:solidFill>
              </a:rPr>
              <a:t>return</a:t>
            </a:r>
            <a:r>
              <a:rPr lang="en-US" dirty="0"/>
              <a:t> statement:</a:t>
            </a:r>
          </a:p>
          <a:p>
            <a:r>
              <a:rPr lang="en-US" b="1" dirty="0"/>
              <a:t>Example</a:t>
            </a:r>
          </a:p>
          <a:p>
            <a:r>
              <a:rPr lang="en-US" i="1" dirty="0">
                <a:solidFill>
                  <a:srgbClr val="C00000"/>
                </a:solidFill>
              </a:rPr>
              <a:t>def </a:t>
            </a:r>
            <a:r>
              <a:rPr lang="en-US" i="1" dirty="0" err="1">
                <a:solidFill>
                  <a:srgbClr val="C00000"/>
                </a:solidFill>
              </a:rPr>
              <a:t>my_function</a:t>
            </a:r>
            <a:r>
              <a:rPr lang="en-US" i="1" dirty="0">
                <a:solidFill>
                  <a:srgbClr val="C00000"/>
                </a:solidFill>
              </a:rPr>
              <a:t>(x):</a:t>
            </a:r>
          </a:p>
          <a:p>
            <a:r>
              <a:rPr lang="en-US" i="1" dirty="0">
                <a:solidFill>
                  <a:srgbClr val="C00000"/>
                </a:solidFill>
              </a:rPr>
              <a:t>  return x**2</a:t>
            </a:r>
          </a:p>
          <a:p>
            <a:endParaRPr lang="en-US" dirty="0"/>
          </a:p>
          <a:p>
            <a:r>
              <a:rPr lang="en-US" dirty="0"/>
              <a:t>print(</a:t>
            </a:r>
            <a:r>
              <a:rPr lang="en-US" dirty="0" err="1"/>
              <a:t>my_function</a:t>
            </a:r>
            <a:r>
              <a:rPr lang="en-US" dirty="0"/>
              <a:t>(3))</a:t>
            </a:r>
          </a:p>
          <a:p>
            <a:r>
              <a:rPr lang="en-US" dirty="0"/>
              <a:t>print(</a:t>
            </a:r>
            <a:r>
              <a:rPr lang="en-US" dirty="0" err="1"/>
              <a:t>my_function</a:t>
            </a:r>
            <a:r>
              <a:rPr lang="en-US" dirty="0"/>
              <a:t>(5))</a:t>
            </a:r>
          </a:p>
          <a:p>
            <a:r>
              <a:rPr lang="en-US" dirty="0"/>
              <a:t>print(</a:t>
            </a:r>
            <a:r>
              <a:rPr lang="en-US" dirty="0" err="1"/>
              <a:t>my_function</a:t>
            </a:r>
            <a:r>
              <a:rPr lang="en-US" dirty="0"/>
              <a:t>(9)) </a:t>
            </a:r>
          </a:p>
        </p:txBody>
      </p:sp>
      <p:sp>
        <p:nvSpPr>
          <p:cNvPr id="4" name="Slide Number Placeholder 3">
            <a:extLst>
              <a:ext uri="{FF2B5EF4-FFF2-40B4-BE49-F238E27FC236}">
                <a16:creationId xmlns:a16="http://schemas.microsoft.com/office/drawing/2014/main" id="{5DAFF727-F090-42C8-837C-B7E0CA108DBC}"/>
              </a:ext>
            </a:extLst>
          </p:cNvPr>
          <p:cNvSpPr>
            <a:spLocks noGrp="1"/>
          </p:cNvSpPr>
          <p:nvPr>
            <p:ph type="sldNum" sz="quarter" idx="10"/>
          </p:nvPr>
        </p:nvSpPr>
        <p:spPr/>
        <p:txBody>
          <a:bodyPr/>
          <a:lstStyle/>
          <a:p>
            <a:pPr>
              <a:defRPr/>
            </a:pPr>
            <a:fld id="{6DB1FBA9-0009-47E9-8D28-5B0116D2432D}" type="slidenum">
              <a:rPr lang="en-US" altLang="en-US" smtClean="0"/>
              <a:pPr>
                <a:defRPr/>
              </a:pPr>
              <a:t>367</a:t>
            </a:fld>
            <a:endParaRPr lang="en-US" altLang="en-US"/>
          </a:p>
        </p:txBody>
      </p:sp>
      <p:pic>
        <p:nvPicPr>
          <p:cNvPr id="5" name="Picture 4">
            <a:extLst>
              <a:ext uri="{FF2B5EF4-FFF2-40B4-BE49-F238E27FC236}">
                <a16:creationId xmlns:a16="http://schemas.microsoft.com/office/drawing/2014/main" id="{C901A880-96AB-49E1-96E9-36CA9A40B455}"/>
              </a:ext>
            </a:extLst>
          </p:cNvPr>
          <p:cNvPicPr>
            <a:picLocks noChangeAspect="1"/>
          </p:cNvPicPr>
          <p:nvPr/>
        </p:nvPicPr>
        <p:blipFill>
          <a:blip r:embed="rId2"/>
          <a:stretch>
            <a:fillRect/>
          </a:stretch>
        </p:blipFill>
        <p:spPr>
          <a:xfrm>
            <a:off x="228600" y="4838700"/>
            <a:ext cx="4629150" cy="1562100"/>
          </a:xfrm>
          <a:prstGeom prst="rect">
            <a:avLst/>
          </a:prstGeom>
        </p:spPr>
      </p:pic>
    </p:spTree>
    <p:extLst>
      <p:ext uri="{BB962C8B-B14F-4D97-AF65-F5344CB8AC3E}">
        <p14:creationId xmlns:p14="http://schemas.microsoft.com/office/powerpoint/2010/main" val="578146005"/>
      </p:ext>
    </p:extLst>
  </p:cSld>
  <p:clrMapOvr>
    <a:masterClrMapping/>
  </p:clrMapOvr>
  <p:transition spd="med"/>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571CE-4AF0-4300-B8A3-F404575D0BCF}"/>
              </a:ext>
            </a:extLst>
          </p:cNvPr>
          <p:cNvSpPr>
            <a:spLocks noGrp="1"/>
          </p:cNvSpPr>
          <p:nvPr>
            <p:ph type="title"/>
          </p:nvPr>
        </p:nvSpPr>
        <p:spPr/>
        <p:txBody>
          <a:bodyPr/>
          <a:lstStyle/>
          <a:p>
            <a:r>
              <a:rPr lang="en-US" dirty="0"/>
              <a:t>Python Functions</a:t>
            </a:r>
            <a:endParaRPr lang="en-CA" dirty="0"/>
          </a:p>
        </p:txBody>
      </p:sp>
      <p:sp>
        <p:nvSpPr>
          <p:cNvPr id="3" name="Content Placeholder 2">
            <a:extLst>
              <a:ext uri="{FF2B5EF4-FFF2-40B4-BE49-F238E27FC236}">
                <a16:creationId xmlns:a16="http://schemas.microsoft.com/office/drawing/2014/main" id="{B8345FC3-2272-483C-9F48-71DC884E1713}"/>
              </a:ext>
            </a:extLst>
          </p:cNvPr>
          <p:cNvSpPr>
            <a:spLocks noGrp="1"/>
          </p:cNvSpPr>
          <p:nvPr>
            <p:ph idx="1"/>
          </p:nvPr>
        </p:nvSpPr>
        <p:spPr/>
        <p:txBody>
          <a:bodyPr/>
          <a:lstStyle/>
          <a:p>
            <a:r>
              <a:rPr lang="en-US" dirty="0"/>
              <a:t>You are going to hear a lot of terms associated with functions and two important ones are </a:t>
            </a:r>
            <a:r>
              <a:rPr lang="en-US" dirty="0">
                <a:solidFill>
                  <a:schemeClr val="tx2">
                    <a:lumMod val="60000"/>
                    <a:lumOff val="40000"/>
                  </a:schemeClr>
                </a:solidFill>
              </a:rPr>
              <a:t>arguments </a:t>
            </a:r>
            <a:r>
              <a:rPr lang="en-US" dirty="0"/>
              <a:t>and </a:t>
            </a:r>
            <a:r>
              <a:rPr lang="en-US" dirty="0">
                <a:solidFill>
                  <a:srgbClr val="C00000"/>
                </a:solidFill>
              </a:rPr>
              <a:t>parameters</a:t>
            </a:r>
          </a:p>
          <a:p>
            <a:endParaRPr lang="en-US" dirty="0">
              <a:solidFill>
                <a:srgbClr val="C00000"/>
              </a:solidFill>
            </a:endParaRPr>
          </a:p>
          <a:p>
            <a:r>
              <a:rPr lang="en-US" dirty="0"/>
              <a:t>What is the difference between a </a:t>
            </a:r>
            <a:r>
              <a:rPr lang="en-US" dirty="0">
                <a:solidFill>
                  <a:srgbClr val="C00000"/>
                </a:solidFill>
              </a:rPr>
              <a:t>parameter</a:t>
            </a:r>
            <a:r>
              <a:rPr lang="en-US" dirty="0"/>
              <a:t> and an </a:t>
            </a:r>
            <a:r>
              <a:rPr lang="en-US" dirty="0">
                <a:solidFill>
                  <a:schemeClr val="tx2">
                    <a:lumMod val="60000"/>
                    <a:lumOff val="40000"/>
                  </a:schemeClr>
                </a:solidFill>
              </a:rPr>
              <a:t>argument</a:t>
            </a:r>
            <a:r>
              <a:rPr lang="en-US" dirty="0"/>
              <a:t>?</a:t>
            </a:r>
          </a:p>
          <a:p>
            <a:endParaRPr lang="en-US" dirty="0"/>
          </a:p>
          <a:p>
            <a:r>
              <a:rPr lang="en-US" dirty="0"/>
              <a:t>The key difference between argument and parameter is that an </a:t>
            </a:r>
            <a:r>
              <a:rPr lang="en-US" dirty="0">
                <a:solidFill>
                  <a:schemeClr val="tx2">
                    <a:lumMod val="60000"/>
                    <a:lumOff val="40000"/>
                  </a:schemeClr>
                </a:solidFill>
              </a:rPr>
              <a:t>argument</a:t>
            </a:r>
            <a:r>
              <a:rPr lang="en-US" dirty="0">
                <a:solidFill>
                  <a:srgbClr val="C00000"/>
                </a:solidFill>
              </a:rPr>
              <a:t> </a:t>
            </a:r>
            <a:r>
              <a:rPr lang="en-US" dirty="0"/>
              <a:t>is the data passed at the time of calling a function while a </a:t>
            </a:r>
            <a:r>
              <a:rPr lang="en-US" dirty="0">
                <a:solidFill>
                  <a:srgbClr val="C00000"/>
                </a:solidFill>
              </a:rPr>
              <a:t>parameter </a:t>
            </a:r>
            <a:r>
              <a:rPr lang="en-US" dirty="0"/>
              <a:t>is a variable defined by a function that receives a value when the function is called</a:t>
            </a:r>
          </a:p>
          <a:p>
            <a:endParaRPr lang="en-US" dirty="0"/>
          </a:p>
          <a:p>
            <a:r>
              <a:rPr lang="en-US" b="1" dirty="0"/>
              <a:t>Example:</a:t>
            </a:r>
          </a:p>
          <a:p>
            <a:r>
              <a:rPr lang="en-US" i="1" dirty="0"/>
              <a:t>def function(</a:t>
            </a:r>
            <a:r>
              <a:rPr lang="en-US" i="1" dirty="0" err="1">
                <a:solidFill>
                  <a:srgbClr val="C00000"/>
                </a:solidFill>
              </a:rPr>
              <a:t>x,y</a:t>
            </a:r>
            <a:r>
              <a:rPr lang="en-US" i="1" dirty="0"/>
              <a:t>):</a:t>
            </a:r>
          </a:p>
          <a:p>
            <a:r>
              <a:rPr lang="en-US" i="1" dirty="0"/>
              <a:t>    return </a:t>
            </a:r>
            <a:r>
              <a:rPr lang="en-US" i="1" dirty="0" err="1">
                <a:solidFill>
                  <a:srgbClr val="C00000"/>
                </a:solidFill>
              </a:rPr>
              <a:t>x+y</a:t>
            </a:r>
            <a:endParaRPr lang="en-US" i="1" dirty="0">
              <a:solidFill>
                <a:srgbClr val="C00000"/>
              </a:solidFill>
            </a:endParaRPr>
          </a:p>
          <a:p>
            <a:endParaRPr lang="en-US" dirty="0"/>
          </a:p>
          <a:p>
            <a:r>
              <a:rPr lang="en-CA" dirty="0"/>
              <a:t>function(</a:t>
            </a:r>
            <a:r>
              <a:rPr lang="en-CA" dirty="0">
                <a:solidFill>
                  <a:schemeClr val="tx2">
                    <a:lumMod val="60000"/>
                    <a:lumOff val="40000"/>
                  </a:schemeClr>
                </a:solidFill>
              </a:rPr>
              <a:t>5,6</a:t>
            </a:r>
            <a:r>
              <a:rPr lang="en-CA" dirty="0"/>
              <a:t>)</a:t>
            </a:r>
          </a:p>
        </p:txBody>
      </p:sp>
      <p:sp>
        <p:nvSpPr>
          <p:cNvPr id="4" name="Slide Number Placeholder 3">
            <a:extLst>
              <a:ext uri="{FF2B5EF4-FFF2-40B4-BE49-F238E27FC236}">
                <a16:creationId xmlns:a16="http://schemas.microsoft.com/office/drawing/2014/main" id="{F1A4BB21-EC3A-4C25-B123-907171470033}"/>
              </a:ext>
            </a:extLst>
          </p:cNvPr>
          <p:cNvSpPr>
            <a:spLocks noGrp="1"/>
          </p:cNvSpPr>
          <p:nvPr>
            <p:ph type="sldNum" sz="quarter" idx="10"/>
          </p:nvPr>
        </p:nvSpPr>
        <p:spPr/>
        <p:txBody>
          <a:bodyPr/>
          <a:lstStyle/>
          <a:p>
            <a:pPr>
              <a:defRPr/>
            </a:pPr>
            <a:fld id="{6DB1FBA9-0009-47E9-8D28-5B0116D2432D}" type="slidenum">
              <a:rPr lang="en-US" altLang="en-US" smtClean="0"/>
              <a:pPr>
                <a:defRPr/>
              </a:pPr>
              <a:t>368</a:t>
            </a:fld>
            <a:endParaRPr lang="en-US" altLang="en-US"/>
          </a:p>
        </p:txBody>
      </p:sp>
      <p:sp>
        <p:nvSpPr>
          <p:cNvPr id="6" name="TextBox 5">
            <a:extLst>
              <a:ext uri="{FF2B5EF4-FFF2-40B4-BE49-F238E27FC236}">
                <a16:creationId xmlns:a16="http://schemas.microsoft.com/office/drawing/2014/main" id="{4036871C-F59D-46F6-B8F2-40A6789A77BA}"/>
              </a:ext>
            </a:extLst>
          </p:cNvPr>
          <p:cNvSpPr txBox="1"/>
          <p:nvPr/>
        </p:nvSpPr>
        <p:spPr>
          <a:xfrm>
            <a:off x="4724400" y="4851737"/>
            <a:ext cx="3552825" cy="1015663"/>
          </a:xfrm>
          <a:prstGeom prst="rect">
            <a:avLst/>
          </a:prstGeom>
          <a:noFill/>
        </p:spPr>
        <p:txBody>
          <a:bodyPr wrap="square" rtlCol="0">
            <a:spAutoFit/>
          </a:bodyPr>
          <a:lstStyle/>
          <a:p>
            <a:r>
              <a:rPr lang="en-US" dirty="0">
                <a:solidFill>
                  <a:schemeClr val="tx2">
                    <a:lumMod val="60000"/>
                    <a:lumOff val="40000"/>
                  </a:schemeClr>
                </a:solidFill>
              </a:rPr>
              <a:t>5,6 are arguments</a:t>
            </a:r>
          </a:p>
          <a:p>
            <a:endParaRPr lang="en-US" dirty="0"/>
          </a:p>
          <a:p>
            <a:r>
              <a:rPr lang="en-US" dirty="0">
                <a:solidFill>
                  <a:srgbClr val="C00000"/>
                </a:solidFill>
              </a:rPr>
              <a:t>x, y are parameters</a:t>
            </a:r>
            <a:endParaRPr lang="en-CA" dirty="0">
              <a:solidFill>
                <a:srgbClr val="C00000"/>
              </a:solidFill>
            </a:endParaRPr>
          </a:p>
        </p:txBody>
      </p:sp>
      <p:cxnSp>
        <p:nvCxnSpPr>
          <p:cNvPr id="8" name="Straight Arrow Connector 7">
            <a:extLst>
              <a:ext uri="{FF2B5EF4-FFF2-40B4-BE49-F238E27FC236}">
                <a16:creationId xmlns:a16="http://schemas.microsoft.com/office/drawing/2014/main" id="{7B7E8C34-EF66-4FEA-91BD-FAB885506E7E}"/>
              </a:ext>
            </a:extLst>
          </p:cNvPr>
          <p:cNvCxnSpPr/>
          <p:nvPr/>
        </p:nvCxnSpPr>
        <p:spPr bwMode="auto">
          <a:xfrm>
            <a:off x="4724400" y="5181600"/>
            <a:ext cx="0" cy="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414772030"/>
      </p:ext>
    </p:extLst>
  </p:cSld>
  <p:clrMapOvr>
    <a:masterClrMapping/>
  </p:clrMapOvr>
  <p:transition spd="med"/>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4BE38-3B6B-4A2A-BD7E-4D1741EA7232}"/>
              </a:ext>
            </a:extLst>
          </p:cNvPr>
          <p:cNvSpPr>
            <a:spLocks noGrp="1"/>
          </p:cNvSpPr>
          <p:nvPr>
            <p:ph type="title"/>
          </p:nvPr>
        </p:nvSpPr>
        <p:spPr/>
        <p:txBody>
          <a:bodyPr/>
          <a:lstStyle/>
          <a:p>
            <a:r>
              <a:rPr lang="en-US" dirty="0"/>
              <a:t>Python Functions(cont)</a:t>
            </a:r>
            <a:endParaRPr lang="en-CA" dirty="0"/>
          </a:p>
        </p:txBody>
      </p:sp>
      <p:sp>
        <p:nvSpPr>
          <p:cNvPr id="3" name="Content Placeholder 2">
            <a:extLst>
              <a:ext uri="{FF2B5EF4-FFF2-40B4-BE49-F238E27FC236}">
                <a16:creationId xmlns:a16="http://schemas.microsoft.com/office/drawing/2014/main" id="{404E2C41-E54F-4652-B603-52B15B92FAC0}"/>
              </a:ext>
            </a:extLst>
          </p:cNvPr>
          <p:cNvSpPr>
            <a:spLocks noGrp="1"/>
          </p:cNvSpPr>
          <p:nvPr>
            <p:ph idx="1"/>
          </p:nvPr>
        </p:nvSpPr>
        <p:spPr/>
        <p:txBody>
          <a:bodyPr/>
          <a:lstStyle/>
          <a:p>
            <a:r>
              <a:rPr lang="en-US" b="1" dirty="0">
                <a:solidFill>
                  <a:srgbClr val="C00000"/>
                </a:solidFill>
              </a:rPr>
              <a:t>More on Function Arguments</a:t>
            </a:r>
            <a:r>
              <a:rPr lang="en-US" b="1" dirty="0"/>
              <a:t> </a:t>
            </a:r>
          </a:p>
          <a:p>
            <a:r>
              <a:rPr lang="en-US" dirty="0"/>
              <a:t>Python functions can have four types of arguments:</a:t>
            </a:r>
          </a:p>
          <a:p>
            <a:r>
              <a:rPr lang="en-US" b="1" dirty="0">
                <a:solidFill>
                  <a:srgbClr val="C00000"/>
                </a:solidFill>
              </a:rPr>
              <a:t>Required Arguments:</a:t>
            </a:r>
            <a:r>
              <a:rPr lang="en-US" dirty="0"/>
              <a:t> When the argument is mandatory for the proper execution of the function</a:t>
            </a:r>
          </a:p>
          <a:p>
            <a:r>
              <a:rPr lang="en-US" dirty="0"/>
              <a:t>If this argument is not passed an error will occur</a:t>
            </a:r>
          </a:p>
          <a:p>
            <a:r>
              <a:rPr lang="en-US" b="1" dirty="0">
                <a:solidFill>
                  <a:srgbClr val="C00000"/>
                </a:solidFill>
              </a:rPr>
              <a:t>Default Arguments</a:t>
            </a:r>
            <a:r>
              <a:rPr lang="en-US" dirty="0"/>
              <a:t>: In this case, this function works even if the argument is not passed(as explained on slide 350)</a:t>
            </a:r>
          </a:p>
          <a:p>
            <a:r>
              <a:rPr lang="en-US" dirty="0"/>
              <a:t>When this occurs, a default value is used.</a:t>
            </a:r>
          </a:p>
          <a:p>
            <a:r>
              <a:rPr lang="en-US" b="1" dirty="0">
                <a:solidFill>
                  <a:srgbClr val="C00000"/>
                </a:solidFill>
              </a:rPr>
              <a:t>Keyword Arguments:</a:t>
            </a:r>
            <a:r>
              <a:rPr lang="en-US" dirty="0"/>
              <a:t> A way to pass arguments by the parameter name</a:t>
            </a:r>
          </a:p>
          <a:p>
            <a:r>
              <a:rPr lang="en-US" b="1" dirty="0">
                <a:solidFill>
                  <a:srgbClr val="C00000"/>
                </a:solidFill>
              </a:rPr>
              <a:t>Variable Number of Arguments:</a:t>
            </a:r>
            <a:r>
              <a:rPr lang="en-US" dirty="0"/>
              <a:t> A function can have an unknown number of required arguments and keyword arguments</a:t>
            </a:r>
          </a:p>
          <a:p>
            <a:r>
              <a:rPr lang="en-US" dirty="0"/>
              <a:t>In this case, extra positional arguments are stored in the tuple </a:t>
            </a:r>
            <a:r>
              <a:rPr lang="en-US" dirty="0" err="1">
                <a:solidFill>
                  <a:schemeClr val="tx2">
                    <a:lumMod val="60000"/>
                    <a:lumOff val="40000"/>
                  </a:schemeClr>
                </a:solidFill>
              </a:rPr>
              <a:t>args</a:t>
            </a:r>
            <a:r>
              <a:rPr lang="en-US" dirty="0"/>
              <a:t> and extra keyword arguments in the dictionary </a:t>
            </a:r>
            <a:r>
              <a:rPr lang="en-US" dirty="0" err="1">
                <a:solidFill>
                  <a:schemeClr val="tx2">
                    <a:lumMod val="60000"/>
                    <a:lumOff val="40000"/>
                  </a:schemeClr>
                </a:solidFill>
              </a:rPr>
              <a:t>kwargs</a:t>
            </a:r>
            <a:r>
              <a:rPr lang="en-US" dirty="0">
                <a:solidFill>
                  <a:schemeClr val="tx2">
                    <a:lumMod val="60000"/>
                    <a:lumOff val="40000"/>
                  </a:schemeClr>
                </a:solidFill>
              </a:rPr>
              <a:t>.</a:t>
            </a:r>
          </a:p>
          <a:p>
            <a:r>
              <a:rPr lang="en-US" dirty="0"/>
              <a:t>This must be specified at the definition of the function</a:t>
            </a:r>
          </a:p>
          <a:p>
            <a:endParaRPr lang="en-CA" dirty="0"/>
          </a:p>
        </p:txBody>
      </p:sp>
      <p:sp>
        <p:nvSpPr>
          <p:cNvPr id="4" name="Slide Number Placeholder 3">
            <a:extLst>
              <a:ext uri="{FF2B5EF4-FFF2-40B4-BE49-F238E27FC236}">
                <a16:creationId xmlns:a16="http://schemas.microsoft.com/office/drawing/2014/main" id="{0E0881F1-4A7A-46A0-AFC3-3230FFA683E1}"/>
              </a:ext>
            </a:extLst>
          </p:cNvPr>
          <p:cNvSpPr>
            <a:spLocks noGrp="1"/>
          </p:cNvSpPr>
          <p:nvPr>
            <p:ph type="sldNum" sz="quarter" idx="10"/>
          </p:nvPr>
        </p:nvSpPr>
        <p:spPr/>
        <p:txBody>
          <a:bodyPr/>
          <a:lstStyle/>
          <a:p>
            <a:pPr>
              <a:defRPr/>
            </a:pPr>
            <a:fld id="{6DB1FBA9-0009-47E9-8D28-5B0116D2432D}" type="slidenum">
              <a:rPr lang="en-US" altLang="en-US" smtClean="0"/>
              <a:pPr>
                <a:defRPr/>
              </a:pPr>
              <a:t>369</a:t>
            </a:fld>
            <a:endParaRPr lang="en-US" altLang="en-US"/>
          </a:p>
        </p:txBody>
      </p:sp>
    </p:spTree>
    <p:extLst>
      <p:ext uri="{BB962C8B-B14F-4D97-AF65-F5344CB8AC3E}">
        <p14:creationId xmlns:p14="http://schemas.microsoft.com/office/powerpoint/2010/main" val="1024833991"/>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433E8-9632-407D-BDB3-4B21BB1B99EF}"/>
              </a:ext>
            </a:extLst>
          </p:cNvPr>
          <p:cNvSpPr>
            <a:spLocks noGrp="1"/>
          </p:cNvSpPr>
          <p:nvPr>
            <p:ph type="title"/>
          </p:nvPr>
        </p:nvSpPr>
        <p:spPr/>
        <p:txBody>
          <a:bodyPr/>
          <a:lstStyle/>
          <a:p>
            <a:r>
              <a:rPr lang="en-US" dirty="0"/>
              <a:t>Quiz 0</a:t>
            </a:r>
            <a:endParaRPr lang="en-CA" dirty="0"/>
          </a:p>
        </p:txBody>
      </p:sp>
      <p:sp>
        <p:nvSpPr>
          <p:cNvPr id="3" name="Content Placeholder 2">
            <a:extLst>
              <a:ext uri="{FF2B5EF4-FFF2-40B4-BE49-F238E27FC236}">
                <a16:creationId xmlns:a16="http://schemas.microsoft.com/office/drawing/2014/main" id="{D6ED6C70-6461-40AD-B98A-0628FD50EB9E}"/>
              </a:ext>
            </a:extLst>
          </p:cNvPr>
          <p:cNvSpPr>
            <a:spLocks noGrp="1"/>
          </p:cNvSpPr>
          <p:nvPr>
            <p:ph idx="1"/>
          </p:nvPr>
        </p:nvSpPr>
        <p:spPr/>
        <p:txBody>
          <a:bodyPr/>
          <a:lstStyle/>
          <a:p>
            <a:r>
              <a:rPr lang="en-US" b="1" dirty="0"/>
              <a:t>8. Which one of the following have the </a:t>
            </a:r>
            <a:r>
              <a:rPr lang="en-US" b="1" i="1" dirty="0"/>
              <a:t>same precedence</a:t>
            </a:r>
            <a:r>
              <a:rPr lang="en-US" b="1" dirty="0"/>
              <a:t>?</a:t>
            </a:r>
          </a:p>
          <a:p>
            <a:r>
              <a:rPr lang="en-US" dirty="0"/>
              <a:t>A Addition and Subtraction</a:t>
            </a:r>
          </a:p>
          <a:p>
            <a:r>
              <a:rPr lang="en-US" dirty="0"/>
              <a:t>B Multiplication and Division</a:t>
            </a:r>
          </a:p>
          <a:p>
            <a:r>
              <a:rPr lang="en-US" dirty="0"/>
              <a:t>C Exponentiation and division</a:t>
            </a:r>
          </a:p>
          <a:p>
            <a:r>
              <a:rPr lang="en-US" dirty="0"/>
              <a:t>D Brackets and Division</a:t>
            </a:r>
          </a:p>
          <a:p>
            <a:r>
              <a:rPr lang="en-US" dirty="0"/>
              <a:t>E  A and B</a:t>
            </a:r>
          </a:p>
          <a:p>
            <a:r>
              <a:rPr lang="en-US" dirty="0"/>
              <a:t>F  A, B, C and D</a:t>
            </a:r>
          </a:p>
          <a:p>
            <a:endParaRPr lang="en-US" dirty="0"/>
          </a:p>
          <a:p>
            <a:r>
              <a:rPr lang="en-US" b="1" dirty="0"/>
              <a:t>9</a:t>
            </a:r>
            <a:r>
              <a:rPr lang="en-US" dirty="0"/>
              <a:t>. </a:t>
            </a:r>
            <a:r>
              <a:rPr lang="en-US" b="1" dirty="0"/>
              <a:t>The expression </a:t>
            </a:r>
            <a:r>
              <a:rPr lang="en-US" b="1" dirty="0">
                <a:solidFill>
                  <a:srgbClr val="C00000"/>
                </a:solidFill>
              </a:rPr>
              <a:t>int(False)</a:t>
            </a:r>
            <a:r>
              <a:rPr lang="en-US" b="1" dirty="0"/>
              <a:t> is converted to an integer. State whether True or False</a:t>
            </a:r>
          </a:p>
          <a:p>
            <a:endParaRPr lang="en-US" dirty="0"/>
          </a:p>
          <a:p>
            <a:r>
              <a:rPr lang="en-US" dirty="0"/>
              <a:t>A True</a:t>
            </a:r>
          </a:p>
          <a:p>
            <a:r>
              <a:rPr lang="en-US" dirty="0"/>
              <a:t>B False</a:t>
            </a:r>
          </a:p>
          <a:p>
            <a:endParaRPr lang="en-US" dirty="0"/>
          </a:p>
          <a:p>
            <a:endParaRPr lang="en-CA" dirty="0"/>
          </a:p>
        </p:txBody>
      </p:sp>
      <p:sp>
        <p:nvSpPr>
          <p:cNvPr id="4" name="Slide Number Placeholder 3">
            <a:extLst>
              <a:ext uri="{FF2B5EF4-FFF2-40B4-BE49-F238E27FC236}">
                <a16:creationId xmlns:a16="http://schemas.microsoft.com/office/drawing/2014/main" id="{B5C12C56-E523-4907-A76D-56348D6BC405}"/>
              </a:ext>
            </a:extLst>
          </p:cNvPr>
          <p:cNvSpPr>
            <a:spLocks noGrp="1"/>
          </p:cNvSpPr>
          <p:nvPr>
            <p:ph type="sldNum" sz="quarter" idx="10"/>
          </p:nvPr>
        </p:nvSpPr>
        <p:spPr/>
        <p:txBody>
          <a:bodyPr/>
          <a:lstStyle/>
          <a:p>
            <a:pPr>
              <a:defRPr/>
            </a:pPr>
            <a:fld id="{6DB1FBA9-0009-47E9-8D28-5B0116D2432D}" type="slidenum">
              <a:rPr lang="en-US" altLang="en-US" smtClean="0"/>
              <a:pPr>
                <a:defRPr/>
              </a:pPr>
              <a:t>37</a:t>
            </a:fld>
            <a:endParaRPr lang="en-US" altLang="en-US"/>
          </a:p>
        </p:txBody>
      </p:sp>
    </p:spTree>
    <p:extLst>
      <p:ext uri="{BB962C8B-B14F-4D97-AF65-F5344CB8AC3E}">
        <p14:creationId xmlns:p14="http://schemas.microsoft.com/office/powerpoint/2010/main" val="887129510"/>
      </p:ext>
    </p:extLst>
  </p:cSld>
  <p:clrMapOvr>
    <a:masterClrMapping/>
  </p:clrMapOvr>
  <p:transition spd="med"/>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92260-A9FB-4AE6-94C2-5F5003136447}"/>
              </a:ext>
            </a:extLst>
          </p:cNvPr>
          <p:cNvSpPr>
            <a:spLocks noGrp="1"/>
          </p:cNvSpPr>
          <p:nvPr>
            <p:ph type="title"/>
          </p:nvPr>
        </p:nvSpPr>
        <p:spPr/>
        <p:txBody>
          <a:bodyPr/>
          <a:lstStyle/>
          <a:p>
            <a:r>
              <a:rPr lang="en-US" dirty="0"/>
              <a:t>Python Functions(cont)</a:t>
            </a:r>
            <a:endParaRPr lang="en-CA" dirty="0"/>
          </a:p>
        </p:txBody>
      </p:sp>
      <p:sp>
        <p:nvSpPr>
          <p:cNvPr id="3" name="Content Placeholder 2">
            <a:extLst>
              <a:ext uri="{FF2B5EF4-FFF2-40B4-BE49-F238E27FC236}">
                <a16:creationId xmlns:a16="http://schemas.microsoft.com/office/drawing/2014/main" id="{0CFBD994-36C6-43CE-A36F-F6E4C1E6AB62}"/>
              </a:ext>
            </a:extLst>
          </p:cNvPr>
          <p:cNvSpPr>
            <a:spLocks noGrp="1"/>
          </p:cNvSpPr>
          <p:nvPr>
            <p:ph idx="1"/>
          </p:nvPr>
        </p:nvSpPr>
        <p:spPr/>
        <p:txBody>
          <a:bodyPr/>
          <a:lstStyle/>
          <a:p>
            <a:r>
              <a:rPr lang="en-US" dirty="0"/>
              <a:t>See the example function below: (it’s in the embedded text file – Python function example)</a:t>
            </a:r>
          </a:p>
          <a:p>
            <a:r>
              <a:rPr lang="en-US" dirty="0"/>
              <a:t>The parameters </a:t>
            </a:r>
            <a:r>
              <a:rPr lang="en-US" dirty="0">
                <a:solidFill>
                  <a:schemeClr val="tx2">
                    <a:lumMod val="60000"/>
                    <a:lumOff val="40000"/>
                  </a:schemeClr>
                </a:solidFill>
              </a:rPr>
              <a:t>*</a:t>
            </a:r>
            <a:r>
              <a:rPr lang="en-US" dirty="0" err="1">
                <a:solidFill>
                  <a:schemeClr val="tx2">
                    <a:lumMod val="60000"/>
                    <a:lumOff val="40000"/>
                  </a:schemeClr>
                </a:solidFill>
              </a:rPr>
              <a:t>args</a:t>
            </a:r>
            <a:r>
              <a:rPr lang="en-US" dirty="0">
                <a:solidFill>
                  <a:schemeClr val="tx2">
                    <a:lumMod val="60000"/>
                    <a:lumOff val="40000"/>
                  </a:schemeClr>
                </a:solidFill>
              </a:rPr>
              <a:t> </a:t>
            </a:r>
            <a:r>
              <a:rPr lang="en-US" dirty="0"/>
              <a:t>and </a:t>
            </a:r>
            <a:r>
              <a:rPr lang="en-US" dirty="0">
                <a:solidFill>
                  <a:schemeClr val="tx2">
                    <a:lumMod val="60000"/>
                    <a:lumOff val="40000"/>
                  </a:schemeClr>
                </a:solidFill>
              </a:rPr>
              <a:t>**</a:t>
            </a:r>
            <a:r>
              <a:rPr lang="en-US" dirty="0" err="1">
                <a:solidFill>
                  <a:schemeClr val="tx2">
                    <a:lumMod val="60000"/>
                    <a:lumOff val="40000"/>
                  </a:schemeClr>
                </a:solidFill>
              </a:rPr>
              <a:t>kwargs</a:t>
            </a:r>
            <a:r>
              <a:rPr lang="en-US" dirty="0">
                <a:solidFill>
                  <a:schemeClr val="tx2">
                    <a:lumMod val="60000"/>
                    <a:lumOff val="40000"/>
                  </a:schemeClr>
                </a:solidFill>
              </a:rPr>
              <a:t> </a:t>
            </a:r>
            <a:r>
              <a:rPr lang="en-US" dirty="0"/>
              <a:t>work as a placeholder as extra positional and keyword arguments respectively</a:t>
            </a:r>
          </a:p>
          <a:p>
            <a:endParaRPr lang="en-CA" sz="1200" i="1" dirty="0">
              <a:solidFill>
                <a:srgbClr val="C00000"/>
              </a:solidFill>
            </a:endParaRPr>
          </a:p>
          <a:p>
            <a:r>
              <a:rPr lang="en-CA" sz="1200" i="1" dirty="0">
                <a:solidFill>
                  <a:srgbClr val="C00000"/>
                </a:solidFill>
              </a:rPr>
              <a:t>def </a:t>
            </a:r>
            <a:r>
              <a:rPr lang="en-CA" sz="1200" i="1" dirty="0" err="1">
                <a:solidFill>
                  <a:srgbClr val="C00000"/>
                </a:solidFill>
              </a:rPr>
              <a:t>mysum</a:t>
            </a:r>
            <a:r>
              <a:rPr lang="en-CA" sz="1200" i="1" dirty="0">
                <a:solidFill>
                  <a:srgbClr val="C00000"/>
                </a:solidFill>
              </a:rPr>
              <a:t>(</a:t>
            </a:r>
            <a:r>
              <a:rPr lang="en-CA" sz="1200" i="1" dirty="0" err="1">
                <a:solidFill>
                  <a:srgbClr val="C00000"/>
                </a:solidFill>
              </a:rPr>
              <a:t>x,y,z</a:t>
            </a:r>
            <a:r>
              <a:rPr lang="en-CA" sz="1200" i="1" dirty="0">
                <a:solidFill>
                  <a:srgbClr val="C00000"/>
                </a:solidFill>
              </a:rPr>
              <a:t>=4,*</a:t>
            </a:r>
            <a:r>
              <a:rPr lang="en-CA" sz="1200" i="1" dirty="0" err="1">
                <a:solidFill>
                  <a:srgbClr val="C00000"/>
                </a:solidFill>
              </a:rPr>
              <a:t>args</a:t>
            </a:r>
            <a:r>
              <a:rPr lang="en-CA" sz="1200" i="1" dirty="0">
                <a:solidFill>
                  <a:srgbClr val="C00000"/>
                </a:solidFill>
              </a:rPr>
              <a:t>,**</a:t>
            </a:r>
            <a:r>
              <a:rPr lang="en-CA" sz="1200" i="1" dirty="0" err="1">
                <a:solidFill>
                  <a:srgbClr val="C00000"/>
                </a:solidFill>
              </a:rPr>
              <a:t>kwargs</a:t>
            </a:r>
            <a:r>
              <a:rPr lang="en-CA" sz="1200" i="1" dirty="0">
                <a:solidFill>
                  <a:srgbClr val="C00000"/>
                </a:solidFill>
              </a:rPr>
              <a:t>):</a:t>
            </a:r>
          </a:p>
          <a:p>
            <a:r>
              <a:rPr lang="en-CA" sz="1200" i="1" dirty="0">
                <a:solidFill>
                  <a:srgbClr val="C00000"/>
                </a:solidFill>
              </a:rPr>
              <a:t>    #Requirements</a:t>
            </a:r>
          </a:p>
          <a:p>
            <a:r>
              <a:rPr lang="en-CA" sz="1200" i="1" dirty="0">
                <a:solidFill>
                  <a:srgbClr val="C00000"/>
                </a:solidFill>
              </a:rPr>
              <a:t>    result = </a:t>
            </a:r>
            <a:r>
              <a:rPr lang="en-CA" sz="1200" i="1" dirty="0" err="1">
                <a:solidFill>
                  <a:srgbClr val="C00000"/>
                </a:solidFill>
              </a:rPr>
              <a:t>x+y</a:t>
            </a:r>
            <a:endParaRPr lang="en-CA" sz="1200" i="1" dirty="0">
              <a:solidFill>
                <a:srgbClr val="C00000"/>
              </a:solidFill>
            </a:endParaRPr>
          </a:p>
          <a:p>
            <a:r>
              <a:rPr lang="en-CA" sz="1200" i="1" dirty="0">
                <a:solidFill>
                  <a:srgbClr val="C00000"/>
                </a:solidFill>
              </a:rPr>
              <a:t>    #default argument</a:t>
            </a:r>
          </a:p>
          <a:p>
            <a:r>
              <a:rPr lang="en-CA" sz="1200" i="1" dirty="0">
                <a:solidFill>
                  <a:srgbClr val="C00000"/>
                </a:solidFill>
              </a:rPr>
              <a:t>    result += z</a:t>
            </a:r>
          </a:p>
          <a:p>
            <a:r>
              <a:rPr lang="en-CA" sz="1200" i="1" dirty="0">
                <a:solidFill>
                  <a:srgbClr val="C00000"/>
                </a:solidFill>
              </a:rPr>
              <a:t>    #variable arguments</a:t>
            </a:r>
          </a:p>
          <a:p>
            <a:r>
              <a:rPr lang="en-CA" sz="1200" i="1" dirty="0">
                <a:solidFill>
                  <a:srgbClr val="C00000"/>
                </a:solidFill>
              </a:rPr>
              <a:t>    for v in </a:t>
            </a:r>
            <a:r>
              <a:rPr lang="en-CA" sz="1200" i="1" dirty="0" err="1">
                <a:solidFill>
                  <a:srgbClr val="C00000"/>
                </a:solidFill>
              </a:rPr>
              <a:t>args</a:t>
            </a:r>
            <a:r>
              <a:rPr lang="en-CA" sz="1200" i="1" dirty="0">
                <a:solidFill>
                  <a:srgbClr val="C00000"/>
                </a:solidFill>
              </a:rPr>
              <a:t>:</a:t>
            </a:r>
          </a:p>
          <a:p>
            <a:r>
              <a:rPr lang="en-CA" sz="1200" i="1" dirty="0">
                <a:solidFill>
                  <a:srgbClr val="C00000"/>
                </a:solidFill>
              </a:rPr>
              <a:t>        result += v</a:t>
            </a:r>
          </a:p>
          <a:p>
            <a:r>
              <a:rPr lang="en-CA" sz="1200" i="1" dirty="0">
                <a:solidFill>
                  <a:srgbClr val="C00000"/>
                </a:solidFill>
              </a:rPr>
              <a:t>    #variable kw arguments</a:t>
            </a:r>
          </a:p>
          <a:p>
            <a:r>
              <a:rPr lang="en-CA" sz="1200" i="1" dirty="0">
                <a:solidFill>
                  <a:srgbClr val="C00000"/>
                </a:solidFill>
              </a:rPr>
              <a:t>    for </a:t>
            </a:r>
            <a:r>
              <a:rPr lang="en-CA" sz="1200" i="1" dirty="0" err="1">
                <a:solidFill>
                  <a:srgbClr val="C00000"/>
                </a:solidFill>
              </a:rPr>
              <a:t>k,v</a:t>
            </a:r>
            <a:r>
              <a:rPr lang="en-CA" sz="1200" i="1" dirty="0">
                <a:solidFill>
                  <a:srgbClr val="C00000"/>
                </a:solidFill>
              </a:rPr>
              <a:t> in </a:t>
            </a:r>
            <a:r>
              <a:rPr lang="en-CA" sz="1200" i="1" dirty="0" err="1">
                <a:solidFill>
                  <a:srgbClr val="C00000"/>
                </a:solidFill>
              </a:rPr>
              <a:t>kwargs.items</a:t>
            </a:r>
            <a:r>
              <a:rPr lang="en-CA" sz="1200" i="1" dirty="0">
                <a:solidFill>
                  <a:srgbClr val="C00000"/>
                </a:solidFill>
              </a:rPr>
              <a:t>():</a:t>
            </a:r>
          </a:p>
          <a:p>
            <a:r>
              <a:rPr lang="en-CA" sz="1200" i="1" dirty="0">
                <a:solidFill>
                  <a:srgbClr val="C00000"/>
                </a:solidFill>
              </a:rPr>
              <a:t>        result += v</a:t>
            </a:r>
          </a:p>
          <a:p>
            <a:r>
              <a:rPr lang="en-CA" sz="1200" i="1" dirty="0">
                <a:solidFill>
                  <a:srgbClr val="C00000"/>
                </a:solidFill>
              </a:rPr>
              <a:t>    #show extra positional and keyword </a:t>
            </a:r>
            <a:r>
              <a:rPr lang="en-CA" sz="1200" i="1" dirty="0" err="1">
                <a:solidFill>
                  <a:srgbClr val="C00000"/>
                </a:solidFill>
              </a:rPr>
              <a:t>args</a:t>
            </a:r>
            <a:endParaRPr lang="en-CA" sz="1200" i="1" dirty="0">
              <a:solidFill>
                <a:srgbClr val="C00000"/>
              </a:solidFill>
            </a:endParaRPr>
          </a:p>
          <a:p>
            <a:r>
              <a:rPr lang="en-CA" sz="1200" i="1" dirty="0">
                <a:solidFill>
                  <a:srgbClr val="C00000"/>
                </a:solidFill>
              </a:rPr>
              <a:t>    print(</a:t>
            </a:r>
            <a:r>
              <a:rPr lang="en-CA" sz="1200" i="1" dirty="0" err="1">
                <a:solidFill>
                  <a:srgbClr val="C00000"/>
                </a:solidFill>
              </a:rPr>
              <a:t>args</a:t>
            </a:r>
            <a:r>
              <a:rPr lang="en-CA" sz="1200" i="1" dirty="0">
                <a:solidFill>
                  <a:srgbClr val="C00000"/>
                </a:solidFill>
              </a:rPr>
              <a:t>)</a:t>
            </a:r>
          </a:p>
          <a:p>
            <a:r>
              <a:rPr lang="en-CA" sz="1200" i="1" dirty="0">
                <a:solidFill>
                  <a:srgbClr val="C00000"/>
                </a:solidFill>
              </a:rPr>
              <a:t>    print(</a:t>
            </a:r>
            <a:r>
              <a:rPr lang="en-CA" sz="1200" i="1" dirty="0" err="1">
                <a:solidFill>
                  <a:srgbClr val="C00000"/>
                </a:solidFill>
              </a:rPr>
              <a:t>kwargs</a:t>
            </a:r>
            <a:r>
              <a:rPr lang="en-CA" sz="1200" i="1" dirty="0">
                <a:solidFill>
                  <a:srgbClr val="C00000"/>
                </a:solidFill>
              </a:rPr>
              <a:t>)</a:t>
            </a:r>
          </a:p>
          <a:p>
            <a:r>
              <a:rPr lang="en-CA" sz="1200" i="1" dirty="0">
                <a:solidFill>
                  <a:srgbClr val="C00000"/>
                </a:solidFill>
              </a:rPr>
              <a:t>    </a:t>
            </a:r>
          </a:p>
          <a:p>
            <a:r>
              <a:rPr lang="en-CA" sz="1200" i="1" dirty="0">
                <a:solidFill>
                  <a:srgbClr val="C00000"/>
                </a:solidFill>
              </a:rPr>
              <a:t>    return result</a:t>
            </a:r>
          </a:p>
        </p:txBody>
      </p:sp>
      <p:sp>
        <p:nvSpPr>
          <p:cNvPr id="4" name="Slide Number Placeholder 3">
            <a:extLst>
              <a:ext uri="{FF2B5EF4-FFF2-40B4-BE49-F238E27FC236}">
                <a16:creationId xmlns:a16="http://schemas.microsoft.com/office/drawing/2014/main" id="{B1A2B0B4-44C8-42B3-97BA-26F73BBF0F3B}"/>
              </a:ext>
            </a:extLst>
          </p:cNvPr>
          <p:cNvSpPr>
            <a:spLocks noGrp="1"/>
          </p:cNvSpPr>
          <p:nvPr>
            <p:ph type="sldNum" sz="quarter" idx="10"/>
          </p:nvPr>
        </p:nvSpPr>
        <p:spPr/>
        <p:txBody>
          <a:bodyPr/>
          <a:lstStyle/>
          <a:p>
            <a:pPr>
              <a:defRPr/>
            </a:pPr>
            <a:fld id="{6DB1FBA9-0009-47E9-8D28-5B0116D2432D}" type="slidenum">
              <a:rPr lang="en-US" altLang="en-US" smtClean="0"/>
              <a:pPr>
                <a:defRPr/>
              </a:pPr>
              <a:t>370</a:t>
            </a:fld>
            <a:endParaRPr lang="en-US" altLang="en-US"/>
          </a:p>
        </p:txBody>
      </p:sp>
      <p:graphicFrame>
        <p:nvGraphicFramePr>
          <p:cNvPr id="5" name="Object 4">
            <a:extLst>
              <a:ext uri="{FF2B5EF4-FFF2-40B4-BE49-F238E27FC236}">
                <a16:creationId xmlns:a16="http://schemas.microsoft.com/office/drawing/2014/main" id="{24D4D0AF-0FAF-4B17-BEA0-0A8711CA0039}"/>
              </a:ext>
            </a:extLst>
          </p:cNvPr>
          <p:cNvGraphicFramePr>
            <a:graphicFrameLocks noChangeAspect="1"/>
          </p:cNvGraphicFramePr>
          <p:nvPr>
            <p:extLst>
              <p:ext uri="{D42A27DB-BD31-4B8C-83A1-F6EECF244321}">
                <p14:modId xmlns:p14="http://schemas.microsoft.com/office/powerpoint/2010/main" val="927155636"/>
              </p:ext>
            </p:extLst>
          </p:nvPr>
        </p:nvGraphicFramePr>
        <p:xfrm>
          <a:off x="5761038" y="3294063"/>
          <a:ext cx="2041525" cy="604837"/>
        </p:xfrm>
        <a:graphic>
          <a:graphicData uri="http://schemas.openxmlformats.org/presentationml/2006/ole">
            <mc:AlternateContent xmlns:mc="http://schemas.openxmlformats.org/markup-compatibility/2006">
              <mc:Choice xmlns:v="urn:schemas-microsoft-com:vml" Requires="v">
                <p:oleObj name="Packager Shell Object" showAsIcon="1" r:id="rId2" imgW="2040840" imgH="604800" progId="Package">
                  <p:embed/>
                </p:oleObj>
              </mc:Choice>
              <mc:Fallback>
                <p:oleObj name="Packager Shell Object" showAsIcon="1" r:id="rId2" imgW="2040840" imgH="604800" progId="Package">
                  <p:embed/>
                  <p:pic>
                    <p:nvPicPr>
                      <p:cNvPr id="0" name=""/>
                      <p:cNvPicPr/>
                      <p:nvPr/>
                    </p:nvPicPr>
                    <p:blipFill>
                      <a:blip r:embed="rId3"/>
                      <a:stretch>
                        <a:fillRect/>
                      </a:stretch>
                    </p:blipFill>
                    <p:spPr>
                      <a:xfrm>
                        <a:off x="5761038" y="3294063"/>
                        <a:ext cx="2041525" cy="604837"/>
                      </a:xfrm>
                      <a:prstGeom prst="rect">
                        <a:avLst/>
                      </a:prstGeom>
                    </p:spPr>
                  </p:pic>
                </p:oleObj>
              </mc:Fallback>
            </mc:AlternateContent>
          </a:graphicData>
        </a:graphic>
      </p:graphicFrame>
    </p:spTree>
    <p:extLst>
      <p:ext uri="{BB962C8B-B14F-4D97-AF65-F5344CB8AC3E}">
        <p14:creationId xmlns:p14="http://schemas.microsoft.com/office/powerpoint/2010/main" val="3031261314"/>
      </p:ext>
    </p:extLst>
  </p:cSld>
  <p:clrMapOvr>
    <a:masterClrMapping/>
  </p:clrMapOvr>
  <p:transition spd="med"/>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91007-901C-492B-BB2C-191CA65BF82D}"/>
              </a:ext>
            </a:extLst>
          </p:cNvPr>
          <p:cNvSpPr>
            <a:spLocks noGrp="1"/>
          </p:cNvSpPr>
          <p:nvPr>
            <p:ph type="title"/>
          </p:nvPr>
        </p:nvSpPr>
        <p:spPr/>
        <p:txBody>
          <a:bodyPr/>
          <a:lstStyle/>
          <a:p>
            <a:r>
              <a:rPr lang="en-US" dirty="0"/>
              <a:t>Python Functions(cont)</a:t>
            </a:r>
            <a:endParaRPr lang="en-CA" dirty="0"/>
          </a:p>
        </p:txBody>
      </p:sp>
      <p:sp>
        <p:nvSpPr>
          <p:cNvPr id="3" name="Content Placeholder 2">
            <a:extLst>
              <a:ext uri="{FF2B5EF4-FFF2-40B4-BE49-F238E27FC236}">
                <a16:creationId xmlns:a16="http://schemas.microsoft.com/office/drawing/2014/main" id="{A38E6190-51FA-4E08-A29D-93D2A68F9D43}"/>
              </a:ext>
            </a:extLst>
          </p:cNvPr>
          <p:cNvSpPr>
            <a:spLocks noGrp="1"/>
          </p:cNvSpPr>
          <p:nvPr>
            <p:ph idx="1"/>
          </p:nvPr>
        </p:nvSpPr>
        <p:spPr/>
        <p:txBody>
          <a:bodyPr/>
          <a:lstStyle/>
          <a:p>
            <a:r>
              <a:rPr lang="en-US" dirty="0">
                <a:solidFill>
                  <a:srgbClr val="C00000"/>
                </a:solidFill>
              </a:rPr>
              <a:t>Let’s look closely at what this function does</a:t>
            </a:r>
          </a:p>
          <a:p>
            <a:r>
              <a:rPr lang="en-US" dirty="0"/>
              <a:t>This function first adds the values of the required arguments </a:t>
            </a:r>
            <a:r>
              <a:rPr lang="en-US" b="1" dirty="0"/>
              <a:t>x</a:t>
            </a:r>
            <a:r>
              <a:rPr lang="en-US" dirty="0"/>
              <a:t> and </a:t>
            </a:r>
            <a:r>
              <a:rPr lang="en-US" b="1" dirty="0"/>
              <a:t>y</a:t>
            </a:r>
            <a:endParaRPr lang="en-US" dirty="0"/>
          </a:p>
          <a:p>
            <a:r>
              <a:rPr lang="en-US" dirty="0"/>
              <a:t>Then it adds the third default argument </a:t>
            </a:r>
            <a:r>
              <a:rPr lang="en-US" b="1" dirty="0"/>
              <a:t>z</a:t>
            </a:r>
          </a:p>
          <a:p>
            <a:r>
              <a:rPr lang="en-US" dirty="0"/>
              <a:t>If </a:t>
            </a:r>
            <a:r>
              <a:rPr lang="en-US" b="1" dirty="0"/>
              <a:t>z</a:t>
            </a:r>
            <a:r>
              <a:rPr lang="en-US" dirty="0"/>
              <a:t> is not passed during the function call, it will receive the default value of 4</a:t>
            </a:r>
          </a:p>
          <a:p>
            <a:r>
              <a:rPr lang="en-US" dirty="0"/>
              <a:t>If more than three positional arguments are passed, the values are stored in the </a:t>
            </a:r>
            <a:r>
              <a:rPr lang="en-US" dirty="0">
                <a:solidFill>
                  <a:srgbClr val="C00000"/>
                </a:solidFill>
              </a:rPr>
              <a:t>tuple</a:t>
            </a:r>
            <a:r>
              <a:rPr lang="en-US" dirty="0"/>
              <a:t> </a:t>
            </a:r>
            <a:r>
              <a:rPr lang="en-US" b="1" dirty="0" err="1"/>
              <a:t>args</a:t>
            </a:r>
            <a:endParaRPr lang="en-US" b="1" dirty="0"/>
          </a:p>
          <a:p>
            <a:r>
              <a:rPr lang="en-US" dirty="0"/>
              <a:t>Extra keyword arguments are stored in the </a:t>
            </a:r>
            <a:r>
              <a:rPr lang="en-US" b="1" dirty="0" err="1"/>
              <a:t>kwargs</a:t>
            </a:r>
            <a:r>
              <a:rPr lang="en-US" b="1" dirty="0"/>
              <a:t> </a:t>
            </a:r>
            <a:r>
              <a:rPr lang="en-US" dirty="0">
                <a:solidFill>
                  <a:srgbClr val="C00000"/>
                </a:solidFill>
              </a:rPr>
              <a:t>dictionary </a:t>
            </a:r>
          </a:p>
          <a:p>
            <a:r>
              <a:rPr lang="en-US" dirty="0"/>
              <a:t>The examples below represent many ways to call this function</a:t>
            </a:r>
          </a:p>
          <a:p>
            <a:endParaRPr lang="en-CA" dirty="0"/>
          </a:p>
        </p:txBody>
      </p:sp>
      <p:sp>
        <p:nvSpPr>
          <p:cNvPr id="4" name="Slide Number Placeholder 3">
            <a:extLst>
              <a:ext uri="{FF2B5EF4-FFF2-40B4-BE49-F238E27FC236}">
                <a16:creationId xmlns:a16="http://schemas.microsoft.com/office/drawing/2014/main" id="{B7391436-231C-4BC4-8525-65EB153F8ACF}"/>
              </a:ext>
            </a:extLst>
          </p:cNvPr>
          <p:cNvSpPr>
            <a:spLocks noGrp="1"/>
          </p:cNvSpPr>
          <p:nvPr>
            <p:ph type="sldNum" sz="quarter" idx="10"/>
          </p:nvPr>
        </p:nvSpPr>
        <p:spPr/>
        <p:txBody>
          <a:bodyPr/>
          <a:lstStyle/>
          <a:p>
            <a:pPr>
              <a:defRPr/>
            </a:pPr>
            <a:fld id="{6DB1FBA9-0009-47E9-8D28-5B0116D2432D}" type="slidenum">
              <a:rPr lang="en-US" altLang="en-US" smtClean="0"/>
              <a:pPr>
                <a:defRPr/>
              </a:pPr>
              <a:t>371</a:t>
            </a:fld>
            <a:endParaRPr lang="en-US" altLang="en-US"/>
          </a:p>
        </p:txBody>
      </p:sp>
    </p:spTree>
    <p:extLst>
      <p:ext uri="{BB962C8B-B14F-4D97-AF65-F5344CB8AC3E}">
        <p14:creationId xmlns:p14="http://schemas.microsoft.com/office/powerpoint/2010/main" val="355981778"/>
      </p:ext>
    </p:extLst>
  </p:cSld>
  <p:clrMapOvr>
    <a:masterClrMapping/>
  </p:clrMapOvr>
  <p:transition spd="med"/>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90113-F8C2-41BC-AB92-369B31899020}"/>
              </a:ext>
            </a:extLst>
          </p:cNvPr>
          <p:cNvSpPr>
            <a:spLocks noGrp="1"/>
          </p:cNvSpPr>
          <p:nvPr>
            <p:ph type="title"/>
          </p:nvPr>
        </p:nvSpPr>
        <p:spPr/>
        <p:txBody>
          <a:bodyPr/>
          <a:lstStyle/>
          <a:p>
            <a:r>
              <a:rPr lang="en-US" dirty="0"/>
              <a:t>Python Functions(cont)</a:t>
            </a:r>
            <a:endParaRPr lang="en-CA" dirty="0"/>
          </a:p>
        </p:txBody>
      </p:sp>
      <p:sp>
        <p:nvSpPr>
          <p:cNvPr id="3" name="Content Placeholder 2">
            <a:extLst>
              <a:ext uri="{FF2B5EF4-FFF2-40B4-BE49-F238E27FC236}">
                <a16:creationId xmlns:a16="http://schemas.microsoft.com/office/drawing/2014/main" id="{A075C6D0-B27B-462E-A0F7-987C1E86E605}"/>
              </a:ext>
            </a:extLst>
          </p:cNvPr>
          <p:cNvSpPr>
            <a:spLocks noGrp="1"/>
          </p:cNvSpPr>
          <p:nvPr>
            <p:ph idx="1"/>
          </p:nvPr>
        </p:nvSpPr>
        <p:spPr/>
        <p:txBody>
          <a:bodyPr/>
          <a:lstStyle/>
          <a:p>
            <a:r>
              <a:rPr lang="pt-BR" dirty="0">
                <a:solidFill>
                  <a:srgbClr val="C00000"/>
                </a:solidFill>
              </a:rPr>
              <a:t>Type these into your console and see what results you get</a:t>
            </a:r>
          </a:p>
          <a:p>
            <a:endParaRPr lang="pt-BR" dirty="0"/>
          </a:p>
          <a:p>
            <a:r>
              <a:rPr lang="pt-BR" i="1" dirty="0"/>
              <a:t>mysum(1,2,3,4)</a:t>
            </a:r>
          </a:p>
          <a:p>
            <a:r>
              <a:rPr lang="pt-BR" i="1" dirty="0"/>
              <a:t>mysum(1,2,3,4,5,6)</a:t>
            </a:r>
          </a:p>
          <a:p>
            <a:r>
              <a:rPr lang="pt-BR" i="1" dirty="0"/>
              <a:t>mysum(1,2,3,4,5,6,7,8,9,10)</a:t>
            </a:r>
          </a:p>
          <a:p>
            <a:endParaRPr lang="pt-BR" dirty="0"/>
          </a:p>
          <a:p>
            <a:r>
              <a:rPr lang="pt-BR" dirty="0">
                <a:solidFill>
                  <a:srgbClr val="C00000"/>
                </a:solidFill>
              </a:rPr>
              <a:t>#outputs keyword arguments</a:t>
            </a:r>
          </a:p>
          <a:p>
            <a:r>
              <a:rPr lang="pt-BR" i="1" dirty="0"/>
              <a:t>mysum(1,2,3,d=4, e=5)</a:t>
            </a:r>
          </a:p>
          <a:p>
            <a:endParaRPr lang="pt-BR" i="1" dirty="0"/>
          </a:p>
          <a:p>
            <a:endParaRPr lang="pt-BR" i="1" dirty="0"/>
          </a:p>
          <a:p>
            <a:r>
              <a:rPr lang="pt-BR" i="1" dirty="0"/>
              <a:t>mysum(x=0, y=0,a=1, b=2,</a:t>
            </a:r>
          </a:p>
          <a:p>
            <a:r>
              <a:rPr lang="pt-BR" i="1" dirty="0"/>
              <a:t> c=3, d=4, e=5)</a:t>
            </a:r>
          </a:p>
          <a:p>
            <a:endParaRPr lang="en-CA" dirty="0"/>
          </a:p>
        </p:txBody>
      </p:sp>
      <p:sp>
        <p:nvSpPr>
          <p:cNvPr id="4" name="Slide Number Placeholder 3">
            <a:extLst>
              <a:ext uri="{FF2B5EF4-FFF2-40B4-BE49-F238E27FC236}">
                <a16:creationId xmlns:a16="http://schemas.microsoft.com/office/drawing/2014/main" id="{F985F189-C4E0-4963-8B08-8FA53DA0A531}"/>
              </a:ext>
            </a:extLst>
          </p:cNvPr>
          <p:cNvSpPr>
            <a:spLocks noGrp="1"/>
          </p:cNvSpPr>
          <p:nvPr>
            <p:ph type="sldNum" sz="quarter" idx="10"/>
          </p:nvPr>
        </p:nvSpPr>
        <p:spPr/>
        <p:txBody>
          <a:bodyPr/>
          <a:lstStyle/>
          <a:p>
            <a:pPr>
              <a:defRPr/>
            </a:pPr>
            <a:fld id="{6DB1FBA9-0009-47E9-8D28-5B0116D2432D}" type="slidenum">
              <a:rPr lang="en-US" altLang="en-US" smtClean="0"/>
              <a:pPr>
                <a:defRPr/>
              </a:pPr>
              <a:t>372</a:t>
            </a:fld>
            <a:endParaRPr lang="en-US" altLang="en-US"/>
          </a:p>
        </p:txBody>
      </p:sp>
      <p:pic>
        <p:nvPicPr>
          <p:cNvPr id="7" name="Picture 6">
            <a:extLst>
              <a:ext uri="{FF2B5EF4-FFF2-40B4-BE49-F238E27FC236}">
                <a16:creationId xmlns:a16="http://schemas.microsoft.com/office/drawing/2014/main" id="{4AC868F3-6845-4C54-9060-3BB78A13ED96}"/>
              </a:ext>
            </a:extLst>
          </p:cNvPr>
          <p:cNvPicPr>
            <a:picLocks noChangeAspect="1"/>
          </p:cNvPicPr>
          <p:nvPr/>
        </p:nvPicPr>
        <p:blipFill>
          <a:blip r:embed="rId2"/>
          <a:stretch>
            <a:fillRect/>
          </a:stretch>
        </p:blipFill>
        <p:spPr>
          <a:xfrm>
            <a:off x="4724400" y="1428750"/>
            <a:ext cx="4114800" cy="5200650"/>
          </a:xfrm>
          <a:prstGeom prst="rect">
            <a:avLst/>
          </a:prstGeom>
        </p:spPr>
      </p:pic>
    </p:spTree>
    <p:extLst>
      <p:ext uri="{BB962C8B-B14F-4D97-AF65-F5344CB8AC3E}">
        <p14:creationId xmlns:p14="http://schemas.microsoft.com/office/powerpoint/2010/main" val="1243831527"/>
      </p:ext>
    </p:extLst>
  </p:cSld>
  <p:clrMapOvr>
    <a:masterClrMapping/>
  </p:clrMapOvr>
  <p:transition spd="med"/>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FCFBD-24E6-4B38-8CCB-07623F5AFB2E}"/>
              </a:ext>
            </a:extLst>
          </p:cNvPr>
          <p:cNvSpPr>
            <a:spLocks noGrp="1"/>
          </p:cNvSpPr>
          <p:nvPr>
            <p:ph type="title"/>
          </p:nvPr>
        </p:nvSpPr>
        <p:spPr/>
        <p:txBody>
          <a:bodyPr/>
          <a:lstStyle/>
          <a:p>
            <a:r>
              <a:rPr lang="en-US" dirty="0"/>
              <a:t>Python Functions(cont)</a:t>
            </a:r>
          </a:p>
        </p:txBody>
      </p:sp>
      <p:sp>
        <p:nvSpPr>
          <p:cNvPr id="3" name="Content Placeholder 2">
            <a:extLst>
              <a:ext uri="{FF2B5EF4-FFF2-40B4-BE49-F238E27FC236}">
                <a16:creationId xmlns:a16="http://schemas.microsoft.com/office/drawing/2014/main" id="{72D381A5-1746-4513-9668-4B73A65F54A7}"/>
              </a:ext>
            </a:extLst>
          </p:cNvPr>
          <p:cNvSpPr>
            <a:spLocks noGrp="1"/>
          </p:cNvSpPr>
          <p:nvPr>
            <p:ph idx="1"/>
          </p:nvPr>
        </p:nvSpPr>
        <p:spPr/>
        <p:txBody>
          <a:bodyPr/>
          <a:lstStyle/>
          <a:p>
            <a:r>
              <a:rPr lang="en-US" b="1" dirty="0"/>
              <a:t>Recursion</a:t>
            </a:r>
          </a:p>
          <a:p>
            <a:endParaRPr lang="en-US" dirty="0"/>
          </a:p>
          <a:p>
            <a:r>
              <a:rPr lang="en-US" dirty="0"/>
              <a:t>Python also accepts function </a:t>
            </a:r>
            <a:r>
              <a:rPr lang="en-US" dirty="0">
                <a:solidFill>
                  <a:srgbClr val="C00000"/>
                </a:solidFill>
              </a:rPr>
              <a:t>recursion</a:t>
            </a:r>
            <a:r>
              <a:rPr lang="en-US" dirty="0"/>
              <a:t>, which means a defined function can call itself!</a:t>
            </a:r>
          </a:p>
          <a:p>
            <a:endParaRPr lang="en-US" dirty="0"/>
          </a:p>
          <a:p>
            <a:r>
              <a:rPr lang="en-US" dirty="0">
                <a:solidFill>
                  <a:srgbClr val="C00000"/>
                </a:solidFill>
              </a:rPr>
              <a:t>Recursion</a:t>
            </a:r>
            <a:r>
              <a:rPr lang="en-US" dirty="0"/>
              <a:t> is a common mathematical and programming concept</a:t>
            </a:r>
          </a:p>
          <a:p>
            <a:r>
              <a:rPr lang="en-US" dirty="0"/>
              <a:t>It means that a </a:t>
            </a:r>
            <a:r>
              <a:rPr lang="en-US" dirty="0">
                <a:solidFill>
                  <a:srgbClr val="C00000"/>
                </a:solidFill>
              </a:rPr>
              <a:t>function calls itself</a:t>
            </a:r>
          </a:p>
          <a:p>
            <a:r>
              <a:rPr lang="en-US" dirty="0"/>
              <a:t>This has the benefit of meaning that you can loop through data to reach a result</a:t>
            </a:r>
          </a:p>
          <a:p>
            <a:endParaRPr lang="en-US" dirty="0"/>
          </a:p>
          <a:p>
            <a:r>
              <a:rPr lang="en-US" dirty="0"/>
              <a:t>You should be very careful with recursion as it can be quite easy to slip into </a:t>
            </a:r>
            <a:r>
              <a:rPr lang="en-US" dirty="0">
                <a:solidFill>
                  <a:srgbClr val="C00000"/>
                </a:solidFill>
              </a:rPr>
              <a:t>writing a function which never terminates, or one that uses excess amounts of memory or processor power</a:t>
            </a:r>
          </a:p>
        </p:txBody>
      </p:sp>
      <p:sp>
        <p:nvSpPr>
          <p:cNvPr id="4" name="Slide Number Placeholder 3">
            <a:extLst>
              <a:ext uri="{FF2B5EF4-FFF2-40B4-BE49-F238E27FC236}">
                <a16:creationId xmlns:a16="http://schemas.microsoft.com/office/drawing/2014/main" id="{677234B6-5930-4D9F-9681-C881A2D3A94F}"/>
              </a:ext>
            </a:extLst>
          </p:cNvPr>
          <p:cNvSpPr>
            <a:spLocks noGrp="1"/>
          </p:cNvSpPr>
          <p:nvPr>
            <p:ph type="sldNum" sz="quarter" idx="10"/>
          </p:nvPr>
        </p:nvSpPr>
        <p:spPr/>
        <p:txBody>
          <a:bodyPr/>
          <a:lstStyle/>
          <a:p>
            <a:pPr>
              <a:defRPr/>
            </a:pPr>
            <a:fld id="{6DB1FBA9-0009-47E9-8D28-5B0116D2432D}" type="slidenum">
              <a:rPr lang="en-US" altLang="en-US" smtClean="0"/>
              <a:pPr>
                <a:defRPr/>
              </a:pPr>
              <a:t>373</a:t>
            </a:fld>
            <a:endParaRPr lang="en-US" altLang="en-US"/>
          </a:p>
        </p:txBody>
      </p:sp>
    </p:spTree>
    <p:extLst>
      <p:ext uri="{BB962C8B-B14F-4D97-AF65-F5344CB8AC3E}">
        <p14:creationId xmlns:p14="http://schemas.microsoft.com/office/powerpoint/2010/main" val="3567797501"/>
      </p:ext>
    </p:extLst>
  </p:cSld>
  <p:clrMapOvr>
    <a:masterClrMapping/>
  </p:clrMapOvr>
  <p:transition spd="med"/>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49780-7D2F-46D3-8272-F9CA652B972B}"/>
              </a:ext>
            </a:extLst>
          </p:cNvPr>
          <p:cNvSpPr>
            <a:spLocks noGrp="1"/>
          </p:cNvSpPr>
          <p:nvPr>
            <p:ph type="title"/>
          </p:nvPr>
        </p:nvSpPr>
        <p:spPr/>
        <p:txBody>
          <a:bodyPr/>
          <a:lstStyle/>
          <a:p>
            <a:r>
              <a:rPr lang="en-US" dirty="0"/>
              <a:t>Python Functions(cont)</a:t>
            </a:r>
          </a:p>
        </p:txBody>
      </p:sp>
      <p:sp>
        <p:nvSpPr>
          <p:cNvPr id="3" name="Content Placeholder 2">
            <a:extLst>
              <a:ext uri="{FF2B5EF4-FFF2-40B4-BE49-F238E27FC236}">
                <a16:creationId xmlns:a16="http://schemas.microsoft.com/office/drawing/2014/main" id="{0F6C490E-540E-4F51-AFCB-B272B340DACD}"/>
              </a:ext>
            </a:extLst>
          </p:cNvPr>
          <p:cNvSpPr>
            <a:spLocks noGrp="1"/>
          </p:cNvSpPr>
          <p:nvPr>
            <p:ph idx="1"/>
          </p:nvPr>
        </p:nvSpPr>
        <p:spPr/>
        <p:txBody>
          <a:bodyPr/>
          <a:lstStyle/>
          <a:p>
            <a:r>
              <a:rPr lang="en-US" dirty="0"/>
              <a:t>However, when done correctly </a:t>
            </a:r>
            <a:r>
              <a:rPr lang="en-US" dirty="0">
                <a:solidFill>
                  <a:srgbClr val="C00000"/>
                </a:solidFill>
              </a:rPr>
              <a:t>recursion can be a very efficient and mathematically-elegant approach to programming</a:t>
            </a:r>
          </a:p>
          <a:p>
            <a:endParaRPr lang="en-US" dirty="0"/>
          </a:p>
          <a:p>
            <a:r>
              <a:rPr lang="en-US" dirty="0"/>
              <a:t>In the next example (next slide), you will see a function , called  </a:t>
            </a:r>
            <a:r>
              <a:rPr lang="en-US" dirty="0" err="1">
                <a:solidFill>
                  <a:srgbClr val="C00000"/>
                </a:solidFill>
              </a:rPr>
              <a:t>my_recursion</a:t>
            </a:r>
            <a:r>
              <a:rPr lang="en-US" dirty="0">
                <a:solidFill>
                  <a:srgbClr val="C00000"/>
                </a:solidFill>
              </a:rPr>
              <a:t>() </a:t>
            </a:r>
            <a:r>
              <a:rPr lang="en-US" dirty="0"/>
              <a:t>which is a function that calls itself</a:t>
            </a:r>
          </a:p>
          <a:p>
            <a:endParaRPr lang="en-US" dirty="0"/>
          </a:p>
          <a:p>
            <a:r>
              <a:rPr lang="en-US" dirty="0"/>
              <a:t>We use a variable j as the input, which decrements (-1) every time we call the function</a:t>
            </a:r>
          </a:p>
          <a:p>
            <a:endParaRPr lang="en-US" dirty="0"/>
          </a:p>
          <a:p>
            <a:r>
              <a:rPr lang="en-US" dirty="0"/>
              <a:t>The recursion ends when j = 0 (condition fails)</a:t>
            </a:r>
          </a:p>
          <a:p>
            <a:endParaRPr lang="en-US" dirty="0"/>
          </a:p>
          <a:p>
            <a:endParaRPr lang="en-US" dirty="0"/>
          </a:p>
        </p:txBody>
      </p:sp>
      <p:sp>
        <p:nvSpPr>
          <p:cNvPr id="4" name="Slide Number Placeholder 3">
            <a:extLst>
              <a:ext uri="{FF2B5EF4-FFF2-40B4-BE49-F238E27FC236}">
                <a16:creationId xmlns:a16="http://schemas.microsoft.com/office/drawing/2014/main" id="{32831BE5-8013-42E5-8F76-4006BABAF5E9}"/>
              </a:ext>
            </a:extLst>
          </p:cNvPr>
          <p:cNvSpPr>
            <a:spLocks noGrp="1"/>
          </p:cNvSpPr>
          <p:nvPr>
            <p:ph type="sldNum" sz="quarter" idx="10"/>
          </p:nvPr>
        </p:nvSpPr>
        <p:spPr/>
        <p:txBody>
          <a:bodyPr/>
          <a:lstStyle/>
          <a:p>
            <a:pPr>
              <a:defRPr/>
            </a:pPr>
            <a:fld id="{6DB1FBA9-0009-47E9-8D28-5B0116D2432D}" type="slidenum">
              <a:rPr lang="en-US" altLang="en-US" smtClean="0"/>
              <a:pPr>
                <a:defRPr/>
              </a:pPr>
              <a:t>374</a:t>
            </a:fld>
            <a:endParaRPr lang="en-US" altLang="en-US"/>
          </a:p>
        </p:txBody>
      </p:sp>
    </p:spTree>
    <p:extLst>
      <p:ext uri="{BB962C8B-B14F-4D97-AF65-F5344CB8AC3E}">
        <p14:creationId xmlns:p14="http://schemas.microsoft.com/office/powerpoint/2010/main" val="3513839678"/>
      </p:ext>
    </p:extLst>
  </p:cSld>
  <p:clrMapOvr>
    <a:masterClrMapping/>
  </p:clrMapOvr>
  <p:transition spd="med"/>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2FD97-EE2A-49FD-A2EA-BB50CE7E92E1}"/>
              </a:ext>
            </a:extLst>
          </p:cNvPr>
          <p:cNvSpPr>
            <a:spLocks noGrp="1"/>
          </p:cNvSpPr>
          <p:nvPr>
            <p:ph type="title"/>
          </p:nvPr>
        </p:nvSpPr>
        <p:spPr/>
        <p:txBody>
          <a:bodyPr/>
          <a:lstStyle/>
          <a:p>
            <a:r>
              <a:rPr lang="en-US" dirty="0"/>
              <a:t>Python Functions(cont)</a:t>
            </a:r>
          </a:p>
        </p:txBody>
      </p:sp>
      <p:sp>
        <p:nvSpPr>
          <p:cNvPr id="3" name="Content Placeholder 2">
            <a:extLst>
              <a:ext uri="{FF2B5EF4-FFF2-40B4-BE49-F238E27FC236}">
                <a16:creationId xmlns:a16="http://schemas.microsoft.com/office/drawing/2014/main" id="{1DAC30A6-2533-47A8-B209-3FB2D9360B58}"/>
              </a:ext>
            </a:extLst>
          </p:cNvPr>
          <p:cNvSpPr>
            <a:spLocks noGrp="1"/>
          </p:cNvSpPr>
          <p:nvPr>
            <p:ph idx="1"/>
          </p:nvPr>
        </p:nvSpPr>
        <p:spPr/>
        <p:txBody>
          <a:bodyPr/>
          <a:lstStyle/>
          <a:p>
            <a:r>
              <a:rPr lang="en-US" i="1" dirty="0">
                <a:solidFill>
                  <a:srgbClr val="C00000"/>
                </a:solidFill>
              </a:rPr>
              <a:t>def </a:t>
            </a:r>
            <a:r>
              <a:rPr lang="en-US" b="1" i="1" dirty="0" err="1">
                <a:solidFill>
                  <a:srgbClr val="C00000"/>
                </a:solidFill>
              </a:rPr>
              <a:t>my_recursion</a:t>
            </a:r>
            <a:r>
              <a:rPr lang="en-US" i="1" dirty="0">
                <a:solidFill>
                  <a:srgbClr val="C00000"/>
                </a:solidFill>
              </a:rPr>
              <a:t>(j):</a:t>
            </a:r>
          </a:p>
          <a:p>
            <a:r>
              <a:rPr lang="en-US" i="1" dirty="0">
                <a:solidFill>
                  <a:srgbClr val="C00000"/>
                </a:solidFill>
              </a:rPr>
              <a:t>  if (j&gt;0):</a:t>
            </a:r>
          </a:p>
          <a:p>
            <a:r>
              <a:rPr lang="en-US" i="1" dirty="0">
                <a:solidFill>
                  <a:srgbClr val="C00000"/>
                </a:solidFill>
              </a:rPr>
              <a:t>    result = </a:t>
            </a:r>
            <a:r>
              <a:rPr lang="en-US" i="1" dirty="0" err="1">
                <a:solidFill>
                  <a:srgbClr val="C00000"/>
                </a:solidFill>
              </a:rPr>
              <a:t>j+</a:t>
            </a:r>
            <a:r>
              <a:rPr lang="en-US" b="1" i="1" dirty="0" err="1">
                <a:solidFill>
                  <a:srgbClr val="C00000"/>
                </a:solidFill>
              </a:rPr>
              <a:t>my_recursion</a:t>
            </a:r>
            <a:r>
              <a:rPr lang="en-US" i="1" dirty="0">
                <a:solidFill>
                  <a:srgbClr val="C00000"/>
                </a:solidFill>
              </a:rPr>
              <a:t>(j-1)</a:t>
            </a:r>
          </a:p>
          <a:p>
            <a:r>
              <a:rPr lang="en-US" i="1" dirty="0">
                <a:solidFill>
                  <a:srgbClr val="C00000"/>
                </a:solidFill>
              </a:rPr>
              <a:t>    print(result)</a:t>
            </a:r>
          </a:p>
          <a:p>
            <a:r>
              <a:rPr lang="en-US" i="1" dirty="0">
                <a:solidFill>
                  <a:srgbClr val="C00000"/>
                </a:solidFill>
              </a:rPr>
              <a:t>  else:</a:t>
            </a:r>
          </a:p>
          <a:p>
            <a:r>
              <a:rPr lang="en-US" i="1" dirty="0">
                <a:solidFill>
                  <a:srgbClr val="C00000"/>
                </a:solidFill>
              </a:rPr>
              <a:t>    result = 0</a:t>
            </a:r>
          </a:p>
          <a:p>
            <a:r>
              <a:rPr lang="en-US" i="1" dirty="0">
                <a:solidFill>
                  <a:srgbClr val="C00000"/>
                </a:solidFill>
              </a:rPr>
              <a:t>  return result</a:t>
            </a:r>
          </a:p>
          <a:p>
            <a:endParaRPr lang="en-US" dirty="0"/>
          </a:p>
          <a:p>
            <a:r>
              <a:rPr lang="en-US" i="1" dirty="0">
                <a:solidFill>
                  <a:srgbClr val="C00000"/>
                </a:solidFill>
              </a:rPr>
              <a:t>print("\n\</a:t>
            </a:r>
            <a:r>
              <a:rPr lang="en-US" i="1" dirty="0" err="1">
                <a:solidFill>
                  <a:srgbClr val="C00000"/>
                </a:solidFill>
              </a:rPr>
              <a:t>nRecursion</a:t>
            </a:r>
            <a:r>
              <a:rPr lang="en-US" i="1" dirty="0">
                <a:solidFill>
                  <a:srgbClr val="C00000"/>
                </a:solidFill>
              </a:rPr>
              <a:t> Example Results")</a:t>
            </a:r>
          </a:p>
          <a:p>
            <a:r>
              <a:rPr lang="en-US" i="1" dirty="0" err="1">
                <a:solidFill>
                  <a:srgbClr val="C00000"/>
                </a:solidFill>
              </a:rPr>
              <a:t>my_recursion</a:t>
            </a:r>
            <a:r>
              <a:rPr lang="en-US" i="1" dirty="0">
                <a:solidFill>
                  <a:srgbClr val="C00000"/>
                </a:solidFill>
              </a:rPr>
              <a:t>(6)</a:t>
            </a:r>
          </a:p>
        </p:txBody>
      </p:sp>
      <p:sp>
        <p:nvSpPr>
          <p:cNvPr id="4" name="Slide Number Placeholder 3">
            <a:extLst>
              <a:ext uri="{FF2B5EF4-FFF2-40B4-BE49-F238E27FC236}">
                <a16:creationId xmlns:a16="http://schemas.microsoft.com/office/drawing/2014/main" id="{08BAAD24-6FFA-4454-BF53-AF923C2982B1}"/>
              </a:ext>
            </a:extLst>
          </p:cNvPr>
          <p:cNvSpPr>
            <a:spLocks noGrp="1"/>
          </p:cNvSpPr>
          <p:nvPr>
            <p:ph type="sldNum" sz="quarter" idx="10"/>
          </p:nvPr>
        </p:nvSpPr>
        <p:spPr/>
        <p:txBody>
          <a:bodyPr/>
          <a:lstStyle/>
          <a:p>
            <a:pPr>
              <a:defRPr/>
            </a:pPr>
            <a:fld id="{6DB1FBA9-0009-47E9-8D28-5B0116D2432D}" type="slidenum">
              <a:rPr lang="en-US" altLang="en-US" smtClean="0"/>
              <a:pPr>
                <a:defRPr/>
              </a:pPr>
              <a:t>375</a:t>
            </a:fld>
            <a:endParaRPr lang="en-US" altLang="en-US"/>
          </a:p>
        </p:txBody>
      </p:sp>
      <p:pic>
        <p:nvPicPr>
          <p:cNvPr id="5" name="Picture 4">
            <a:extLst>
              <a:ext uri="{FF2B5EF4-FFF2-40B4-BE49-F238E27FC236}">
                <a16:creationId xmlns:a16="http://schemas.microsoft.com/office/drawing/2014/main" id="{D8F01452-44C3-478D-86E0-71867F3CFC93}"/>
              </a:ext>
            </a:extLst>
          </p:cNvPr>
          <p:cNvPicPr>
            <a:picLocks noChangeAspect="1"/>
          </p:cNvPicPr>
          <p:nvPr/>
        </p:nvPicPr>
        <p:blipFill>
          <a:blip r:embed="rId2"/>
          <a:stretch>
            <a:fillRect/>
          </a:stretch>
        </p:blipFill>
        <p:spPr>
          <a:xfrm>
            <a:off x="5562600" y="1219200"/>
            <a:ext cx="3408119" cy="5181600"/>
          </a:xfrm>
          <a:prstGeom prst="rect">
            <a:avLst/>
          </a:prstGeom>
        </p:spPr>
      </p:pic>
    </p:spTree>
    <p:extLst>
      <p:ext uri="{BB962C8B-B14F-4D97-AF65-F5344CB8AC3E}">
        <p14:creationId xmlns:p14="http://schemas.microsoft.com/office/powerpoint/2010/main" val="1599106377"/>
      </p:ext>
    </p:extLst>
  </p:cSld>
  <p:clrMapOvr>
    <a:masterClrMapping/>
  </p:clrMapOvr>
  <p:transition spd="med"/>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A3A55-A69F-4680-BD0C-C83FDE26864B}"/>
              </a:ext>
            </a:extLst>
          </p:cNvPr>
          <p:cNvSpPr>
            <a:spLocks noGrp="1"/>
          </p:cNvSpPr>
          <p:nvPr>
            <p:ph type="title"/>
          </p:nvPr>
        </p:nvSpPr>
        <p:spPr/>
        <p:txBody>
          <a:bodyPr/>
          <a:lstStyle/>
          <a:p>
            <a:r>
              <a:rPr lang="en-US" dirty="0"/>
              <a:t>Unpacking Arguments</a:t>
            </a:r>
            <a:endParaRPr lang="en-CA" dirty="0"/>
          </a:p>
        </p:txBody>
      </p:sp>
      <p:sp>
        <p:nvSpPr>
          <p:cNvPr id="3" name="Content Placeholder 2">
            <a:extLst>
              <a:ext uri="{FF2B5EF4-FFF2-40B4-BE49-F238E27FC236}">
                <a16:creationId xmlns:a16="http://schemas.microsoft.com/office/drawing/2014/main" id="{E7198001-41B9-457B-8AB2-07B05E1268F8}"/>
              </a:ext>
            </a:extLst>
          </p:cNvPr>
          <p:cNvSpPr>
            <a:spLocks noGrp="1"/>
          </p:cNvSpPr>
          <p:nvPr>
            <p:ph idx="1"/>
          </p:nvPr>
        </p:nvSpPr>
        <p:spPr/>
        <p:txBody>
          <a:bodyPr/>
          <a:lstStyle/>
          <a:p>
            <a:r>
              <a:rPr lang="en-CA" b="1" dirty="0">
                <a:solidFill>
                  <a:srgbClr val="C00000"/>
                </a:solidFill>
              </a:rPr>
              <a:t>Unpacking Arguments</a:t>
            </a:r>
          </a:p>
          <a:p>
            <a:r>
              <a:rPr lang="en-US" dirty="0"/>
              <a:t>You can also use tuples and dictionaries to pass parameters to functions</a:t>
            </a:r>
          </a:p>
          <a:p>
            <a:r>
              <a:rPr lang="en-US" dirty="0"/>
              <a:t>A single </a:t>
            </a:r>
            <a:r>
              <a:rPr lang="en-US" dirty="0">
                <a:solidFill>
                  <a:srgbClr val="C00000"/>
                </a:solidFill>
              </a:rPr>
              <a:t>asterisk (*) </a:t>
            </a:r>
            <a:r>
              <a:rPr lang="en-US" dirty="0"/>
              <a:t>is used to perform the unpacking for tuple (or list) and </a:t>
            </a:r>
            <a:r>
              <a:rPr lang="en-US" dirty="0">
                <a:solidFill>
                  <a:srgbClr val="C00000"/>
                </a:solidFill>
              </a:rPr>
              <a:t>double asterisk (**) </a:t>
            </a:r>
            <a:r>
              <a:rPr lang="en-US" dirty="0"/>
              <a:t>for dictionaries</a:t>
            </a:r>
          </a:p>
          <a:p>
            <a:r>
              <a:rPr lang="en-US" b="1" dirty="0"/>
              <a:t>Example</a:t>
            </a:r>
          </a:p>
          <a:p>
            <a:r>
              <a:rPr lang="en-US" sz="1400" dirty="0">
                <a:solidFill>
                  <a:srgbClr val="C00000"/>
                </a:solidFill>
              </a:rPr>
              <a:t>#Function definition</a:t>
            </a:r>
          </a:p>
          <a:p>
            <a:r>
              <a:rPr lang="en-US" sz="1400" dirty="0">
                <a:solidFill>
                  <a:srgbClr val="C00000"/>
                </a:solidFill>
              </a:rPr>
              <a:t>def </a:t>
            </a:r>
            <a:r>
              <a:rPr lang="en-US" sz="1400" dirty="0" err="1">
                <a:solidFill>
                  <a:srgbClr val="C00000"/>
                </a:solidFill>
              </a:rPr>
              <a:t>mytest</a:t>
            </a:r>
            <a:r>
              <a:rPr lang="en-US" sz="1400" dirty="0">
                <a:solidFill>
                  <a:srgbClr val="C00000"/>
                </a:solidFill>
              </a:rPr>
              <a:t>(</a:t>
            </a:r>
            <a:r>
              <a:rPr lang="en-US" sz="1400" dirty="0" err="1">
                <a:solidFill>
                  <a:srgbClr val="C00000"/>
                </a:solidFill>
              </a:rPr>
              <a:t>x,y</a:t>
            </a:r>
            <a:r>
              <a:rPr lang="en-US" sz="1400" dirty="0">
                <a:solidFill>
                  <a:srgbClr val="C00000"/>
                </a:solidFill>
              </a:rPr>
              <a:t>):</a:t>
            </a:r>
          </a:p>
          <a:p>
            <a:r>
              <a:rPr lang="en-US" sz="1400" dirty="0">
                <a:solidFill>
                  <a:srgbClr val="C00000"/>
                </a:solidFill>
              </a:rPr>
              <a:t>    print("My test function")</a:t>
            </a:r>
          </a:p>
          <a:p>
            <a:r>
              <a:rPr lang="en-US" sz="1400" dirty="0">
                <a:solidFill>
                  <a:srgbClr val="C00000"/>
                </a:solidFill>
              </a:rPr>
              <a:t>    return </a:t>
            </a:r>
            <a:r>
              <a:rPr lang="en-US" sz="1400" dirty="0" err="1">
                <a:solidFill>
                  <a:srgbClr val="C00000"/>
                </a:solidFill>
              </a:rPr>
              <a:t>x+y</a:t>
            </a:r>
            <a:endParaRPr lang="en-US" sz="1400" dirty="0">
              <a:solidFill>
                <a:srgbClr val="C00000"/>
              </a:solidFill>
            </a:endParaRPr>
          </a:p>
          <a:p>
            <a:r>
              <a:rPr lang="en-US" sz="1400" dirty="0">
                <a:solidFill>
                  <a:srgbClr val="C00000"/>
                </a:solidFill>
              </a:rPr>
              <a:t>t=(1,2)</a:t>
            </a:r>
          </a:p>
          <a:p>
            <a:r>
              <a:rPr lang="en-US" sz="1400" dirty="0" err="1">
                <a:solidFill>
                  <a:srgbClr val="C00000"/>
                </a:solidFill>
              </a:rPr>
              <a:t>mytest</a:t>
            </a:r>
            <a:r>
              <a:rPr lang="en-US" sz="1400" dirty="0">
                <a:solidFill>
                  <a:srgbClr val="C00000"/>
                </a:solidFill>
              </a:rPr>
              <a:t>(*t)</a:t>
            </a:r>
          </a:p>
          <a:p>
            <a:r>
              <a:rPr lang="en-US" sz="1400" dirty="0">
                <a:solidFill>
                  <a:srgbClr val="C00000"/>
                </a:solidFill>
              </a:rPr>
              <a:t>#same as </a:t>
            </a:r>
          </a:p>
          <a:p>
            <a:r>
              <a:rPr lang="en-US" sz="1400" dirty="0" err="1">
                <a:solidFill>
                  <a:srgbClr val="C00000"/>
                </a:solidFill>
              </a:rPr>
              <a:t>mytest</a:t>
            </a:r>
            <a:r>
              <a:rPr lang="en-US" sz="1400" dirty="0">
                <a:solidFill>
                  <a:srgbClr val="C00000"/>
                </a:solidFill>
              </a:rPr>
              <a:t>(1,2)</a:t>
            </a:r>
          </a:p>
          <a:p>
            <a:endParaRPr lang="en-US" sz="1400" dirty="0">
              <a:solidFill>
                <a:srgbClr val="C00000"/>
              </a:solidFill>
            </a:endParaRPr>
          </a:p>
          <a:p>
            <a:r>
              <a:rPr lang="en-US" sz="1400" dirty="0" err="1">
                <a:solidFill>
                  <a:srgbClr val="C00000"/>
                </a:solidFill>
              </a:rPr>
              <a:t>mydict</a:t>
            </a:r>
            <a:r>
              <a:rPr lang="en-US" sz="1400" dirty="0">
                <a:solidFill>
                  <a:srgbClr val="C00000"/>
                </a:solidFill>
              </a:rPr>
              <a:t> ={'x':1,'y':2}</a:t>
            </a:r>
          </a:p>
          <a:p>
            <a:r>
              <a:rPr lang="en-US" sz="1400" dirty="0" err="1">
                <a:solidFill>
                  <a:srgbClr val="C00000"/>
                </a:solidFill>
              </a:rPr>
              <a:t>mytest</a:t>
            </a:r>
            <a:r>
              <a:rPr lang="en-US" sz="1400" dirty="0">
                <a:solidFill>
                  <a:srgbClr val="C00000"/>
                </a:solidFill>
              </a:rPr>
              <a:t>(**</a:t>
            </a:r>
            <a:r>
              <a:rPr lang="en-US" sz="1400" dirty="0" err="1">
                <a:solidFill>
                  <a:srgbClr val="C00000"/>
                </a:solidFill>
              </a:rPr>
              <a:t>mydict</a:t>
            </a:r>
            <a:r>
              <a:rPr lang="en-US" sz="1400" dirty="0">
                <a:solidFill>
                  <a:srgbClr val="C00000"/>
                </a:solidFill>
              </a:rPr>
              <a:t>)</a:t>
            </a:r>
          </a:p>
          <a:p>
            <a:r>
              <a:rPr lang="en-US" sz="1400" dirty="0">
                <a:solidFill>
                  <a:srgbClr val="C00000"/>
                </a:solidFill>
              </a:rPr>
              <a:t>#same as </a:t>
            </a:r>
          </a:p>
          <a:p>
            <a:r>
              <a:rPr lang="en-US" sz="1400" dirty="0" err="1">
                <a:solidFill>
                  <a:srgbClr val="C00000"/>
                </a:solidFill>
              </a:rPr>
              <a:t>mytest</a:t>
            </a:r>
            <a:r>
              <a:rPr lang="en-US" sz="1400" dirty="0">
                <a:solidFill>
                  <a:srgbClr val="C00000"/>
                </a:solidFill>
              </a:rPr>
              <a:t>(1,2)</a:t>
            </a:r>
            <a:endParaRPr lang="en-CA" sz="1400" dirty="0">
              <a:solidFill>
                <a:srgbClr val="C00000"/>
              </a:solidFill>
            </a:endParaRPr>
          </a:p>
        </p:txBody>
      </p:sp>
      <p:sp>
        <p:nvSpPr>
          <p:cNvPr id="4" name="Slide Number Placeholder 3">
            <a:extLst>
              <a:ext uri="{FF2B5EF4-FFF2-40B4-BE49-F238E27FC236}">
                <a16:creationId xmlns:a16="http://schemas.microsoft.com/office/drawing/2014/main" id="{2DC7AE95-BD33-40FC-94E7-F0A959CE68F5}"/>
              </a:ext>
            </a:extLst>
          </p:cNvPr>
          <p:cNvSpPr>
            <a:spLocks noGrp="1"/>
          </p:cNvSpPr>
          <p:nvPr>
            <p:ph type="sldNum" sz="quarter" idx="10"/>
          </p:nvPr>
        </p:nvSpPr>
        <p:spPr/>
        <p:txBody>
          <a:bodyPr/>
          <a:lstStyle/>
          <a:p>
            <a:pPr>
              <a:defRPr/>
            </a:pPr>
            <a:fld id="{6DB1FBA9-0009-47E9-8D28-5B0116D2432D}" type="slidenum">
              <a:rPr lang="en-US" altLang="en-US" smtClean="0"/>
              <a:pPr>
                <a:defRPr/>
              </a:pPr>
              <a:t>376</a:t>
            </a:fld>
            <a:endParaRPr lang="en-US" altLang="en-US"/>
          </a:p>
        </p:txBody>
      </p:sp>
      <p:pic>
        <p:nvPicPr>
          <p:cNvPr id="5" name="Picture 4">
            <a:extLst>
              <a:ext uri="{FF2B5EF4-FFF2-40B4-BE49-F238E27FC236}">
                <a16:creationId xmlns:a16="http://schemas.microsoft.com/office/drawing/2014/main" id="{77DA2626-8B2C-496E-B343-F6DE50BB037C}"/>
              </a:ext>
            </a:extLst>
          </p:cNvPr>
          <p:cNvPicPr>
            <a:picLocks noChangeAspect="1"/>
          </p:cNvPicPr>
          <p:nvPr/>
        </p:nvPicPr>
        <p:blipFill>
          <a:blip r:embed="rId2"/>
          <a:stretch>
            <a:fillRect/>
          </a:stretch>
        </p:blipFill>
        <p:spPr>
          <a:xfrm>
            <a:off x="3810000" y="2895600"/>
            <a:ext cx="4800600" cy="3810000"/>
          </a:xfrm>
          <a:prstGeom prst="rect">
            <a:avLst/>
          </a:prstGeom>
        </p:spPr>
      </p:pic>
    </p:spTree>
    <p:extLst>
      <p:ext uri="{BB962C8B-B14F-4D97-AF65-F5344CB8AC3E}">
        <p14:creationId xmlns:p14="http://schemas.microsoft.com/office/powerpoint/2010/main" val="2095922731"/>
      </p:ext>
    </p:extLst>
  </p:cSld>
  <p:clrMapOvr>
    <a:masterClrMapping/>
  </p:clrMapOvr>
  <p:transition spd="med"/>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4ECF8-0078-4F14-90BC-7F5D76C5D18C}"/>
              </a:ext>
            </a:extLst>
          </p:cNvPr>
          <p:cNvSpPr>
            <a:spLocks noGrp="1"/>
          </p:cNvSpPr>
          <p:nvPr>
            <p:ph type="title"/>
          </p:nvPr>
        </p:nvSpPr>
        <p:spPr/>
        <p:txBody>
          <a:bodyPr/>
          <a:lstStyle/>
          <a:p>
            <a:r>
              <a:rPr lang="en-US" dirty="0"/>
              <a:t>Lambda Functions(cont)</a:t>
            </a:r>
          </a:p>
        </p:txBody>
      </p:sp>
      <p:sp>
        <p:nvSpPr>
          <p:cNvPr id="3" name="Content Placeholder 2">
            <a:extLst>
              <a:ext uri="{FF2B5EF4-FFF2-40B4-BE49-F238E27FC236}">
                <a16:creationId xmlns:a16="http://schemas.microsoft.com/office/drawing/2014/main" id="{BB7D41A9-125E-4D53-BD6A-0E9054EB9D6F}"/>
              </a:ext>
            </a:extLst>
          </p:cNvPr>
          <p:cNvSpPr>
            <a:spLocks noGrp="1"/>
          </p:cNvSpPr>
          <p:nvPr>
            <p:ph idx="1"/>
          </p:nvPr>
        </p:nvSpPr>
        <p:spPr/>
        <p:txBody>
          <a:bodyPr/>
          <a:lstStyle/>
          <a:p>
            <a:r>
              <a:rPr lang="en-US" b="1" dirty="0">
                <a:solidFill>
                  <a:schemeClr val="tx2">
                    <a:lumMod val="60000"/>
                    <a:lumOff val="40000"/>
                  </a:schemeClr>
                </a:solidFill>
              </a:rPr>
              <a:t>Python Lambda</a:t>
            </a:r>
          </a:p>
          <a:p>
            <a:r>
              <a:rPr lang="en-US" dirty="0"/>
              <a:t>A lambda function is an anonymous/generic function (</a:t>
            </a:r>
            <a:r>
              <a:rPr lang="en-US" i="1" dirty="0">
                <a:solidFill>
                  <a:srgbClr val="FF0000"/>
                </a:solidFill>
              </a:rPr>
              <a:t>because it doesn’t have a name</a:t>
            </a:r>
            <a:r>
              <a:rPr lang="en-US" dirty="0"/>
              <a:t>)</a:t>
            </a:r>
          </a:p>
          <a:p>
            <a:r>
              <a:rPr lang="en-US" dirty="0"/>
              <a:t>A lambda function can take </a:t>
            </a:r>
            <a:r>
              <a:rPr lang="en-US" dirty="0">
                <a:solidFill>
                  <a:srgbClr val="C00000"/>
                </a:solidFill>
              </a:rPr>
              <a:t>any number of arguments </a:t>
            </a:r>
            <a:r>
              <a:rPr lang="en-US" dirty="0"/>
              <a:t>but can only have </a:t>
            </a:r>
            <a:r>
              <a:rPr lang="en-US" u="sng" dirty="0">
                <a:solidFill>
                  <a:srgbClr val="C00000"/>
                </a:solidFill>
              </a:rPr>
              <a:t>single/one expression</a:t>
            </a:r>
          </a:p>
          <a:p>
            <a:endParaRPr lang="en-US" dirty="0"/>
          </a:p>
          <a:p>
            <a:r>
              <a:rPr lang="en-US" b="1" dirty="0"/>
              <a:t>Syntax</a:t>
            </a:r>
          </a:p>
          <a:p>
            <a:r>
              <a:rPr lang="en-US" dirty="0">
                <a:highlight>
                  <a:srgbClr val="FFFF00"/>
                </a:highlight>
              </a:rPr>
              <a:t>lambda </a:t>
            </a:r>
            <a:r>
              <a:rPr lang="en-US" i="1" dirty="0">
                <a:solidFill>
                  <a:schemeClr val="tx2">
                    <a:lumMod val="60000"/>
                    <a:lumOff val="40000"/>
                  </a:schemeClr>
                </a:solidFill>
                <a:highlight>
                  <a:srgbClr val="FFFF00"/>
                </a:highlight>
              </a:rPr>
              <a:t>arguments </a:t>
            </a:r>
            <a:r>
              <a:rPr lang="en-US" dirty="0">
                <a:highlight>
                  <a:srgbClr val="FFFF00"/>
                </a:highlight>
              </a:rPr>
              <a:t>: </a:t>
            </a:r>
            <a:r>
              <a:rPr lang="en-US" i="1" dirty="0">
                <a:solidFill>
                  <a:schemeClr val="tx2">
                    <a:lumMod val="60000"/>
                    <a:lumOff val="40000"/>
                  </a:schemeClr>
                </a:solidFill>
                <a:highlight>
                  <a:srgbClr val="FFFF00"/>
                </a:highlight>
              </a:rPr>
              <a:t>expression</a:t>
            </a:r>
          </a:p>
          <a:p>
            <a:r>
              <a:rPr lang="en-US" b="1" dirty="0"/>
              <a:t>Example:</a:t>
            </a:r>
          </a:p>
          <a:p>
            <a:r>
              <a:rPr lang="en-US" i="1" dirty="0">
                <a:solidFill>
                  <a:srgbClr val="C00000"/>
                </a:solidFill>
              </a:rPr>
              <a:t>y = lambda x : x**2 + 1</a:t>
            </a:r>
          </a:p>
          <a:p>
            <a:r>
              <a:rPr lang="en-US" i="1" dirty="0">
                <a:solidFill>
                  <a:srgbClr val="C00000"/>
                </a:solidFill>
              </a:rPr>
              <a:t>print(y(1))</a:t>
            </a:r>
          </a:p>
          <a:p>
            <a:endParaRPr lang="en-US" dirty="0"/>
          </a:p>
          <a:p>
            <a:endParaRPr lang="en-US" dirty="0"/>
          </a:p>
        </p:txBody>
      </p:sp>
      <p:sp>
        <p:nvSpPr>
          <p:cNvPr id="4" name="Slide Number Placeholder 3">
            <a:extLst>
              <a:ext uri="{FF2B5EF4-FFF2-40B4-BE49-F238E27FC236}">
                <a16:creationId xmlns:a16="http://schemas.microsoft.com/office/drawing/2014/main" id="{327F6794-FB74-4C5F-A4FE-E110DA5FA608}"/>
              </a:ext>
            </a:extLst>
          </p:cNvPr>
          <p:cNvSpPr>
            <a:spLocks noGrp="1"/>
          </p:cNvSpPr>
          <p:nvPr>
            <p:ph type="sldNum" sz="quarter" idx="10"/>
          </p:nvPr>
        </p:nvSpPr>
        <p:spPr/>
        <p:txBody>
          <a:bodyPr/>
          <a:lstStyle/>
          <a:p>
            <a:pPr>
              <a:defRPr/>
            </a:pPr>
            <a:fld id="{6DB1FBA9-0009-47E9-8D28-5B0116D2432D}" type="slidenum">
              <a:rPr lang="en-US" altLang="en-US" smtClean="0"/>
              <a:pPr>
                <a:defRPr/>
              </a:pPr>
              <a:t>377</a:t>
            </a:fld>
            <a:endParaRPr lang="en-US" altLang="en-US"/>
          </a:p>
        </p:txBody>
      </p:sp>
      <p:pic>
        <p:nvPicPr>
          <p:cNvPr id="8" name="Picture 7">
            <a:extLst>
              <a:ext uri="{FF2B5EF4-FFF2-40B4-BE49-F238E27FC236}">
                <a16:creationId xmlns:a16="http://schemas.microsoft.com/office/drawing/2014/main" id="{B5DD901F-420B-41C4-BBFF-485AB1E908A7}"/>
              </a:ext>
            </a:extLst>
          </p:cNvPr>
          <p:cNvPicPr>
            <a:picLocks noChangeAspect="1"/>
          </p:cNvPicPr>
          <p:nvPr/>
        </p:nvPicPr>
        <p:blipFill>
          <a:blip r:embed="rId2"/>
          <a:stretch>
            <a:fillRect/>
          </a:stretch>
        </p:blipFill>
        <p:spPr>
          <a:xfrm>
            <a:off x="304800" y="5029200"/>
            <a:ext cx="8001000" cy="1524000"/>
          </a:xfrm>
          <a:prstGeom prst="rect">
            <a:avLst/>
          </a:prstGeom>
        </p:spPr>
      </p:pic>
    </p:spTree>
    <p:extLst>
      <p:ext uri="{BB962C8B-B14F-4D97-AF65-F5344CB8AC3E}">
        <p14:creationId xmlns:p14="http://schemas.microsoft.com/office/powerpoint/2010/main" val="4134471957"/>
      </p:ext>
    </p:extLst>
  </p:cSld>
  <p:clrMapOvr>
    <a:masterClrMapping/>
  </p:clrMapOvr>
  <p:transition spd="med"/>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85AE7-E090-42CE-A961-E6CE9246C2F5}"/>
              </a:ext>
            </a:extLst>
          </p:cNvPr>
          <p:cNvSpPr>
            <a:spLocks noGrp="1"/>
          </p:cNvSpPr>
          <p:nvPr>
            <p:ph type="title"/>
          </p:nvPr>
        </p:nvSpPr>
        <p:spPr/>
        <p:txBody>
          <a:bodyPr/>
          <a:lstStyle/>
          <a:p>
            <a:r>
              <a:rPr lang="en-US" dirty="0"/>
              <a:t>Lambda Functions(cont)</a:t>
            </a:r>
          </a:p>
        </p:txBody>
      </p:sp>
      <p:sp>
        <p:nvSpPr>
          <p:cNvPr id="3" name="Content Placeholder 2">
            <a:extLst>
              <a:ext uri="{FF2B5EF4-FFF2-40B4-BE49-F238E27FC236}">
                <a16:creationId xmlns:a16="http://schemas.microsoft.com/office/drawing/2014/main" id="{4D7F26E4-4166-4619-8209-4FF30437A7A0}"/>
              </a:ext>
            </a:extLst>
          </p:cNvPr>
          <p:cNvSpPr>
            <a:spLocks noGrp="1"/>
          </p:cNvSpPr>
          <p:nvPr>
            <p:ph idx="1"/>
          </p:nvPr>
        </p:nvSpPr>
        <p:spPr/>
        <p:txBody>
          <a:bodyPr/>
          <a:lstStyle/>
          <a:p>
            <a:r>
              <a:rPr lang="en-US" dirty="0"/>
              <a:t>Here is an example with more than </a:t>
            </a:r>
            <a:r>
              <a:rPr lang="en-US" dirty="0">
                <a:solidFill>
                  <a:srgbClr val="C00000"/>
                </a:solidFill>
              </a:rPr>
              <a:t>one</a:t>
            </a:r>
            <a:r>
              <a:rPr lang="en-US" dirty="0"/>
              <a:t> input (that’s correct, you can have more than one input)</a:t>
            </a:r>
          </a:p>
          <a:p>
            <a:r>
              <a:rPr lang="en-US" dirty="0">
                <a:solidFill>
                  <a:srgbClr val="C00000"/>
                </a:solidFill>
              </a:rPr>
              <a:t>y = lambda x, y, w : x**2+y**2+w**2</a:t>
            </a:r>
            <a:br>
              <a:rPr lang="en-US" dirty="0">
                <a:solidFill>
                  <a:srgbClr val="C00000"/>
                </a:solidFill>
              </a:rPr>
            </a:br>
            <a:r>
              <a:rPr lang="en-US" dirty="0"/>
              <a:t>print(y(5, 6, 2)) </a:t>
            </a:r>
          </a:p>
          <a:p>
            <a:endParaRPr lang="en-US" dirty="0"/>
          </a:p>
          <a:p>
            <a:endParaRPr lang="en-US" dirty="0"/>
          </a:p>
          <a:p>
            <a:endParaRPr lang="en-US" dirty="0"/>
          </a:p>
          <a:p>
            <a:r>
              <a:rPr lang="en-US" dirty="0">
                <a:solidFill>
                  <a:srgbClr val="C00000"/>
                </a:solidFill>
              </a:rPr>
              <a:t>No Statements Allowed</a:t>
            </a:r>
          </a:p>
          <a:p>
            <a:r>
              <a:rPr lang="en-US" dirty="0"/>
              <a:t>A lambda function can not contain any statements in its body</a:t>
            </a:r>
          </a:p>
          <a:p>
            <a:r>
              <a:rPr lang="en-US" dirty="0"/>
              <a:t>Statements such as </a:t>
            </a:r>
            <a:r>
              <a:rPr lang="en-US" dirty="0">
                <a:solidFill>
                  <a:srgbClr val="C00000"/>
                </a:solidFill>
              </a:rPr>
              <a:t>return, raise, pass, or assert in a lambda function will raise a </a:t>
            </a:r>
            <a:r>
              <a:rPr lang="en-US" dirty="0" err="1">
                <a:solidFill>
                  <a:srgbClr val="C00000"/>
                </a:solidFill>
              </a:rPr>
              <a:t>SyntaxError</a:t>
            </a:r>
            <a:endParaRPr lang="en-US" dirty="0">
              <a:solidFill>
                <a:srgbClr val="C00000"/>
              </a:solidFill>
            </a:endParaRPr>
          </a:p>
          <a:p>
            <a:r>
              <a:rPr lang="en-US" dirty="0"/>
              <a:t>Here is an example of a lambda function containing return</a:t>
            </a:r>
          </a:p>
          <a:p>
            <a:r>
              <a:rPr lang="fr-FR" dirty="0">
                <a:solidFill>
                  <a:srgbClr val="C00000"/>
                </a:solidFill>
              </a:rPr>
              <a:t>y = lambda x: return x</a:t>
            </a:r>
          </a:p>
          <a:p>
            <a:r>
              <a:rPr lang="fr-FR" dirty="0"/>
              <a:t>Executing this statement will yield a syntax error</a:t>
            </a:r>
            <a:endParaRPr lang="en-US" dirty="0"/>
          </a:p>
          <a:p>
            <a:endParaRPr lang="en-US" b="1" dirty="0"/>
          </a:p>
          <a:p>
            <a:endParaRPr lang="en-US" b="1" dirty="0"/>
          </a:p>
          <a:p>
            <a:endParaRPr lang="en-US" dirty="0"/>
          </a:p>
        </p:txBody>
      </p:sp>
      <p:sp>
        <p:nvSpPr>
          <p:cNvPr id="4" name="Slide Number Placeholder 3">
            <a:extLst>
              <a:ext uri="{FF2B5EF4-FFF2-40B4-BE49-F238E27FC236}">
                <a16:creationId xmlns:a16="http://schemas.microsoft.com/office/drawing/2014/main" id="{52A210DE-C896-49EE-BCA9-F07874D5E185}"/>
              </a:ext>
            </a:extLst>
          </p:cNvPr>
          <p:cNvSpPr>
            <a:spLocks noGrp="1"/>
          </p:cNvSpPr>
          <p:nvPr>
            <p:ph type="sldNum" sz="quarter" idx="10"/>
          </p:nvPr>
        </p:nvSpPr>
        <p:spPr/>
        <p:txBody>
          <a:bodyPr/>
          <a:lstStyle/>
          <a:p>
            <a:pPr>
              <a:defRPr/>
            </a:pPr>
            <a:fld id="{6DB1FBA9-0009-47E9-8D28-5B0116D2432D}" type="slidenum">
              <a:rPr lang="en-US" altLang="en-US" smtClean="0"/>
              <a:pPr>
                <a:defRPr/>
              </a:pPr>
              <a:t>378</a:t>
            </a:fld>
            <a:endParaRPr lang="en-US" altLang="en-US"/>
          </a:p>
        </p:txBody>
      </p:sp>
      <p:pic>
        <p:nvPicPr>
          <p:cNvPr id="5" name="Picture 4">
            <a:extLst>
              <a:ext uri="{FF2B5EF4-FFF2-40B4-BE49-F238E27FC236}">
                <a16:creationId xmlns:a16="http://schemas.microsoft.com/office/drawing/2014/main" id="{5A22DDB8-504A-4143-A035-52CB0B91648F}"/>
              </a:ext>
            </a:extLst>
          </p:cNvPr>
          <p:cNvPicPr>
            <a:picLocks noChangeAspect="1"/>
          </p:cNvPicPr>
          <p:nvPr/>
        </p:nvPicPr>
        <p:blipFill>
          <a:blip r:embed="rId2"/>
          <a:stretch>
            <a:fillRect/>
          </a:stretch>
        </p:blipFill>
        <p:spPr>
          <a:xfrm>
            <a:off x="381000" y="2514600"/>
            <a:ext cx="5181600" cy="914400"/>
          </a:xfrm>
          <a:prstGeom prst="rect">
            <a:avLst/>
          </a:prstGeom>
        </p:spPr>
      </p:pic>
      <p:pic>
        <p:nvPicPr>
          <p:cNvPr id="8" name="Picture 7">
            <a:extLst>
              <a:ext uri="{FF2B5EF4-FFF2-40B4-BE49-F238E27FC236}">
                <a16:creationId xmlns:a16="http://schemas.microsoft.com/office/drawing/2014/main" id="{C9F21AAE-2B15-4493-AFA8-F1BEB741C921}"/>
              </a:ext>
            </a:extLst>
          </p:cNvPr>
          <p:cNvPicPr>
            <a:picLocks noChangeAspect="1"/>
          </p:cNvPicPr>
          <p:nvPr/>
        </p:nvPicPr>
        <p:blipFill>
          <a:blip r:embed="rId3"/>
          <a:stretch>
            <a:fillRect/>
          </a:stretch>
        </p:blipFill>
        <p:spPr>
          <a:xfrm>
            <a:off x="5562600" y="1676400"/>
            <a:ext cx="3276600" cy="1905000"/>
          </a:xfrm>
          <a:prstGeom prst="rect">
            <a:avLst/>
          </a:prstGeom>
        </p:spPr>
      </p:pic>
    </p:spTree>
    <p:extLst>
      <p:ext uri="{BB962C8B-B14F-4D97-AF65-F5344CB8AC3E}">
        <p14:creationId xmlns:p14="http://schemas.microsoft.com/office/powerpoint/2010/main" val="276200594"/>
      </p:ext>
    </p:extLst>
  </p:cSld>
  <p:clrMapOvr>
    <a:masterClrMapping/>
  </p:clrMapOvr>
  <p:transition spd="med"/>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B25B7-5EAF-4F2F-903A-14BFFE52ADBB}"/>
              </a:ext>
            </a:extLst>
          </p:cNvPr>
          <p:cNvSpPr>
            <a:spLocks noGrp="1"/>
          </p:cNvSpPr>
          <p:nvPr>
            <p:ph type="title"/>
          </p:nvPr>
        </p:nvSpPr>
        <p:spPr/>
        <p:txBody>
          <a:bodyPr/>
          <a:lstStyle/>
          <a:p>
            <a:r>
              <a:rPr lang="en-US" dirty="0"/>
              <a:t>Lambda Functions(cont)</a:t>
            </a:r>
          </a:p>
        </p:txBody>
      </p:sp>
      <p:sp>
        <p:nvSpPr>
          <p:cNvPr id="3" name="Content Placeholder 2">
            <a:extLst>
              <a:ext uri="{FF2B5EF4-FFF2-40B4-BE49-F238E27FC236}">
                <a16:creationId xmlns:a16="http://schemas.microsoft.com/office/drawing/2014/main" id="{0EB1841D-1157-4D13-A2DB-8671D9D4337D}"/>
              </a:ext>
            </a:extLst>
          </p:cNvPr>
          <p:cNvSpPr>
            <a:spLocks noGrp="1"/>
          </p:cNvSpPr>
          <p:nvPr>
            <p:ph idx="1"/>
          </p:nvPr>
        </p:nvSpPr>
        <p:spPr/>
        <p:txBody>
          <a:bodyPr/>
          <a:lstStyle/>
          <a:p>
            <a:r>
              <a:rPr lang="en-US" dirty="0"/>
              <a:t>Remember I said you can only have </a:t>
            </a:r>
            <a:r>
              <a:rPr lang="en-US" dirty="0">
                <a:solidFill>
                  <a:srgbClr val="C00000"/>
                </a:solidFill>
              </a:rPr>
              <a:t>single/one expression</a:t>
            </a:r>
            <a:r>
              <a:rPr lang="en-US" dirty="0"/>
              <a:t>? </a:t>
            </a:r>
          </a:p>
          <a:p>
            <a:r>
              <a:rPr lang="en-US" dirty="0"/>
              <a:t>Can the single expression be spread out?</a:t>
            </a:r>
          </a:p>
          <a:p>
            <a:r>
              <a:rPr lang="en-US" dirty="0"/>
              <a:t>Yes, you can spread the </a:t>
            </a:r>
            <a:r>
              <a:rPr lang="en-US" i="1" dirty="0">
                <a:solidFill>
                  <a:srgbClr val="C00000"/>
                </a:solidFill>
              </a:rPr>
              <a:t>expression</a:t>
            </a:r>
            <a:r>
              <a:rPr lang="en-US" dirty="0"/>
              <a:t> over more than one line, however it must remain as a </a:t>
            </a:r>
            <a:r>
              <a:rPr lang="en-US" i="1" dirty="0">
                <a:solidFill>
                  <a:srgbClr val="C00000"/>
                </a:solidFill>
              </a:rPr>
              <a:t>single expression</a:t>
            </a:r>
          </a:p>
          <a:p>
            <a:endParaRPr lang="en-US" dirty="0"/>
          </a:p>
          <a:p>
            <a:r>
              <a:rPr lang="en-US" i="1" dirty="0">
                <a:solidFill>
                  <a:srgbClr val="C00000"/>
                </a:solidFill>
              </a:rPr>
              <a:t>y = (lambda x:</a:t>
            </a:r>
          </a:p>
          <a:p>
            <a:r>
              <a:rPr lang="en-US" i="1" dirty="0">
                <a:solidFill>
                  <a:srgbClr val="C00000"/>
                </a:solidFill>
              </a:rPr>
              <a:t>           'odd' if x%2 else 'even')</a:t>
            </a:r>
          </a:p>
          <a:p>
            <a:endParaRPr lang="en-US" i="1" dirty="0">
              <a:solidFill>
                <a:srgbClr val="C00000"/>
              </a:solidFill>
            </a:endParaRPr>
          </a:p>
          <a:p>
            <a:r>
              <a:rPr lang="en-US" i="1" dirty="0">
                <a:solidFill>
                  <a:srgbClr val="C00000"/>
                </a:solidFill>
              </a:rPr>
              <a:t>print(y(6))</a:t>
            </a:r>
          </a:p>
          <a:p>
            <a:endParaRPr lang="en-US" i="1" dirty="0">
              <a:solidFill>
                <a:srgbClr val="C00000"/>
              </a:solidFill>
            </a:endParaRPr>
          </a:p>
          <a:p>
            <a:r>
              <a:rPr lang="en-US" i="1" dirty="0">
                <a:solidFill>
                  <a:srgbClr val="C00000"/>
                </a:solidFill>
              </a:rPr>
              <a:t>print(y(7))</a:t>
            </a:r>
          </a:p>
          <a:p>
            <a:endParaRPr lang="en-US" i="1" dirty="0">
              <a:solidFill>
                <a:srgbClr val="C00000"/>
              </a:solidFill>
            </a:endParaRPr>
          </a:p>
          <a:p>
            <a:endParaRPr lang="en-US" i="1" dirty="0">
              <a:solidFill>
                <a:srgbClr val="C00000"/>
              </a:solidFill>
            </a:endParaRPr>
          </a:p>
        </p:txBody>
      </p:sp>
      <p:sp>
        <p:nvSpPr>
          <p:cNvPr id="4" name="Slide Number Placeholder 3">
            <a:extLst>
              <a:ext uri="{FF2B5EF4-FFF2-40B4-BE49-F238E27FC236}">
                <a16:creationId xmlns:a16="http://schemas.microsoft.com/office/drawing/2014/main" id="{E5CFD3A3-E3B2-4A0A-ACC1-EC6C207B992B}"/>
              </a:ext>
            </a:extLst>
          </p:cNvPr>
          <p:cNvSpPr>
            <a:spLocks noGrp="1"/>
          </p:cNvSpPr>
          <p:nvPr>
            <p:ph type="sldNum" sz="quarter" idx="10"/>
          </p:nvPr>
        </p:nvSpPr>
        <p:spPr/>
        <p:txBody>
          <a:bodyPr/>
          <a:lstStyle/>
          <a:p>
            <a:pPr>
              <a:defRPr/>
            </a:pPr>
            <a:fld id="{6DB1FBA9-0009-47E9-8D28-5B0116D2432D}" type="slidenum">
              <a:rPr lang="en-US" altLang="en-US" smtClean="0"/>
              <a:pPr>
                <a:defRPr/>
              </a:pPr>
              <a:t>379</a:t>
            </a:fld>
            <a:endParaRPr lang="en-US" altLang="en-US"/>
          </a:p>
        </p:txBody>
      </p:sp>
      <p:pic>
        <p:nvPicPr>
          <p:cNvPr id="7" name="Picture 6">
            <a:extLst>
              <a:ext uri="{FF2B5EF4-FFF2-40B4-BE49-F238E27FC236}">
                <a16:creationId xmlns:a16="http://schemas.microsoft.com/office/drawing/2014/main" id="{55D36404-F0FF-4D8B-80B3-C8BDF44C7A76}"/>
              </a:ext>
            </a:extLst>
          </p:cNvPr>
          <p:cNvPicPr>
            <a:picLocks noChangeAspect="1"/>
          </p:cNvPicPr>
          <p:nvPr/>
        </p:nvPicPr>
        <p:blipFill>
          <a:blip r:embed="rId2"/>
          <a:stretch>
            <a:fillRect/>
          </a:stretch>
        </p:blipFill>
        <p:spPr>
          <a:xfrm>
            <a:off x="3429000" y="3962400"/>
            <a:ext cx="5210175" cy="2194560"/>
          </a:xfrm>
          <a:prstGeom prst="rect">
            <a:avLst/>
          </a:prstGeom>
        </p:spPr>
      </p:pic>
    </p:spTree>
    <p:extLst>
      <p:ext uri="{BB962C8B-B14F-4D97-AF65-F5344CB8AC3E}">
        <p14:creationId xmlns:p14="http://schemas.microsoft.com/office/powerpoint/2010/main" val="179710135"/>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3511E-D52C-4D29-A5EC-7214E0C0C205}"/>
              </a:ext>
            </a:extLst>
          </p:cNvPr>
          <p:cNvSpPr>
            <a:spLocks noGrp="1"/>
          </p:cNvSpPr>
          <p:nvPr>
            <p:ph type="title"/>
          </p:nvPr>
        </p:nvSpPr>
        <p:spPr/>
        <p:txBody>
          <a:bodyPr/>
          <a:lstStyle/>
          <a:p>
            <a:r>
              <a:rPr lang="en-US" dirty="0"/>
              <a:t>Quiz 0</a:t>
            </a:r>
            <a:endParaRPr lang="en-CA" dirty="0"/>
          </a:p>
        </p:txBody>
      </p:sp>
      <p:sp>
        <p:nvSpPr>
          <p:cNvPr id="3" name="Content Placeholder 2">
            <a:extLst>
              <a:ext uri="{FF2B5EF4-FFF2-40B4-BE49-F238E27FC236}">
                <a16:creationId xmlns:a16="http://schemas.microsoft.com/office/drawing/2014/main" id="{7C0D21AF-1427-499E-BAB3-D1D83C98CC7F}"/>
              </a:ext>
            </a:extLst>
          </p:cNvPr>
          <p:cNvSpPr>
            <a:spLocks noGrp="1"/>
          </p:cNvSpPr>
          <p:nvPr>
            <p:ph idx="1"/>
          </p:nvPr>
        </p:nvSpPr>
        <p:spPr>
          <a:xfrm>
            <a:off x="0" y="1143000"/>
            <a:ext cx="9144000" cy="5562600"/>
          </a:xfrm>
        </p:spPr>
        <p:txBody>
          <a:bodyPr/>
          <a:lstStyle/>
          <a:p>
            <a:r>
              <a:rPr lang="en-US" b="1" dirty="0"/>
              <a:t>10. Which one of the following have the </a:t>
            </a:r>
            <a:r>
              <a:rPr lang="en-US" b="1" i="1" dirty="0">
                <a:solidFill>
                  <a:srgbClr val="C00000"/>
                </a:solidFill>
              </a:rPr>
              <a:t>highest precedence </a:t>
            </a:r>
            <a:r>
              <a:rPr lang="en-US" b="1" dirty="0"/>
              <a:t>in an algebraic expression?</a:t>
            </a:r>
          </a:p>
          <a:p>
            <a:endParaRPr lang="en-US" dirty="0"/>
          </a:p>
          <a:p>
            <a:r>
              <a:rPr lang="en-US" dirty="0"/>
              <a:t>A  Multiplication</a:t>
            </a:r>
          </a:p>
          <a:p>
            <a:r>
              <a:rPr lang="en-US" dirty="0"/>
              <a:t>B  Addition</a:t>
            </a:r>
          </a:p>
          <a:p>
            <a:r>
              <a:rPr lang="en-US" dirty="0"/>
              <a:t>C  Parenthesis</a:t>
            </a:r>
          </a:p>
          <a:p>
            <a:r>
              <a:rPr lang="en-US" dirty="0"/>
              <a:t>D  Division</a:t>
            </a:r>
          </a:p>
          <a:p>
            <a:r>
              <a:rPr lang="en-US" dirty="0"/>
              <a:t>E  </a:t>
            </a:r>
            <a:r>
              <a:rPr lang="en-US"/>
              <a:t>All the </a:t>
            </a:r>
            <a:r>
              <a:rPr lang="en-US" dirty="0"/>
              <a:t>above have the same precedence</a:t>
            </a:r>
            <a:endParaRPr lang="en-CA" dirty="0"/>
          </a:p>
        </p:txBody>
      </p:sp>
      <p:sp>
        <p:nvSpPr>
          <p:cNvPr id="4" name="Slide Number Placeholder 3">
            <a:extLst>
              <a:ext uri="{FF2B5EF4-FFF2-40B4-BE49-F238E27FC236}">
                <a16:creationId xmlns:a16="http://schemas.microsoft.com/office/drawing/2014/main" id="{139DAB5D-8D73-4BD7-8D2D-32BC8F59FD55}"/>
              </a:ext>
            </a:extLst>
          </p:cNvPr>
          <p:cNvSpPr>
            <a:spLocks noGrp="1"/>
          </p:cNvSpPr>
          <p:nvPr>
            <p:ph type="sldNum" sz="quarter" idx="10"/>
          </p:nvPr>
        </p:nvSpPr>
        <p:spPr/>
        <p:txBody>
          <a:bodyPr/>
          <a:lstStyle/>
          <a:p>
            <a:pPr>
              <a:defRPr/>
            </a:pPr>
            <a:fld id="{6DB1FBA9-0009-47E9-8D28-5B0116D2432D}" type="slidenum">
              <a:rPr lang="en-US" altLang="en-US" smtClean="0"/>
              <a:pPr>
                <a:defRPr/>
              </a:pPr>
              <a:t>38</a:t>
            </a:fld>
            <a:endParaRPr lang="en-US" altLang="en-US"/>
          </a:p>
        </p:txBody>
      </p:sp>
    </p:spTree>
    <p:extLst>
      <p:ext uri="{BB962C8B-B14F-4D97-AF65-F5344CB8AC3E}">
        <p14:creationId xmlns:p14="http://schemas.microsoft.com/office/powerpoint/2010/main" val="2201835480"/>
      </p:ext>
    </p:extLst>
  </p:cSld>
  <p:clrMapOvr>
    <a:masterClrMapping/>
  </p:clrMapOvr>
  <p:transition spd="med"/>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7D19D-6F66-470B-B34F-AEF4DD842FA0}"/>
              </a:ext>
            </a:extLst>
          </p:cNvPr>
          <p:cNvSpPr>
            <a:spLocks noGrp="1"/>
          </p:cNvSpPr>
          <p:nvPr>
            <p:ph type="title"/>
          </p:nvPr>
        </p:nvSpPr>
        <p:spPr/>
        <p:txBody>
          <a:bodyPr/>
          <a:lstStyle/>
          <a:p>
            <a:r>
              <a:rPr lang="en-US" dirty="0"/>
              <a:t>Lambda Functions(cont)</a:t>
            </a:r>
          </a:p>
        </p:txBody>
      </p:sp>
      <p:sp>
        <p:nvSpPr>
          <p:cNvPr id="3" name="Content Placeholder 2">
            <a:extLst>
              <a:ext uri="{FF2B5EF4-FFF2-40B4-BE49-F238E27FC236}">
                <a16:creationId xmlns:a16="http://schemas.microsoft.com/office/drawing/2014/main" id="{B7014EF5-EB18-41E8-A2D1-B0ADCFE101D7}"/>
              </a:ext>
            </a:extLst>
          </p:cNvPr>
          <p:cNvSpPr>
            <a:spLocks noGrp="1"/>
          </p:cNvSpPr>
          <p:nvPr>
            <p:ph idx="1"/>
          </p:nvPr>
        </p:nvSpPr>
        <p:spPr/>
        <p:txBody>
          <a:bodyPr/>
          <a:lstStyle/>
          <a:p>
            <a:r>
              <a:rPr lang="en-US" dirty="0">
                <a:solidFill>
                  <a:srgbClr val="C00000"/>
                </a:solidFill>
              </a:rPr>
              <a:t>Immediately Invoked Function Expression (IIFE)</a:t>
            </a:r>
          </a:p>
          <a:p>
            <a:r>
              <a:rPr lang="en-US" dirty="0"/>
              <a:t>A lambda function can be immediately invoked</a:t>
            </a:r>
          </a:p>
          <a:p>
            <a:r>
              <a:rPr lang="en-US" dirty="0"/>
              <a:t>For this reason it is often referred to as an </a:t>
            </a:r>
            <a:r>
              <a:rPr lang="en-US" i="1" dirty="0">
                <a:solidFill>
                  <a:srgbClr val="C00000"/>
                </a:solidFill>
              </a:rPr>
              <a:t>Immediately Invoked Function Expression (IIFE)</a:t>
            </a:r>
          </a:p>
          <a:p>
            <a:endParaRPr lang="en-US" dirty="0"/>
          </a:p>
          <a:p>
            <a:r>
              <a:rPr lang="en-US" dirty="0"/>
              <a:t>See the </a:t>
            </a:r>
            <a:r>
              <a:rPr lang="en-US" dirty="0" err="1">
                <a:solidFill>
                  <a:srgbClr val="C00000"/>
                </a:solidFill>
              </a:rPr>
              <a:t>doubler</a:t>
            </a:r>
            <a:r>
              <a:rPr lang="en-US" dirty="0"/>
              <a:t> lambda function below that is called immediately with 6 as an argument</a:t>
            </a:r>
          </a:p>
          <a:p>
            <a:endParaRPr lang="en-US" dirty="0"/>
          </a:p>
          <a:p>
            <a:r>
              <a:rPr lang="en-US" i="1" dirty="0">
                <a:solidFill>
                  <a:srgbClr val="C00000"/>
                </a:solidFill>
              </a:rPr>
              <a:t>print ((lambda x: x*2)(5))</a:t>
            </a:r>
          </a:p>
          <a:p>
            <a:endParaRPr lang="en-US" i="1" dirty="0">
              <a:solidFill>
                <a:srgbClr val="C00000"/>
              </a:solidFill>
            </a:endParaRPr>
          </a:p>
          <a:p>
            <a:endParaRPr lang="en-US" i="1" dirty="0">
              <a:solidFill>
                <a:srgbClr val="C00000"/>
              </a:solidFill>
            </a:endParaRPr>
          </a:p>
        </p:txBody>
      </p:sp>
      <p:sp>
        <p:nvSpPr>
          <p:cNvPr id="4" name="Slide Number Placeholder 3">
            <a:extLst>
              <a:ext uri="{FF2B5EF4-FFF2-40B4-BE49-F238E27FC236}">
                <a16:creationId xmlns:a16="http://schemas.microsoft.com/office/drawing/2014/main" id="{B5E5BDF9-BD1D-4084-824A-7E6EF334B1E1}"/>
              </a:ext>
            </a:extLst>
          </p:cNvPr>
          <p:cNvSpPr>
            <a:spLocks noGrp="1"/>
          </p:cNvSpPr>
          <p:nvPr>
            <p:ph type="sldNum" sz="quarter" idx="10"/>
          </p:nvPr>
        </p:nvSpPr>
        <p:spPr/>
        <p:txBody>
          <a:bodyPr/>
          <a:lstStyle/>
          <a:p>
            <a:pPr>
              <a:defRPr/>
            </a:pPr>
            <a:fld id="{6DB1FBA9-0009-47E9-8D28-5B0116D2432D}" type="slidenum">
              <a:rPr lang="en-US" altLang="en-US" smtClean="0"/>
              <a:pPr>
                <a:defRPr/>
              </a:pPr>
              <a:t>380</a:t>
            </a:fld>
            <a:endParaRPr lang="en-US" altLang="en-US"/>
          </a:p>
        </p:txBody>
      </p:sp>
      <p:pic>
        <p:nvPicPr>
          <p:cNvPr id="6" name="Picture 5">
            <a:extLst>
              <a:ext uri="{FF2B5EF4-FFF2-40B4-BE49-F238E27FC236}">
                <a16:creationId xmlns:a16="http://schemas.microsoft.com/office/drawing/2014/main" id="{DF912B4D-2D41-41F7-B99E-FB213E3F8222}"/>
              </a:ext>
            </a:extLst>
          </p:cNvPr>
          <p:cNvPicPr>
            <a:picLocks noChangeAspect="1"/>
          </p:cNvPicPr>
          <p:nvPr/>
        </p:nvPicPr>
        <p:blipFill>
          <a:blip r:embed="rId2"/>
          <a:stretch>
            <a:fillRect/>
          </a:stretch>
        </p:blipFill>
        <p:spPr>
          <a:xfrm>
            <a:off x="304800" y="4572000"/>
            <a:ext cx="4876800" cy="1371600"/>
          </a:xfrm>
          <a:prstGeom prst="rect">
            <a:avLst/>
          </a:prstGeom>
        </p:spPr>
      </p:pic>
    </p:spTree>
    <p:extLst>
      <p:ext uri="{BB962C8B-B14F-4D97-AF65-F5344CB8AC3E}">
        <p14:creationId xmlns:p14="http://schemas.microsoft.com/office/powerpoint/2010/main" val="1550847541"/>
      </p:ext>
    </p:extLst>
  </p:cSld>
  <p:clrMapOvr>
    <a:masterClrMapping/>
  </p:clrMapOvr>
  <p:transition spd="med"/>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E1D88-B76B-489E-8EF5-3F868FE9C5CA}"/>
              </a:ext>
            </a:extLst>
          </p:cNvPr>
          <p:cNvSpPr>
            <a:spLocks noGrp="1"/>
          </p:cNvSpPr>
          <p:nvPr>
            <p:ph type="title"/>
          </p:nvPr>
        </p:nvSpPr>
        <p:spPr/>
        <p:txBody>
          <a:bodyPr/>
          <a:lstStyle/>
          <a:p>
            <a:r>
              <a:rPr lang="en-US" dirty="0"/>
              <a:t>Lambda Functions(cont)</a:t>
            </a:r>
          </a:p>
        </p:txBody>
      </p:sp>
      <p:sp>
        <p:nvSpPr>
          <p:cNvPr id="3" name="Content Placeholder 2">
            <a:extLst>
              <a:ext uri="{FF2B5EF4-FFF2-40B4-BE49-F238E27FC236}">
                <a16:creationId xmlns:a16="http://schemas.microsoft.com/office/drawing/2014/main" id="{9F1B6B88-0F09-4BDA-B689-CBFAA62739C6}"/>
              </a:ext>
            </a:extLst>
          </p:cNvPr>
          <p:cNvSpPr>
            <a:spLocks noGrp="1"/>
          </p:cNvSpPr>
          <p:nvPr>
            <p:ph idx="1"/>
          </p:nvPr>
        </p:nvSpPr>
        <p:spPr/>
        <p:txBody>
          <a:bodyPr/>
          <a:lstStyle/>
          <a:p>
            <a:r>
              <a:rPr lang="en-US" dirty="0">
                <a:solidFill>
                  <a:srgbClr val="C00000"/>
                </a:solidFill>
              </a:rPr>
              <a:t>Return Multiple Values</a:t>
            </a:r>
          </a:p>
          <a:p>
            <a:r>
              <a:rPr lang="en-US" dirty="0"/>
              <a:t>You bet they can!!</a:t>
            </a:r>
          </a:p>
          <a:p>
            <a:r>
              <a:rPr lang="en-US" dirty="0"/>
              <a:t>To return multiple values </a:t>
            </a:r>
            <a:r>
              <a:rPr lang="en-US" i="1" dirty="0">
                <a:solidFill>
                  <a:srgbClr val="C00000"/>
                </a:solidFill>
              </a:rPr>
              <a:t>pack them in a tuple</a:t>
            </a:r>
          </a:p>
          <a:p>
            <a:r>
              <a:rPr lang="en-US" dirty="0"/>
              <a:t>Then use multiple assignment to unpack the parts of the returned tuple</a:t>
            </a:r>
          </a:p>
          <a:p>
            <a:r>
              <a:rPr lang="en-US" i="1" dirty="0">
                <a:solidFill>
                  <a:srgbClr val="C00000"/>
                </a:solidFill>
              </a:rPr>
              <a:t>f = lambda number: (number**2, number**3)</a:t>
            </a:r>
          </a:p>
          <a:p>
            <a:r>
              <a:rPr lang="en-US" i="1" dirty="0">
                <a:solidFill>
                  <a:srgbClr val="C00000"/>
                </a:solidFill>
              </a:rPr>
              <a:t>x, y = f(2)</a:t>
            </a:r>
          </a:p>
          <a:p>
            <a:r>
              <a:rPr lang="en-US" i="1" dirty="0">
                <a:solidFill>
                  <a:srgbClr val="C00000"/>
                </a:solidFill>
              </a:rPr>
              <a:t>print(x)</a:t>
            </a:r>
          </a:p>
          <a:p>
            <a:r>
              <a:rPr lang="en-US" i="1" dirty="0">
                <a:solidFill>
                  <a:srgbClr val="C00000"/>
                </a:solidFill>
              </a:rPr>
              <a:t>print(y)</a:t>
            </a:r>
          </a:p>
        </p:txBody>
      </p:sp>
      <p:sp>
        <p:nvSpPr>
          <p:cNvPr id="4" name="Slide Number Placeholder 3">
            <a:extLst>
              <a:ext uri="{FF2B5EF4-FFF2-40B4-BE49-F238E27FC236}">
                <a16:creationId xmlns:a16="http://schemas.microsoft.com/office/drawing/2014/main" id="{D488E7F2-1778-425E-A639-7D57C711BAA8}"/>
              </a:ext>
            </a:extLst>
          </p:cNvPr>
          <p:cNvSpPr>
            <a:spLocks noGrp="1"/>
          </p:cNvSpPr>
          <p:nvPr>
            <p:ph type="sldNum" sz="quarter" idx="10"/>
          </p:nvPr>
        </p:nvSpPr>
        <p:spPr/>
        <p:txBody>
          <a:bodyPr/>
          <a:lstStyle/>
          <a:p>
            <a:pPr>
              <a:defRPr/>
            </a:pPr>
            <a:fld id="{6DB1FBA9-0009-47E9-8D28-5B0116D2432D}" type="slidenum">
              <a:rPr lang="en-US" altLang="en-US" smtClean="0"/>
              <a:pPr>
                <a:defRPr/>
              </a:pPr>
              <a:t>381</a:t>
            </a:fld>
            <a:endParaRPr lang="en-US" altLang="en-US"/>
          </a:p>
        </p:txBody>
      </p:sp>
      <p:pic>
        <p:nvPicPr>
          <p:cNvPr id="6" name="Picture 5">
            <a:extLst>
              <a:ext uri="{FF2B5EF4-FFF2-40B4-BE49-F238E27FC236}">
                <a16:creationId xmlns:a16="http://schemas.microsoft.com/office/drawing/2014/main" id="{44F3F6F4-F63E-4C72-A9EA-5BFB49002DD3}"/>
              </a:ext>
            </a:extLst>
          </p:cNvPr>
          <p:cNvPicPr>
            <a:picLocks noChangeAspect="1"/>
          </p:cNvPicPr>
          <p:nvPr/>
        </p:nvPicPr>
        <p:blipFill>
          <a:blip r:embed="rId2"/>
          <a:stretch>
            <a:fillRect/>
          </a:stretch>
        </p:blipFill>
        <p:spPr>
          <a:xfrm>
            <a:off x="381000" y="4572000"/>
            <a:ext cx="7924800" cy="1600200"/>
          </a:xfrm>
          <a:prstGeom prst="rect">
            <a:avLst/>
          </a:prstGeom>
        </p:spPr>
      </p:pic>
    </p:spTree>
    <p:extLst>
      <p:ext uri="{BB962C8B-B14F-4D97-AF65-F5344CB8AC3E}">
        <p14:creationId xmlns:p14="http://schemas.microsoft.com/office/powerpoint/2010/main" val="113874159"/>
      </p:ext>
    </p:extLst>
  </p:cSld>
  <p:clrMapOvr>
    <a:masterClrMapping/>
  </p:clrMapOvr>
  <p:transition spd="med"/>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35FF8-0673-42BA-8380-D6D36FF7F059}"/>
              </a:ext>
            </a:extLst>
          </p:cNvPr>
          <p:cNvSpPr>
            <a:spLocks noGrp="1"/>
          </p:cNvSpPr>
          <p:nvPr>
            <p:ph type="title"/>
          </p:nvPr>
        </p:nvSpPr>
        <p:spPr/>
        <p:txBody>
          <a:bodyPr/>
          <a:lstStyle/>
          <a:p>
            <a:r>
              <a:rPr lang="en-US" dirty="0"/>
              <a:t>Lambda Functions(cont)</a:t>
            </a:r>
          </a:p>
        </p:txBody>
      </p:sp>
      <p:sp>
        <p:nvSpPr>
          <p:cNvPr id="3" name="Content Placeholder 2">
            <a:extLst>
              <a:ext uri="{FF2B5EF4-FFF2-40B4-BE49-F238E27FC236}">
                <a16:creationId xmlns:a16="http://schemas.microsoft.com/office/drawing/2014/main" id="{AC85BB8C-8DBE-42D4-92FE-C55E13EE49BA}"/>
              </a:ext>
            </a:extLst>
          </p:cNvPr>
          <p:cNvSpPr>
            <a:spLocks noGrp="1"/>
          </p:cNvSpPr>
          <p:nvPr>
            <p:ph idx="1"/>
          </p:nvPr>
        </p:nvSpPr>
        <p:spPr/>
        <p:txBody>
          <a:bodyPr/>
          <a:lstStyle/>
          <a:p>
            <a:r>
              <a:rPr lang="en-US" dirty="0">
                <a:solidFill>
                  <a:srgbClr val="C00000"/>
                </a:solidFill>
              </a:rPr>
              <a:t>if else in Lambda</a:t>
            </a:r>
          </a:p>
          <a:p>
            <a:r>
              <a:rPr lang="en-US" dirty="0"/>
              <a:t>Generally if else statement can be used to implement selection logic in a function (of course, we’ve seen this before)</a:t>
            </a:r>
          </a:p>
          <a:p>
            <a:r>
              <a:rPr lang="en-US" dirty="0"/>
              <a:t>But as it is a </a:t>
            </a:r>
            <a:r>
              <a:rPr lang="en-US" dirty="0">
                <a:solidFill>
                  <a:srgbClr val="C00000"/>
                </a:solidFill>
              </a:rPr>
              <a:t>statement</a:t>
            </a:r>
            <a:r>
              <a:rPr lang="en-US" dirty="0"/>
              <a:t>, you cannot use it in a lambda function </a:t>
            </a:r>
            <a:r>
              <a:rPr lang="en-US" dirty="0">
                <a:sym typeface="Wingdings" panose="05000000000000000000" pitchFamily="2" charset="2"/>
              </a:rPr>
              <a:t></a:t>
            </a:r>
          </a:p>
          <a:p>
            <a:r>
              <a:rPr lang="en-US" dirty="0">
                <a:sym typeface="Wingdings" panose="05000000000000000000" pitchFamily="2" charset="2"/>
              </a:rPr>
              <a:t>However, you can use the </a:t>
            </a:r>
            <a:r>
              <a:rPr lang="en-US" dirty="0">
                <a:solidFill>
                  <a:srgbClr val="C00000"/>
                </a:solidFill>
                <a:sym typeface="Wingdings" panose="05000000000000000000" pitchFamily="2" charset="2"/>
              </a:rPr>
              <a:t>if else </a:t>
            </a:r>
            <a:r>
              <a:rPr lang="en-US" dirty="0">
                <a:sym typeface="Wingdings" panose="05000000000000000000" pitchFamily="2" charset="2"/>
              </a:rPr>
              <a:t>statement we’ve seen before</a:t>
            </a:r>
          </a:p>
          <a:p>
            <a:r>
              <a:rPr lang="en-US" dirty="0">
                <a:sym typeface="Wingdings" panose="05000000000000000000" pitchFamily="2" charset="2"/>
              </a:rPr>
              <a:t>Example:</a:t>
            </a:r>
          </a:p>
          <a:p>
            <a:r>
              <a:rPr lang="en-US" i="1" dirty="0">
                <a:solidFill>
                  <a:srgbClr val="C00000"/>
                </a:solidFill>
              </a:rPr>
              <a:t>f = lambda x, y: x if x &lt; y else y</a:t>
            </a:r>
          </a:p>
          <a:p>
            <a:endParaRPr lang="en-US" dirty="0"/>
          </a:p>
          <a:p>
            <a:r>
              <a:rPr lang="en-US" dirty="0"/>
              <a:t>print(f(2, 4))</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F9B79306-E086-4C0B-BC10-C8E19E99DF29}"/>
              </a:ext>
            </a:extLst>
          </p:cNvPr>
          <p:cNvSpPr>
            <a:spLocks noGrp="1"/>
          </p:cNvSpPr>
          <p:nvPr>
            <p:ph type="sldNum" sz="quarter" idx="10"/>
          </p:nvPr>
        </p:nvSpPr>
        <p:spPr/>
        <p:txBody>
          <a:bodyPr/>
          <a:lstStyle/>
          <a:p>
            <a:pPr>
              <a:defRPr/>
            </a:pPr>
            <a:fld id="{6DB1FBA9-0009-47E9-8D28-5B0116D2432D}" type="slidenum">
              <a:rPr lang="en-US" altLang="en-US" smtClean="0"/>
              <a:pPr>
                <a:defRPr/>
              </a:pPr>
              <a:t>382</a:t>
            </a:fld>
            <a:endParaRPr lang="en-US" altLang="en-US"/>
          </a:p>
        </p:txBody>
      </p:sp>
      <p:pic>
        <p:nvPicPr>
          <p:cNvPr id="6" name="Picture 5">
            <a:extLst>
              <a:ext uri="{FF2B5EF4-FFF2-40B4-BE49-F238E27FC236}">
                <a16:creationId xmlns:a16="http://schemas.microsoft.com/office/drawing/2014/main" id="{0E87920A-73F7-4936-B41C-40FE83703AC7}"/>
              </a:ext>
            </a:extLst>
          </p:cNvPr>
          <p:cNvPicPr>
            <a:picLocks noChangeAspect="1"/>
          </p:cNvPicPr>
          <p:nvPr/>
        </p:nvPicPr>
        <p:blipFill>
          <a:blip r:embed="rId2"/>
          <a:stretch>
            <a:fillRect/>
          </a:stretch>
        </p:blipFill>
        <p:spPr>
          <a:xfrm>
            <a:off x="304800" y="4648200"/>
            <a:ext cx="4581525" cy="1038225"/>
          </a:xfrm>
          <a:prstGeom prst="rect">
            <a:avLst/>
          </a:prstGeom>
        </p:spPr>
      </p:pic>
    </p:spTree>
    <p:extLst>
      <p:ext uri="{BB962C8B-B14F-4D97-AF65-F5344CB8AC3E}">
        <p14:creationId xmlns:p14="http://schemas.microsoft.com/office/powerpoint/2010/main" val="3763024468"/>
      </p:ext>
    </p:extLst>
  </p:cSld>
  <p:clrMapOvr>
    <a:masterClrMapping/>
  </p:clrMapOvr>
  <p:transition spd="med"/>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09DF0-19FB-4084-AD1E-C1965D9B6C71}"/>
              </a:ext>
            </a:extLst>
          </p:cNvPr>
          <p:cNvSpPr>
            <a:spLocks noGrp="1"/>
          </p:cNvSpPr>
          <p:nvPr>
            <p:ph type="title"/>
          </p:nvPr>
        </p:nvSpPr>
        <p:spPr/>
        <p:txBody>
          <a:bodyPr/>
          <a:lstStyle/>
          <a:p>
            <a:r>
              <a:rPr lang="en-US" dirty="0"/>
              <a:t>Lambda Functions(cont)</a:t>
            </a:r>
          </a:p>
        </p:txBody>
      </p:sp>
      <p:sp>
        <p:nvSpPr>
          <p:cNvPr id="3" name="Content Placeholder 2">
            <a:extLst>
              <a:ext uri="{FF2B5EF4-FFF2-40B4-BE49-F238E27FC236}">
                <a16:creationId xmlns:a16="http://schemas.microsoft.com/office/drawing/2014/main" id="{FE091284-9468-4867-9800-75A51D22646D}"/>
              </a:ext>
            </a:extLst>
          </p:cNvPr>
          <p:cNvSpPr>
            <a:spLocks noGrp="1"/>
          </p:cNvSpPr>
          <p:nvPr>
            <p:ph idx="1"/>
          </p:nvPr>
        </p:nvSpPr>
        <p:spPr/>
        <p:txBody>
          <a:bodyPr/>
          <a:lstStyle/>
          <a:p>
            <a:r>
              <a:rPr lang="en-US" dirty="0">
                <a:solidFill>
                  <a:srgbClr val="C00000"/>
                </a:solidFill>
              </a:rPr>
              <a:t>Ways to Pass Arguments</a:t>
            </a:r>
          </a:p>
          <a:p>
            <a:r>
              <a:rPr lang="en-US" dirty="0"/>
              <a:t>Just like a regular Python function, a lambda function supports all the different ways of passing arguments</a:t>
            </a:r>
          </a:p>
          <a:p>
            <a:r>
              <a:rPr lang="en-US" dirty="0"/>
              <a:t>This includes:</a:t>
            </a:r>
          </a:p>
          <a:p>
            <a:endParaRPr lang="en-US" dirty="0"/>
          </a:p>
          <a:p>
            <a:r>
              <a:rPr lang="en-US" i="1" dirty="0">
                <a:solidFill>
                  <a:srgbClr val="C00000"/>
                </a:solidFill>
              </a:rPr>
              <a:t>Positional arguments</a:t>
            </a:r>
          </a:p>
          <a:p>
            <a:r>
              <a:rPr lang="en-US" i="1" dirty="0">
                <a:solidFill>
                  <a:srgbClr val="C00000"/>
                </a:solidFill>
              </a:rPr>
              <a:t>Keyword arguments</a:t>
            </a:r>
          </a:p>
          <a:p>
            <a:r>
              <a:rPr lang="en-US" i="1" dirty="0">
                <a:solidFill>
                  <a:srgbClr val="C00000"/>
                </a:solidFill>
              </a:rPr>
              <a:t>Default argument</a:t>
            </a:r>
          </a:p>
          <a:p>
            <a:r>
              <a:rPr lang="en-US" i="1" dirty="0">
                <a:solidFill>
                  <a:srgbClr val="C00000"/>
                </a:solidFill>
              </a:rPr>
              <a:t>Variable list of arguments (*</a:t>
            </a:r>
            <a:r>
              <a:rPr lang="en-US" i="1" dirty="0" err="1">
                <a:solidFill>
                  <a:srgbClr val="C00000"/>
                </a:solidFill>
              </a:rPr>
              <a:t>args</a:t>
            </a:r>
            <a:r>
              <a:rPr lang="en-US" i="1" dirty="0">
                <a:solidFill>
                  <a:srgbClr val="C00000"/>
                </a:solidFill>
              </a:rPr>
              <a:t>)</a:t>
            </a:r>
          </a:p>
          <a:p>
            <a:r>
              <a:rPr lang="en-US" i="1" dirty="0">
                <a:solidFill>
                  <a:srgbClr val="C00000"/>
                </a:solidFill>
              </a:rPr>
              <a:t>Variable list of keyword arguments (**</a:t>
            </a:r>
            <a:r>
              <a:rPr lang="en-US" i="1" dirty="0" err="1">
                <a:solidFill>
                  <a:srgbClr val="C00000"/>
                </a:solidFill>
              </a:rPr>
              <a:t>kwargs</a:t>
            </a:r>
            <a:r>
              <a:rPr lang="en-US" i="1" dirty="0">
                <a:solidFill>
                  <a:srgbClr val="C00000"/>
                </a:solidFill>
              </a:rPr>
              <a:t>)</a:t>
            </a:r>
          </a:p>
        </p:txBody>
      </p:sp>
      <p:sp>
        <p:nvSpPr>
          <p:cNvPr id="4" name="Slide Number Placeholder 3">
            <a:extLst>
              <a:ext uri="{FF2B5EF4-FFF2-40B4-BE49-F238E27FC236}">
                <a16:creationId xmlns:a16="http://schemas.microsoft.com/office/drawing/2014/main" id="{803A8326-0665-4742-B1EC-EBCAE9AF3854}"/>
              </a:ext>
            </a:extLst>
          </p:cNvPr>
          <p:cNvSpPr>
            <a:spLocks noGrp="1"/>
          </p:cNvSpPr>
          <p:nvPr>
            <p:ph type="sldNum" sz="quarter" idx="10"/>
          </p:nvPr>
        </p:nvSpPr>
        <p:spPr/>
        <p:txBody>
          <a:bodyPr/>
          <a:lstStyle/>
          <a:p>
            <a:pPr>
              <a:defRPr/>
            </a:pPr>
            <a:fld id="{6DB1FBA9-0009-47E9-8D28-5B0116D2432D}" type="slidenum">
              <a:rPr lang="en-US" altLang="en-US" smtClean="0"/>
              <a:pPr>
                <a:defRPr/>
              </a:pPr>
              <a:t>383</a:t>
            </a:fld>
            <a:endParaRPr lang="en-US" altLang="en-US"/>
          </a:p>
        </p:txBody>
      </p:sp>
    </p:spTree>
    <p:extLst>
      <p:ext uri="{BB962C8B-B14F-4D97-AF65-F5344CB8AC3E}">
        <p14:creationId xmlns:p14="http://schemas.microsoft.com/office/powerpoint/2010/main" val="2726127070"/>
      </p:ext>
    </p:extLst>
  </p:cSld>
  <p:clrMapOvr>
    <a:masterClrMapping/>
  </p:clrMapOvr>
  <p:transition spd="med"/>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5DD38-0910-44C8-AC14-BC9A8BEA97E2}"/>
              </a:ext>
            </a:extLst>
          </p:cNvPr>
          <p:cNvSpPr>
            <a:spLocks noGrp="1"/>
          </p:cNvSpPr>
          <p:nvPr>
            <p:ph type="title"/>
          </p:nvPr>
        </p:nvSpPr>
        <p:spPr/>
        <p:txBody>
          <a:bodyPr/>
          <a:lstStyle/>
          <a:p>
            <a:r>
              <a:rPr lang="en-US" dirty="0"/>
              <a:t>Lambda Functions(cont)</a:t>
            </a:r>
          </a:p>
        </p:txBody>
      </p:sp>
      <p:sp>
        <p:nvSpPr>
          <p:cNvPr id="3" name="Content Placeholder 2">
            <a:extLst>
              <a:ext uri="{FF2B5EF4-FFF2-40B4-BE49-F238E27FC236}">
                <a16:creationId xmlns:a16="http://schemas.microsoft.com/office/drawing/2014/main" id="{C83B1B0C-395A-42FB-9FCD-367CC323A450}"/>
              </a:ext>
            </a:extLst>
          </p:cNvPr>
          <p:cNvSpPr>
            <a:spLocks noGrp="1"/>
          </p:cNvSpPr>
          <p:nvPr>
            <p:ph idx="1"/>
          </p:nvPr>
        </p:nvSpPr>
        <p:spPr/>
        <p:txBody>
          <a:bodyPr/>
          <a:lstStyle/>
          <a:p>
            <a:r>
              <a:rPr lang="en-US" dirty="0">
                <a:solidFill>
                  <a:srgbClr val="C00000"/>
                </a:solidFill>
              </a:rPr>
              <a:t>Positional arguments</a:t>
            </a:r>
          </a:p>
          <a:p>
            <a:r>
              <a:rPr lang="en-US" i="1" dirty="0"/>
              <a:t>f = lambda x, y, z: </a:t>
            </a:r>
            <a:r>
              <a:rPr lang="en-US" i="1" dirty="0" err="1"/>
              <a:t>x+y+z</a:t>
            </a:r>
            <a:endParaRPr lang="en-US" i="1" dirty="0"/>
          </a:p>
          <a:p>
            <a:r>
              <a:rPr lang="en-US" i="1" dirty="0"/>
              <a:t>print(f(5, 6, 7))</a:t>
            </a:r>
          </a:p>
          <a:p>
            <a:endParaRPr lang="en-US" dirty="0"/>
          </a:p>
          <a:p>
            <a:r>
              <a:rPr lang="en-US" dirty="0">
                <a:solidFill>
                  <a:srgbClr val="C00000"/>
                </a:solidFill>
              </a:rPr>
              <a:t>Keyword arguments</a:t>
            </a:r>
          </a:p>
          <a:p>
            <a:r>
              <a:rPr lang="en-US" i="1" dirty="0"/>
              <a:t>f = lambda x, y, z: </a:t>
            </a:r>
            <a:r>
              <a:rPr lang="en-US" i="1" dirty="0" err="1"/>
              <a:t>x+y+z</a:t>
            </a:r>
            <a:endParaRPr lang="en-US" i="1" dirty="0"/>
          </a:p>
          <a:p>
            <a:r>
              <a:rPr lang="en-US" i="1" dirty="0"/>
              <a:t>print(f(5, z=7, y=6))</a:t>
            </a:r>
          </a:p>
          <a:p>
            <a:endParaRPr lang="en-US" dirty="0"/>
          </a:p>
          <a:p>
            <a:r>
              <a:rPr lang="en-US" dirty="0">
                <a:solidFill>
                  <a:srgbClr val="C00000"/>
                </a:solidFill>
              </a:rPr>
              <a:t>Default arguments</a:t>
            </a:r>
          </a:p>
          <a:p>
            <a:r>
              <a:rPr lang="en-US" i="1" dirty="0"/>
              <a:t>f = lambda x, y=3, z=4: </a:t>
            </a:r>
            <a:r>
              <a:rPr lang="en-US" i="1" dirty="0" err="1"/>
              <a:t>x+y+z</a:t>
            </a:r>
            <a:endParaRPr lang="en-US" i="1" dirty="0"/>
          </a:p>
          <a:p>
            <a:r>
              <a:rPr lang="en-US" i="1" dirty="0"/>
              <a:t>print(f(2))</a:t>
            </a:r>
          </a:p>
        </p:txBody>
      </p:sp>
      <p:sp>
        <p:nvSpPr>
          <p:cNvPr id="4" name="Slide Number Placeholder 3">
            <a:extLst>
              <a:ext uri="{FF2B5EF4-FFF2-40B4-BE49-F238E27FC236}">
                <a16:creationId xmlns:a16="http://schemas.microsoft.com/office/drawing/2014/main" id="{512A1342-C5EB-4188-9AAC-5CCDE6B439B9}"/>
              </a:ext>
            </a:extLst>
          </p:cNvPr>
          <p:cNvSpPr>
            <a:spLocks noGrp="1"/>
          </p:cNvSpPr>
          <p:nvPr>
            <p:ph type="sldNum" sz="quarter" idx="10"/>
          </p:nvPr>
        </p:nvSpPr>
        <p:spPr/>
        <p:txBody>
          <a:bodyPr/>
          <a:lstStyle/>
          <a:p>
            <a:pPr>
              <a:defRPr/>
            </a:pPr>
            <a:fld id="{6DB1FBA9-0009-47E9-8D28-5B0116D2432D}" type="slidenum">
              <a:rPr lang="en-US" altLang="en-US" smtClean="0"/>
              <a:pPr>
                <a:defRPr/>
              </a:pPr>
              <a:t>384</a:t>
            </a:fld>
            <a:endParaRPr lang="en-US" altLang="en-US"/>
          </a:p>
        </p:txBody>
      </p:sp>
      <p:pic>
        <p:nvPicPr>
          <p:cNvPr id="6" name="Picture 5">
            <a:extLst>
              <a:ext uri="{FF2B5EF4-FFF2-40B4-BE49-F238E27FC236}">
                <a16:creationId xmlns:a16="http://schemas.microsoft.com/office/drawing/2014/main" id="{7845E8AA-1DAA-45E4-8BDC-FC41185833C0}"/>
              </a:ext>
            </a:extLst>
          </p:cNvPr>
          <p:cNvPicPr>
            <a:picLocks noChangeAspect="1"/>
          </p:cNvPicPr>
          <p:nvPr/>
        </p:nvPicPr>
        <p:blipFill>
          <a:blip r:embed="rId2"/>
          <a:stretch>
            <a:fillRect/>
          </a:stretch>
        </p:blipFill>
        <p:spPr>
          <a:xfrm>
            <a:off x="4876800" y="1524000"/>
            <a:ext cx="3990975" cy="2847975"/>
          </a:xfrm>
          <a:prstGeom prst="rect">
            <a:avLst/>
          </a:prstGeom>
        </p:spPr>
      </p:pic>
    </p:spTree>
    <p:extLst>
      <p:ext uri="{BB962C8B-B14F-4D97-AF65-F5344CB8AC3E}">
        <p14:creationId xmlns:p14="http://schemas.microsoft.com/office/powerpoint/2010/main" val="1618743698"/>
      </p:ext>
    </p:extLst>
  </p:cSld>
  <p:clrMapOvr>
    <a:masterClrMapping/>
  </p:clrMapOvr>
  <p:transition spd="med"/>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B8C2A-EDF7-4E6D-BCE5-5E6AFBCCEDA9}"/>
              </a:ext>
            </a:extLst>
          </p:cNvPr>
          <p:cNvSpPr>
            <a:spLocks noGrp="1"/>
          </p:cNvSpPr>
          <p:nvPr>
            <p:ph type="title"/>
          </p:nvPr>
        </p:nvSpPr>
        <p:spPr/>
        <p:txBody>
          <a:bodyPr/>
          <a:lstStyle/>
          <a:p>
            <a:r>
              <a:rPr lang="en-US" dirty="0"/>
              <a:t>Lambda Functions(cont)</a:t>
            </a:r>
          </a:p>
        </p:txBody>
      </p:sp>
      <p:sp>
        <p:nvSpPr>
          <p:cNvPr id="3" name="Content Placeholder 2">
            <a:extLst>
              <a:ext uri="{FF2B5EF4-FFF2-40B4-BE49-F238E27FC236}">
                <a16:creationId xmlns:a16="http://schemas.microsoft.com/office/drawing/2014/main" id="{74A1F332-3C49-4AB9-A8A8-071F7448B368}"/>
              </a:ext>
            </a:extLst>
          </p:cNvPr>
          <p:cNvSpPr>
            <a:spLocks noGrp="1"/>
          </p:cNvSpPr>
          <p:nvPr>
            <p:ph idx="1"/>
          </p:nvPr>
        </p:nvSpPr>
        <p:spPr/>
        <p:txBody>
          <a:bodyPr/>
          <a:lstStyle/>
          <a:p>
            <a:r>
              <a:rPr lang="en-US" dirty="0">
                <a:solidFill>
                  <a:srgbClr val="C00000"/>
                </a:solidFill>
              </a:rPr>
              <a:t>*</a:t>
            </a:r>
            <a:r>
              <a:rPr lang="en-US" dirty="0" err="1">
                <a:solidFill>
                  <a:srgbClr val="C00000"/>
                </a:solidFill>
              </a:rPr>
              <a:t>args</a:t>
            </a:r>
            <a:endParaRPr lang="en-US" dirty="0">
              <a:solidFill>
                <a:srgbClr val="C00000"/>
              </a:solidFill>
            </a:endParaRPr>
          </a:p>
          <a:p>
            <a:r>
              <a:rPr lang="en-US" i="1" dirty="0"/>
              <a:t>f = lambda *</a:t>
            </a:r>
            <a:r>
              <a:rPr lang="en-US" i="1" dirty="0" err="1"/>
              <a:t>args</a:t>
            </a:r>
            <a:r>
              <a:rPr lang="en-US" i="1" dirty="0"/>
              <a:t>: sum(</a:t>
            </a:r>
            <a:r>
              <a:rPr lang="en-US" i="1" dirty="0" err="1"/>
              <a:t>args</a:t>
            </a:r>
            <a:r>
              <a:rPr lang="en-US" i="1" dirty="0"/>
              <a:t>)</a:t>
            </a:r>
          </a:p>
          <a:p>
            <a:r>
              <a:rPr lang="en-US" i="1" dirty="0"/>
              <a:t>print(f(5, 6, 7))</a:t>
            </a:r>
          </a:p>
          <a:p>
            <a:endParaRPr lang="en-US" dirty="0"/>
          </a:p>
          <a:p>
            <a:r>
              <a:rPr lang="en-US" dirty="0">
                <a:solidFill>
                  <a:srgbClr val="C00000"/>
                </a:solidFill>
              </a:rPr>
              <a:t>**</a:t>
            </a:r>
            <a:r>
              <a:rPr lang="en-US" dirty="0" err="1">
                <a:solidFill>
                  <a:srgbClr val="C00000"/>
                </a:solidFill>
              </a:rPr>
              <a:t>kwargs</a:t>
            </a:r>
            <a:endParaRPr lang="en-US" dirty="0">
              <a:solidFill>
                <a:srgbClr val="C00000"/>
              </a:solidFill>
            </a:endParaRPr>
          </a:p>
          <a:p>
            <a:r>
              <a:rPr lang="en-US" i="1" dirty="0"/>
              <a:t>f = lambda **</a:t>
            </a:r>
            <a:r>
              <a:rPr lang="en-US" i="1" dirty="0" err="1"/>
              <a:t>kwargs</a:t>
            </a:r>
            <a:r>
              <a:rPr lang="en-US" i="1" dirty="0"/>
              <a:t>: sum(</a:t>
            </a:r>
            <a:r>
              <a:rPr lang="en-US" i="1" dirty="0" err="1"/>
              <a:t>kwargs.values</a:t>
            </a:r>
            <a:r>
              <a:rPr lang="en-US" i="1" dirty="0"/>
              <a:t>())</a:t>
            </a:r>
          </a:p>
          <a:p>
            <a:r>
              <a:rPr lang="en-US" i="1" dirty="0"/>
              <a:t>print(f(x=5, y=6, z=7))</a:t>
            </a:r>
          </a:p>
        </p:txBody>
      </p:sp>
      <p:sp>
        <p:nvSpPr>
          <p:cNvPr id="4" name="Slide Number Placeholder 3">
            <a:extLst>
              <a:ext uri="{FF2B5EF4-FFF2-40B4-BE49-F238E27FC236}">
                <a16:creationId xmlns:a16="http://schemas.microsoft.com/office/drawing/2014/main" id="{B80EFA0F-3290-4E01-BA5A-66A0B0A4C40A}"/>
              </a:ext>
            </a:extLst>
          </p:cNvPr>
          <p:cNvSpPr>
            <a:spLocks noGrp="1"/>
          </p:cNvSpPr>
          <p:nvPr>
            <p:ph type="sldNum" sz="quarter" idx="10"/>
          </p:nvPr>
        </p:nvSpPr>
        <p:spPr/>
        <p:txBody>
          <a:bodyPr/>
          <a:lstStyle/>
          <a:p>
            <a:pPr>
              <a:defRPr/>
            </a:pPr>
            <a:fld id="{6DB1FBA9-0009-47E9-8D28-5B0116D2432D}" type="slidenum">
              <a:rPr lang="en-US" altLang="en-US" smtClean="0"/>
              <a:pPr>
                <a:defRPr/>
              </a:pPr>
              <a:t>385</a:t>
            </a:fld>
            <a:endParaRPr lang="en-US" altLang="en-US"/>
          </a:p>
        </p:txBody>
      </p:sp>
      <p:pic>
        <p:nvPicPr>
          <p:cNvPr id="7" name="Picture 6">
            <a:extLst>
              <a:ext uri="{FF2B5EF4-FFF2-40B4-BE49-F238E27FC236}">
                <a16:creationId xmlns:a16="http://schemas.microsoft.com/office/drawing/2014/main" id="{77B628DA-2C53-4A78-B813-6CB7BB5C4495}"/>
              </a:ext>
            </a:extLst>
          </p:cNvPr>
          <p:cNvPicPr>
            <a:picLocks noChangeAspect="1"/>
          </p:cNvPicPr>
          <p:nvPr/>
        </p:nvPicPr>
        <p:blipFill>
          <a:blip r:embed="rId2"/>
          <a:stretch>
            <a:fillRect/>
          </a:stretch>
        </p:blipFill>
        <p:spPr>
          <a:xfrm>
            <a:off x="381000" y="3848100"/>
            <a:ext cx="6248400" cy="2562225"/>
          </a:xfrm>
          <a:prstGeom prst="rect">
            <a:avLst/>
          </a:prstGeom>
        </p:spPr>
      </p:pic>
    </p:spTree>
    <p:extLst>
      <p:ext uri="{BB962C8B-B14F-4D97-AF65-F5344CB8AC3E}">
        <p14:creationId xmlns:p14="http://schemas.microsoft.com/office/powerpoint/2010/main" val="4188532991"/>
      </p:ext>
    </p:extLst>
  </p:cSld>
  <p:clrMapOvr>
    <a:masterClrMapping/>
  </p:clrMapOvr>
  <p:transition spd="med"/>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15870-2F4A-448F-AD36-F2BDC211716A}"/>
              </a:ext>
            </a:extLst>
          </p:cNvPr>
          <p:cNvSpPr>
            <a:spLocks noGrp="1"/>
          </p:cNvSpPr>
          <p:nvPr>
            <p:ph type="title"/>
          </p:nvPr>
        </p:nvSpPr>
        <p:spPr/>
        <p:txBody>
          <a:bodyPr/>
          <a:lstStyle/>
          <a:p>
            <a:r>
              <a:rPr lang="en-US" dirty="0"/>
              <a:t>Zip function</a:t>
            </a:r>
            <a:endParaRPr lang="en-CA" dirty="0"/>
          </a:p>
        </p:txBody>
      </p:sp>
      <p:sp>
        <p:nvSpPr>
          <p:cNvPr id="3" name="Content Placeholder 2">
            <a:extLst>
              <a:ext uri="{FF2B5EF4-FFF2-40B4-BE49-F238E27FC236}">
                <a16:creationId xmlns:a16="http://schemas.microsoft.com/office/drawing/2014/main" id="{E2C5E490-4155-4E7A-84C8-2081D4F9D230}"/>
              </a:ext>
            </a:extLst>
          </p:cNvPr>
          <p:cNvSpPr>
            <a:spLocks noGrp="1"/>
          </p:cNvSpPr>
          <p:nvPr>
            <p:ph idx="1"/>
          </p:nvPr>
        </p:nvSpPr>
        <p:spPr/>
        <p:txBody>
          <a:bodyPr/>
          <a:lstStyle/>
          <a:p>
            <a:r>
              <a:rPr lang="en-US" b="1" dirty="0">
                <a:solidFill>
                  <a:srgbClr val="C00000"/>
                </a:solidFill>
              </a:rPr>
              <a:t>What is zip in Python?</a:t>
            </a:r>
          </a:p>
          <a:p>
            <a:r>
              <a:rPr lang="en-US" dirty="0"/>
              <a:t>The </a:t>
            </a:r>
            <a:r>
              <a:rPr lang="en-US" b="1" dirty="0">
                <a:solidFill>
                  <a:srgbClr val="C00000"/>
                </a:solidFill>
              </a:rPr>
              <a:t>zip() </a:t>
            </a:r>
            <a:r>
              <a:rPr lang="en-US" dirty="0"/>
              <a:t>is a built-in Python function –comes with base python, not package needs to be imported</a:t>
            </a:r>
          </a:p>
          <a:p>
            <a:r>
              <a:rPr lang="en-US" dirty="0"/>
              <a:t>It is used to create an iterator of tuples </a:t>
            </a:r>
            <a:r>
              <a:rPr lang="en-US" b="1" dirty="0">
                <a:solidFill>
                  <a:srgbClr val="C00000"/>
                </a:solidFill>
              </a:rPr>
              <a:t>(known as zip object)</a:t>
            </a:r>
            <a:r>
              <a:rPr lang="en-US" dirty="0"/>
              <a:t> from a list of </a:t>
            </a:r>
            <a:r>
              <a:rPr lang="en-US" b="1" dirty="0">
                <a:solidFill>
                  <a:srgbClr val="C00000"/>
                </a:solidFill>
              </a:rPr>
              <a:t>iterables</a:t>
            </a:r>
            <a:r>
              <a:rPr lang="en-US" dirty="0"/>
              <a:t> passed as arguments</a:t>
            </a:r>
          </a:p>
          <a:p>
            <a:r>
              <a:rPr lang="en-US" dirty="0"/>
              <a:t>Each tuple in the iterator contains elements that exist at a similar index in all the input </a:t>
            </a:r>
            <a:r>
              <a:rPr lang="en-US" b="1" dirty="0">
                <a:solidFill>
                  <a:srgbClr val="C00000"/>
                </a:solidFill>
              </a:rPr>
              <a:t>iterables</a:t>
            </a:r>
          </a:p>
          <a:p>
            <a:r>
              <a:rPr lang="en-US" dirty="0"/>
              <a:t>The size of the </a:t>
            </a:r>
            <a:r>
              <a:rPr lang="en-US" dirty="0">
                <a:solidFill>
                  <a:srgbClr val="C00000"/>
                </a:solidFill>
              </a:rPr>
              <a:t>zip</a:t>
            </a:r>
            <a:r>
              <a:rPr lang="en-US" dirty="0"/>
              <a:t> object depends on the shortest of the </a:t>
            </a:r>
            <a:r>
              <a:rPr lang="en-US" b="1" dirty="0">
                <a:solidFill>
                  <a:srgbClr val="C00000"/>
                </a:solidFill>
              </a:rPr>
              <a:t>iterables</a:t>
            </a:r>
            <a:r>
              <a:rPr lang="en-US" b="1" dirty="0"/>
              <a:t> </a:t>
            </a:r>
            <a:r>
              <a:rPr lang="en-US" dirty="0"/>
              <a:t>passed to the Python </a:t>
            </a:r>
            <a:r>
              <a:rPr lang="en-US" dirty="0">
                <a:solidFill>
                  <a:srgbClr val="C00000"/>
                </a:solidFill>
              </a:rPr>
              <a:t>zip</a:t>
            </a:r>
            <a:r>
              <a:rPr lang="en-US" dirty="0"/>
              <a:t> function</a:t>
            </a:r>
          </a:p>
          <a:p>
            <a:endParaRPr lang="en-US" dirty="0"/>
          </a:p>
          <a:p>
            <a:r>
              <a:rPr lang="en-US" b="1" dirty="0">
                <a:solidFill>
                  <a:srgbClr val="C00000"/>
                </a:solidFill>
              </a:rPr>
              <a:t>Python zip() syntax</a:t>
            </a:r>
          </a:p>
          <a:p>
            <a:r>
              <a:rPr lang="en-CA" i="1" dirty="0">
                <a:solidFill>
                  <a:srgbClr val="C00000"/>
                </a:solidFill>
              </a:rPr>
              <a:t>zip(iterator_1, iterator_2, iterator_3 ...)</a:t>
            </a:r>
          </a:p>
          <a:p>
            <a:r>
              <a:rPr lang="en-CA" i="1" dirty="0">
                <a:solidFill>
                  <a:srgbClr val="C00000"/>
                </a:solidFill>
              </a:rPr>
              <a:t>Or</a:t>
            </a:r>
          </a:p>
          <a:p>
            <a:r>
              <a:rPr lang="en-CA" i="1" dirty="0">
                <a:solidFill>
                  <a:srgbClr val="C00000"/>
                </a:solidFill>
              </a:rPr>
              <a:t>zip(*</a:t>
            </a:r>
            <a:r>
              <a:rPr lang="en-CA" i="1" dirty="0" err="1">
                <a:solidFill>
                  <a:srgbClr val="C00000"/>
                </a:solidFill>
              </a:rPr>
              <a:t>iterables</a:t>
            </a:r>
            <a:r>
              <a:rPr lang="en-CA" i="1" dirty="0">
                <a:solidFill>
                  <a:srgbClr val="C00000"/>
                </a:solidFill>
              </a:rPr>
              <a:t>)</a:t>
            </a:r>
          </a:p>
        </p:txBody>
      </p:sp>
      <p:sp>
        <p:nvSpPr>
          <p:cNvPr id="4" name="Slide Number Placeholder 3">
            <a:extLst>
              <a:ext uri="{FF2B5EF4-FFF2-40B4-BE49-F238E27FC236}">
                <a16:creationId xmlns:a16="http://schemas.microsoft.com/office/drawing/2014/main" id="{E8AA82A2-29BF-4D71-9A1D-B8AE2C21FA45}"/>
              </a:ext>
            </a:extLst>
          </p:cNvPr>
          <p:cNvSpPr>
            <a:spLocks noGrp="1"/>
          </p:cNvSpPr>
          <p:nvPr>
            <p:ph type="sldNum" sz="quarter" idx="10"/>
          </p:nvPr>
        </p:nvSpPr>
        <p:spPr/>
        <p:txBody>
          <a:bodyPr/>
          <a:lstStyle/>
          <a:p>
            <a:pPr>
              <a:defRPr/>
            </a:pPr>
            <a:fld id="{6DB1FBA9-0009-47E9-8D28-5B0116D2432D}" type="slidenum">
              <a:rPr lang="en-US" altLang="en-US" smtClean="0"/>
              <a:pPr>
                <a:defRPr/>
              </a:pPr>
              <a:t>386</a:t>
            </a:fld>
            <a:endParaRPr lang="en-US" altLang="en-US"/>
          </a:p>
        </p:txBody>
      </p:sp>
    </p:spTree>
    <p:extLst>
      <p:ext uri="{BB962C8B-B14F-4D97-AF65-F5344CB8AC3E}">
        <p14:creationId xmlns:p14="http://schemas.microsoft.com/office/powerpoint/2010/main" val="2022167220"/>
      </p:ext>
    </p:extLst>
  </p:cSld>
  <p:clrMapOvr>
    <a:masterClrMapping/>
  </p:clrMapOvr>
  <p:transition spd="med"/>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DE219-71B8-44E2-8D24-62FBA7FE5661}"/>
              </a:ext>
            </a:extLst>
          </p:cNvPr>
          <p:cNvSpPr>
            <a:spLocks noGrp="1"/>
          </p:cNvSpPr>
          <p:nvPr>
            <p:ph type="title"/>
          </p:nvPr>
        </p:nvSpPr>
        <p:spPr/>
        <p:txBody>
          <a:bodyPr/>
          <a:lstStyle/>
          <a:p>
            <a:r>
              <a:rPr lang="en-US" dirty="0"/>
              <a:t>Zip function(cont)</a:t>
            </a:r>
            <a:endParaRPr lang="en-CA" dirty="0"/>
          </a:p>
        </p:txBody>
      </p:sp>
      <p:sp>
        <p:nvSpPr>
          <p:cNvPr id="3" name="Content Placeholder 2">
            <a:extLst>
              <a:ext uri="{FF2B5EF4-FFF2-40B4-BE49-F238E27FC236}">
                <a16:creationId xmlns:a16="http://schemas.microsoft.com/office/drawing/2014/main" id="{30EB2055-0618-4F6A-938C-F6164F831A97}"/>
              </a:ext>
            </a:extLst>
          </p:cNvPr>
          <p:cNvSpPr>
            <a:spLocks noGrp="1"/>
          </p:cNvSpPr>
          <p:nvPr>
            <p:ph idx="1"/>
          </p:nvPr>
        </p:nvSpPr>
        <p:spPr/>
        <p:txBody>
          <a:bodyPr/>
          <a:lstStyle/>
          <a:p>
            <a:r>
              <a:rPr lang="en-US" b="1" dirty="0">
                <a:solidFill>
                  <a:srgbClr val="C00000"/>
                </a:solidFill>
              </a:rPr>
              <a:t>Zip() parameters</a:t>
            </a:r>
          </a:p>
          <a:p>
            <a:r>
              <a:rPr lang="en-US" dirty="0"/>
              <a:t>The </a:t>
            </a:r>
            <a:r>
              <a:rPr lang="en-US" dirty="0">
                <a:solidFill>
                  <a:srgbClr val="C00000"/>
                </a:solidFill>
              </a:rPr>
              <a:t>zip() </a:t>
            </a:r>
            <a:r>
              <a:rPr lang="en-US" dirty="0"/>
              <a:t>function allows:</a:t>
            </a:r>
          </a:p>
          <a:p>
            <a:endParaRPr lang="en-US" dirty="0"/>
          </a:p>
          <a:p>
            <a:r>
              <a:rPr lang="en-US" dirty="0"/>
              <a:t>Python iterables or collections such as a </a:t>
            </a:r>
            <a:r>
              <a:rPr lang="en-US" i="1" dirty="0">
                <a:solidFill>
                  <a:srgbClr val="C00000"/>
                </a:solidFill>
              </a:rPr>
              <a:t>list, string, dictionary, set, or any custom iterables</a:t>
            </a:r>
          </a:p>
          <a:p>
            <a:endParaRPr lang="en-US" dirty="0"/>
          </a:p>
          <a:p>
            <a:r>
              <a:rPr lang="en-US" b="1" dirty="0">
                <a:solidFill>
                  <a:srgbClr val="C00000"/>
                </a:solidFill>
              </a:rPr>
              <a:t>Zip() return value</a:t>
            </a:r>
          </a:p>
          <a:p>
            <a:r>
              <a:rPr lang="en-US" dirty="0"/>
              <a:t>The </a:t>
            </a:r>
            <a:r>
              <a:rPr lang="en-US" dirty="0">
                <a:solidFill>
                  <a:srgbClr val="C00000"/>
                </a:solidFill>
              </a:rPr>
              <a:t>zip() </a:t>
            </a:r>
            <a:r>
              <a:rPr lang="en-US" dirty="0"/>
              <a:t>function returns a consolidated iterator that contains tuples holding </a:t>
            </a:r>
            <a:r>
              <a:rPr lang="en-US" b="1" dirty="0">
                <a:solidFill>
                  <a:srgbClr val="C00000"/>
                </a:solidFill>
              </a:rPr>
              <a:t>adjacent</a:t>
            </a:r>
            <a:r>
              <a:rPr lang="en-US" dirty="0"/>
              <a:t> values from input containers</a:t>
            </a:r>
            <a:endParaRPr lang="en-CA" dirty="0"/>
          </a:p>
        </p:txBody>
      </p:sp>
      <p:sp>
        <p:nvSpPr>
          <p:cNvPr id="4" name="Slide Number Placeholder 3">
            <a:extLst>
              <a:ext uri="{FF2B5EF4-FFF2-40B4-BE49-F238E27FC236}">
                <a16:creationId xmlns:a16="http://schemas.microsoft.com/office/drawing/2014/main" id="{5CE696F4-BA76-4A5C-A838-169F679AA5C8}"/>
              </a:ext>
            </a:extLst>
          </p:cNvPr>
          <p:cNvSpPr>
            <a:spLocks noGrp="1"/>
          </p:cNvSpPr>
          <p:nvPr>
            <p:ph type="sldNum" sz="quarter" idx="10"/>
          </p:nvPr>
        </p:nvSpPr>
        <p:spPr/>
        <p:txBody>
          <a:bodyPr/>
          <a:lstStyle/>
          <a:p>
            <a:pPr>
              <a:defRPr/>
            </a:pPr>
            <a:fld id="{6DB1FBA9-0009-47E9-8D28-5B0116D2432D}" type="slidenum">
              <a:rPr lang="en-US" altLang="en-US" smtClean="0"/>
              <a:pPr>
                <a:defRPr/>
              </a:pPr>
              <a:t>387</a:t>
            </a:fld>
            <a:endParaRPr lang="en-US" altLang="en-US" dirty="0"/>
          </a:p>
        </p:txBody>
      </p:sp>
    </p:spTree>
    <p:extLst>
      <p:ext uri="{BB962C8B-B14F-4D97-AF65-F5344CB8AC3E}">
        <p14:creationId xmlns:p14="http://schemas.microsoft.com/office/powerpoint/2010/main" val="716983933"/>
      </p:ext>
    </p:extLst>
  </p:cSld>
  <p:clrMapOvr>
    <a:masterClrMapping/>
  </p:clrMapOvr>
  <p:transition spd="med"/>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EC85F-063C-408B-8B80-E5C7874DB2D3}"/>
              </a:ext>
            </a:extLst>
          </p:cNvPr>
          <p:cNvSpPr>
            <a:spLocks noGrp="1"/>
          </p:cNvSpPr>
          <p:nvPr>
            <p:ph type="title"/>
          </p:nvPr>
        </p:nvSpPr>
        <p:spPr/>
        <p:txBody>
          <a:bodyPr/>
          <a:lstStyle/>
          <a:p>
            <a:r>
              <a:rPr lang="en-US" dirty="0"/>
              <a:t>Zip function(cont)</a:t>
            </a:r>
            <a:endParaRPr lang="en-CA" dirty="0"/>
          </a:p>
        </p:txBody>
      </p:sp>
      <p:sp>
        <p:nvSpPr>
          <p:cNvPr id="3" name="Content Placeholder 2">
            <a:extLst>
              <a:ext uri="{FF2B5EF4-FFF2-40B4-BE49-F238E27FC236}">
                <a16:creationId xmlns:a16="http://schemas.microsoft.com/office/drawing/2014/main" id="{A8F6B459-3746-4EB4-87B2-9F33A2C40893}"/>
              </a:ext>
            </a:extLst>
          </p:cNvPr>
          <p:cNvSpPr>
            <a:spLocks noGrp="1"/>
          </p:cNvSpPr>
          <p:nvPr>
            <p:ph idx="1"/>
          </p:nvPr>
        </p:nvSpPr>
        <p:spPr/>
        <p:txBody>
          <a:bodyPr/>
          <a:lstStyle/>
          <a:p>
            <a:r>
              <a:rPr lang="en-US" b="1" dirty="0"/>
              <a:t>Examples:</a:t>
            </a:r>
          </a:p>
          <a:p>
            <a:endParaRPr lang="en-US" b="1" dirty="0"/>
          </a:p>
          <a:p>
            <a:r>
              <a:rPr lang="en-US" i="1" dirty="0" err="1">
                <a:solidFill>
                  <a:srgbClr val="C00000"/>
                </a:solidFill>
              </a:rPr>
              <a:t>prog_lang</a:t>
            </a:r>
            <a:r>
              <a:rPr lang="en-US" i="1" dirty="0">
                <a:solidFill>
                  <a:srgbClr val="C00000"/>
                </a:solidFill>
              </a:rPr>
              <a:t> =[‘</a:t>
            </a:r>
            <a:r>
              <a:rPr lang="en-US" i="1" dirty="0" err="1">
                <a:solidFill>
                  <a:srgbClr val="C00000"/>
                </a:solidFill>
              </a:rPr>
              <a:t>C’,’R’,’Java’,’C</a:t>
            </a:r>
            <a:r>
              <a:rPr lang="en-US" i="1" dirty="0">
                <a:solidFill>
                  <a:srgbClr val="C00000"/>
                </a:solidFill>
              </a:rPr>
              <a:t>++’]</a:t>
            </a:r>
          </a:p>
          <a:p>
            <a:r>
              <a:rPr lang="en-US" i="1" dirty="0">
                <a:solidFill>
                  <a:srgbClr val="C00000"/>
                </a:solidFill>
              </a:rPr>
              <a:t>numbers = [1,2,3,4]</a:t>
            </a:r>
          </a:p>
          <a:p>
            <a:endParaRPr lang="en-US" i="1" dirty="0">
              <a:solidFill>
                <a:srgbClr val="C00000"/>
              </a:solidFill>
            </a:endParaRPr>
          </a:p>
          <a:p>
            <a:r>
              <a:rPr lang="en-US" i="1" dirty="0">
                <a:solidFill>
                  <a:srgbClr val="C00000"/>
                </a:solidFill>
              </a:rPr>
              <a:t>zip(</a:t>
            </a:r>
            <a:r>
              <a:rPr lang="en-US" i="1" dirty="0" err="1">
                <a:solidFill>
                  <a:srgbClr val="C00000"/>
                </a:solidFill>
              </a:rPr>
              <a:t>prog_lang</a:t>
            </a:r>
            <a:r>
              <a:rPr lang="en-US" i="1" dirty="0">
                <a:solidFill>
                  <a:srgbClr val="C00000"/>
                </a:solidFill>
              </a:rPr>
              <a:t>, numbers)</a:t>
            </a:r>
          </a:p>
          <a:p>
            <a:r>
              <a:rPr lang="en-CA" i="1" dirty="0">
                <a:solidFill>
                  <a:srgbClr val="C00000"/>
                </a:solidFill>
              </a:rPr>
              <a:t>list(zip(</a:t>
            </a:r>
            <a:r>
              <a:rPr lang="en-CA" i="1" dirty="0" err="1">
                <a:solidFill>
                  <a:srgbClr val="C00000"/>
                </a:solidFill>
              </a:rPr>
              <a:t>prog_lang,numbers</a:t>
            </a:r>
            <a:r>
              <a:rPr lang="en-CA" i="1" dirty="0">
                <a:solidFill>
                  <a:srgbClr val="C00000"/>
                </a:solidFill>
              </a:rPr>
              <a:t>))</a:t>
            </a:r>
          </a:p>
          <a:p>
            <a:endParaRPr lang="en-CA" dirty="0"/>
          </a:p>
          <a:p>
            <a:endParaRPr lang="en-CA" dirty="0"/>
          </a:p>
        </p:txBody>
      </p:sp>
      <p:sp>
        <p:nvSpPr>
          <p:cNvPr id="4" name="Slide Number Placeholder 3">
            <a:extLst>
              <a:ext uri="{FF2B5EF4-FFF2-40B4-BE49-F238E27FC236}">
                <a16:creationId xmlns:a16="http://schemas.microsoft.com/office/drawing/2014/main" id="{8D0F5E67-1A63-4AD7-A3E9-BFE31B10815E}"/>
              </a:ext>
            </a:extLst>
          </p:cNvPr>
          <p:cNvSpPr>
            <a:spLocks noGrp="1"/>
          </p:cNvSpPr>
          <p:nvPr>
            <p:ph type="sldNum" sz="quarter" idx="10"/>
          </p:nvPr>
        </p:nvSpPr>
        <p:spPr/>
        <p:txBody>
          <a:bodyPr/>
          <a:lstStyle/>
          <a:p>
            <a:pPr>
              <a:defRPr/>
            </a:pPr>
            <a:fld id="{6DB1FBA9-0009-47E9-8D28-5B0116D2432D}" type="slidenum">
              <a:rPr lang="en-US" altLang="en-US" smtClean="0"/>
              <a:pPr>
                <a:defRPr/>
              </a:pPr>
              <a:t>388</a:t>
            </a:fld>
            <a:endParaRPr lang="en-US" altLang="en-US"/>
          </a:p>
        </p:txBody>
      </p:sp>
      <p:pic>
        <p:nvPicPr>
          <p:cNvPr id="5" name="Picture 4">
            <a:extLst>
              <a:ext uri="{FF2B5EF4-FFF2-40B4-BE49-F238E27FC236}">
                <a16:creationId xmlns:a16="http://schemas.microsoft.com/office/drawing/2014/main" id="{E91B890F-00F9-48C7-ACA2-95302ADB3CCE}"/>
              </a:ext>
            </a:extLst>
          </p:cNvPr>
          <p:cNvPicPr>
            <a:picLocks noChangeAspect="1"/>
          </p:cNvPicPr>
          <p:nvPr/>
        </p:nvPicPr>
        <p:blipFill>
          <a:blip r:embed="rId2"/>
          <a:stretch>
            <a:fillRect/>
          </a:stretch>
        </p:blipFill>
        <p:spPr>
          <a:xfrm>
            <a:off x="304800" y="3748809"/>
            <a:ext cx="7591425" cy="2857500"/>
          </a:xfrm>
          <a:prstGeom prst="rect">
            <a:avLst/>
          </a:prstGeom>
        </p:spPr>
      </p:pic>
    </p:spTree>
    <p:extLst>
      <p:ext uri="{BB962C8B-B14F-4D97-AF65-F5344CB8AC3E}">
        <p14:creationId xmlns:p14="http://schemas.microsoft.com/office/powerpoint/2010/main" val="2542798100"/>
      </p:ext>
    </p:extLst>
  </p:cSld>
  <p:clrMapOvr>
    <a:masterClrMapping/>
  </p:clrMapOvr>
  <p:transition spd="med"/>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5DCB8-DBF8-4F2C-889B-5078BB29E3ED}"/>
              </a:ext>
            </a:extLst>
          </p:cNvPr>
          <p:cNvSpPr>
            <a:spLocks noGrp="1"/>
          </p:cNvSpPr>
          <p:nvPr>
            <p:ph type="title"/>
          </p:nvPr>
        </p:nvSpPr>
        <p:spPr/>
        <p:txBody>
          <a:bodyPr/>
          <a:lstStyle/>
          <a:p>
            <a:r>
              <a:rPr lang="en-US" dirty="0"/>
              <a:t>Zip function(cont)</a:t>
            </a:r>
            <a:endParaRPr lang="en-CA" dirty="0"/>
          </a:p>
        </p:txBody>
      </p:sp>
      <p:sp>
        <p:nvSpPr>
          <p:cNvPr id="3" name="Content Placeholder 2">
            <a:extLst>
              <a:ext uri="{FF2B5EF4-FFF2-40B4-BE49-F238E27FC236}">
                <a16:creationId xmlns:a16="http://schemas.microsoft.com/office/drawing/2014/main" id="{611F8C21-B3C2-42E3-9BF8-5AD521E04CBE}"/>
              </a:ext>
            </a:extLst>
          </p:cNvPr>
          <p:cNvSpPr>
            <a:spLocks noGrp="1"/>
          </p:cNvSpPr>
          <p:nvPr>
            <p:ph idx="1"/>
          </p:nvPr>
        </p:nvSpPr>
        <p:spPr>
          <a:xfrm>
            <a:off x="0" y="1219200"/>
            <a:ext cx="9144000" cy="6019800"/>
          </a:xfrm>
        </p:spPr>
        <p:txBody>
          <a:bodyPr/>
          <a:lstStyle/>
          <a:p>
            <a:r>
              <a:rPr lang="en-US" b="1" dirty="0"/>
              <a:t>Example</a:t>
            </a:r>
          </a:p>
          <a:p>
            <a:r>
              <a:rPr lang="en-US" i="1" dirty="0">
                <a:solidFill>
                  <a:srgbClr val="C00000"/>
                </a:solidFill>
              </a:rPr>
              <a:t>x =(1,2,3,4)</a:t>
            </a:r>
          </a:p>
          <a:p>
            <a:r>
              <a:rPr lang="es-ES" i="1" dirty="0">
                <a:solidFill>
                  <a:srgbClr val="C00000"/>
                </a:solidFill>
              </a:rPr>
              <a:t>y =('</a:t>
            </a:r>
            <a:r>
              <a:rPr lang="es-ES" i="1" dirty="0" err="1">
                <a:solidFill>
                  <a:srgbClr val="C00000"/>
                </a:solidFill>
              </a:rPr>
              <a:t>a','b','c','d</a:t>
            </a:r>
            <a:r>
              <a:rPr lang="es-ES" i="1" dirty="0">
                <a:solidFill>
                  <a:srgbClr val="C00000"/>
                </a:solidFill>
              </a:rPr>
              <a:t>')</a:t>
            </a:r>
            <a:endParaRPr lang="en-US" i="1" dirty="0">
              <a:solidFill>
                <a:srgbClr val="C00000"/>
              </a:solidFill>
            </a:endParaRPr>
          </a:p>
          <a:p>
            <a:r>
              <a:rPr lang="en-CA" i="1" dirty="0">
                <a:solidFill>
                  <a:srgbClr val="C00000"/>
                </a:solidFill>
              </a:rPr>
              <a:t>z = [10,11,12,13]</a:t>
            </a:r>
          </a:p>
          <a:p>
            <a:endParaRPr lang="en-CA" i="1" dirty="0">
              <a:solidFill>
                <a:srgbClr val="C00000"/>
              </a:solidFill>
            </a:endParaRPr>
          </a:p>
          <a:p>
            <a:r>
              <a:rPr lang="en-CA" i="1" dirty="0">
                <a:solidFill>
                  <a:srgbClr val="C00000"/>
                </a:solidFill>
              </a:rPr>
              <a:t>zip(</a:t>
            </a:r>
            <a:r>
              <a:rPr lang="en-CA" i="1" dirty="0" err="1">
                <a:solidFill>
                  <a:srgbClr val="C00000"/>
                </a:solidFill>
              </a:rPr>
              <a:t>x,y,z</a:t>
            </a:r>
            <a:r>
              <a:rPr lang="en-CA" i="1" dirty="0">
                <a:solidFill>
                  <a:srgbClr val="C00000"/>
                </a:solidFill>
              </a:rPr>
              <a:t>)</a:t>
            </a:r>
          </a:p>
          <a:p>
            <a:endParaRPr lang="en-CA" dirty="0"/>
          </a:p>
          <a:p>
            <a:endParaRPr lang="en-CA" dirty="0"/>
          </a:p>
        </p:txBody>
      </p:sp>
      <p:sp>
        <p:nvSpPr>
          <p:cNvPr id="4" name="Slide Number Placeholder 3">
            <a:extLst>
              <a:ext uri="{FF2B5EF4-FFF2-40B4-BE49-F238E27FC236}">
                <a16:creationId xmlns:a16="http://schemas.microsoft.com/office/drawing/2014/main" id="{79D959A0-D2B7-409E-8D12-C73EF7BD99B9}"/>
              </a:ext>
            </a:extLst>
          </p:cNvPr>
          <p:cNvSpPr>
            <a:spLocks noGrp="1"/>
          </p:cNvSpPr>
          <p:nvPr>
            <p:ph type="sldNum" sz="quarter" idx="10"/>
          </p:nvPr>
        </p:nvSpPr>
        <p:spPr/>
        <p:txBody>
          <a:bodyPr/>
          <a:lstStyle/>
          <a:p>
            <a:pPr>
              <a:defRPr/>
            </a:pPr>
            <a:fld id="{6DB1FBA9-0009-47E9-8D28-5B0116D2432D}" type="slidenum">
              <a:rPr lang="en-US" altLang="en-US" smtClean="0"/>
              <a:pPr>
                <a:defRPr/>
              </a:pPr>
              <a:t>389</a:t>
            </a:fld>
            <a:endParaRPr lang="en-US" altLang="en-US"/>
          </a:p>
        </p:txBody>
      </p:sp>
      <p:pic>
        <p:nvPicPr>
          <p:cNvPr id="5" name="Picture 4">
            <a:extLst>
              <a:ext uri="{FF2B5EF4-FFF2-40B4-BE49-F238E27FC236}">
                <a16:creationId xmlns:a16="http://schemas.microsoft.com/office/drawing/2014/main" id="{925CF514-64B7-4CEF-B458-18F1A6EECD04}"/>
              </a:ext>
            </a:extLst>
          </p:cNvPr>
          <p:cNvPicPr>
            <a:picLocks noChangeAspect="1"/>
          </p:cNvPicPr>
          <p:nvPr/>
        </p:nvPicPr>
        <p:blipFill>
          <a:blip r:embed="rId2"/>
          <a:stretch>
            <a:fillRect/>
          </a:stretch>
        </p:blipFill>
        <p:spPr>
          <a:xfrm>
            <a:off x="170873" y="3914775"/>
            <a:ext cx="7781925" cy="2533650"/>
          </a:xfrm>
          <a:prstGeom prst="rect">
            <a:avLst/>
          </a:prstGeom>
        </p:spPr>
      </p:pic>
    </p:spTree>
    <p:extLst>
      <p:ext uri="{BB962C8B-B14F-4D97-AF65-F5344CB8AC3E}">
        <p14:creationId xmlns:p14="http://schemas.microsoft.com/office/powerpoint/2010/main" val="848780105"/>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6"/>
          <p:cNvSpPr>
            <a:spLocks noGrp="1" noChangeArrowheads="1"/>
          </p:cNvSpPr>
          <p:nvPr>
            <p:ph type="sldNum" sz="quarter" idx="10"/>
          </p:nvPr>
        </p:nvSpPr>
        <p:spPr>
          <a:noFill/>
        </p:spPr>
        <p:txBody>
          <a:bodyPr/>
          <a:lstStyle>
            <a:lvl1pPr>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1pPr>
            <a:lvl2pPr marL="742950" indent="-28575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2pPr>
            <a:lvl3pPr marL="11430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3pPr>
            <a:lvl4pPr marL="16002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4pPr>
            <a:lvl5pPr marL="20574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a:spcBef>
                <a:spcPct val="0"/>
              </a:spcBef>
              <a:buClrTx/>
              <a:buSzTx/>
              <a:buFontTx/>
              <a:buNone/>
            </a:pPr>
            <a:fld id="{2C9001B6-C0C1-496A-A1D5-E2DF79D17807}" type="slidenum">
              <a:rPr lang="en-US" altLang="en-US" sz="1400">
                <a:solidFill>
                  <a:schemeClr val="bg1"/>
                </a:solidFill>
                <a:latin typeface="Tahoma" panose="020B0604030504040204" pitchFamily="34" charset="0"/>
              </a:rPr>
              <a:pPr>
                <a:spcBef>
                  <a:spcPct val="0"/>
                </a:spcBef>
                <a:buClrTx/>
                <a:buSzTx/>
                <a:buFontTx/>
                <a:buNone/>
              </a:pPr>
              <a:t>39</a:t>
            </a:fld>
            <a:endParaRPr lang="en-US" altLang="en-US" sz="1400">
              <a:solidFill>
                <a:schemeClr val="bg1"/>
              </a:solidFill>
              <a:latin typeface="Tahoma" panose="020B0604030504040204" pitchFamily="34" charset="0"/>
            </a:endParaRPr>
          </a:p>
        </p:txBody>
      </p:sp>
      <p:sp>
        <p:nvSpPr>
          <p:cNvPr id="1491970" name="Rectangle 2"/>
          <p:cNvSpPr>
            <a:spLocks noGrp="1" noChangeArrowheads="1"/>
          </p:cNvSpPr>
          <p:nvPr>
            <p:ph type="title"/>
          </p:nvPr>
        </p:nvSpPr>
        <p:spPr/>
        <p:txBody>
          <a:bodyPr/>
          <a:lstStyle/>
          <a:p>
            <a:pPr eaLnBrk="1" hangingPunct="1">
              <a:defRPr/>
            </a:pPr>
            <a:r>
              <a:rPr lang="en-US" altLang="en-US" dirty="0"/>
              <a:t>VARIABLES</a:t>
            </a:r>
          </a:p>
        </p:txBody>
      </p:sp>
      <p:sp>
        <p:nvSpPr>
          <p:cNvPr id="3" name="Arrow: U-Turn 2">
            <a:hlinkClick r:id="rId3" action="ppaction://hlinksldjump"/>
            <a:extLst>
              <a:ext uri="{FF2B5EF4-FFF2-40B4-BE49-F238E27FC236}">
                <a16:creationId xmlns:a16="http://schemas.microsoft.com/office/drawing/2014/main" id="{8F3E93B6-7294-4D45-B57C-8C20947876D4}"/>
              </a:ext>
            </a:extLst>
          </p:cNvPr>
          <p:cNvSpPr/>
          <p:nvPr/>
        </p:nvSpPr>
        <p:spPr bwMode="auto">
          <a:xfrm>
            <a:off x="1066800" y="5300662"/>
            <a:ext cx="457200" cy="228600"/>
          </a:xfrm>
          <a:prstGeom prst="uturnArrow">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1196975" marR="0" indent="-282575" algn="l" defTabSz="914400" rtl="0" eaLnBrk="1" fontAlgn="base" latinLnBrk="0" hangingPunct="1">
              <a:lnSpc>
                <a:spcPct val="100000"/>
              </a:lnSpc>
              <a:spcBef>
                <a:spcPts val="500"/>
              </a:spcBef>
              <a:spcAft>
                <a:spcPct val="0"/>
              </a:spcAft>
              <a:buClr>
                <a:srgbClr val="800080"/>
              </a:buClr>
              <a:buSzPct val="55000"/>
              <a:buFont typeface="Wingdings" panose="05000000000000000000" pitchFamily="2" charset="2"/>
              <a:buChar char="n"/>
              <a:tabLst/>
            </a:pPr>
            <a:endParaRPr kumimoji="0" lang="en-US" sz="2000" b="0" i="0" u="none" strike="noStrike" cap="none" normalizeH="0" baseline="0">
              <a:ln>
                <a:noFill/>
              </a:ln>
              <a:solidFill>
                <a:schemeClr val="tx1"/>
              </a:solidFill>
              <a:effectLst/>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96251763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D65E0-D1C3-4F1E-B919-49C483FC8665}"/>
              </a:ext>
            </a:extLst>
          </p:cNvPr>
          <p:cNvSpPr>
            <a:spLocks noGrp="1"/>
          </p:cNvSpPr>
          <p:nvPr>
            <p:ph type="title"/>
          </p:nvPr>
        </p:nvSpPr>
        <p:spPr/>
        <p:txBody>
          <a:bodyPr/>
          <a:lstStyle/>
          <a:p>
            <a:r>
              <a:rPr lang="en-US" dirty="0"/>
              <a:t>Enumerate Function</a:t>
            </a:r>
          </a:p>
        </p:txBody>
      </p:sp>
      <p:sp>
        <p:nvSpPr>
          <p:cNvPr id="3" name="Content Placeholder 2">
            <a:extLst>
              <a:ext uri="{FF2B5EF4-FFF2-40B4-BE49-F238E27FC236}">
                <a16:creationId xmlns:a16="http://schemas.microsoft.com/office/drawing/2014/main" id="{7A85DB78-A388-4F01-B05B-0B3C8AA0413F}"/>
              </a:ext>
            </a:extLst>
          </p:cNvPr>
          <p:cNvSpPr>
            <a:spLocks noGrp="1"/>
          </p:cNvSpPr>
          <p:nvPr>
            <p:ph idx="1"/>
          </p:nvPr>
        </p:nvSpPr>
        <p:spPr/>
        <p:txBody>
          <a:bodyPr/>
          <a:lstStyle/>
          <a:p>
            <a:r>
              <a:rPr lang="en-US" dirty="0"/>
              <a:t>Another useful function that I have used a lot is the </a:t>
            </a:r>
            <a:r>
              <a:rPr lang="en-US" dirty="0">
                <a:solidFill>
                  <a:srgbClr val="C00000"/>
                </a:solidFill>
              </a:rPr>
              <a:t>enumerate</a:t>
            </a:r>
            <a:r>
              <a:rPr lang="en-US" dirty="0"/>
              <a:t> function</a:t>
            </a:r>
          </a:p>
          <a:p>
            <a:r>
              <a:rPr lang="en-US" dirty="0"/>
              <a:t>When dealing with iterators, you may need to keep a count of iterations</a:t>
            </a:r>
          </a:p>
          <a:p>
            <a:r>
              <a:rPr lang="en-US" dirty="0"/>
              <a:t>Python provides a built-in function </a:t>
            </a:r>
            <a:r>
              <a:rPr lang="en-US" dirty="0">
                <a:solidFill>
                  <a:srgbClr val="C00000"/>
                </a:solidFill>
              </a:rPr>
              <a:t>enumerate() </a:t>
            </a:r>
            <a:r>
              <a:rPr lang="en-US" dirty="0"/>
              <a:t>for this task</a:t>
            </a:r>
          </a:p>
          <a:p>
            <a:r>
              <a:rPr lang="en-US" dirty="0">
                <a:solidFill>
                  <a:srgbClr val="C00000"/>
                </a:solidFill>
              </a:rPr>
              <a:t>enumerate() </a:t>
            </a:r>
            <a:r>
              <a:rPr lang="en-US" dirty="0"/>
              <a:t>adds a counter to an </a:t>
            </a:r>
            <a:r>
              <a:rPr lang="en-US" dirty="0">
                <a:solidFill>
                  <a:srgbClr val="C00000"/>
                </a:solidFill>
              </a:rPr>
              <a:t>iterable</a:t>
            </a:r>
            <a:r>
              <a:rPr lang="en-US" dirty="0"/>
              <a:t> and returns it in a form of enumerate object</a:t>
            </a:r>
          </a:p>
          <a:p>
            <a:r>
              <a:rPr lang="en-US" dirty="0"/>
              <a:t>The </a:t>
            </a:r>
            <a:r>
              <a:rPr lang="en-US" dirty="0">
                <a:solidFill>
                  <a:srgbClr val="C00000"/>
                </a:solidFill>
              </a:rPr>
              <a:t>enumerate</a:t>
            </a:r>
            <a:r>
              <a:rPr lang="en-US" dirty="0"/>
              <a:t> object can then be used directly in for loops or be converted into a list of tuples using list() method</a:t>
            </a:r>
          </a:p>
          <a:p>
            <a:r>
              <a:rPr lang="en-US" u="sng" dirty="0">
                <a:solidFill>
                  <a:srgbClr val="C00000"/>
                </a:solidFill>
              </a:rPr>
              <a:t>Syntax:</a:t>
            </a:r>
          </a:p>
          <a:p>
            <a:r>
              <a:rPr lang="en-US" dirty="0"/>
              <a:t>enumerate(iterable, start=0)</a:t>
            </a:r>
          </a:p>
          <a:p>
            <a:r>
              <a:rPr lang="en-US" dirty="0">
                <a:solidFill>
                  <a:srgbClr val="C00000"/>
                </a:solidFill>
              </a:rPr>
              <a:t>Parameters:</a:t>
            </a:r>
          </a:p>
          <a:p>
            <a:r>
              <a:rPr lang="en-US" dirty="0">
                <a:solidFill>
                  <a:srgbClr val="C00000"/>
                </a:solidFill>
              </a:rPr>
              <a:t>iterable</a:t>
            </a:r>
            <a:r>
              <a:rPr lang="en-US" dirty="0"/>
              <a:t>: any object that supports iteration (e.g. list, tuple )</a:t>
            </a:r>
          </a:p>
          <a:p>
            <a:r>
              <a:rPr lang="en-US" dirty="0">
                <a:solidFill>
                  <a:srgbClr val="C00000"/>
                </a:solidFill>
              </a:rPr>
              <a:t>start</a:t>
            </a:r>
            <a:r>
              <a:rPr lang="en-US" dirty="0"/>
              <a:t>: the index value from which the counter is </a:t>
            </a:r>
          </a:p>
          <a:p>
            <a:r>
              <a:rPr lang="en-US" dirty="0"/>
              <a:t>              to be started, by default it is 0 </a:t>
            </a:r>
          </a:p>
        </p:txBody>
      </p:sp>
      <p:sp>
        <p:nvSpPr>
          <p:cNvPr id="4" name="Slide Number Placeholder 3">
            <a:extLst>
              <a:ext uri="{FF2B5EF4-FFF2-40B4-BE49-F238E27FC236}">
                <a16:creationId xmlns:a16="http://schemas.microsoft.com/office/drawing/2014/main" id="{3C8C3C79-1AC3-4E87-9EEE-91EF0856D397}"/>
              </a:ext>
            </a:extLst>
          </p:cNvPr>
          <p:cNvSpPr>
            <a:spLocks noGrp="1"/>
          </p:cNvSpPr>
          <p:nvPr>
            <p:ph type="sldNum" sz="quarter" idx="10"/>
          </p:nvPr>
        </p:nvSpPr>
        <p:spPr/>
        <p:txBody>
          <a:bodyPr/>
          <a:lstStyle/>
          <a:p>
            <a:pPr>
              <a:defRPr/>
            </a:pPr>
            <a:fld id="{6DB1FBA9-0009-47E9-8D28-5B0116D2432D}" type="slidenum">
              <a:rPr lang="en-US" altLang="en-US" smtClean="0"/>
              <a:pPr>
                <a:defRPr/>
              </a:pPr>
              <a:t>390</a:t>
            </a:fld>
            <a:endParaRPr lang="en-US" altLang="en-US"/>
          </a:p>
        </p:txBody>
      </p:sp>
    </p:spTree>
    <p:extLst>
      <p:ext uri="{BB962C8B-B14F-4D97-AF65-F5344CB8AC3E}">
        <p14:creationId xmlns:p14="http://schemas.microsoft.com/office/powerpoint/2010/main" val="643563486"/>
      </p:ext>
    </p:extLst>
  </p:cSld>
  <p:clrMapOvr>
    <a:masterClrMapping/>
  </p:clrMapOvr>
  <p:transition spd="med"/>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9C502-77E5-451D-8F38-CA803C7012F5}"/>
              </a:ext>
            </a:extLst>
          </p:cNvPr>
          <p:cNvSpPr>
            <a:spLocks noGrp="1"/>
          </p:cNvSpPr>
          <p:nvPr>
            <p:ph type="title"/>
          </p:nvPr>
        </p:nvSpPr>
        <p:spPr/>
        <p:txBody>
          <a:bodyPr/>
          <a:lstStyle/>
          <a:p>
            <a:r>
              <a:rPr lang="en-US" dirty="0"/>
              <a:t>Enumerate Function(cont)</a:t>
            </a:r>
          </a:p>
        </p:txBody>
      </p:sp>
      <p:sp>
        <p:nvSpPr>
          <p:cNvPr id="3" name="Content Placeholder 2">
            <a:extLst>
              <a:ext uri="{FF2B5EF4-FFF2-40B4-BE49-F238E27FC236}">
                <a16:creationId xmlns:a16="http://schemas.microsoft.com/office/drawing/2014/main" id="{7ABF5437-23DA-47AC-87E2-A138CB9740A0}"/>
              </a:ext>
            </a:extLst>
          </p:cNvPr>
          <p:cNvSpPr>
            <a:spLocks noGrp="1"/>
          </p:cNvSpPr>
          <p:nvPr>
            <p:ph idx="1"/>
          </p:nvPr>
        </p:nvSpPr>
        <p:spPr/>
        <p:txBody>
          <a:bodyPr/>
          <a:lstStyle/>
          <a:p>
            <a:r>
              <a:rPr lang="en-US" b="1" dirty="0"/>
              <a:t>Example</a:t>
            </a:r>
          </a:p>
          <a:p>
            <a:r>
              <a:rPr lang="en-US" sz="1800" i="1" dirty="0">
                <a:solidFill>
                  <a:srgbClr val="C00000"/>
                </a:solidFill>
              </a:rPr>
              <a:t>mylist = ["</a:t>
            </a:r>
            <a:r>
              <a:rPr lang="en-US" sz="1800" i="1" dirty="0" err="1">
                <a:solidFill>
                  <a:srgbClr val="C00000"/>
                </a:solidFill>
              </a:rPr>
              <a:t>Python","Java","C</a:t>
            </a:r>
            <a:r>
              <a:rPr lang="en-US" sz="1800" i="1" dirty="0">
                <a:solidFill>
                  <a:srgbClr val="C00000"/>
                </a:solidFill>
              </a:rPr>
              <a:t>"] </a:t>
            </a:r>
          </a:p>
          <a:p>
            <a:r>
              <a:rPr lang="en-US" sz="1800" i="1" dirty="0">
                <a:solidFill>
                  <a:srgbClr val="C00000"/>
                </a:solidFill>
              </a:rPr>
              <a:t>s = "programmer"</a:t>
            </a:r>
          </a:p>
          <a:p>
            <a:r>
              <a:rPr lang="en-US" sz="1800" i="1" dirty="0" err="1">
                <a:solidFill>
                  <a:srgbClr val="C00000"/>
                </a:solidFill>
              </a:rPr>
              <a:t>mytuple</a:t>
            </a:r>
            <a:r>
              <a:rPr lang="en-US" sz="1800" i="1" dirty="0">
                <a:solidFill>
                  <a:srgbClr val="C00000"/>
                </a:solidFill>
              </a:rPr>
              <a:t> =("</a:t>
            </a:r>
            <a:r>
              <a:rPr lang="en-US" sz="1800" i="1" dirty="0" err="1">
                <a:solidFill>
                  <a:srgbClr val="C00000"/>
                </a:solidFill>
              </a:rPr>
              <a:t>hello","world</a:t>
            </a:r>
            <a:r>
              <a:rPr lang="en-US" sz="1800" i="1" dirty="0">
                <a:solidFill>
                  <a:srgbClr val="C00000"/>
                </a:solidFill>
              </a:rPr>
              <a:t>")</a:t>
            </a:r>
          </a:p>
          <a:p>
            <a:r>
              <a:rPr lang="en-US" sz="1800" i="1" dirty="0" err="1">
                <a:solidFill>
                  <a:srgbClr val="C00000"/>
                </a:solidFill>
              </a:rPr>
              <a:t>mydict</a:t>
            </a:r>
            <a:r>
              <a:rPr lang="en-US" sz="1800" i="1" dirty="0">
                <a:solidFill>
                  <a:srgbClr val="C00000"/>
                </a:solidFill>
              </a:rPr>
              <a:t> = {1:"Hello" , 2:"World"}</a:t>
            </a:r>
          </a:p>
          <a:p>
            <a:endParaRPr lang="en-US" sz="1800" i="1" dirty="0">
              <a:solidFill>
                <a:srgbClr val="C00000"/>
              </a:solidFill>
            </a:endParaRPr>
          </a:p>
          <a:p>
            <a:r>
              <a:rPr lang="en-US" sz="1800" i="1" dirty="0">
                <a:solidFill>
                  <a:srgbClr val="C00000"/>
                </a:solidFill>
              </a:rPr>
              <a:t>print(list(enumerate(mylist)))</a:t>
            </a:r>
          </a:p>
          <a:p>
            <a:r>
              <a:rPr lang="en-US" sz="1800" i="1" dirty="0">
                <a:solidFill>
                  <a:srgbClr val="C00000"/>
                </a:solidFill>
              </a:rPr>
              <a:t>print(list(enumerate(s)))</a:t>
            </a:r>
          </a:p>
          <a:p>
            <a:r>
              <a:rPr lang="en-US" sz="1800" i="1" dirty="0">
                <a:solidFill>
                  <a:srgbClr val="C00000"/>
                </a:solidFill>
              </a:rPr>
              <a:t>print(list(enumerate(</a:t>
            </a:r>
            <a:r>
              <a:rPr lang="en-US" sz="1800" i="1" dirty="0" err="1">
                <a:solidFill>
                  <a:srgbClr val="C00000"/>
                </a:solidFill>
              </a:rPr>
              <a:t>mytuple</a:t>
            </a:r>
            <a:r>
              <a:rPr lang="en-US" sz="1800" i="1" dirty="0">
                <a:solidFill>
                  <a:srgbClr val="C00000"/>
                </a:solidFill>
              </a:rPr>
              <a:t>)))</a:t>
            </a:r>
          </a:p>
          <a:p>
            <a:r>
              <a:rPr lang="en-US" sz="1800" i="1" dirty="0">
                <a:solidFill>
                  <a:srgbClr val="C00000"/>
                </a:solidFill>
              </a:rPr>
              <a:t>print(list(enumerate(</a:t>
            </a:r>
            <a:r>
              <a:rPr lang="en-US" sz="1800" i="1" dirty="0" err="1">
                <a:solidFill>
                  <a:srgbClr val="C00000"/>
                </a:solidFill>
              </a:rPr>
              <a:t>mydict</a:t>
            </a:r>
            <a:r>
              <a:rPr lang="en-US" sz="1800" i="1" dirty="0">
                <a:solidFill>
                  <a:srgbClr val="C00000"/>
                </a:solidFill>
              </a:rPr>
              <a:t>)))</a:t>
            </a:r>
          </a:p>
          <a:p>
            <a:endParaRPr lang="en-US" dirty="0"/>
          </a:p>
        </p:txBody>
      </p:sp>
      <p:sp>
        <p:nvSpPr>
          <p:cNvPr id="4" name="Slide Number Placeholder 3">
            <a:extLst>
              <a:ext uri="{FF2B5EF4-FFF2-40B4-BE49-F238E27FC236}">
                <a16:creationId xmlns:a16="http://schemas.microsoft.com/office/drawing/2014/main" id="{180E4582-123F-41B2-A8C7-A6B283DAE6E4}"/>
              </a:ext>
            </a:extLst>
          </p:cNvPr>
          <p:cNvSpPr>
            <a:spLocks noGrp="1"/>
          </p:cNvSpPr>
          <p:nvPr>
            <p:ph type="sldNum" sz="quarter" idx="10"/>
          </p:nvPr>
        </p:nvSpPr>
        <p:spPr/>
        <p:txBody>
          <a:bodyPr/>
          <a:lstStyle/>
          <a:p>
            <a:pPr>
              <a:defRPr/>
            </a:pPr>
            <a:fld id="{6DB1FBA9-0009-47E9-8D28-5B0116D2432D}" type="slidenum">
              <a:rPr lang="en-US" altLang="en-US" smtClean="0"/>
              <a:pPr>
                <a:defRPr/>
              </a:pPr>
              <a:t>391</a:t>
            </a:fld>
            <a:endParaRPr lang="en-US" altLang="en-US"/>
          </a:p>
        </p:txBody>
      </p:sp>
      <p:pic>
        <p:nvPicPr>
          <p:cNvPr id="6" name="Picture 5">
            <a:extLst>
              <a:ext uri="{FF2B5EF4-FFF2-40B4-BE49-F238E27FC236}">
                <a16:creationId xmlns:a16="http://schemas.microsoft.com/office/drawing/2014/main" id="{D1537512-20D5-44C7-B18B-B8BF158D1F50}"/>
              </a:ext>
            </a:extLst>
          </p:cNvPr>
          <p:cNvPicPr>
            <a:picLocks noChangeAspect="1"/>
          </p:cNvPicPr>
          <p:nvPr/>
        </p:nvPicPr>
        <p:blipFill>
          <a:blip r:embed="rId2"/>
          <a:stretch>
            <a:fillRect/>
          </a:stretch>
        </p:blipFill>
        <p:spPr>
          <a:xfrm>
            <a:off x="4495800" y="1143000"/>
            <a:ext cx="4510088" cy="5181600"/>
          </a:xfrm>
          <a:prstGeom prst="rect">
            <a:avLst/>
          </a:prstGeom>
        </p:spPr>
      </p:pic>
    </p:spTree>
    <p:extLst>
      <p:ext uri="{BB962C8B-B14F-4D97-AF65-F5344CB8AC3E}">
        <p14:creationId xmlns:p14="http://schemas.microsoft.com/office/powerpoint/2010/main" val="424602691"/>
      </p:ext>
    </p:extLst>
  </p:cSld>
  <p:clrMapOvr>
    <a:masterClrMapping/>
  </p:clrMapOvr>
  <p:transition spd="med"/>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FD34A-7E9A-4E7A-9F90-8F87D7B33C95}"/>
              </a:ext>
            </a:extLst>
          </p:cNvPr>
          <p:cNvSpPr>
            <a:spLocks noGrp="1"/>
          </p:cNvSpPr>
          <p:nvPr>
            <p:ph type="title"/>
          </p:nvPr>
        </p:nvSpPr>
        <p:spPr/>
        <p:txBody>
          <a:bodyPr/>
          <a:lstStyle/>
          <a:p>
            <a:r>
              <a:rPr lang="en-US" dirty="0"/>
              <a:t>Quiz 10</a:t>
            </a:r>
          </a:p>
        </p:txBody>
      </p:sp>
      <p:pic>
        <p:nvPicPr>
          <p:cNvPr id="6" name="Content Placeholder 5" descr="A close up of a sign&#10;&#10;Description automatically generated">
            <a:extLst>
              <a:ext uri="{FF2B5EF4-FFF2-40B4-BE49-F238E27FC236}">
                <a16:creationId xmlns:a16="http://schemas.microsoft.com/office/drawing/2014/main" id="{6E196971-4948-47BD-B19A-24C4D5AAC0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9800" y="1600200"/>
            <a:ext cx="4495800" cy="4495800"/>
          </a:xfrm>
        </p:spPr>
      </p:pic>
      <p:sp>
        <p:nvSpPr>
          <p:cNvPr id="4" name="Slide Number Placeholder 3">
            <a:extLst>
              <a:ext uri="{FF2B5EF4-FFF2-40B4-BE49-F238E27FC236}">
                <a16:creationId xmlns:a16="http://schemas.microsoft.com/office/drawing/2014/main" id="{2D3B07E5-A1B8-4A46-941A-0118F67FFFA1}"/>
              </a:ext>
            </a:extLst>
          </p:cNvPr>
          <p:cNvSpPr>
            <a:spLocks noGrp="1"/>
          </p:cNvSpPr>
          <p:nvPr>
            <p:ph type="sldNum" sz="quarter" idx="10"/>
          </p:nvPr>
        </p:nvSpPr>
        <p:spPr/>
        <p:txBody>
          <a:bodyPr/>
          <a:lstStyle/>
          <a:p>
            <a:pPr>
              <a:defRPr/>
            </a:pPr>
            <a:fld id="{6DB1FBA9-0009-47E9-8D28-5B0116D2432D}" type="slidenum">
              <a:rPr lang="en-US" altLang="en-US" smtClean="0"/>
              <a:pPr>
                <a:defRPr/>
              </a:pPr>
              <a:t>392</a:t>
            </a:fld>
            <a:endParaRPr lang="en-US" altLang="en-US"/>
          </a:p>
        </p:txBody>
      </p:sp>
    </p:spTree>
    <p:extLst>
      <p:ext uri="{BB962C8B-B14F-4D97-AF65-F5344CB8AC3E}">
        <p14:creationId xmlns:p14="http://schemas.microsoft.com/office/powerpoint/2010/main" val="838160484"/>
      </p:ext>
    </p:extLst>
  </p:cSld>
  <p:clrMapOvr>
    <a:masterClrMapping/>
  </p:clrMapOvr>
  <p:transition spd="med"/>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A0AD2-B676-4A69-ACFA-2894540B0EDF}"/>
              </a:ext>
            </a:extLst>
          </p:cNvPr>
          <p:cNvSpPr>
            <a:spLocks noGrp="1"/>
          </p:cNvSpPr>
          <p:nvPr>
            <p:ph type="title"/>
          </p:nvPr>
        </p:nvSpPr>
        <p:spPr/>
        <p:txBody>
          <a:bodyPr/>
          <a:lstStyle/>
          <a:p>
            <a:r>
              <a:rPr lang="en-US" dirty="0"/>
              <a:t>Quiz 10</a:t>
            </a:r>
          </a:p>
        </p:txBody>
      </p:sp>
      <p:sp>
        <p:nvSpPr>
          <p:cNvPr id="3" name="Content Placeholder 2">
            <a:extLst>
              <a:ext uri="{FF2B5EF4-FFF2-40B4-BE49-F238E27FC236}">
                <a16:creationId xmlns:a16="http://schemas.microsoft.com/office/drawing/2014/main" id="{874F62C4-3C69-4258-A99E-8F78AE550F7B}"/>
              </a:ext>
            </a:extLst>
          </p:cNvPr>
          <p:cNvSpPr>
            <a:spLocks noGrp="1"/>
          </p:cNvSpPr>
          <p:nvPr>
            <p:ph idx="1"/>
          </p:nvPr>
        </p:nvSpPr>
        <p:spPr/>
        <p:txBody>
          <a:bodyPr/>
          <a:lstStyle/>
          <a:p>
            <a:r>
              <a:rPr lang="en-US" b="1" dirty="0"/>
              <a:t>1. Which of the following refers to a use of a function in python (select all that apply)?</a:t>
            </a:r>
          </a:p>
          <a:p>
            <a:endParaRPr lang="en-US" dirty="0"/>
          </a:p>
          <a:p>
            <a:r>
              <a:rPr lang="en-US" dirty="0"/>
              <a:t>A. Functions are reusable pieces of programs</a:t>
            </a:r>
          </a:p>
          <a:p>
            <a:r>
              <a:rPr lang="en-US" dirty="0"/>
              <a:t>B. Functions don’t provide better modularity for your application</a:t>
            </a:r>
          </a:p>
          <a:p>
            <a:r>
              <a:rPr lang="en-US" dirty="0"/>
              <a:t>C. You can create functions with out a name</a:t>
            </a:r>
          </a:p>
          <a:p>
            <a:r>
              <a:rPr lang="en-US" dirty="0"/>
              <a:t>D. All of the above</a:t>
            </a:r>
          </a:p>
          <a:p>
            <a:endParaRPr lang="en-US" dirty="0"/>
          </a:p>
          <a:p>
            <a:endParaRPr lang="en-US" dirty="0"/>
          </a:p>
          <a:p>
            <a:r>
              <a:rPr lang="en-US" b="1" dirty="0"/>
              <a:t>2. Which keyword is use for function?</a:t>
            </a:r>
          </a:p>
          <a:p>
            <a:endParaRPr lang="en-US" dirty="0"/>
          </a:p>
          <a:p>
            <a:r>
              <a:rPr lang="en-US" dirty="0"/>
              <a:t>A. fun</a:t>
            </a:r>
          </a:p>
          <a:p>
            <a:r>
              <a:rPr lang="en-US" dirty="0"/>
              <a:t>B. define</a:t>
            </a:r>
          </a:p>
          <a:p>
            <a:r>
              <a:rPr lang="en-US" dirty="0"/>
              <a:t>C. def</a:t>
            </a:r>
          </a:p>
          <a:p>
            <a:r>
              <a:rPr lang="en-US" dirty="0"/>
              <a:t>D. function </a:t>
            </a:r>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CDDC7056-0CCB-4401-95DF-4BA37E3C4677}"/>
              </a:ext>
            </a:extLst>
          </p:cNvPr>
          <p:cNvSpPr>
            <a:spLocks noGrp="1"/>
          </p:cNvSpPr>
          <p:nvPr>
            <p:ph type="sldNum" sz="quarter" idx="10"/>
          </p:nvPr>
        </p:nvSpPr>
        <p:spPr/>
        <p:txBody>
          <a:bodyPr/>
          <a:lstStyle/>
          <a:p>
            <a:pPr>
              <a:defRPr/>
            </a:pPr>
            <a:fld id="{6DB1FBA9-0009-47E9-8D28-5B0116D2432D}" type="slidenum">
              <a:rPr lang="en-US" altLang="en-US" smtClean="0"/>
              <a:pPr>
                <a:defRPr/>
              </a:pPr>
              <a:t>393</a:t>
            </a:fld>
            <a:endParaRPr lang="en-US" altLang="en-US"/>
          </a:p>
        </p:txBody>
      </p:sp>
    </p:spTree>
    <p:extLst>
      <p:ext uri="{BB962C8B-B14F-4D97-AF65-F5344CB8AC3E}">
        <p14:creationId xmlns:p14="http://schemas.microsoft.com/office/powerpoint/2010/main" val="2757620878"/>
      </p:ext>
    </p:extLst>
  </p:cSld>
  <p:clrMapOvr>
    <a:masterClrMapping/>
  </p:clrMapOvr>
  <p:transition spd="med"/>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E9293-5DF7-4BF6-BA9D-8E1B98250CD4}"/>
              </a:ext>
            </a:extLst>
          </p:cNvPr>
          <p:cNvSpPr>
            <a:spLocks noGrp="1"/>
          </p:cNvSpPr>
          <p:nvPr>
            <p:ph type="title"/>
          </p:nvPr>
        </p:nvSpPr>
        <p:spPr/>
        <p:txBody>
          <a:bodyPr/>
          <a:lstStyle/>
          <a:p>
            <a:r>
              <a:rPr lang="en-US" dirty="0"/>
              <a:t>Quiz 10</a:t>
            </a:r>
          </a:p>
        </p:txBody>
      </p:sp>
      <p:sp>
        <p:nvSpPr>
          <p:cNvPr id="3" name="Content Placeholder 2">
            <a:extLst>
              <a:ext uri="{FF2B5EF4-FFF2-40B4-BE49-F238E27FC236}">
                <a16:creationId xmlns:a16="http://schemas.microsoft.com/office/drawing/2014/main" id="{F4285310-9A97-4927-A3A6-51C392011E81}"/>
              </a:ext>
            </a:extLst>
          </p:cNvPr>
          <p:cNvSpPr>
            <a:spLocks noGrp="1"/>
          </p:cNvSpPr>
          <p:nvPr>
            <p:ph idx="1"/>
          </p:nvPr>
        </p:nvSpPr>
        <p:spPr/>
        <p:txBody>
          <a:bodyPr/>
          <a:lstStyle/>
          <a:p>
            <a:r>
              <a:rPr lang="en-US" b="1" dirty="0"/>
              <a:t>3. What is the output of the below program?</a:t>
            </a:r>
          </a:p>
          <a:p>
            <a:endParaRPr lang="en-US" dirty="0"/>
          </a:p>
          <a:p>
            <a:r>
              <a:rPr lang="en-US" dirty="0"/>
              <a:t>    </a:t>
            </a:r>
            <a:r>
              <a:rPr lang="en-US" i="1" dirty="0">
                <a:solidFill>
                  <a:srgbClr val="C00000"/>
                </a:solidFill>
              </a:rPr>
              <a:t>def </a:t>
            </a:r>
            <a:r>
              <a:rPr lang="en-US" i="1" dirty="0" err="1">
                <a:solidFill>
                  <a:srgbClr val="C00000"/>
                </a:solidFill>
              </a:rPr>
              <a:t>sayHello</a:t>
            </a:r>
            <a:r>
              <a:rPr lang="en-US" i="1" dirty="0">
                <a:solidFill>
                  <a:srgbClr val="C00000"/>
                </a:solidFill>
              </a:rPr>
              <a:t>():</a:t>
            </a:r>
          </a:p>
          <a:p>
            <a:r>
              <a:rPr lang="en-US" i="1" dirty="0">
                <a:solidFill>
                  <a:srgbClr val="C00000"/>
                </a:solidFill>
              </a:rPr>
              <a:t>        print('Hello World!') </a:t>
            </a:r>
          </a:p>
          <a:p>
            <a:r>
              <a:rPr lang="en-US" i="1" dirty="0">
                <a:solidFill>
                  <a:srgbClr val="C00000"/>
                </a:solidFill>
              </a:rPr>
              <a:t>    </a:t>
            </a:r>
            <a:r>
              <a:rPr lang="en-US" i="1" dirty="0" err="1">
                <a:solidFill>
                  <a:srgbClr val="C00000"/>
                </a:solidFill>
              </a:rPr>
              <a:t>sayHello</a:t>
            </a:r>
            <a:r>
              <a:rPr lang="en-US" i="1" dirty="0">
                <a:solidFill>
                  <a:srgbClr val="C00000"/>
                </a:solidFill>
              </a:rPr>
              <a:t>() </a:t>
            </a:r>
          </a:p>
          <a:p>
            <a:r>
              <a:rPr lang="en-US" i="1" dirty="0">
                <a:solidFill>
                  <a:srgbClr val="C00000"/>
                </a:solidFill>
              </a:rPr>
              <a:t>    </a:t>
            </a:r>
            <a:r>
              <a:rPr lang="en-US" i="1" dirty="0" err="1">
                <a:solidFill>
                  <a:srgbClr val="C00000"/>
                </a:solidFill>
              </a:rPr>
              <a:t>sayHello</a:t>
            </a:r>
            <a:r>
              <a:rPr lang="en-US" i="1" dirty="0">
                <a:solidFill>
                  <a:srgbClr val="C00000"/>
                </a:solidFill>
              </a:rPr>
              <a:t>()</a:t>
            </a:r>
          </a:p>
          <a:p>
            <a:endParaRPr lang="en-US" dirty="0"/>
          </a:p>
          <a:p>
            <a:r>
              <a:rPr lang="en-US" dirty="0"/>
              <a:t>A. Hello World!</a:t>
            </a:r>
          </a:p>
          <a:p>
            <a:r>
              <a:rPr lang="en-US" dirty="0"/>
              <a:t>   Hello World!</a:t>
            </a:r>
          </a:p>
          <a:p>
            <a:r>
              <a:rPr lang="en-US" dirty="0"/>
              <a:t>B.  ‘Hello World!’</a:t>
            </a:r>
          </a:p>
          <a:p>
            <a:r>
              <a:rPr lang="en-US" dirty="0"/>
              <a:t>    ‘Hello World!’</a:t>
            </a:r>
          </a:p>
          <a:p>
            <a:r>
              <a:rPr lang="en-US" dirty="0"/>
              <a:t>C.  Hello</a:t>
            </a:r>
          </a:p>
          <a:p>
            <a:r>
              <a:rPr lang="en-US" dirty="0"/>
              <a:t>    Hello</a:t>
            </a:r>
          </a:p>
          <a:p>
            <a:r>
              <a:rPr lang="en-US" dirty="0"/>
              <a:t>D. None of the above</a:t>
            </a:r>
          </a:p>
        </p:txBody>
      </p:sp>
      <p:sp>
        <p:nvSpPr>
          <p:cNvPr id="4" name="Slide Number Placeholder 3">
            <a:extLst>
              <a:ext uri="{FF2B5EF4-FFF2-40B4-BE49-F238E27FC236}">
                <a16:creationId xmlns:a16="http://schemas.microsoft.com/office/drawing/2014/main" id="{EDC54796-5D5A-4A18-97A1-4D8AEBE9AC4D}"/>
              </a:ext>
            </a:extLst>
          </p:cNvPr>
          <p:cNvSpPr>
            <a:spLocks noGrp="1"/>
          </p:cNvSpPr>
          <p:nvPr>
            <p:ph type="sldNum" sz="quarter" idx="10"/>
          </p:nvPr>
        </p:nvSpPr>
        <p:spPr/>
        <p:txBody>
          <a:bodyPr/>
          <a:lstStyle/>
          <a:p>
            <a:pPr>
              <a:defRPr/>
            </a:pPr>
            <a:fld id="{6DB1FBA9-0009-47E9-8D28-5B0116D2432D}" type="slidenum">
              <a:rPr lang="en-US" altLang="en-US" smtClean="0"/>
              <a:pPr>
                <a:defRPr/>
              </a:pPr>
              <a:t>394</a:t>
            </a:fld>
            <a:endParaRPr lang="en-US" altLang="en-US"/>
          </a:p>
        </p:txBody>
      </p:sp>
    </p:spTree>
    <p:extLst>
      <p:ext uri="{BB962C8B-B14F-4D97-AF65-F5344CB8AC3E}">
        <p14:creationId xmlns:p14="http://schemas.microsoft.com/office/powerpoint/2010/main" val="3993909598"/>
      </p:ext>
    </p:extLst>
  </p:cSld>
  <p:clrMapOvr>
    <a:masterClrMapping/>
  </p:clrMapOvr>
  <p:transition spd="med"/>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D55D7-FFE7-490D-9109-63D6B88A9175}"/>
              </a:ext>
            </a:extLst>
          </p:cNvPr>
          <p:cNvSpPr>
            <a:spLocks noGrp="1"/>
          </p:cNvSpPr>
          <p:nvPr>
            <p:ph type="title"/>
          </p:nvPr>
        </p:nvSpPr>
        <p:spPr/>
        <p:txBody>
          <a:bodyPr/>
          <a:lstStyle/>
          <a:p>
            <a:r>
              <a:rPr lang="en-US" dirty="0"/>
              <a:t>Quiz 10</a:t>
            </a:r>
          </a:p>
        </p:txBody>
      </p:sp>
      <p:sp>
        <p:nvSpPr>
          <p:cNvPr id="3" name="Content Placeholder 2">
            <a:extLst>
              <a:ext uri="{FF2B5EF4-FFF2-40B4-BE49-F238E27FC236}">
                <a16:creationId xmlns:a16="http://schemas.microsoft.com/office/drawing/2014/main" id="{F0370E13-B631-43A3-B7E2-005B8063496E}"/>
              </a:ext>
            </a:extLst>
          </p:cNvPr>
          <p:cNvSpPr>
            <a:spLocks noGrp="1"/>
          </p:cNvSpPr>
          <p:nvPr>
            <p:ph idx="1"/>
          </p:nvPr>
        </p:nvSpPr>
        <p:spPr/>
        <p:txBody>
          <a:bodyPr/>
          <a:lstStyle/>
          <a:p>
            <a:r>
              <a:rPr lang="en-US" sz="1400" b="1" dirty="0"/>
              <a:t>4. What is the output of the below program?</a:t>
            </a:r>
          </a:p>
          <a:p>
            <a:endParaRPr lang="en-US" sz="1400" dirty="0"/>
          </a:p>
          <a:p>
            <a:r>
              <a:rPr lang="en-US" sz="1200" dirty="0"/>
              <a:t>    </a:t>
            </a:r>
            <a:r>
              <a:rPr lang="en-US" sz="1200" i="1" dirty="0">
                <a:solidFill>
                  <a:srgbClr val="C00000"/>
                </a:solidFill>
              </a:rPr>
              <a:t>def printMax(a, b):</a:t>
            </a:r>
          </a:p>
          <a:p>
            <a:endParaRPr lang="en-US" sz="1200" i="1" dirty="0">
              <a:solidFill>
                <a:srgbClr val="C00000"/>
              </a:solidFill>
            </a:endParaRPr>
          </a:p>
          <a:p>
            <a:r>
              <a:rPr lang="en-US" sz="1200" i="1" dirty="0">
                <a:solidFill>
                  <a:srgbClr val="C00000"/>
                </a:solidFill>
              </a:rPr>
              <a:t>        if a &gt; b:</a:t>
            </a:r>
          </a:p>
          <a:p>
            <a:endParaRPr lang="en-US" sz="1200" i="1" dirty="0">
              <a:solidFill>
                <a:srgbClr val="C00000"/>
              </a:solidFill>
            </a:endParaRPr>
          </a:p>
          <a:p>
            <a:r>
              <a:rPr lang="en-US" sz="1200" i="1" dirty="0">
                <a:solidFill>
                  <a:srgbClr val="C00000"/>
                </a:solidFill>
              </a:rPr>
              <a:t>            print(a, 'is maximum')</a:t>
            </a:r>
          </a:p>
          <a:p>
            <a:endParaRPr lang="en-US" sz="1200" i="1" dirty="0">
              <a:solidFill>
                <a:srgbClr val="C00000"/>
              </a:solidFill>
            </a:endParaRPr>
          </a:p>
          <a:p>
            <a:r>
              <a:rPr lang="en-US" sz="1200" i="1" dirty="0">
                <a:solidFill>
                  <a:srgbClr val="C00000"/>
                </a:solidFill>
              </a:rPr>
              <a:t>        </a:t>
            </a:r>
            <a:r>
              <a:rPr lang="en-US" sz="1200" i="1" dirty="0" err="1">
                <a:solidFill>
                  <a:srgbClr val="C00000"/>
                </a:solidFill>
              </a:rPr>
              <a:t>elif</a:t>
            </a:r>
            <a:r>
              <a:rPr lang="en-US" sz="1200" i="1" dirty="0">
                <a:solidFill>
                  <a:srgbClr val="C00000"/>
                </a:solidFill>
              </a:rPr>
              <a:t> a == b:</a:t>
            </a:r>
          </a:p>
          <a:p>
            <a:endParaRPr lang="en-US" sz="1200" i="1" dirty="0">
              <a:solidFill>
                <a:srgbClr val="C00000"/>
              </a:solidFill>
            </a:endParaRPr>
          </a:p>
          <a:p>
            <a:r>
              <a:rPr lang="en-US" sz="1200" i="1" dirty="0">
                <a:solidFill>
                  <a:srgbClr val="C00000"/>
                </a:solidFill>
              </a:rPr>
              <a:t>            print(a, 'is equal to', b)</a:t>
            </a:r>
          </a:p>
          <a:p>
            <a:endParaRPr lang="en-US" sz="1200" i="1" dirty="0">
              <a:solidFill>
                <a:srgbClr val="C00000"/>
              </a:solidFill>
            </a:endParaRPr>
          </a:p>
          <a:p>
            <a:r>
              <a:rPr lang="en-US" sz="1200" i="1" dirty="0">
                <a:solidFill>
                  <a:srgbClr val="C00000"/>
                </a:solidFill>
              </a:rPr>
              <a:t>        else:</a:t>
            </a:r>
          </a:p>
          <a:p>
            <a:endParaRPr lang="en-US" sz="1200" i="1" dirty="0">
              <a:solidFill>
                <a:srgbClr val="C00000"/>
              </a:solidFill>
            </a:endParaRPr>
          </a:p>
          <a:p>
            <a:r>
              <a:rPr lang="en-US" sz="1200" i="1" dirty="0">
                <a:solidFill>
                  <a:srgbClr val="C00000"/>
                </a:solidFill>
              </a:rPr>
              <a:t>            print(b, 'is maximum')</a:t>
            </a:r>
          </a:p>
          <a:p>
            <a:endParaRPr lang="en-US" sz="1200" i="1" dirty="0">
              <a:solidFill>
                <a:srgbClr val="C00000"/>
              </a:solidFill>
            </a:endParaRPr>
          </a:p>
          <a:p>
            <a:r>
              <a:rPr lang="en-US" sz="1200" i="1" dirty="0">
                <a:solidFill>
                  <a:srgbClr val="C00000"/>
                </a:solidFill>
              </a:rPr>
              <a:t>    print (printMax(5, 6))</a:t>
            </a:r>
          </a:p>
          <a:p>
            <a:endParaRPr lang="en-US" sz="1400" dirty="0"/>
          </a:p>
          <a:p>
            <a:r>
              <a:rPr lang="en-US" sz="1400" dirty="0"/>
              <a:t>A.  5</a:t>
            </a:r>
          </a:p>
          <a:p>
            <a:r>
              <a:rPr lang="en-US" sz="1400" dirty="0"/>
              <a:t>B.  6</a:t>
            </a:r>
          </a:p>
          <a:p>
            <a:r>
              <a:rPr lang="en-US" sz="1400" dirty="0"/>
              <a:t>C.  6 is maximum</a:t>
            </a:r>
          </a:p>
          <a:p>
            <a:r>
              <a:rPr lang="en-US" sz="1400" dirty="0"/>
              <a:t>D. None of the above</a:t>
            </a:r>
          </a:p>
        </p:txBody>
      </p:sp>
      <p:sp>
        <p:nvSpPr>
          <p:cNvPr id="4" name="Slide Number Placeholder 3">
            <a:extLst>
              <a:ext uri="{FF2B5EF4-FFF2-40B4-BE49-F238E27FC236}">
                <a16:creationId xmlns:a16="http://schemas.microsoft.com/office/drawing/2014/main" id="{57E08E31-0A65-4B39-BC4D-D961215965D8}"/>
              </a:ext>
            </a:extLst>
          </p:cNvPr>
          <p:cNvSpPr>
            <a:spLocks noGrp="1"/>
          </p:cNvSpPr>
          <p:nvPr>
            <p:ph type="sldNum" sz="quarter" idx="10"/>
          </p:nvPr>
        </p:nvSpPr>
        <p:spPr/>
        <p:txBody>
          <a:bodyPr/>
          <a:lstStyle/>
          <a:p>
            <a:pPr>
              <a:defRPr/>
            </a:pPr>
            <a:fld id="{6DB1FBA9-0009-47E9-8D28-5B0116D2432D}" type="slidenum">
              <a:rPr lang="en-US" altLang="en-US" smtClean="0"/>
              <a:pPr>
                <a:defRPr/>
              </a:pPr>
              <a:t>395</a:t>
            </a:fld>
            <a:endParaRPr lang="en-US" altLang="en-US"/>
          </a:p>
        </p:txBody>
      </p:sp>
    </p:spTree>
    <p:extLst>
      <p:ext uri="{BB962C8B-B14F-4D97-AF65-F5344CB8AC3E}">
        <p14:creationId xmlns:p14="http://schemas.microsoft.com/office/powerpoint/2010/main" val="4062518897"/>
      </p:ext>
    </p:extLst>
  </p:cSld>
  <p:clrMapOvr>
    <a:masterClrMapping/>
  </p:clrMapOvr>
  <p:transition spd="med"/>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A3868-AD8A-4D5A-96D9-15C793FFF774}"/>
              </a:ext>
            </a:extLst>
          </p:cNvPr>
          <p:cNvSpPr>
            <a:spLocks noGrp="1"/>
          </p:cNvSpPr>
          <p:nvPr>
            <p:ph type="title"/>
          </p:nvPr>
        </p:nvSpPr>
        <p:spPr/>
        <p:txBody>
          <a:bodyPr/>
          <a:lstStyle/>
          <a:p>
            <a:r>
              <a:rPr lang="en-US" dirty="0"/>
              <a:t>Quiz 10</a:t>
            </a:r>
          </a:p>
        </p:txBody>
      </p:sp>
      <p:sp>
        <p:nvSpPr>
          <p:cNvPr id="3" name="Content Placeholder 2">
            <a:extLst>
              <a:ext uri="{FF2B5EF4-FFF2-40B4-BE49-F238E27FC236}">
                <a16:creationId xmlns:a16="http://schemas.microsoft.com/office/drawing/2014/main" id="{DAA7F402-8048-4612-8394-981F61D225A9}"/>
              </a:ext>
            </a:extLst>
          </p:cNvPr>
          <p:cNvSpPr>
            <a:spLocks noGrp="1"/>
          </p:cNvSpPr>
          <p:nvPr>
            <p:ph idx="1"/>
          </p:nvPr>
        </p:nvSpPr>
        <p:spPr/>
        <p:txBody>
          <a:bodyPr/>
          <a:lstStyle/>
          <a:p>
            <a:r>
              <a:rPr lang="en-US" sz="1400" b="1" dirty="0"/>
              <a:t> 5. What is the output of the code snippet below ?</a:t>
            </a:r>
          </a:p>
          <a:p>
            <a:endParaRPr lang="en-US" sz="1400" dirty="0"/>
          </a:p>
          <a:p>
            <a:r>
              <a:rPr lang="en-US" sz="1400" i="1" dirty="0">
                <a:solidFill>
                  <a:srgbClr val="0070C0"/>
                </a:solidFill>
              </a:rPr>
              <a:t>x = 50</a:t>
            </a:r>
          </a:p>
          <a:p>
            <a:r>
              <a:rPr lang="en-US" sz="1400" i="1" dirty="0">
                <a:solidFill>
                  <a:srgbClr val="800000"/>
                </a:solidFill>
              </a:rPr>
              <a:t>def </a:t>
            </a:r>
            <a:r>
              <a:rPr lang="en-US" sz="1400" i="1" dirty="0" err="1">
                <a:solidFill>
                  <a:srgbClr val="800000"/>
                </a:solidFill>
              </a:rPr>
              <a:t>func</a:t>
            </a:r>
            <a:r>
              <a:rPr lang="en-US" sz="1400" i="1" dirty="0">
                <a:solidFill>
                  <a:srgbClr val="800000"/>
                </a:solidFill>
              </a:rPr>
              <a:t>(x):</a:t>
            </a:r>
          </a:p>
          <a:p>
            <a:endParaRPr lang="en-US" sz="1400" i="1" dirty="0">
              <a:solidFill>
                <a:srgbClr val="800000"/>
              </a:solidFill>
            </a:endParaRPr>
          </a:p>
          <a:p>
            <a:r>
              <a:rPr lang="en-US" sz="1400" i="1" dirty="0">
                <a:solidFill>
                  <a:srgbClr val="800000"/>
                </a:solidFill>
              </a:rPr>
              <a:t>   print('x is', x)</a:t>
            </a:r>
          </a:p>
          <a:p>
            <a:endParaRPr lang="en-US" sz="1400" i="1" dirty="0">
              <a:solidFill>
                <a:srgbClr val="800000"/>
              </a:solidFill>
            </a:endParaRPr>
          </a:p>
          <a:p>
            <a:r>
              <a:rPr lang="en-US" sz="1400" i="1" dirty="0">
                <a:solidFill>
                  <a:srgbClr val="800000"/>
                </a:solidFill>
              </a:rPr>
              <a:t>   x = 2</a:t>
            </a:r>
          </a:p>
          <a:p>
            <a:r>
              <a:rPr lang="en-US" sz="1400" i="1" dirty="0">
                <a:solidFill>
                  <a:srgbClr val="800000"/>
                </a:solidFill>
              </a:rPr>
              <a:t>   print('Changed local x to', x)</a:t>
            </a:r>
          </a:p>
          <a:p>
            <a:endParaRPr lang="en-US" sz="1400" i="1" dirty="0">
              <a:solidFill>
                <a:srgbClr val="800000"/>
              </a:solidFill>
            </a:endParaRPr>
          </a:p>
          <a:p>
            <a:r>
              <a:rPr lang="en-US" sz="1400" i="1" dirty="0" err="1">
                <a:solidFill>
                  <a:srgbClr val="0070C0"/>
                </a:solidFill>
              </a:rPr>
              <a:t>func</a:t>
            </a:r>
            <a:r>
              <a:rPr lang="en-US" sz="1400" i="1" dirty="0">
                <a:solidFill>
                  <a:srgbClr val="0070C0"/>
                </a:solidFill>
              </a:rPr>
              <a:t>(x)</a:t>
            </a:r>
          </a:p>
          <a:p>
            <a:endParaRPr lang="en-US" sz="1400" i="1" dirty="0">
              <a:solidFill>
                <a:srgbClr val="0070C0"/>
              </a:solidFill>
            </a:endParaRPr>
          </a:p>
          <a:p>
            <a:r>
              <a:rPr lang="en-US" sz="1400" i="1" dirty="0">
                <a:solidFill>
                  <a:srgbClr val="0070C0"/>
                </a:solidFill>
              </a:rPr>
              <a:t>print('x is now', x)</a:t>
            </a:r>
          </a:p>
          <a:p>
            <a:endParaRPr lang="en-US" sz="1400" dirty="0"/>
          </a:p>
          <a:p>
            <a:r>
              <a:rPr lang="en-US" sz="1400" dirty="0"/>
              <a:t>A.  x is now 2</a:t>
            </a:r>
          </a:p>
          <a:p>
            <a:r>
              <a:rPr lang="en-US" sz="1400" dirty="0"/>
              <a:t>B.  x is now 50</a:t>
            </a:r>
          </a:p>
          <a:p>
            <a:r>
              <a:rPr lang="en-US" sz="1400" dirty="0"/>
              <a:t>C.  x is now 100</a:t>
            </a:r>
          </a:p>
          <a:p>
            <a:r>
              <a:rPr lang="en-US" sz="1400" dirty="0"/>
              <a:t>D.  None of the above</a:t>
            </a:r>
          </a:p>
        </p:txBody>
      </p:sp>
      <p:sp>
        <p:nvSpPr>
          <p:cNvPr id="4" name="Slide Number Placeholder 3">
            <a:extLst>
              <a:ext uri="{FF2B5EF4-FFF2-40B4-BE49-F238E27FC236}">
                <a16:creationId xmlns:a16="http://schemas.microsoft.com/office/drawing/2014/main" id="{E78B74DF-E8F5-42D3-84CF-9539E3FC6271}"/>
              </a:ext>
            </a:extLst>
          </p:cNvPr>
          <p:cNvSpPr>
            <a:spLocks noGrp="1"/>
          </p:cNvSpPr>
          <p:nvPr>
            <p:ph type="sldNum" sz="quarter" idx="10"/>
          </p:nvPr>
        </p:nvSpPr>
        <p:spPr/>
        <p:txBody>
          <a:bodyPr/>
          <a:lstStyle/>
          <a:p>
            <a:pPr>
              <a:defRPr/>
            </a:pPr>
            <a:fld id="{6DB1FBA9-0009-47E9-8D28-5B0116D2432D}" type="slidenum">
              <a:rPr lang="en-US" altLang="en-US" smtClean="0"/>
              <a:pPr>
                <a:defRPr/>
              </a:pPr>
              <a:t>396</a:t>
            </a:fld>
            <a:endParaRPr lang="en-US" altLang="en-US"/>
          </a:p>
        </p:txBody>
      </p:sp>
    </p:spTree>
    <p:extLst>
      <p:ext uri="{BB962C8B-B14F-4D97-AF65-F5344CB8AC3E}">
        <p14:creationId xmlns:p14="http://schemas.microsoft.com/office/powerpoint/2010/main" val="361598903"/>
      </p:ext>
    </p:extLst>
  </p:cSld>
  <p:clrMapOvr>
    <a:masterClrMapping/>
  </p:clrMapOvr>
  <p:transition spd="med"/>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7385C-61BB-419D-A431-F4A58D218A60}"/>
              </a:ext>
            </a:extLst>
          </p:cNvPr>
          <p:cNvSpPr>
            <a:spLocks noGrp="1"/>
          </p:cNvSpPr>
          <p:nvPr>
            <p:ph type="title"/>
          </p:nvPr>
        </p:nvSpPr>
        <p:spPr/>
        <p:txBody>
          <a:bodyPr/>
          <a:lstStyle/>
          <a:p>
            <a:r>
              <a:rPr lang="en-US" dirty="0"/>
              <a:t>Quiz 10</a:t>
            </a:r>
          </a:p>
        </p:txBody>
      </p:sp>
      <p:sp>
        <p:nvSpPr>
          <p:cNvPr id="3" name="Content Placeholder 2">
            <a:extLst>
              <a:ext uri="{FF2B5EF4-FFF2-40B4-BE49-F238E27FC236}">
                <a16:creationId xmlns:a16="http://schemas.microsoft.com/office/drawing/2014/main" id="{0B5955F4-EE9E-416F-B577-787145F10CF8}"/>
              </a:ext>
            </a:extLst>
          </p:cNvPr>
          <p:cNvSpPr>
            <a:spLocks noGrp="1"/>
          </p:cNvSpPr>
          <p:nvPr>
            <p:ph idx="1"/>
          </p:nvPr>
        </p:nvSpPr>
        <p:spPr/>
        <p:txBody>
          <a:bodyPr/>
          <a:lstStyle/>
          <a:p>
            <a:r>
              <a:rPr lang="en-US" sz="1400" b="1" dirty="0"/>
              <a:t>6. What is the output of below program?</a:t>
            </a:r>
          </a:p>
          <a:p>
            <a:endParaRPr lang="en-US" sz="1400" dirty="0"/>
          </a:p>
          <a:p>
            <a:r>
              <a:rPr lang="en-US" sz="1400" dirty="0"/>
              <a:t>    </a:t>
            </a:r>
            <a:r>
              <a:rPr lang="en-US" sz="1400" i="1" dirty="0">
                <a:solidFill>
                  <a:srgbClr val="C00000"/>
                </a:solidFill>
              </a:rPr>
              <a:t>def say(message, times = 1):</a:t>
            </a:r>
          </a:p>
          <a:p>
            <a:endParaRPr lang="en-US" sz="1400" i="1" dirty="0">
              <a:solidFill>
                <a:srgbClr val="C00000"/>
              </a:solidFill>
            </a:endParaRPr>
          </a:p>
          <a:p>
            <a:r>
              <a:rPr lang="en-US" sz="1400" i="1" dirty="0">
                <a:solidFill>
                  <a:srgbClr val="C00000"/>
                </a:solidFill>
              </a:rPr>
              <a:t>        print(message * times)</a:t>
            </a:r>
          </a:p>
          <a:p>
            <a:endParaRPr lang="en-US" sz="1400" i="1" dirty="0">
              <a:solidFill>
                <a:srgbClr val="C00000"/>
              </a:solidFill>
            </a:endParaRPr>
          </a:p>
          <a:p>
            <a:r>
              <a:rPr lang="en-US" sz="1400" i="1" dirty="0">
                <a:solidFill>
                  <a:srgbClr val="C00000"/>
                </a:solidFill>
              </a:rPr>
              <a:t>    say('Hello')</a:t>
            </a:r>
          </a:p>
          <a:p>
            <a:endParaRPr lang="en-US" sz="1400" i="1" dirty="0">
              <a:solidFill>
                <a:srgbClr val="C00000"/>
              </a:solidFill>
            </a:endParaRPr>
          </a:p>
          <a:p>
            <a:r>
              <a:rPr lang="en-US" sz="1400" i="1" dirty="0">
                <a:solidFill>
                  <a:srgbClr val="C00000"/>
                </a:solidFill>
              </a:rPr>
              <a:t>    say('World', 5)</a:t>
            </a:r>
          </a:p>
          <a:p>
            <a:endParaRPr lang="en-US" sz="1400" dirty="0"/>
          </a:p>
          <a:p>
            <a:r>
              <a:rPr lang="en-US" sz="1400" dirty="0"/>
              <a:t>A. Hello</a:t>
            </a:r>
          </a:p>
          <a:p>
            <a:r>
              <a:rPr lang="en-US" sz="1400" dirty="0"/>
              <a:t>    </a:t>
            </a:r>
            <a:r>
              <a:rPr lang="en-US" sz="1400" dirty="0" err="1"/>
              <a:t>HelloHelloHelloHelloWorld</a:t>
            </a:r>
            <a:endParaRPr lang="en-US" sz="1400" dirty="0"/>
          </a:p>
          <a:p>
            <a:endParaRPr lang="en-US" sz="1400" dirty="0"/>
          </a:p>
          <a:p>
            <a:r>
              <a:rPr lang="en-US" sz="1400" dirty="0"/>
              <a:t>B. Hello</a:t>
            </a:r>
          </a:p>
          <a:p>
            <a:r>
              <a:rPr lang="en-US" sz="1400" dirty="0"/>
              <a:t>    World 5</a:t>
            </a:r>
          </a:p>
          <a:p>
            <a:endParaRPr lang="en-US" sz="1400" dirty="0"/>
          </a:p>
          <a:p>
            <a:r>
              <a:rPr lang="en-US" sz="1400" dirty="0"/>
              <a:t>C. Hello</a:t>
            </a:r>
          </a:p>
          <a:p>
            <a:r>
              <a:rPr lang="en-US" sz="1400" dirty="0"/>
              <a:t>    </a:t>
            </a:r>
            <a:r>
              <a:rPr lang="en-US" sz="1400" dirty="0" err="1"/>
              <a:t>World,World,World,World,World</a:t>
            </a:r>
            <a:endParaRPr lang="en-US" sz="1400" dirty="0"/>
          </a:p>
          <a:p>
            <a:endParaRPr lang="en-US" sz="1400" dirty="0"/>
          </a:p>
          <a:p>
            <a:r>
              <a:rPr lang="en-US" sz="1400" dirty="0"/>
              <a:t>D. Hello</a:t>
            </a:r>
          </a:p>
          <a:p>
            <a:r>
              <a:rPr lang="en-US" sz="1400" dirty="0"/>
              <a:t>    </a:t>
            </a:r>
            <a:r>
              <a:rPr lang="en-US" sz="1400" dirty="0" err="1"/>
              <a:t>WorldWorldWorldWorldWorld</a:t>
            </a:r>
            <a:endParaRPr lang="en-US" sz="1400" dirty="0"/>
          </a:p>
          <a:p>
            <a:endParaRPr lang="en-US" sz="1400" dirty="0"/>
          </a:p>
        </p:txBody>
      </p:sp>
      <p:sp>
        <p:nvSpPr>
          <p:cNvPr id="4" name="Slide Number Placeholder 3">
            <a:extLst>
              <a:ext uri="{FF2B5EF4-FFF2-40B4-BE49-F238E27FC236}">
                <a16:creationId xmlns:a16="http://schemas.microsoft.com/office/drawing/2014/main" id="{2CC4DB89-480A-49A1-863F-DEE95DFE2AF0}"/>
              </a:ext>
            </a:extLst>
          </p:cNvPr>
          <p:cNvSpPr>
            <a:spLocks noGrp="1"/>
          </p:cNvSpPr>
          <p:nvPr>
            <p:ph type="sldNum" sz="quarter" idx="10"/>
          </p:nvPr>
        </p:nvSpPr>
        <p:spPr/>
        <p:txBody>
          <a:bodyPr/>
          <a:lstStyle/>
          <a:p>
            <a:pPr>
              <a:defRPr/>
            </a:pPr>
            <a:fld id="{6DB1FBA9-0009-47E9-8D28-5B0116D2432D}" type="slidenum">
              <a:rPr lang="en-US" altLang="en-US" smtClean="0"/>
              <a:pPr>
                <a:defRPr/>
              </a:pPr>
              <a:t>397</a:t>
            </a:fld>
            <a:endParaRPr lang="en-US" altLang="en-US"/>
          </a:p>
        </p:txBody>
      </p:sp>
    </p:spTree>
    <p:extLst>
      <p:ext uri="{BB962C8B-B14F-4D97-AF65-F5344CB8AC3E}">
        <p14:creationId xmlns:p14="http://schemas.microsoft.com/office/powerpoint/2010/main" val="2276338251"/>
      </p:ext>
    </p:extLst>
  </p:cSld>
  <p:clrMapOvr>
    <a:masterClrMapping/>
  </p:clrMapOvr>
  <p:transition spd="med"/>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A19CC-6178-4F17-9A60-7FE829FAA166}"/>
              </a:ext>
            </a:extLst>
          </p:cNvPr>
          <p:cNvSpPr>
            <a:spLocks noGrp="1"/>
          </p:cNvSpPr>
          <p:nvPr>
            <p:ph type="title"/>
          </p:nvPr>
        </p:nvSpPr>
        <p:spPr/>
        <p:txBody>
          <a:bodyPr/>
          <a:lstStyle/>
          <a:p>
            <a:r>
              <a:rPr lang="en-US" dirty="0"/>
              <a:t>Quiz 10</a:t>
            </a:r>
          </a:p>
        </p:txBody>
      </p:sp>
      <p:sp>
        <p:nvSpPr>
          <p:cNvPr id="3" name="Content Placeholder 2">
            <a:extLst>
              <a:ext uri="{FF2B5EF4-FFF2-40B4-BE49-F238E27FC236}">
                <a16:creationId xmlns:a16="http://schemas.microsoft.com/office/drawing/2014/main" id="{7DA4613E-9595-4A2A-82B3-1AD5AFB8774D}"/>
              </a:ext>
            </a:extLst>
          </p:cNvPr>
          <p:cNvSpPr>
            <a:spLocks noGrp="1"/>
          </p:cNvSpPr>
          <p:nvPr>
            <p:ph idx="1"/>
          </p:nvPr>
        </p:nvSpPr>
        <p:spPr/>
        <p:txBody>
          <a:bodyPr/>
          <a:lstStyle/>
          <a:p>
            <a:r>
              <a:rPr lang="en-US" sz="1200" b="1" dirty="0"/>
              <a:t>7. What is the output of the below program?</a:t>
            </a:r>
          </a:p>
          <a:p>
            <a:endParaRPr lang="en-US" sz="1200" b="1" dirty="0"/>
          </a:p>
          <a:p>
            <a:r>
              <a:rPr lang="en-US" sz="1200" i="1" dirty="0">
                <a:solidFill>
                  <a:srgbClr val="C00000"/>
                </a:solidFill>
              </a:rPr>
              <a:t>    def </a:t>
            </a:r>
            <a:r>
              <a:rPr lang="en-US" sz="1200" i="1" dirty="0" err="1">
                <a:solidFill>
                  <a:srgbClr val="C00000"/>
                </a:solidFill>
              </a:rPr>
              <a:t>func</a:t>
            </a:r>
            <a:r>
              <a:rPr lang="en-US" sz="1200" i="1" dirty="0">
                <a:solidFill>
                  <a:srgbClr val="C00000"/>
                </a:solidFill>
              </a:rPr>
              <a:t>(a, b=5, c=10):</a:t>
            </a:r>
          </a:p>
          <a:p>
            <a:endParaRPr lang="en-US" sz="1200" i="1" dirty="0">
              <a:solidFill>
                <a:srgbClr val="C00000"/>
              </a:solidFill>
            </a:endParaRPr>
          </a:p>
          <a:p>
            <a:r>
              <a:rPr lang="en-US" sz="1200" i="1" dirty="0">
                <a:solidFill>
                  <a:srgbClr val="C00000"/>
                </a:solidFill>
              </a:rPr>
              <a:t>        print('a is', a, 'and b is', b, 'and c is', c)</a:t>
            </a:r>
          </a:p>
          <a:p>
            <a:endParaRPr lang="en-US" sz="1200" i="1" dirty="0">
              <a:solidFill>
                <a:srgbClr val="C00000"/>
              </a:solidFill>
            </a:endParaRPr>
          </a:p>
          <a:p>
            <a:r>
              <a:rPr lang="en-US" sz="1200" i="1" dirty="0">
                <a:solidFill>
                  <a:srgbClr val="C00000"/>
                </a:solidFill>
              </a:rPr>
              <a:t>    </a:t>
            </a:r>
            <a:r>
              <a:rPr lang="en-US" sz="1200" i="1" dirty="0" err="1">
                <a:solidFill>
                  <a:srgbClr val="C00000"/>
                </a:solidFill>
              </a:rPr>
              <a:t>func</a:t>
            </a:r>
            <a:r>
              <a:rPr lang="en-US" sz="1200" i="1" dirty="0">
                <a:solidFill>
                  <a:srgbClr val="C00000"/>
                </a:solidFill>
              </a:rPr>
              <a:t>(3, 7)</a:t>
            </a:r>
          </a:p>
          <a:p>
            <a:endParaRPr lang="en-US" sz="1200" i="1" dirty="0">
              <a:solidFill>
                <a:srgbClr val="C00000"/>
              </a:solidFill>
            </a:endParaRPr>
          </a:p>
          <a:p>
            <a:r>
              <a:rPr lang="en-US" sz="1200" i="1" dirty="0">
                <a:solidFill>
                  <a:srgbClr val="C00000"/>
                </a:solidFill>
              </a:rPr>
              <a:t>    </a:t>
            </a:r>
            <a:r>
              <a:rPr lang="en-US" sz="1200" i="1" dirty="0" err="1">
                <a:solidFill>
                  <a:srgbClr val="C00000"/>
                </a:solidFill>
              </a:rPr>
              <a:t>func</a:t>
            </a:r>
            <a:r>
              <a:rPr lang="en-US" sz="1200" i="1" dirty="0">
                <a:solidFill>
                  <a:srgbClr val="C00000"/>
                </a:solidFill>
              </a:rPr>
              <a:t>(25, c = 24)</a:t>
            </a:r>
          </a:p>
          <a:p>
            <a:endParaRPr lang="en-US" sz="1200" i="1" dirty="0">
              <a:solidFill>
                <a:srgbClr val="C00000"/>
              </a:solidFill>
            </a:endParaRPr>
          </a:p>
          <a:p>
            <a:r>
              <a:rPr lang="en-US" sz="1200" i="1" dirty="0">
                <a:solidFill>
                  <a:srgbClr val="C00000"/>
                </a:solidFill>
              </a:rPr>
              <a:t>    </a:t>
            </a:r>
            <a:r>
              <a:rPr lang="en-US" sz="1200" i="1" dirty="0" err="1">
                <a:solidFill>
                  <a:srgbClr val="C00000"/>
                </a:solidFill>
              </a:rPr>
              <a:t>func</a:t>
            </a:r>
            <a:r>
              <a:rPr lang="en-US" sz="1200" i="1" dirty="0">
                <a:solidFill>
                  <a:srgbClr val="C00000"/>
                </a:solidFill>
              </a:rPr>
              <a:t>(c = 50, a = 100)</a:t>
            </a:r>
          </a:p>
          <a:p>
            <a:endParaRPr lang="en-US" sz="1200" dirty="0"/>
          </a:p>
          <a:p>
            <a:r>
              <a:rPr lang="en-US" sz="1200" dirty="0"/>
              <a:t>A. a is 7 and b is 3 and c is 10</a:t>
            </a:r>
          </a:p>
          <a:p>
            <a:r>
              <a:rPr lang="en-US" sz="1200" dirty="0"/>
              <a:t>   a is 25 and b is 5 and c is 24</a:t>
            </a:r>
          </a:p>
          <a:p>
            <a:r>
              <a:rPr lang="en-US" sz="1200" dirty="0"/>
              <a:t>   a is 5 and b is 100 and c is 50</a:t>
            </a:r>
          </a:p>
          <a:p>
            <a:endParaRPr lang="en-US" sz="1200" dirty="0"/>
          </a:p>
          <a:p>
            <a:r>
              <a:rPr lang="en-US" sz="1200" dirty="0"/>
              <a:t>B. a is 3 and b is 7 and c is 10</a:t>
            </a:r>
          </a:p>
          <a:p>
            <a:r>
              <a:rPr lang="en-US" sz="1200" dirty="0"/>
              <a:t>   a is 5 and b is 25 and c is 24</a:t>
            </a:r>
          </a:p>
          <a:p>
            <a:r>
              <a:rPr lang="en-US" sz="1200" dirty="0"/>
              <a:t>   a is 50 and b is 100 and c is 5</a:t>
            </a:r>
          </a:p>
          <a:p>
            <a:endParaRPr lang="en-US" sz="1200" dirty="0"/>
          </a:p>
          <a:p>
            <a:r>
              <a:rPr lang="en-US" sz="1200" dirty="0"/>
              <a:t>C. a is 3 and b is 7 and c is 10</a:t>
            </a:r>
          </a:p>
          <a:p>
            <a:r>
              <a:rPr lang="en-US" sz="1200" dirty="0"/>
              <a:t>   a is 25 and b is 5 and c is 24</a:t>
            </a:r>
          </a:p>
          <a:p>
            <a:r>
              <a:rPr lang="en-US" sz="1200" dirty="0"/>
              <a:t>   a is 100 and b is 5 and c is 50</a:t>
            </a:r>
          </a:p>
          <a:p>
            <a:endParaRPr lang="en-US" sz="1200" dirty="0"/>
          </a:p>
          <a:p>
            <a:r>
              <a:rPr lang="en-US" sz="1200" dirty="0"/>
              <a:t>D. None of the above</a:t>
            </a:r>
          </a:p>
        </p:txBody>
      </p:sp>
      <p:sp>
        <p:nvSpPr>
          <p:cNvPr id="4" name="Slide Number Placeholder 3">
            <a:extLst>
              <a:ext uri="{FF2B5EF4-FFF2-40B4-BE49-F238E27FC236}">
                <a16:creationId xmlns:a16="http://schemas.microsoft.com/office/drawing/2014/main" id="{B21314D7-DF49-4D0B-9982-77CA1E267895}"/>
              </a:ext>
            </a:extLst>
          </p:cNvPr>
          <p:cNvSpPr>
            <a:spLocks noGrp="1"/>
          </p:cNvSpPr>
          <p:nvPr>
            <p:ph type="sldNum" sz="quarter" idx="10"/>
          </p:nvPr>
        </p:nvSpPr>
        <p:spPr/>
        <p:txBody>
          <a:bodyPr/>
          <a:lstStyle/>
          <a:p>
            <a:pPr>
              <a:defRPr/>
            </a:pPr>
            <a:fld id="{6DB1FBA9-0009-47E9-8D28-5B0116D2432D}" type="slidenum">
              <a:rPr lang="en-US" altLang="en-US" smtClean="0"/>
              <a:pPr>
                <a:defRPr/>
              </a:pPr>
              <a:t>398</a:t>
            </a:fld>
            <a:endParaRPr lang="en-US" altLang="en-US"/>
          </a:p>
        </p:txBody>
      </p:sp>
    </p:spTree>
    <p:extLst>
      <p:ext uri="{BB962C8B-B14F-4D97-AF65-F5344CB8AC3E}">
        <p14:creationId xmlns:p14="http://schemas.microsoft.com/office/powerpoint/2010/main" val="1512914720"/>
      </p:ext>
    </p:extLst>
  </p:cSld>
  <p:clrMapOvr>
    <a:masterClrMapping/>
  </p:clrMapOvr>
  <p:transition spd="med"/>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BAFD9-811F-424A-95DD-066AE0BC1A89}"/>
              </a:ext>
            </a:extLst>
          </p:cNvPr>
          <p:cNvSpPr>
            <a:spLocks noGrp="1"/>
          </p:cNvSpPr>
          <p:nvPr>
            <p:ph type="title"/>
          </p:nvPr>
        </p:nvSpPr>
        <p:spPr/>
        <p:txBody>
          <a:bodyPr/>
          <a:lstStyle/>
          <a:p>
            <a:r>
              <a:rPr lang="en-US" dirty="0"/>
              <a:t>Quiz 10</a:t>
            </a:r>
          </a:p>
        </p:txBody>
      </p:sp>
      <p:sp>
        <p:nvSpPr>
          <p:cNvPr id="3" name="Content Placeholder 2">
            <a:extLst>
              <a:ext uri="{FF2B5EF4-FFF2-40B4-BE49-F238E27FC236}">
                <a16:creationId xmlns:a16="http://schemas.microsoft.com/office/drawing/2014/main" id="{0C653B62-D0F8-435C-BC28-F35A99C6E12D}"/>
              </a:ext>
            </a:extLst>
          </p:cNvPr>
          <p:cNvSpPr>
            <a:spLocks noGrp="1"/>
          </p:cNvSpPr>
          <p:nvPr>
            <p:ph idx="1"/>
          </p:nvPr>
        </p:nvSpPr>
        <p:spPr/>
        <p:txBody>
          <a:bodyPr/>
          <a:lstStyle/>
          <a:p>
            <a:r>
              <a:rPr lang="en-US" sz="1200" b="1" dirty="0"/>
              <a:t> 8. What is the output of below program?</a:t>
            </a:r>
          </a:p>
          <a:p>
            <a:endParaRPr lang="en-US" sz="1200" dirty="0"/>
          </a:p>
          <a:p>
            <a:r>
              <a:rPr lang="en-US" sz="1200" i="1" dirty="0">
                <a:solidFill>
                  <a:srgbClr val="C00000"/>
                </a:solidFill>
              </a:rPr>
              <a:t>    def maximum(x, y):</a:t>
            </a:r>
          </a:p>
          <a:p>
            <a:endParaRPr lang="en-US" sz="1200" i="1" dirty="0">
              <a:solidFill>
                <a:srgbClr val="C00000"/>
              </a:solidFill>
            </a:endParaRPr>
          </a:p>
          <a:p>
            <a:r>
              <a:rPr lang="en-US" sz="1200" i="1" dirty="0">
                <a:solidFill>
                  <a:srgbClr val="C00000"/>
                </a:solidFill>
              </a:rPr>
              <a:t>        if x &gt; y:</a:t>
            </a:r>
          </a:p>
          <a:p>
            <a:endParaRPr lang="en-US" sz="1200" i="1" dirty="0">
              <a:solidFill>
                <a:srgbClr val="C00000"/>
              </a:solidFill>
            </a:endParaRPr>
          </a:p>
          <a:p>
            <a:r>
              <a:rPr lang="en-US" sz="1200" i="1" dirty="0">
                <a:solidFill>
                  <a:srgbClr val="C00000"/>
                </a:solidFill>
              </a:rPr>
              <a:t>            return x</a:t>
            </a:r>
          </a:p>
          <a:p>
            <a:endParaRPr lang="en-US" sz="1200" i="1" dirty="0">
              <a:solidFill>
                <a:srgbClr val="C00000"/>
              </a:solidFill>
            </a:endParaRPr>
          </a:p>
          <a:p>
            <a:r>
              <a:rPr lang="en-US" sz="1200" i="1" dirty="0">
                <a:solidFill>
                  <a:srgbClr val="C00000"/>
                </a:solidFill>
              </a:rPr>
              <a:t>        </a:t>
            </a:r>
            <a:r>
              <a:rPr lang="en-US" sz="1200" i="1" dirty="0" err="1">
                <a:solidFill>
                  <a:srgbClr val="C00000"/>
                </a:solidFill>
              </a:rPr>
              <a:t>elif</a:t>
            </a:r>
            <a:r>
              <a:rPr lang="en-US" sz="1200" i="1" dirty="0">
                <a:solidFill>
                  <a:srgbClr val="C00000"/>
                </a:solidFill>
              </a:rPr>
              <a:t> x == y:</a:t>
            </a:r>
          </a:p>
          <a:p>
            <a:endParaRPr lang="en-US" sz="1200" i="1" dirty="0">
              <a:solidFill>
                <a:srgbClr val="C00000"/>
              </a:solidFill>
            </a:endParaRPr>
          </a:p>
          <a:p>
            <a:r>
              <a:rPr lang="en-US" sz="1200" i="1" dirty="0">
                <a:solidFill>
                  <a:srgbClr val="C00000"/>
                </a:solidFill>
              </a:rPr>
              <a:t>            return 'The numbers are equal'</a:t>
            </a:r>
          </a:p>
          <a:p>
            <a:endParaRPr lang="en-US" sz="1200" i="1" dirty="0">
              <a:solidFill>
                <a:srgbClr val="C00000"/>
              </a:solidFill>
            </a:endParaRPr>
          </a:p>
          <a:p>
            <a:r>
              <a:rPr lang="en-US" sz="1200" i="1" dirty="0">
                <a:solidFill>
                  <a:srgbClr val="C00000"/>
                </a:solidFill>
              </a:rPr>
              <a:t>        else:</a:t>
            </a:r>
          </a:p>
          <a:p>
            <a:endParaRPr lang="en-US" sz="1200" i="1" dirty="0">
              <a:solidFill>
                <a:srgbClr val="C00000"/>
              </a:solidFill>
            </a:endParaRPr>
          </a:p>
          <a:p>
            <a:r>
              <a:rPr lang="en-US" sz="1200" i="1" dirty="0">
                <a:solidFill>
                  <a:srgbClr val="C00000"/>
                </a:solidFill>
              </a:rPr>
              <a:t>            return y</a:t>
            </a:r>
          </a:p>
          <a:p>
            <a:endParaRPr lang="en-US" sz="1200" i="1" dirty="0">
              <a:solidFill>
                <a:srgbClr val="C00000"/>
              </a:solidFill>
            </a:endParaRPr>
          </a:p>
          <a:p>
            <a:r>
              <a:rPr lang="en-US" sz="1200" i="1" dirty="0">
                <a:solidFill>
                  <a:srgbClr val="C00000"/>
                </a:solidFill>
              </a:rPr>
              <a:t>    print(maximum(2, 3))</a:t>
            </a:r>
          </a:p>
          <a:p>
            <a:endParaRPr lang="en-US" sz="1200" dirty="0"/>
          </a:p>
          <a:p>
            <a:r>
              <a:rPr lang="en-US" sz="1200" dirty="0"/>
              <a:t>A. 2</a:t>
            </a:r>
          </a:p>
          <a:p>
            <a:r>
              <a:rPr lang="en-US" sz="1200" dirty="0"/>
              <a:t>B. 3</a:t>
            </a:r>
          </a:p>
          <a:p>
            <a:r>
              <a:rPr lang="en-US" sz="1200" dirty="0"/>
              <a:t>C. The numbers are equal</a:t>
            </a:r>
          </a:p>
          <a:p>
            <a:r>
              <a:rPr lang="en-US" sz="1200" dirty="0"/>
              <a:t>D. None of the above</a:t>
            </a:r>
          </a:p>
        </p:txBody>
      </p:sp>
      <p:sp>
        <p:nvSpPr>
          <p:cNvPr id="4" name="Slide Number Placeholder 3">
            <a:extLst>
              <a:ext uri="{FF2B5EF4-FFF2-40B4-BE49-F238E27FC236}">
                <a16:creationId xmlns:a16="http://schemas.microsoft.com/office/drawing/2014/main" id="{02EB70EE-7218-4B62-8C61-B5A62D9A5F0C}"/>
              </a:ext>
            </a:extLst>
          </p:cNvPr>
          <p:cNvSpPr>
            <a:spLocks noGrp="1"/>
          </p:cNvSpPr>
          <p:nvPr>
            <p:ph type="sldNum" sz="quarter" idx="10"/>
          </p:nvPr>
        </p:nvSpPr>
        <p:spPr/>
        <p:txBody>
          <a:bodyPr/>
          <a:lstStyle/>
          <a:p>
            <a:pPr>
              <a:defRPr/>
            </a:pPr>
            <a:fld id="{6DB1FBA9-0009-47E9-8D28-5B0116D2432D}" type="slidenum">
              <a:rPr lang="en-US" altLang="en-US" smtClean="0"/>
              <a:pPr>
                <a:defRPr/>
              </a:pPr>
              <a:t>399</a:t>
            </a:fld>
            <a:endParaRPr lang="en-US" altLang="en-US"/>
          </a:p>
        </p:txBody>
      </p:sp>
    </p:spTree>
    <p:extLst>
      <p:ext uri="{BB962C8B-B14F-4D97-AF65-F5344CB8AC3E}">
        <p14:creationId xmlns:p14="http://schemas.microsoft.com/office/powerpoint/2010/main" val="202937667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4919D-A71D-4A11-B054-42DF681CB3F8}"/>
              </a:ext>
            </a:extLst>
          </p:cNvPr>
          <p:cNvSpPr>
            <a:spLocks noGrp="1"/>
          </p:cNvSpPr>
          <p:nvPr>
            <p:ph type="title"/>
          </p:nvPr>
        </p:nvSpPr>
        <p:spPr/>
        <p:txBody>
          <a:bodyPr/>
          <a:lstStyle/>
          <a:p>
            <a:r>
              <a:rPr lang="en-US" dirty="0"/>
              <a:t>Overview (cont)</a:t>
            </a:r>
          </a:p>
        </p:txBody>
      </p:sp>
      <p:sp>
        <p:nvSpPr>
          <p:cNvPr id="3" name="Content Placeholder 2">
            <a:extLst>
              <a:ext uri="{FF2B5EF4-FFF2-40B4-BE49-F238E27FC236}">
                <a16:creationId xmlns:a16="http://schemas.microsoft.com/office/drawing/2014/main" id="{5114AC73-1D1E-47A5-8780-FB7241CD2B69}"/>
              </a:ext>
            </a:extLst>
          </p:cNvPr>
          <p:cNvSpPr>
            <a:spLocks noGrp="1"/>
          </p:cNvSpPr>
          <p:nvPr>
            <p:ph idx="1"/>
          </p:nvPr>
        </p:nvSpPr>
        <p:spPr/>
        <p:txBody>
          <a:bodyPr/>
          <a:lstStyle/>
          <a:p>
            <a:r>
              <a:rPr lang="en-US" dirty="0">
                <a:hlinkClick r:id="rId2" action="ppaction://hlinksldjump"/>
              </a:rPr>
              <a:t>Python Namespace and Scope</a:t>
            </a:r>
            <a:endParaRPr lang="en-US" dirty="0"/>
          </a:p>
          <a:p>
            <a:r>
              <a:rPr lang="en-US" dirty="0">
                <a:hlinkClick r:id="rId3" action="ppaction://hlinksldjump"/>
              </a:rPr>
              <a:t>Python Objects and Class</a:t>
            </a:r>
            <a:endParaRPr lang="en-US" dirty="0"/>
          </a:p>
          <a:p>
            <a:r>
              <a:rPr lang="en-US" dirty="0">
                <a:hlinkClick r:id="rId4" action="ppaction://hlinksldjump"/>
              </a:rPr>
              <a:t>Class Inheritance</a:t>
            </a:r>
            <a:endParaRPr lang="en-US" dirty="0"/>
          </a:p>
          <a:p>
            <a:r>
              <a:rPr lang="en-US" dirty="0">
                <a:hlinkClick r:id="rId5" action="ppaction://hlinksldjump"/>
              </a:rPr>
              <a:t>Multiple Inheritance</a:t>
            </a:r>
            <a:endParaRPr lang="en-US" dirty="0"/>
          </a:p>
          <a:p>
            <a:r>
              <a:rPr lang="en-US" dirty="0">
                <a:hlinkClick r:id="rId6" action="ppaction://hlinksldjump"/>
              </a:rPr>
              <a:t>Operator Overloading</a:t>
            </a:r>
            <a:endParaRPr lang="en-US" dirty="0"/>
          </a:p>
          <a:p>
            <a:r>
              <a:rPr lang="en-US" dirty="0">
                <a:hlinkClick r:id="rId7" action="ppaction://hlinksldjump"/>
              </a:rPr>
              <a:t>DATE TIME</a:t>
            </a:r>
            <a:endParaRPr lang="en-US" dirty="0"/>
          </a:p>
          <a:p>
            <a:r>
              <a:rPr lang="en-US" dirty="0">
                <a:hlinkClick r:id="rId8" action="ppaction://hlinksldjump"/>
              </a:rPr>
              <a:t>Iterators</a:t>
            </a:r>
            <a:endParaRPr lang="en-US" dirty="0"/>
          </a:p>
          <a:p>
            <a:r>
              <a:rPr lang="en-US" dirty="0">
                <a:hlinkClick r:id="rId9" action="ppaction://hlinksldjump"/>
              </a:rPr>
              <a:t>Generators</a:t>
            </a:r>
            <a:endParaRPr lang="en-US" dirty="0"/>
          </a:p>
          <a:p>
            <a:r>
              <a:rPr lang="en-US" dirty="0">
                <a:hlinkClick r:id="rId10" action="ppaction://hlinksldjump"/>
              </a:rPr>
              <a:t>Closures</a:t>
            </a:r>
            <a:endParaRPr lang="en-US" dirty="0"/>
          </a:p>
          <a:p>
            <a:r>
              <a:rPr lang="en-US" dirty="0">
                <a:hlinkClick r:id="rId11" action="ppaction://hlinksldjump"/>
              </a:rPr>
              <a:t>Decorators</a:t>
            </a:r>
            <a:endParaRPr lang="en-US" dirty="0"/>
          </a:p>
          <a:p>
            <a:r>
              <a:rPr lang="en-US" dirty="0">
                <a:hlinkClick r:id="rId12" action="ppaction://hlinksldjump"/>
              </a:rPr>
              <a:t>@property</a:t>
            </a:r>
            <a:endParaRPr lang="en-US" dirty="0"/>
          </a:p>
          <a:p>
            <a:r>
              <a:rPr lang="en-US" dirty="0">
                <a:hlinkClick r:id="rId13" action="ppaction://hlinksldjump"/>
              </a:rPr>
              <a:t>Review Questions</a:t>
            </a:r>
          </a:p>
          <a:p>
            <a:r>
              <a:rPr lang="en-US" dirty="0">
                <a:hlinkClick r:id="rId13" action="ppaction://hlinksldjump"/>
              </a:rPr>
              <a:t>FINAL EXAM</a:t>
            </a:r>
            <a:endParaRPr lang="en-US" dirty="0"/>
          </a:p>
          <a:p>
            <a:r>
              <a:rPr lang="en-US" dirty="0">
                <a:hlinkClick r:id="rId14" action="ppaction://hlinksldjump"/>
              </a:rPr>
              <a:t>Quiz Solutions</a:t>
            </a:r>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F2D0661B-C0B1-43D0-9789-ACA45204AFE6}"/>
              </a:ext>
            </a:extLst>
          </p:cNvPr>
          <p:cNvSpPr>
            <a:spLocks noGrp="1"/>
          </p:cNvSpPr>
          <p:nvPr>
            <p:ph type="sldNum" sz="quarter" idx="10"/>
          </p:nvPr>
        </p:nvSpPr>
        <p:spPr/>
        <p:txBody>
          <a:bodyPr/>
          <a:lstStyle/>
          <a:p>
            <a:pPr>
              <a:defRPr/>
            </a:pPr>
            <a:fld id="{6DB1FBA9-0009-47E9-8D28-5B0116D2432D}" type="slidenum">
              <a:rPr lang="en-US" altLang="en-US" smtClean="0"/>
              <a:pPr>
                <a:defRPr/>
              </a:pPr>
              <a:t>4</a:t>
            </a:fld>
            <a:endParaRPr lang="en-US" altLang="en-US"/>
          </a:p>
        </p:txBody>
      </p:sp>
    </p:spTree>
    <p:extLst>
      <p:ext uri="{BB962C8B-B14F-4D97-AF65-F5344CB8AC3E}">
        <p14:creationId xmlns:p14="http://schemas.microsoft.com/office/powerpoint/2010/main" val="414443324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F2EA5-BB13-4B5E-800B-D6A3669C282E}"/>
              </a:ext>
            </a:extLst>
          </p:cNvPr>
          <p:cNvSpPr>
            <a:spLocks noGrp="1"/>
          </p:cNvSpPr>
          <p:nvPr>
            <p:ph type="title"/>
          </p:nvPr>
        </p:nvSpPr>
        <p:spPr/>
        <p:txBody>
          <a:bodyPr/>
          <a:lstStyle/>
          <a:p>
            <a:r>
              <a:rPr lang="en-CA" dirty="0"/>
              <a:t>Variables</a:t>
            </a:r>
          </a:p>
        </p:txBody>
      </p:sp>
      <p:sp>
        <p:nvSpPr>
          <p:cNvPr id="3" name="Content Placeholder 2">
            <a:extLst>
              <a:ext uri="{FF2B5EF4-FFF2-40B4-BE49-F238E27FC236}">
                <a16:creationId xmlns:a16="http://schemas.microsoft.com/office/drawing/2014/main" id="{E92FCCD1-5ADE-4FB2-AB5A-545F26DAAF5D}"/>
              </a:ext>
            </a:extLst>
          </p:cNvPr>
          <p:cNvSpPr>
            <a:spLocks noGrp="1"/>
          </p:cNvSpPr>
          <p:nvPr>
            <p:ph idx="1"/>
          </p:nvPr>
        </p:nvSpPr>
        <p:spPr/>
        <p:txBody>
          <a:bodyPr/>
          <a:lstStyle/>
          <a:p>
            <a:r>
              <a:rPr lang="en-CA" dirty="0"/>
              <a:t>We know from algebra that is useful to assign names to variables</a:t>
            </a:r>
          </a:p>
          <a:p>
            <a:r>
              <a:rPr lang="en-CA" dirty="0"/>
              <a:t>We can assign 3 to x by x = 3</a:t>
            </a:r>
          </a:p>
          <a:p>
            <a:r>
              <a:rPr lang="en-CA" dirty="0"/>
              <a:t>The same can be done with Python</a:t>
            </a:r>
          </a:p>
          <a:p>
            <a:r>
              <a:rPr lang="en-CA" dirty="0">
                <a:solidFill>
                  <a:srgbClr val="C00000"/>
                </a:solidFill>
              </a:rPr>
              <a:t>Type x =3  in the Python console</a:t>
            </a:r>
          </a:p>
          <a:p>
            <a:r>
              <a:rPr lang="en-CA" dirty="0"/>
              <a:t>print(x) </a:t>
            </a:r>
          </a:p>
          <a:p>
            <a:r>
              <a:rPr lang="en-CA" dirty="0"/>
              <a:t>The statement x = 3 is an assignment statement</a:t>
            </a:r>
          </a:p>
          <a:p>
            <a:r>
              <a:rPr lang="en-CA" dirty="0"/>
              <a:t>General format  is</a:t>
            </a:r>
          </a:p>
          <a:p>
            <a:r>
              <a:rPr lang="en-CA" dirty="0">
                <a:solidFill>
                  <a:srgbClr val="C00000"/>
                </a:solidFill>
              </a:rPr>
              <a:t>&lt;variable&gt; = &lt;expression&gt;</a:t>
            </a:r>
          </a:p>
          <a:p>
            <a:r>
              <a:rPr lang="en-US" dirty="0"/>
              <a:t>Once a value has been assigned to a variable, the variable can be used in a Python expression</a:t>
            </a:r>
          </a:p>
          <a:p>
            <a:r>
              <a:rPr lang="en-US" dirty="0">
                <a:solidFill>
                  <a:srgbClr val="C00000"/>
                </a:solidFill>
              </a:rPr>
              <a:t>Type 4*x*x in the Python Console</a:t>
            </a:r>
            <a:endParaRPr lang="en-US" dirty="0"/>
          </a:p>
          <a:p>
            <a:r>
              <a:rPr lang="en-US" dirty="0"/>
              <a:t>An expression involving variables may appear on the right side of an assignment statement</a:t>
            </a:r>
          </a:p>
          <a:p>
            <a:endParaRPr lang="en-CA" dirty="0"/>
          </a:p>
          <a:p>
            <a:pPr marL="0" indent="0">
              <a:buNone/>
            </a:pPr>
            <a:endParaRPr lang="en-CA" dirty="0"/>
          </a:p>
          <a:p>
            <a:pPr marL="0" indent="0">
              <a:buNone/>
            </a:pPr>
            <a:endParaRPr lang="en-CA" dirty="0"/>
          </a:p>
        </p:txBody>
      </p:sp>
      <p:sp>
        <p:nvSpPr>
          <p:cNvPr id="4" name="Slide Number Placeholder 3">
            <a:extLst>
              <a:ext uri="{FF2B5EF4-FFF2-40B4-BE49-F238E27FC236}">
                <a16:creationId xmlns:a16="http://schemas.microsoft.com/office/drawing/2014/main" id="{6DD412D8-4925-43CA-9263-CB734D9FB895}"/>
              </a:ext>
            </a:extLst>
          </p:cNvPr>
          <p:cNvSpPr>
            <a:spLocks noGrp="1"/>
          </p:cNvSpPr>
          <p:nvPr>
            <p:ph type="sldNum" sz="quarter" idx="10"/>
          </p:nvPr>
        </p:nvSpPr>
        <p:spPr/>
        <p:txBody>
          <a:bodyPr/>
          <a:lstStyle/>
          <a:p>
            <a:pPr>
              <a:defRPr/>
            </a:pPr>
            <a:fld id="{6DB1FBA9-0009-47E9-8D28-5B0116D2432D}" type="slidenum">
              <a:rPr lang="en-US" altLang="en-US" smtClean="0"/>
              <a:pPr>
                <a:defRPr/>
              </a:pPr>
              <a:t>40</a:t>
            </a:fld>
            <a:endParaRPr lang="en-US" altLang="en-US"/>
          </a:p>
        </p:txBody>
      </p:sp>
    </p:spTree>
    <p:extLst>
      <p:ext uri="{BB962C8B-B14F-4D97-AF65-F5344CB8AC3E}">
        <p14:creationId xmlns:p14="http://schemas.microsoft.com/office/powerpoint/2010/main" val="2843141657"/>
      </p:ext>
    </p:extLst>
  </p:cSld>
  <p:clrMapOvr>
    <a:masterClrMapping/>
  </p:clrMapOvr>
  <p:transition spd="med"/>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58B4C-1B23-4AF9-8514-853DC7E74F2D}"/>
              </a:ext>
            </a:extLst>
          </p:cNvPr>
          <p:cNvSpPr>
            <a:spLocks noGrp="1"/>
          </p:cNvSpPr>
          <p:nvPr>
            <p:ph type="title"/>
          </p:nvPr>
        </p:nvSpPr>
        <p:spPr/>
        <p:txBody>
          <a:bodyPr/>
          <a:lstStyle/>
          <a:p>
            <a:r>
              <a:rPr lang="en-US" dirty="0"/>
              <a:t>Quiz 10</a:t>
            </a:r>
          </a:p>
        </p:txBody>
      </p:sp>
      <p:sp>
        <p:nvSpPr>
          <p:cNvPr id="3" name="Content Placeholder 2">
            <a:extLst>
              <a:ext uri="{FF2B5EF4-FFF2-40B4-BE49-F238E27FC236}">
                <a16:creationId xmlns:a16="http://schemas.microsoft.com/office/drawing/2014/main" id="{F528FB0B-A76F-493C-BA31-5519B487CF05}"/>
              </a:ext>
            </a:extLst>
          </p:cNvPr>
          <p:cNvSpPr>
            <a:spLocks noGrp="1"/>
          </p:cNvSpPr>
          <p:nvPr>
            <p:ph idx="1"/>
          </p:nvPr>
        </p:nvSpPr>
        <p:spPr/>
        <p:txBody>
          <a:bodyPr/>
          <a:lstStyle/>
          <a:p>
            <a:r>
              <a:rPr lang="en-US" b="1" dirty="0"/>
              <a:t>9. Which are the advantages of functions in python?</a:t>
            </a:r>
          </a:p>
          <a:p>
            <a:endParaRPr lang="en-US" dirty="0"/>
          </a:p>
          <a:p>
            <a:r>
              <a:rPr lang="en-US" dirty="0"/>
              <a:t>A. Reducing duplication of code</a:t>
            </a:r>
          </a:p>
          <a:p>
            <a:r>
              <a:rPr lang="en-US" dirty="0"/>
              <a:t>B. Decomposing complex problems into simpler pieces</a:t>
            </a:r>
          </a:p>
          <a:p>
            <a:r>
              <a:rPr lang="en-US" dirty="0"/>
              <a:t>C. Improving clarity of the code</a:t>
            </a:r>
          </a:p>
          <a:p>
            <a:r>
              <a:rPr lang="en-US" dirty="0"/>
              <a:t>D. A and C</a:t>
            </a:r>
          </a:p>
          <a:p>
            <a:r>
              <a:rPr lang="en-US" dirty="0"/>
              <a:t>E.  A, B and C</a:t>
            </a:r>
          </a:p>
        </p:txBody>
      </p:sp>
      <p:sp>
        <p:nvSpPr>
          <p:cNvPr id="4" name="Slide Number Placeholder 3">
            <a:extLst>
              <a:ext uri="{FF2B5EF4-FFF2-40B4-BE49-F238E27FC236}">
                <a16:creationId xmlns:a16="http://schemas.microsoft.com/office/drawing/2014/main" id="{7C176219-E904-42D6-A420-20E1D8B320F8}"/>
              </a:ext>
            </a:extLst>
          </p:cNvPr>
          <p:cNvSpPr>
            <a:spLocks noGrp="1"/>
          </p:cNvSpPr>
          <p:nvPr>
            <p:ph type="sldNum" sz="quarter" idx="10"/>
          </p:nvPr>
        </p:nvSpPr>
        <p:spPr/>
        <p:txBody>
          <a:bodyPr/>
          <a:lstStyle/>
          <a:p>
            <a:pPr>
              <a:defRPr/>
            </a:pPr>
            <a:fld id="{6DB1FBA9-0009-47E9-8D28-5B0116D2432D}" type="slidenum">
              <a:rPr lang="en-US" altLang="en-US" smtClean="0"/>
              <a:pPr>
                <a:defRPr/>
              </a:pPr>
              <a:t>400</a:t>
            </a:fld>
            <a:endParaRPr lang="en-US" altLang="en-US"/>
          </a:p>
        </p:txBody>
      </p:sp>
    </p:spTree>
    <p:extLst>
      <p:ext uri="{BB962C8B-B14F-4D97-AF65-F5344CB8AC3E}">
        <p14:creationId xmlns:p14="http://schemas.microsoft.com/office/powerpoint/2010/main" val="1580336443"/>
      </p:ext>
    </p:extLst>
  </p:cSld>
  <p:clrMapOvr>
    <a:masterClrMapping/>
  </p:clrMapOvr>
  <p:transition spd="med"/>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C4E7E-06E1-4304-965B-C4227AC50954}"/>
              </a:ext>
            </a:extLst>
          </p:cNvPr>
          <p:cNvSpPr>
            <a:spLocks noGrp="1"/>
          </p:cNvSpPr>
          <p:nvPr>
            <p:ph type="title"/>
          </p:nvPr>
        </p:nvSpPr>
        <p:spPr/>
        <p:txBody>
          <a:bodyPr/>
          <a:lstStyle/>
          <a:p>
            <a:r>
              <a:rPr lang="en-US" dirty="0"/>
              <a:t>Quiz 10</a:t>
            </a:r>
          </a:p>
        </p:txBody>
      </p:sp>
      <p:sp>
        <p:nvSpPr>
          <p:cNvPr id="3" name="Content Placeholder 2">
            <a:extLst>
              <a:ext uri="{FF2B5EF4-FFF2-40B4-BE49-F238E27FC236}">
                <a16:creationId xmlns:a16="http://schemas.microsoft.com/office/drawing/2014/main" id="{37521D69-4FE3-4E35-BFE7-2EA39F992775}"/>
              </a:ext>
            </a:extLst>
          </p:cNvPr>
          <p:cNvSpPr>
            <a:spLocks noGrp="1"/>
          </p:cNvSpPr>
          <p:nvPr>
            <p:ph idx="1"/>
          </p:nvPr>
        </p:nvSpPr>
        <p:spPr/>
        <p:txBody>
          <a:bodyPr/>
          <a:lstStyle/>
          <a:p>
            <a:r>
              <a:rPr lang="en-US" sz="1300" b="1" dirty="0"/>
              <a:t>10. What is the output of the below program?</a:t>
            </a:r>
          </a:p>
          <a:p>
            <a:endParaRPr lang="en-US" sz="1300" dirty="0"/>
          </a:p>
          <a:p>
            <a:r>
              <a:rPr lang="en-US" sz="1300" i="1" dirty="0">
                <a:solidFill>
                  <a:srgbClr val="C00000"/>
                </a:solidFill>
              </a:rPr>
              <a:t>    def power(x, y=2):</a:t>
            </a:r>
          </a:p>
          <a:p>
            <a:endParaRPr lang="en-US" sz="1300" i="1" dirty="0">
              <a:solidFill>
                <a:srgbClr val="C00000"/>
              </a:solidFill>
            </a:endParaRPr>
          </a:p>
          <a:p>
            <a:r>
              <a:rPr lang="en-US" sz="1300" i="1" dirty="0">
                <a:solidFill>
                  <a:srgbClr val="C00000"/>
                </a:solidFill>
              </a:rPr>
              <a:t>        r = 1</a:t>
            </a:r>
          </a:p>
          <a:p>
            <a:endParaRPr lang="en-US" sz="1300" i="1" dirty="0">
              <a:solidFill>
                <a:srgbClr val="C00000"/>
              </a:solidFill>
            </a:endParaRPr>
          </a:p>
          <a:p>
            <a:r>
              <a:rPr lang="en-US" sz="1300" i="1" dirty="0">
                <a:solidFill>
                  <a:srgbClr val="C00000"/>
                </a:solidFill>
              </a:rPr>
              <a:t>        for i in range(y):</a:t>
            </a:r>
          </a:p>
          <a:p>
            <a:endParaRPr lang="en-US" sz="1300" i="1" dirty="0">
              <a:solidFill>
                <a:srgbClr val="C00000"/>
              </a:solidFill>
            </a:endParaRPr>
          </a:p>
          <a:p>
            <a:r>
              <a:rPr lang="en-US" sz="1300" i="1" dirty="0">
                <a:solidFill>
                  <a:srgbClr val="C00000"/>
                </a:solidFill>
              </a:rPr>
              <a:t>           r = r * x</a:t>
            </a:r>
          </a:p>
          <a:p>
            <a:endParaRPr lang="en-US" sz="1300" i="1" dirty="0">
              <a:solidFill>
                <a:srgbClr val="C00000"/>
              </a:solidFill>
            </a:endParaRPr>
          </a:p>
          <a:p>
            <a:r>
              <a:rPr lang="en-US" sz="1300" i="1" dirty="0">
                <a:solidFill>
                  <a:srgbClr val="C00000"/>
                </a:solidFill>
              </a:rPr>
              <a:t>        return r</a:t>
            </a:r>
          </a:p>
          <a:p>
            <a:endParaRPr lang="en-US" sz="1300" i="1" dirty="0">
              <a:solidFill>
                <a:srgbClr val="C00000"/>
              </a:solidFill>
            </a:endParaRPr>
          </a:p>
          <a:p>
            <a:r>
              <a:rPr lang="en-US" sz="1300" i="1" dirty="0">
                <a:solidFill>
                  <a:srgbClr val="C00000"/>
                </a:solidFill>
              </a:rPr>
              <a:t>    print (power(3))</a:t>
            </a:r>
          </a:p>
          <a:p>
            <a:endParaRPr lang="en-US" sz="1300" i="1" dirty="0">
              <a:solidFill>
                <a:srgbClr val="C00000"/>
              </a:solidFill>
            </a:endParaRPr>
          </a:p>
          <a:p>
            <a:r>
              <a:rPr lang="en-US" sz="1300" i="1" dirty="0">
                <a:solidFill>
                  <a:srgbClr val="C00000"/>
                </a:solidFill>
              </a:rPr>
              <a:t>    print (power(3, 3))</a:t>
            </a:r>
          </a:p>
          <a:p>
            <a:endParaRPr lang="en-US" sz="1300" dirty="0"/>
          </a:p>
          <a:p>
            <a:r>
              <a:rPr lang="en-US" sz="1300" dirty="0"/>
              <a:t>A.  212</a:t>
            </a:r>
          </a:p>
          <a:p>
            <a:r>
              <a:rPr lang="en-US" sz="1300" dirty="0"/>
              <a:t>     32</a:t>
            </a:r>
          </a:p>
          <a:p>
            <a:r>
              <a:rPr lang="en-US" sz="1300" dirty="0"/>
              <a:t>B.   9</a:t>
            </a:r>
          </a:p>
          <a:p>
            <a:r>
              <a:rPr lang="en-US" sz="1300" dirty="0"/>
              <a:t>     27</a:t>
            </a:r>
          </a:p>
          <a:p>
            <a:r>
              <a:rPr lang="en-US" sz="1300" dirty="0"/>
              <a:t>C.   567</a:t>
            </a:r>
          </a:p>
          <a:p>
            <a:r>
              <a:rPr lang="en-US" sz="1300" dirty="0"/>
              <a:t>     98</a:t>
            </a:r>
          </a:p>
          <a:p>
            <a:r>
              <a:rPr lang="en-US" sz="1300" dirty="0"/>
              <a:t>D. None of the above</a:t>
            </a:r>
          </a:p>
        </p:txBody>
      </p:sp>
      <p:sp>
        <p:nvSpPr>
          <p:cNvPr id="4" name="Slide Number Placeholder 3">
            <a:extLst>
              <a:ext uri="{FF2B5EF4-FFF2-40B4-BE49-F238E27FC236}">
                <a16:creationId xmlns:a16="http://schemas.microsoft.com/office/drawing/2014/main" id="{CE1124A6-4A47-41FB-8749-3BFD2D41E4A4}"/>
              </a:ext>
            </a:extLst>
          </p:cNvPr>
          <p:cNvSpPr>
            <a:spLocks noGrp="1"/>
          </p:cNvSpPr>
          <p:nvPr>
            <p:ph type="sldNum" sz="quarter" idx="10"/>
          </p:nvPr>
        </p:nvSpPr>
        <p:spPr/>
        <p:txBody>
          <a:bodyPr/>
          <a:lstStyle/>
          <a:p>
            <a:pPr>
              <a:defRPr/>
            </a:pPr>
            <a:fld id="{6DB1FBA9-0009-47E9-8D28-5B0116D2432D}" type="slidenum">
              <a:rPr lang="en-US" altLang="en-US" smtClean="0"/>
              <a:pPr>
                <a:defRPr/>
              </a:pPr>
              <a:t>401</a:t>
            </a:fld>
            <a:endParaRPr lang="en-US" altLang="en-US"/>
          </a:p>
        </p:txBody>
      </p:sp>
    </p:spTree>
    <p:extLst>
      <p:ext uri="{BB962C8B-B14F-4D97-AF65-F5344CB8AC3E}">
        <p14:creationId xmlns:p14="http://schemas.microsoft.com/office/powerpoint/2010/main" val="3334011833"/>
      </p:ext>
    </p:extLst>
  </p:cSld>
  <p:clrMapOvr>
    <a:masterClrMapping/>
  </p:clrMapOvr>
  <p:transition spd="med"/>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C64C0-8F89-490E-A49B-19AF66F23ED9}"/>
              </a:ext>
            </a:extLst>
          </p:cNvPr>
          <p:cNvSpPr>
            <a:spLocks noGrp="1"/>
          </p:cNvSpPr>
          <p:nvPr>
            <p:ph type="title"/>
          </p:nvPr>
        </p:nvSpPr>
        <p:spPr/>
        <p:txBody>
          <a:bodyPr/>
          <a:lstStyle/>
          <a:p>
            <a:r>
              <a:rPr lang="en-US" dirty="0"/>
              <a:t>Quiz 10</a:t>
            </a:r>
          </a:p>
        </p:txBody>
      </p:sp>
      <p:sp>
        <p:nvSpPr>
          <p:cNvPr id="3" name="Content Placeholder 2">
            <a:extLst>
              <a:ext uri="{FF2B5EF4-FFF2-40B4-BE49-F238E27FC236}">
                <a16:creationId xmlns:a16="http://schemas.microsoft.com/office/drawing/2014/main" id="{C0E9AE84-13CE-4310-9C2F-6F4CCD177B74}"/>
              </a:ext>
            </a:extLst>
          </p:cNvPr>
          <p:cNvSpPr>
            <a:spLocks noGrp="1"/>
          </p:cNvSpPr>
          <p:nvPr>
            <p:ph idx="1"/>
          </p:nvPr>
        </p:nvSpPr>
        <p:spPr/>
        <p:txBody>
          <a:bodyPr/>
          <a:lstStyle/>
          <a:p>
            <a:r>
              <a:rPr lang="en-US" b="1" dirty="0"/>
              <a:t>11. What is the output of the following code snippet?</a:t>
            </a:r>
            <a:r>
              <a:rPr lang="en-US" dirty="0"/>
              <a:t> </a:t>
            </a:r>
          </a:p>
          <a:p>
            <a:r>
              <a:rPr lang="en-US" i="1" dirty="0" err="1">
                <a:solidFill>
                  <a:srgbClr val="C00000"/>
                </a:solidFill>
              </a:rPr>
              <a:t>myfunc</a:t>
            </a:r>
            <a:r>
              <a:rPr lang="en-US" i="1" dirty="0">
                <a:solidFill>
                  <a:srgbClr val="C00000"/>
                </a:solidFill>
              </a:rPr>
              <a:t> = lambda x: return x</a:t>
            </a:r>
          </a:p>
          <a:p>
            <a:r>
              <a:rPr lang="en-US" i="1" dirty="0">
                <a:solidFill>
                  <a:srgbClr val="C00000"/>
                </a:solidFill>
              </a:rPr>
              <a:t>print(</a:t>
            </a:r>
            <a:r>
              <a:rPr lang="en-US" i="1" dirty="0" err="1">
                <a:solidFill>
                  <a:srgbClr val="C00000"/>
                </a:solidFill>
              </a:rPr>
              <a:t>myfunc</a:t>
            </a:r>
            <a:r>
              <a:rPr lang="en-US" i="1" dirty="0">
                <a:solidFill>
                  <a:srgbClr val="C00000"/>
                </a:solidFill>
              </a:rPr>
              <a:t>(5))</a:t>
            </a:r>
          </a:p>
          <a:p>
            <a:endParaRPr lang="en-US" dirty="0"/>
          </a:p>
          <a:p>
            <a:r>
              <a:rPr lang="en-US" dirty="0"/>
              <a:t>A. 5.0</a:t>
            </a:r>
          </a:p>
          <a:p>
            <a:endParaRPr lang="en-US" dirty="0"/>
          </a:p>
          <a:p>
            <a:r>
              <a:rPr lang="en-US" dirty="0"/>
              <a:t>B.  5</a:t>
            </a:r>
          </a:p>
          <a:p>
            <a:endParaRPr lang="en-US" dirty="0"/>
          </a:p>
          <a:p>
            <a:r>
              <a:rPr lang="en-US" dirty="0"/>
              <a:t>C. x</a:t>
            </a:r>
          </a:p>
          <a:p>
            <a:endParaRPr lang="en-US" dirty="0"/>
          </a:p>
          <a:p>
            <a:r>
              <a:rPr lang="en-US" dirty="0"/>
              <a:t>D. syntax error</a:t>
            </a:r>
          </a:p>
          <a:p>
            <a:endParaRPr lang="en-US" dirty="0"/>
          </a:p>
          <a:p>
            <a:r>
              <a:rPr lang="en-US" dirty="0"/>
              <a:t>E. 0</a:t>
            </a:r>
          </a:p>
        </p:txBody>
      </p:sp>
      <p:sp>
        <p:nvSpPr>
          <p:cNvPr id="4" name="Slide Number Placeholder 3">
            <a:extLst>
              <a:ext uri="{FF2B5EF4-FFF2-40B4-BE49-F238E27FC236}">
                <a16:creationId xmlns:a16="http://schemas.microsoft.com/office/drawing/2014/main" id="{CECCA3A4-BC71-4923-A80A-C139A6B9C201}"/>
              </a:ext>
            </a:extLst>
          </p:cNvPr>
          <p:cNvSpPr>
            <a:spLocks noGrp="1"/>
          </p:cNvSpPr>
          <p:nvPr>
            <p:ph type="sldNum" sz="quarter" idx="10"/>
          </p:nvPr>
        </p:nvSpPr>
        <p:spPr/>
        <p:txBody>
          <a:bodyPr/>
          <a:lstStyle/>
          <a:p>
            <a:pPr>
              <a:defRPr/>
            </a:pPr>
            <a:fld id="{6DB1FBA9-0009-47E9-8D28-5B0116D2432D}" type="slidenum">
              <a:rPr lang="en-US" altLang="en-US" smtClean="0"/>
              <a:pPr>
                <a:defRPr/>
              </a:pPr>
              <a:t>402</a:t>
            </a:fld>
            <a:endParaRPr lang="en-US" altLang="en-US"/>
          </a:p>
        </p:txBody>
      </p:sp>
    </p:spTree>
    <p:extLst>
      <p:ext uri="{BB962C8B-B14F-4D97-AF65-F5344CB8AC3E}">
        <p14:creationId xmlns:p14="http://schemas.microsoft.com/office/powerpoint/2010/main" val="2982309362"/>
      </p:ext>
    </p:extLst>
  </p:cSld>
  <p:clrMapOvr>
    <a:masterClrMapping/>
  </p:clrMapOvr>
  <p:transition spd="med"/>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FF426-916D-46CB-8F2D-84D4DB3240E6}"/>
              </a:ext>
            </a:extLst>
          </p:cNvPr>
          <p:cNvSpPr>
            <a:spLocks noGrp="1"/>
          </p:cNvSpPr>
          <p:nvPr>
            <p:ph type="title"/>
          </p:nvPr>
        </p:nvSpPr>
        <p:spPr/>
        <p:txBody>
          <a:bodyPr/>
          <a:lstStyle/>
          <a:p>
            <a:r>
              <a:rPr lang="en-US" dirty="0"/>
              <a:t>Quiz 10</a:t>
            </a:r>
          </a:p>
        </p:txBody>
      </p:sp>
      <p:sp>
        <p:nvSpPr>
          <p:cNvPr id="3" name="Content Placeholder 2">
            <a:extLst>
              <a:ext uri="{FF2B5EF4-FFF2-40B4-BE49-F238E27FC236}">
                <a16:creationId xmlns:a16="http://schemas.microsoft.com/office/drawing/2014/main" id="{9FF2DF22-CE86-4426-9EC5-BF997D37DE39}"/>
              </a:ext>
            </a:extLst>
          </p:cNvPr>
          <p:cNvSpPr>
            <a:spLocks noGrp="1"/>
          </p:cNvSpPr>
          <p:nvPr>
            <p:ph idx="1"/>
          </p:nvPr>
        </p:nvSpPr>
        <p:spPr/>
        <p:txBody>
          <a:bodyPr/>
          <a:lstStyle/>
          <a:p>
            <a:r>
              <a:rPr lang="en-US" b="1" dirty="0"/>
              <a:t>12. What would be the output of the following code snippet?</a:t>
            </a:r>
            <a:r>
              <a:rPr lang="en-US" dirty="0"/>
              <a:t> </a:t>
            </a:r>
          </a:p>
          <a:p>
            <a:endParaRPr lang="en-US" dirty="0"/>
          </a:p>
          <a:p>
            <a:r>
              <a:rPr lang="en-US" i="1" dirty="0">
                <a:solidFill>
                  <a:srgbClr val="C00000"/>
                </a:solidFill>
              </a:rPr>
              <a:t>(lambda x: (x + 9) * 5 / 2)(3)</a:t>
            </a:r>
          </a:p>
          <a:p>
            <a:endParaRPr lang="en-US" dirty="0"/>
          </a:p>
          <a:p>
            <a:r>
              <a:rPr lang="en-US" dirty="0"/>
              <a:t>A. </a:t>
            </a:r>
            <a:r>
              <a:rPr lang="en-US" dirty="0" err="1"/>
              <a:t>SyntaxError</a:t>
            </a:r>
            <a:endParaRPr lang="en-US" dirty="0"/>
          </a:p>
          <a:p>
            <a:endParaRPr lang="en-US" dirty="0"/>
          </a:p>
          <a:p>
            <a:r>
              <a:rPr lang="en-US" dirty="0"/>
              <a:t>B. 0</a:t>
            </a:r>
          </a:p>
          <a:p>
            <a:endParaRPr lang="en-US" dirty="0"/>
          </a:p>
          <a:p>
            <a:r>
              <a:rPr lang="en-US" dirty="0"/>
              <a:t>C. 15.0</a:t>
            </a:r>
          </a:p>
          <a:p>
            <a:endParaRPr lang="en-US" dirty="0"/>
          </a:p>
          <a:p>
            <a:r>
              <a:rPr lang="en-US" dirty="0"/>
              <a:t>D. 30.0</a:t>
            </a:r>
          </a:p>
        </p:txBody>
      </p:sp>
      <p:sp>
        <p:nvSpPr>
          <p:cNvPr id="4" name="Slide Number Placeholder 3">
            <a:extLst>
              <a:ext uri="{FF2B5EF4-FFF2-40B4-BE49-F238E27FC236}">
                <a16:creationId xmlns:a16="http://schemas.microsoft.com/office/drawing/2014/main" id="{8E2F74D7-1E2C-441C-B4F9-991E6CBBDB7D}"/>
              </a:ext>
            </a:extLst>
          </p:cNvPr>
          <p:cNvSpPr>
            <a:spLocks noGrp="1"/>
          </p:cNvSpPr>
          <p:nvPr>
            <p:ph type="sldNum" sz="quarter" idx="10"/>
          </p:nvPr>
        </p:nvSpPr>
        <p:spPr/>
        <p:txBody>
          <a:bodyPr/>
          <a:lstStyle/>
          <a:p>
            <a:pPr>
              <a:defRPr/>
            </a:pPr>
            <a:fld id="{6DB1FBA9-0009-47E9-8D28-5B0116D2432D}" type="slidenum">
              <a:rPr lang="en-US" altLang="en-US" smtClean="0"/>
              <a:pPr>
                <a:defRPr/>
              </a:pPr>
              <a:t>403</a:t>
            </a:fld>
            <a:endParaRPr lang="en-US" altLang="en-US"/>
          </a:p>
        </p:txBody>
      </p:sp>
    </p:spTree>
    <p:extLst>
      <p:ext uri="{BB962C8B-B14F-4D97-AF65-F5344CB8AC3E}">
        <p14:creationId xmlns:p14="http://schemas.microsoft.com/office/powerpoint/2010/main" val="2593408697"/>
      </p:ext>
    </p:extLst>
  </p:cSld>
  <p:clrMapOvr>
    <a:masterClrMapping/>
  </p:clrMapOvr>
  <p:transition spd="med"/>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39196-368A-4702-96F9-8196E88FBDE3}"/>
              </a:ext>
            </a:extLst>
          </p:cNvPr>
          <p:cNvSpPr>
            <a:spLocks noGrp="1"/>
          </p:cNvSpPr>
          <p:nvPr>
            <p:ph type="title"/>
          </p:nvPr>
        </p:nvSpPr>
        <p:spPr/>
        <p:txBody>
          <a:bodyPr/>
          <a:lstStyle/>
          <a:p>
            <a:r>
              <a:rPr lang="en-US" dirty="0"/>
              <a:t>Quiz 10</a:t>
            </a:r>
          </a:p>
        </p:txBody>
      </p:sp>
      <p:sp>
        <p:nvSpPr>
          <p:cNvPr id="3" name="Content Placeholder 2">
            <a:extLst>
              <a:ext uri="{FF2B5EF4-FFF2-40B4-BE49-F238E27FC236}">
                <a16:creationId xmlns:a16="http://schemas.microsoft.com/office/drawing/2014/main" id="{303BB0B7-4B40-4EBB-A8F3-6CE2624567B5}"/>
              </a:ext>
            </a:extLst>
          </p:cNvPr>
          <p:cNvSpPr>
            <a:spLocks noGrp="1"/>
          </p:cNvSpPr>
          <p:nvPr>
            <p:ph idx="1"/>
          </p:nvPr>
        </p:nvSpPr>
        <p:spPr/>
        <p:txBody>
          <a:bodyPr/>
          <a:lstStyle/>
          <a:p>
            <a:r>
              <a:rPr lang="en-US" b="1" dirty="0"/>
              <a:t>13. Consider the following list as an input:</a:t>
            </a:r>
          </a:p>
          <a:p>
            <a:r>
              <a:rPr lang="en-US" i="1" dirty="0" err="1">
                <a:solidFill>
                  <a:srgbClr val="C00000"/>
                </a:solidFill>
              </a:rPr>
              <a:t>my_list</a:t>
            </a:r>
            <a:r>
              <a:rPr lang="en-US" i="1" dirty="0">
                <a:solidFill>
                  <a:srgbClr val="C00000"/>
                </a:solidFill>
              </a:rPr>
              <a:t> = [‘Python', ‘ Rules’]</a:t>
            </a:r>
          </a:p>
          <a:p>
            <a:r>
              <a:rPr lang="en-US" dirty="0"/>
              <a:t>Which of the statements below will translate the following function to an anonymous lambda function? </a:t>
            </a:r>
            <a:r>
              <a:rPr lang="en-US" dirty="0">
                <a:solidFill>
                  <a:srgbClr val="C00000"/>
                </a:solidFill>
              </a:rPr>
              <a:t>(Select all that apply)</a:t>
            </a:r>
          </a:p>
          <a:p>
            <a:endParaRPr lang="en-US" dirty="0">
              <a:solidFill>
                <a:srgbClr val="C00000"/>
              </a:solidFill>
            </a:endParaRPr>
          </a:p>
          <a:p>
            <a:r>
              <a:rPr lang="en-US" i="1" dirty="0">
                <a:solidFill>
                  <a:srgbClr val="C00000"/>
                </a:solidFill>
              </a:rPr>
              <a:t>def </a:t>
            </a:r>
            <a:r>
              <a:rPr lang="en-US" i="1" dirty="0" err="1">
                <a:solidFill>
                  <a:srgbClr val="C00000"/>
                </a:solidFill>
              </a:rPr>
              <a:t>func</a:t>
            </a:r>
            <a:r>
              <a:rPr lang="en-US" i="1" dirty="0">
                <a:solidFill>
                  <a:srgbClr val="C00000"/>
                </a:solidFill>
              </a:rPr>
              <a:t>(x):</a:t>
            </a:r>
          </a:p>
          <a:p>
            <a:r>
              <a:rPr lang="en-US" i="1" dirty="0">
                <a:solidFill>
                  <a:srgbClr val="C00000"/>
                </a:solidFill>
              </a:rPr>
              <a:t>   return “ ''.join(x)</a:t>
            </a:r>
          </a:p>
          <a:p>
            <a:r>
              <a:rPr lang="en-US" i="1" dirty="0" err="1">
                <a:solidFill>
                  <a:srgbClr val="C00000"/>
                </a:solidFill>
              </a:rPr>
              <a:t>func</a:t>
            </a:r>
            <a:r>
              <a:rPr lang="en-US" i="1" dirty="0">
                <a:solidFill>
                  <a:srgbClr val="C00000"/>
                </a:solidFill>
              </a:rPr>
              <a:t>(</a:t>
            </a:r>
            <a:r>
              <a:rPr lang="en-US" i="1" dirty="0" err="1">
                <a:solidFill>
                  <a:srgbClr val="C00000"/>
                </a:solidFill>
              </a:rPr>
              <a:t>my_list</a:t>
            </a:r>
            <a:r>
              <a:rPr lang="en-US" i="1" dirty="0">
                <a:solidFill>
                  <a:srgbClr val="C00000"/>
                </a:solidFill>
              </a:rPr>
              <a:t>)</a:t>
            </a:r>
          </a:p>
          <a:p>
            <a:endParaRPr lang="en-US" dirty="0"/>
          </a:p>
          <a:p>
            <a:r>
              <a:rPr lang="en-US" dirty="0"/>
              <a:t>A.  lambda x: ” ''.join(x)</a:t>
            </a:r>
          </a:p>
          <a:p>
            <a:r>
              <a:rPr lang="en-US" dirty="0"/>
              <a:t>B.  y =lambda x : “ ''.join(x)</a:t>
            </a:r>
          </a:p>
          <a:p>
            <a:r>
              <a:rPr lang="en-US" dirty="0"/>
              <a:t>C.  lambda x: return “ ''.join(x)</a:t>
            </a:r>
          </a:p>
          <a:p>
            <a:r>
              <a:rPr lang="en-US" dirty="0"/>
              <a:t>D.  Can’t be done with a lambda function</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2AFEA491-56D8-4EF7-BD55-129F1A19614A}"/>
              </a:ext>
            </a:extLst>
          </p:cNvPr>
          <p:cNvSpPr>
            <a:spLocks noGrp="1"/>
          </p:cNvSpPr>
          <p:nvPr>
            <p:ph type="sldNum" sz="quarter" idx="10"/>
          </p:nvPr>
        </p:nvSpPr>
        <p:spPr/>
        <p:txBody>
          <a:bodyPr/>
          <a:lstStyle/>
          <a:p>
            <a:pPr>
              <a:defRPr/>
            </a:pPr>
            <a:fld id="{6DB1FBA9-0009-47E9-8D28-5B0116D2432D}" type="slidenum">
              <a:rPr lang="en-US" altLang="en-US" smtClean="0"/>
              <a:pPr>
                <a:defRPr/>
              </a:pPr>
              <a:t>404</a:t>
            </a:fld>
            <a:endParaRPr lang="en-US" altLang="en-US"/>
          </a:p>
        </p:txBody>
      </p:sp>
    </p:spTree>
    <p:extLst>
      <p:ext uri="{BB962C8B-B14F-4D97-AF65-F5344CB8AC3E}">
        <p14:creationId xmlns:p14="http://schemas.microsoft.com/office/powerpoint/2010/main" val="1740933010"/>
      </p:ext>
    </p:extLst>
  </p:cSld>
  <p:clrMapOvr>
    <a:masterClrMapping/>
  </p:clrMapOvr>
  <p:transition spd="med"/>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7D1C5-181E-4759-9BE0-0A6247A8A094}"/>
              </a:ext>
            </a:extLst>
          </p:cNvPr>
          <p:cNvSpPr>
            <a:spLocks noGrp="1"/>
          </p:cNvSpPr>
          <p:nvPr>
            <p:ph type="title"/>
          </p:nvPr>
        </p:nvSpPr>
        <p:spPr/>
        <p:txBody>
          <a:bodyPr/>
          <a:lstStyle/>
          <a:p>
            <a:r>
              <a:rPr lang="en-US" dirty="0"/>
              <a:t>Quiz 10</a:t>
            </a:r>
          </a:p>
        </p:txBody>
      </p:sp>
      <p:sp>
        <p:nvSpPr>
          <p:cNvPr id="3" name="Content Placeholder 2">
            <a:extLst>
              <a:ext uri="{FF2B5EF4-FFF2-40B4-BE49-F238E27FC236}">
                <a16:creationId xmlns:a16="http://schemas.microsoft.com/office/drawing/2014/main" id="{B19CA371-FDC5-4BB8-82BC-B8A639C08B35}"/>
              </a:ext>
            </a:extLst>
          </p:cNvPr>
          <p:cNvSpPr>
            <a:spLocks noGrp="1"/>
          </p:cNvSpPr>
          <p:nvPr>
            <p:ph idx="1"/>
          </p:nvPr>
        </p:nvSpPr>
        <p:spPr/>
        <p:txBody>
          <a:bodyPr/>
          <a:lstStyle/>
          <a:p>
            <a:r>
              <a:rPr lang="en-US" b="1" dirty="0"/>
              <a:t>14. How are lambda functions useful? Select all that apply </a:t>
            </a:r>
            <a:r>
              <a:rPr lang="en-US" b="1" dirty="0">
                <a:solidFill>
                  <a:srgbClr val="C00000"/>
                </a:solidFill>
              </a:rPr>
              <a:t>(there may be more than one):</a:t>
            </a:r>
          </a:p>
          <a:p>
            <a:endParaRPr lang="en-US" dirty="0"/>
          </a:p>
          <a:p>
            <a:r>
              <a:rPr lang="en-US" dirty="0"/>
              <a:t>A. They are useful in allowing quick calculations or processing as the input to other functions</a:t>
            </a:r>
          </a:p>
          <a:p>
            <a:endParaRPr lang="en-US" dirty="0"/>
          </a:p>
          <a:p>
            <a:r>
              <a:rPr lang="en-US" dirty="0"/>
              <a:t>B . Lambda functions are anonymous functions that can replace defined functions</a:t>
            </a:r>
          </a:p>
          <a:p>
            <a:endParaRPr lang="en-US" dirty="0"/>
          </a:p>
          <a:p>
            <a:r>
              <a:rPr lang="en-US" dirty="0"/>
              <a:t>C. Lambda functions can only have one input variable</a:t>
            </a:r>
          </a:p>
          <a:p>
            <a:endParaRPr lang="en-US" dirty="0"/>
          </a:p>
          <a:p>
            <a:r>
              <a:rPr lang="en-US" dirty="0"/>
              <a:t>D. They can be useful as quick, throwaway single line functions</a:t>
            </a:r>
          </a:p>
          <a:p>
            <a:endParaRPr lang="en-US" dirty="0"/>
          </a:p>
        </p:txBody>
      </p:sp>
      <p:sp>
        <p:nvSpPr>
          <p:cNvPr id="4" name="Slide Number Placeholder 3">
            <a:extLst>
              <a:ext uri="{FF2B5EF4-FFF2-40B4-BE49-F238E27FC236}">
                <a16:creationId xmlns:a16="http://schemas.microsoft.com/office/drawing/2014/main" id="{A4A798CD-0158-47FA-9060-01B1CE44C84B}"/>
              </a:ext>
            </a:extLst>
          </p:cNvPr>
          <p:cNvSpPr>
            <a:spLocks noGrp="1"/>
          </p:cNvSpPr>
          <p:nvPr>
            <p:ph type="sldNum" sz="quarter" idx="10"/>
          </p:nvPr>
        </p:nvSpPr>
        <p:spPr/>
        <p:txBody>
          <a:bodyPr/>
          <a:lstStyle/>
          <a:p>
            <a:pPr>
              <a:defRPr/>
            </a:pPr>
            <a:fld id="{6DB1FBA9-0009-47E9-8D28-5B0116D2432D}" type="slidenum">
              <a:rPr lang="en-US" altLang="en-US" smtClean="0"/>
              <a:pPr>
                <a:defRPr/>
              </a:pPr>
              <a:t>405</a:t>
            </a:fld>
            <a:endParaRPr lang="en-US" altLang="en-US"/>
          </a:p>
        </p:txBody>
      </p:sp>
    </p:spTree>
    <p:extLst>
      <p:ext uri="{BB962C8B-B14F-4D97-AF65-F5344CB8AC3E}">
        <p14:creationId xmlns:p14="http://schemas.microsoft.com/office/powerpoint/2010/main" val="3031271516"/>
      </p:ext>
    </p:extLst>
  </p:cSld>
  <p:clrMapOvr>
    <a:masterClrMapping/>
  </p:clrMapOvr>
  <p:transition spd="med"/>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AC47B-1EC7-4AB9-870A-B1970B1EC80E}"/>
              </a:ext>
            </a:extLst>
          </p:cNvPr>
          <p:cNvSpPr>
            <a:spLocks noGrp="1"/>
          </p:cNvSpPr>
          <p:nvPr>
            <p:ph type="title"/>
          </p:nvPr>
        </p:nvSpPr>
        <p:spPr/>
        <p:txBody>
          <a:bodyPr/>
          <a:lstStyle/>
          <a:p>
            <a:r>
              <a:rPr lang="en-US" dirty="0"/>
              <a:t>Quiz 10</a:t>
            </a:r>
          </a:p>
        </p:txBody>
      </p:sp>
      <p:sp>
        <p:nvSpPr>
          <p:cNvPr id="3" name="Content Placeholder 2">
            <a:extLst>
              <a:ext uri="{FF2B5EF4-FFF2-40B4-BE49-F238E27FC236}">
                <a16:creationId xmlns:a16="http://schemas.microsoft.com/office/drawing/2014/main" id="{5D0105D4-9A10-4425-BEE6-FE7A8CCDE7A0}"/>
              </a:ext>
            </a:extLst>
          </p:cNvPr>
          <p:cNvSpPr>
            <a:spLocks noGrp="1"/>
          </p:cNvSpPr>
          <p:nvPr>
            <p:ph idx="1"/>
          </p:nvPr>
        </p:nvSpPr>
        <p:spPr>
          <a:xfrm>
            <a:off x="152400" y="1071418"/>
            <a:ext cx="9144000" cy="5562600"/>
          </a:xfrm>
        </p:spPr>
        <p:txBody>
          <a:bodyPr/>
          <a:lstStyle/>
          <a:p>
            <a:r>
              <a:rPr lang="en-US" b="1" dirty="0"/>
              <a:t>15. What is the output of the following code snippet?</a:t>
            </a:r>
          </a:p>
          <a:p>
            <a:endParaRPr lang="en-US" dirty="0"/>
          </a:p>
          <a:p>
            <a:r>
              <a:rPr lang="en-US" i="1" dirty="0" err="1">
                <a:solidFill>
                  <a:srgbClr val="C00000"/>
                </a:solidFill>
              </a:rPr>
              <a:t>function_product</a:t>
            </a:r>
            <a:r>
              <a:rPr lang="en-US" i="1" dirty="0">
                <a:solidFill>
                  <a:srgbClr val="C00000"/>
                </a:solidFill>
              </a:rPr>
              <a:t> = lambda x, y: lambda x: y**x</a:t>
            </a:r>
          </a:p>
          <a:p>
            <a:endParaRPr lang="en-US" i="1" dirty="0">
              <a:solidFill>
                <a:srgbClr val="C00000"/>
              </a:solidFill>
            </a:endParaRPr>
          </a:p>
          <a:p>
            <a:r>
              <a:rPr lang="en-US" i="1" dirty="0">
                <a:solidFill>
                  <a:srgbClr val="C00000"/>
                </a:solidFill>
              </a:rPr>
              <a:t>(</a:t>
            </a:r>
            <a:r>
              <a:rPr lang="en-US" i="1" dirty="0" err="1">
                <a:solidFill>
                  <a:srgbClr val="C00000"/>
                </a:solidFill>
              </a:rPr>
              <a:t>function_product</a:t>
            </a:r>
            <a:r>
              <a:rPr lang="en-US" i="1" dirty="0">
                <a:solidFill>
                  <a:srgbClr val="C00000"/>
                </a:solidFill>
              </a:rPr>
              <a:t>(2,3))(2)</a:t>
            </a:r>
          </a:p>
          <a:p>
            <a:endParaRPr lang="en-US" dirty="0"/>
          </a:p>
          <a:p>
            <a:r>
              <a:rPr lang="en-US" dirty="0"/>
              <a:t>A.  6</a:t>
            </a:r>
          </a:p>
          <a:p>
            <a:r>
              <a:rPr lang="en-US" dirty="0"/>
              <a:t>B.  You can’t nest lambda functions</a:t>
            </a:r>
          </a:p>
          <a:p>
            <a:r>
              <a:rPr lang="en-US" dirty="0"/>
              <a:t>C.  12</a:t>
            </a:r>
          </a:p>
          <a:p>
            <a:r>
              <a:rPr lang="en-US" dirty="0"/>
              <a:t>D.  18</a:t>
            </a:r>
          </a:p>
          <a:p>
            <a:r>
              <a:rPr lang="en-US" dirty="0"/>
              <a:t>E.  9</a:t>
            </a:r>
          </a:p>
        </p:txBody>
      </p:sp>
      <p:sp>
        <p:nvSpPr>
          <p:cNvPr id="4" name="Slide Number Placeholder 3">
            <a:extLst>
              <a:ext uri="{FF2B5EF4-FFF2-40B4-BE49-F238E27FC236}">
                <a16:creationId xmlns:a16="http://schemas.microsoft.com/office/drawing/2014/main" id="{94386A5F-297A-422F-81EF-4F9168DDA375}"/>
              </a:ext>
            </a:extLst>
          </p:cNvPr>
          <p:cNvSpPr>
            <a:spLocks noGrp="1"/>
          </p:cNvSpPr>
          <p:nvPr>
            <p:ph type="sldNum" sz="quarter" idx="10"/>
          </p:nvPr>
        </p:nvSpPr>
        <p:spPr/>
        <p:txBody>
          <a:bodyPr/>
          <a:lstStyle/>
          <a:p>
            <a:pPr>
              <a:defRPr/>
            </a:pPr>
            <a:fld id="{6DB1FBA9-0009-47E9-8D28-5B0116D2432D}" type="slidenum">
              <a:rPr lang="en-US" altLang="en-US" smtClean="0"/>
              <a:pPr>
                <a:defRPr/>
              </a:pPr>
              <a:t>406</a:t>
            </a:fld>
            <a:endParaRPr lang="en-US" altLang="en-US"/>
          </a:p>
        </p:txBody>
      </p:sp>
    </p:spTree>
    <p:extLst>
      <p:ext uri="{BB962C8B-B14F-4D97-AF65-F5344CB8AC3E}">
        <p14:creationId xmlns:p14="http://schemas.microsoft.com/office/powerpoint/2010/main" val="2594996607"/>
      </p:ext>
    </p:extLst>
  </p:cSld>
  <p:clrMapOvr>
    <a:masterClrMapping/>
  </p:clrMapOvr>
  <p:transition spd="med"/>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Custom Exceptions</a:t>
            </a:r>
          </a:p>
        </p:txBody>
      </p:sp>
      <p:sp>
        <p:nvSpPr>
          <p:cNvPr id="3" name="Content Placeholder 2"/>
          <p:cNvSpPr>
            <a:spLocks noGrp="1"/>
          </p:cNvSpPr>
          <p:nvPr>
            <p:ph idx="1"/>
          </p:nvPr>
        </p:nvSpPr>
        <p:spPr/>
        <p:txBody>
          <a:bodyPr/>
          <a:lstStyle/>
          <a:p>
            <a:r>
              <a:rPr lang="en-US" dirty="0"/>
              <a:t>In this section, you will learn to define custom exceptions depending upon your requirements</a:t>
            </a:r>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407</a:t>
            </a:fld>
            <a:endParaRPr lang="en-US" altLang="en-US"/>
          </a:p>
        </p:txBody>
      </p:sp>
      <p:pic>
        <p:nvPicPr>
          <p:cNvPr id="7" name="Picture 6">
            <a:extLst>
              <a:ext uri="{FF2B5EF4-FFF2-40B4-BE49-F238E27FC236}">
                <a16:creationId xmlns:a16="http://schemas.microsoft.com/office/drawing/2014/main" id="{2791D58E-132C-48A1-B548-C39629102E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33600"/>
            <a:ext cx="9144000" cy="3276600"/>
          </a:xfrm>
          <a:prstGeom prst="rect">
            <a:avLst/>
          </a:prstGeom>
        </p:spPr>
      </p:pic>
      <p:sp>
        <p:nvSpPr>
          <p:cNvPr id="6" name="Arrow: U-Turn 5">
            <a:hlinkClick r:id="rId3" action="ppaction://hlinksldjump"/>
            <a:extLst>
              <a:ext uri="{FF2B5EF4-FFF2-40B4-BE49-F238E27FC236}">
                <a16:creationId xmlns:a16="http://schemas.microsoft.com/office/drawing/2014/main" id="{13E7D3EA-42FB-40F3-84D3-38421EB570C3}"/>
              </a:ext>
            </a:extLst>
          </p:cNvPr>
          <p:cNvSpPr/>
          <p:nvPr/>
        </p:nvSpPr>
        <p:spPr bwMode="auto">
          <a:xfrm>
            <a:off x="838200" y="5870253"/>
            <a:ext cx="457200" cy="228600"/>
          </a:xfrm>
          <a:prstGeom prst="uturnArrow">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1196975" marR="0" indent="-282575" algn="l" defTabSz="914400" rtl="0" eaLnBrk="1" fontAlgn="base" latinLnBrk="0" hangingPunct="1">
              <a:lnSpc>
                <a:spcPct val="100000"/>
              </a:lnSpc>
              <a:spcBef>
                <a:spcPts val="500"/>
              </a:spcBef>
              <a:spcAft>
                <a:spcPct val="0"/>
              </a:spcAft>
              <a:buClr>
                <a:srgbClr val="800080"/>
              </a:buClr>
              <a:buSzPct val="55000"/>
              <a:buFont typeface="Wingdings" panose="05000000000000000000" pitchFamily="2" charset="2"/>
              <a:buChar char="n"/>
              <a:tabLst/>
            </a:pPr>
            <a:endParaRPr kumimoji="0" lang="en-US" sz="2000" b="0" i="0" u="none" strike="noStrike" cap="none" normalizeH="0" baseline="0">
              <a:ln>
                <a:noFill/>
              </a:ln>
              <a:solidFill>
                <a:schemeClr val="tx1"/>
              </a:solidFill>
              <a:effectLst/>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941526089"/>
      </p:ext>
    </p:extLst>
  </p:cSld>
  <p:clrMapOvr>
    <a:masterClrMapping/>
  </p:clrMapOvr>
  <p:transition spd="med"/>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Python Custom Exceptions(cont)</a:t>
            </a:r>
          </a:p>
        </p:txBody>
      </p:sp>
      <p:sp>
        <p:nvSpPr>
          <p:cNvPr id="3" name="Content Placeholder 2"/>
          <p:cNvSpPr>
            <a:spLocks noGrp="1"/>
          </p:cNvSpPr>
          <p:nvPr>
            <p:ph idx="1"/>
          </p:nvPr>
        </p:nvSpPr>
        <p:spPr/>
        <p:txBody>
          <a:bodyPr/>
          <a:lstStyle/>
          <a:p>
            <a:r>
              <a:rPr lang="en-US" dirty="0"/>
              <a:t>Python has many </a:t>
            </a:r>
            <a:r>
              <a:rPr lang="en-US" dirty="0">
                <a:solidFill>
                  <a:srgbClr val="C00000"/>
                </a:solidFill>
              </a:rPr>
              <a:t>built-in exceptions </a:t>
            </a:r>
            <a:r>
              <a:rPr lang="en-US" dirty="0"/>
              <a:t>which forces your program to output an error when something in it goes wrong</a:t>
            </a:r>
          </a:p>
          <a:p>
            <a:r>
              <a:rPr lang="en-US" dirty="0"/>
              <a:t>However, sometimes you may need to create </a:t>
            </a:r>
            <a:r>
              <a:rPr lang="en-US" dirty="0">
                <a:solidFill>
                  <a:srgbClr val="C00000"/>
                </a:solidFill>
              </a:rPr>
              <a:t>custom exceptions </a:t>
            </a:r>
            <a:r>
              <a:rPr lang="en-US" dirty="0"/>
              <a:t>that serves your purpose</a:t>
            </a:r>
          </a:p>
          <a:p>
            <a:r>
              <a:rPr lang="en-US" dirty="0"/>
              <a:t>In Python, users can define such </a:t>
            </a:r>
            <a:r>
              <a:rPr lang="en-US" dirty="0">
                <a:solidFill>
                  <a:srgbClr val="C00000"/>
                </a:solidFill>
              </a:rPr>
              <a:t>exceptions</a:t>
            </a:r>
            <a:r>
              <a:rPr lang="en-US" dirty="0"/>
              <a:t> by creating a new class (don’t worry it’s not that bad)</a:t>
            </a:r>
          </a:p>
          <a:p>
            <a:r>
              <a:rPr lang="en-US" dirty="0"/>
              <a:t>This </a:t>
            </a:r>
            <a:r>
              <a:rPr lang="en-US" dirty="0">
                <a:solidFill>
                  <a:srgbClr val="C00000"/>
                </a:solidFill>
              </a:rPr>
              <a:t>exception class </a:t>
            </a:r>
            <a:r>
              <a:rPr lang="en-US" dirty="0"/>
              <a:t>must be derived, either directly or indirectly, from the </a:t>
            </a:r>
            <a:r>
              <a:rPr lang="en-US" i="1" u="sng" dirty="0">
                <a:solidFill>
                  <a:srgbClr val="7030A0"/>
                </a:solidFill>
                <a:effectLst>
                  <a:outerShdw blurRad="38100" dist="38100" dir="2700000" algn="tl">
                    <a:srgbClr val="000000">
                      <a:alpha val="43137"/>
                    </a:srgbClr>
                  </a:outerShdw>
                </a:effectLst>
              </a:rPr>
              <a:t>Exception class </a:t>
            </a:r>
            <a:r>
              <a:rPr lang="en-US" dirty="0"/>
              <a:t>(we haven’t covered classes yet)</a:t>
            </a:r>
            <a:endParaRPr lang="en-US" dirty="0">
              <a:solidFill>
                <a:srgbClr val="C00000"/>
              </a:solidFill>
            </a:endParaRPr>
          </a:p>
          <a:p>
            <a:r>
              <a:rPr lang="en-US" dirty="0"/>
              <a:t>Most of the built-in </a:t>
            </a:r>
            <a:r>
              <a:rPr lang="en-US" dirty="0">
                <a:solidFill>
                  <a:srgbClr val="C00000"/>
                </a:solidFill>
              </a:rPr>
              <a:t>exceptions</a:t>
            </a:r>
            <a:r>
              <a:rPr lang="en-US" dirty="0"/>
              <a:t> are also derived from this class</a:t>
            </a:r>
          </a:p>
          <a:p>
            <a:r>
              <a:rPr lang="en-US" b="1" dirty="0"/>
              <a:t>Example:</a:t>
            </a:r>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408</a:t>
            </a:fld>
            <a:endParaRPr lang="en-US" altLang="en-US"/>
          </a:p>
        </p:txBody>
      </p:sp>
      <p:pic>
        <p:nvPicPr>
          <p:cNvPr id="6" name="Picture 5"/>
          <p:cNvPicPr>
            <a:picLocks noChangeAspect="1"/>
          </p:cNvPicPr>
          <p:nvPr/>
        </p:nvPicPr>
        <p:blipFill>
          <a:blip r:embed="rId2"/>
          <a:stretch>
            <a:fillRect/>
          </a:stretch>
        </p:blipFill>
        <p:spPr>
          <a:xfrm>
            <a:off x="166687" y="4481513"/>
            <a:ext cx="8291513" cy="1843087"/>
          </a:xfrm>
          <a:prstGeom prst="rect">
            <a:avLst/>
          </a:prstGeom>
        </p:spPr>
      </p:pic>
    </p:spTree>
    <p:extLst>
      <p:ext uri="{BB962C8B-B14F-4D97-AF65-F5344CB8AC3E}">
        <p14:creationId xmlns:p14="http://schemas.microsoft.com/office/powerpoint/2010/main" val="746505349"/>
      </p:ext>
    </p:extLst>
  </p:cSld>
  <p:clrMapOvr>
    <a:masterClrMapping/>
  </p:clrMapOvr>
  <p:transition spd="med"/>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Python Custom Exceptions(cont)</a:t>
            </a:r>
          </a:p>
        </p:txBody>
      </p:sp>
      <p:sp>
        <p:nvSpPr>
          <p:cNvPr id="3" name="Content Placeholder 2"/>
          <p:cNvSpPr>
            <a:spLocks noGrp="1"/>
          </p:cNvSpPr>
          <p:nvPr>
            <p:ph idx="1"/>
          </p:nvPr>
        </p:nvSpPr>
        <p:spPr/>
        <p:txBody>
          <a:bodyPr/>
          <a:lstStyle/>
          <a:p>
            <a:r>
              <a:rPr lang="en-US" dirty="0"/>
              <a:t>Here, we have created a </a:t>
            </a:r>
            <a:r>
              <a:rPr lang="en-US" dirty="0">
                <a:solidFill>
                  <a:srgbClr val="C00000"/>
                </a:solidFill>
              </a:rPr>
              <a:t>user-defined exception </a:t>
            </a:r>
            <a:r>
              <a:rPr lang="en-US" dirty="0"/>
              <a:t>called </a:t>
            </a:r>
            <a:r>
              <a:rPr lang="en-US" dirty="0" err="1">
                <a:solidFill>
                  <a:srgbClr val="7030A0"/>
                </a:solidFill>
              </a:rPr>
              <a:t>CustomError</a:t>
            </a:r>
            <a:r>
              <a:rPr lang="en-US" dirty="0">
                <a:solidFill>
                  <a:srgbClr val="7030A0"/>
                </a:solidFill>
              </a:rPr>
              <a:t> </a:t>
            </a:r>
            <a:r>
              <a:rPr lang="en-US" dirty="0"/>
              <a:t>which is derived from the Exception class</a:t>
            </a:r>
          </a:p>
          <a:p>
            <a:r>
              <a:rPr lang="en-US" dirty="0"/>
              <a:t>This new </a:t>
            </a:r>
            <a:r>
              <a:rPr lang="en-US" dirty="0">
                <a:solidFill>
                  <a:srgbClr val="C00000"/>
                </a:solidFill>
              </a:rPr>
              <a:t>exception</a:t>
            </a:r>
            <a:r>
              <a:rPr lang="en-US" dirty="0"/>
              <a:t> can be raised, like other </a:t>
            </a:r>
            <a:r>
              <a:rPr lang="en-US" dirty="0">
                <a:solidFill>
                  <a:srgbClr val="C00000"/>
                </a:solidFill>
              </a:rPr>
              <a:t>exceptions</a:t>
            </a:r>
            <a:r>
              <a:rPr lang="en-US" dirty="0"/>
              <a:t>, using the raise statement with an optional error message</a:t>
            </a:r>
          </a:p>
          <a:p>
            <a:r>
              <a:rPr lang="en-US" dirty="0"/>
              <a:t>When we are developing a large Python program, it is a good practice to place all the user-defined </a:t>
            </a:r>
            <a:r>
              <a:rPr lang="en-US" dirty="0">
                <a:solidFill>
                  <a:srgbClr val="C00000"/>
                </a:solidFill>
              </a:rPr>
              <a:t>exceptions</a:t>
            </a:r>
            <a:r>
              <a:rPr lang="en-US" dirty="0"/>
              <a:t> in a separate file</a:t>
            </a:r>
          </a:p>
          <a:p>
            <a:r>
              <a:rPr lang="en-US" dirty="0"/>
              <a:t>Many standard modules do this</a:t>
            </a:r>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409</a:t>
            </a:fld>
            <a:endParaRPr lang="en-US" altLang="en-US"/>
          </a:p>
        </p:txBody>
      </p:sp>
    </p:spTree>
    <p:extLst>
      <p:ext uri="{BB962C8B-B14F-4D97-AF65-F5344CB8AC3E}">
        <p14:creationId xmlns:p14="http://schemas.microsoft.com/office/powerpoint/2010/main" val="1871085949"/>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BFC99-7658-4F43-8139-509B501230BE}"/>
              </a:ext>
            </a:extLst>
          </p:cNvPr>
          <p:cNvSpPr>
            <a:spLocks noGrp="1"/>
          </p:cNvSpPr>
          <p:nvPr>
            <p:ph type="title"/>
          </p:nvPr>
        </p:nvSpPr>
        <p:spPr/>
        <p:txBody>
          <a:bodyPr/>
          <a:lstStyle/>
          <a:p>
            <a:r>
              <a:rPr lang="en-CA" dirty="0"/>
              <a:t>Variables(cont)</a:t>
            </a:r>
          </a:p>
        </p:txBody>
      </p:sp>
      <p:sp>
        <p:nvSpPr>
          <p:cNvPr id="3" name="Content Placeholder 2">
            <a:extLst>
              <a:ext uri="{FF2B5EF4-FFF2-40B4-BE49-F238E27FC236}">
                <a16:creationId xmlns:a16="http://schemas.microsoft.com/office/drawing/2014/main" id="{48FB6B9D-2F1D-431F-BD6D-A9DA19EAB66E}"/>
              </a:ext>
            </a:extLst>
          </p:cNvPr>
          <p:cNvSpPr>
            <a:spLocks noGrp="1"/>
          </p:cNvSpPr>
          <p:nvPr>
            <p:ph idx="1"/>
          </p:nvPr>
        </p:nvSpPr>
        <p:spPr/>
        <p:txBody>
          <a:bodyPr/>
          <a:lstStyle/>
          <a:p>
            <a:r>
              <a:rPr lang="en-US" dirty="0"/>
              <a:t>In statement counter = 4 * x, x is first evaluated to 3, then the expression 4 * 3 is evaluated to 12, and then 12 gets assigned to variable counter</a:t>
            </a:r>
          </a:p>
          <a:p>
            <a:r>
              <a:rPr lang="en-US" dirty="0"/>
              <a:t>So far, we have defined two variable names: x with value 4 and counter with value 12</a:t>
            </a:r>
          </a:p>
          <a:p>
            <a:r>
              <a:rPr lang="en-US" dirty="0"/>
              <a:t>What about, say, the value of variable z that has not been assigned yet?</a:t>
            </a:r>
          </a:p>
          <a:p>
            <a:r>
              <a:rPr lang="en-US" dirty="0">
                <a:solidFill>
                  <a:srgbClr val="C00000"/>
                </a:solidFill>
              </a:rPr>
              <a:t>Type z into the console</a:t>
            </a:r>
          </a:p>
          <a:p>
            <a:r>
              <a:rPr lang="en-US" dirty="0">
                <a:solidFill>
                  <a:srgbClr val="C00000"/>
                </a:solidFill>
              </a:rPr>
              <a:t>z</a:t>
            </a:r>
          </a:p>
          <a:p>
            <a:r>
              <a:rPr lang="en-US" dirty="0">
                <a:solidFill>
                  <a:srgbClr val="C00000"/>
                </a:solidFill>
              </a:rPr>
              <a:t>Traceback (most recent call last):</a:t>
            </a:r>
          </a:p>
          <a:p>
            <a:endParaRPr lang="en-US" dirty="0">
              <a:solidFill>
                <a:srgbClr val="C00000"/>
              </a:solidFill>
            </a:endParaRPr>
          </a:p>
          <a:p>
            <a:r>
              <a:rPr lang="en-US" dirty="0">
                <a:solidFill>
                  <a:srgbClr val="C00000"/>
                </a:solidFill>
              </a:rPr>
              <a:t>  File "&lt;ipython-input-22-a8a78d0ff555&gt;", line 1, in &lt;module&gt;</a:t>
            </a:r>
          </a:p>
          <a:p>
            <a:r>
              <a:rPr lang="en-US" dirty="0">
                <a:solidFill>
                  <a:srgbClr val="C00000"/>
                </a:solidFill>
              </a:rPr>
              <a:t>    z</a:t>
            </a:r>
          </a:p>
          <a:p>
            <a:endParaRPr lang="en-US" dirty="0">
              <a:solidFill>
                <a:srgbClr val="C00000"/>
              </a:solidFill>
            </a:endParaRPr>
          </a:p>
          <a:p>
            <a:r>
              <a:rPr lang="en-US" dirty="0" err="1">
                <a:solidFill>
                  <a:srgbClr val="C00000"/>
                </a:solidFill>
              </a:rPr>
              <a:t>NameError</a:t>
            </a:r>
            <a:r>
              <a:rPr lang="en-US" dirty="0">
                <a:solidFill>
                  <a:srgbClr val="C00000"/>
                </a:solidFill>
              </a:rPr>
              <a:t>: name 'z' is not defined</a:t>
            </a:r>
            <a:endParaRPr lang="en-CA" dirty="0">
              <a:solidFill>
                <a:srgbClr val="C00000"/>
              </a:solidFill>
            </a:endParaRPr>
          </a:p>
        </p:txBody>
      </p:sp>
      <p:sp>
        <p:nvSpPr>
          <p:cNvPr id="4" name="Slide Number Placeholder 3">
            <a:extLst>
              <a:ext uri="{FF2B5EF4-FFF2-40B4-BE49-F238E27FC236}">
                <a16:creationId xmlns:a16="http://schemas.microsoft.com/office/drawing/2014/main" id="{0F5AD2E3-5A8F-43C5-AFDD-4F3E44CF19F7}"/>
              </a:ext>
            </a:extLst>
          </p:cNvPr>
          <p:cNvSpPr>
            <a:spLocks noGrp="1"/>
          </p:cNvSpPr>
          <p:nvPr>
            <p:ph type="sldNum" sz="quarter" idx="10"/>
          </p:nvPr>
        </p:nvSpPr>
        <p:spPr/>
        <p:txBody>
          <a:bodyPr/>
          <a:lstStyle/>
          <a:p>
            <a:pPr>
              <a:defRPr/>
            </a:pPr>
            <a:fld id="{6DB1FBA9-0009-47E9-8D28-5B0116D2432D}" type="slidenum">
              <a:rPr lang="en-US" altLang="en-US" smtClean="0"/>
              <a:pPr>
                <a:defRPr/>
              </a:pPr>
              <a:t>41</a:t>
            </a:fld>
            <a:endParaRPr lang="en-US" altLang="en-US"/>
          </a:p>
        </p:txBody>
      </p:sp>
    </p:spTree>
    <p:extLst>
      <p:ext uri="{BB962C8B-B14F-4D97-AF65-F5344CB8AC3E}">
        <p14:creationId xmlns:p14="http://schemas.microsoft.com/office/powerpoint/2010/main" val="678824372"/>
      </p:ext>
    </p:extLst>
  </p:cSld>
  <p:clrMapOvr>
    <a:masterClrMapping/>
  </p:clrMapOvr>
  <p:transition spd="med"/>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5CB88-9DBA-431E-9078-AC2C44B3E122}"/>
              </a:ext>
            </a:extLst>
          </p:cNvPr>
          <p:cNvSpPr>
            <a:spLocks noGrp="1"/>
          </p:cNvSpPr>
          <p:nvPr>
            <p:ph type="title"/>
          </p:nvPr>
        </p:nvSpPr>
        <p:spPr/>
        <p:txBody>
          <a:bodyPr/>
          <a:lstStyle/>
          <a:p>
            <a:r>
              <a:rPr lang="en-US" sz="3600" dirty="0"/>
              <a:t>Python Custom Exceptions(cont)</a:t>
            </a:r>
          </a:p>
        </p:txBody>
      </p:sp>
      <p:sp>
        <p:nvSpPr>
          <p:cNvPr id="3" name="Content Placeholder 2">
            <a:extLst>
              <a:ext uri="{FF2B5EF4-FFF2-40B4-BE49-F238E27FC236}">
                <a16:creationId xmlns:a16="http://schemas.microsoft.com/office/drawing/2014/main" id="{59015300-356E-403C-B701-CDEEBF6C89F7}"/>
              </a:ext>
            </a:extLst>
          </p:cNvPr>
          <p:cNvSpPr>
            <a:spLocks noGrp="1"/>
          </p:cNvSpPr>
          <p:nvPr>
            <p:ph idx="1"/>
          </p:nvPr>
        </p:nvSpPr>
        <p:spPr/>
        <p:txBody>
          <a:bodyPr/>
          <a:lstStyle/>
          <a:p>
            <a:r>
              <a:rPr lang="en-US" dirty="0"/>
              <a:t>They define their </a:t>
            </a:r>
            <a:r>
              <a:rPr lang="en-US" dirty="0">
                <a:solidFill>
                  <a:srgbClr val="C00000"/>
                </a:solidFill>
              </a:rPr>
              <a:t>exceptions</a:t>
            </a:r>
            <a:r>
              <a:rPr lang="en-US" dirty="0"/>
              <a:t> separately as </a:t>
            </a:r>
            <a:r>
              <a:rPr lang="en-US" dirty="0">
                <a:solidFill>
                  <a:srgbClr val="C00000"/>
                </a:solidFill>
              </a:rPr>
              <a:t>exceptions.py</a:t>
            </a:r>
            <a:r>
              <a:rPr lang="en-US" dirty="0"/>
              <a:t> or </a:t>
            </a:r>
            <a:r>
              <a:rPr lang="en-US" dirty="0">
                <a:solidFill>
                  <a:srgbClr val="C00000"/>
                </a:solidFill>
              </a:rPr>
              <a:t>errors.py </a:t>
            </a:r>
            <a:r>
              <a:rPr lang="en-US" dirty="0"/>
              <a:t>(</a:t>
            </a:r>
            <a:r>
              <a:rPr lang="en-US" i="1" dirty="0">
                <a:effectLst>
                  <a:outerShdw blurRad="38100" dist="38100" dir="2700000" algn="tl">
                    <a:srgbClr val="000000">
                      <a:alpha val="43137"/>
                    </a:srgbClr>
                  </a:outerShdw>
                </a:effectLst>
              </a:rPr>
              <a:t>generally but not always</a:t>
            </a:r>
            <a:r>
              <a:rPr lang="en-US" dirty="0"/>
              <a:t>)</a:t>
            </a:r>
          </a:p>
          <a:p>
            <a:r>
              <a:rPr lang="en-US" dirty="0">
                <a:solidFill>
                  <a:srgbClr val="C00000"/>
                </a:solidFill>
              </a:rPr>
              <a:t>User-defined exception </a:t>
            </a:r>
            <a:r>
              <a:rPr lang="en-US" dirty="0"/>
              <a:t>class can implement everything a normal class can do, but we generally make them simple and concise</a:t>
            </a:r>
          </a:p>
          <a:p>
            <a:r>
              <a:rPr lang="en-US" dirty="0"/>
              <a:t>Most implementations declare a </a:t>
            </a:r>
            <a:r>
              <a:rPr lang="en-US" dirty="0">
                <a:solidFill>
                  <a:srgbClr val="C00000"/>
                </a:solidFill>
              </a:rPr>
              <a:t>custom base class </a:t>
            </a:r>
            <a:r>
              <a:rPr lang="en-US" dirty="0"/>
              <a:t>and derive others exception classes from this </a:t>
            </a:r>
            <a:r>
              <a:rPr lang="en-US" dirty="0">
                <a:solidFill>
                  <a:srgbClr val="C00000"/>
                </a:solidFill>
              </a:rPr>
              <a:t>base class</a:t>
            </a:r>
          </a:p>
          <a:p>
            <a:r>
              <a:rPr lang="en-US" dirty="0"/>
              <a:t>Let’s look at an example which will help make sense of this</a:t>
            </a:r>
          </a:p>
          <a:p>
            <a:r>
              <a:rPr lang="en-US" i="1" dirty="0">
                <a:effectLst>
                  <a:outerShdw blurRad="38100" dist="38100" dir="2700000" algn="tl">
                    <a:srgbClr val="000000">
                      <a:alpha val="43137"/>
                    </a:srgbClr>
                  </a:outerShdw>
                </a:effectLst>
              </a:rPr>
              <a:t>I know we have not covered classes yet, but this will give you a mild introduction to it</a:t>
            </a:r>
          </a:p>
          <a:p>
            <a:endParaRPr lang="en-US" dirty="0"/>
          </a:p>
          <a:p>
            <a:endParaRPr lang="en-US" dirty="0"/>
          </a:p>
        </p:txBody>
      </p:sp>
      <p:sp>
        <p:nvSpPr>
          <p:cNvPr id="4" name="Slide Number Placeholder 3">
            <a:extLst>
              <a:ext uri="{FF2B5EF4-FFF2-40B4-BE49-F238E27FC236}">
                <a16:creationId xmlns:a16="http://schemas.microsoft.com/office/drawing/2014/main" id="{DA386EEB-C63C-4F6F-9680-BCF42E321C30}"/>
              </a:ext>
            </a:extLst>
          </p:cNvPr>
          <p:cNvSpPr>
            <a:spLocks noGrp="1"/>
          </p:cNvSpPr>
          <p:nvPr>
            <p:ph type="sldNum" sz="quarter" idx="10"/>
          </p:nvPr>
        </p:nvSpPr>
        <p:spPr/>
        <p:txBody>
          <a:bodyPr/>
          <a:lstStyle/>
          <a:p>
            <a:pPr>
              <a:defRPr/>
            </a:pPr>
            <a:fld id="{6DB1FBA9-0009-47E9-8D28-5B0116D2432D}" type="slidenum">
              <a:rPr lang="en-US" altLang="en-US" smtClean="0"/>
              <a:pPr>
                <a:defRPr/>
              </a:pPr>
              <a:t>410</a:t>
            </a:fld>
            <a:endParaRPr lang="en-US" altLang="en-US"/>
          </a:p>
        </p:txBody>
      </p:sp>
    </p:spTree>
    <p:extLst>
      <p:ext uri="{BB962C8B-B14F-4D97-AF65-F5344CB8AC3E}">
        <p14:creationId xmlns:p14="http://schemas.microsoft.com/office/powerpoint/2010/main" val="641648567"/>
      </p:ext>
    </p:extLst>
  </p:cSld>
  <p:clrMapOvr>
    <a:masterClrMapping/>
  </p:clrMapOvr>
  <p:transition spd="med"/>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Python Custom Exceptions(cont)</a:t>
            </a:r>
          </a:p>
        </p:txBody>
      </p:sp>
      <p:sp>
        <p:nvSpPr>
          <p:cNvPr id="3" name="Content Placeholder 2"/>
          <p:cNvSpPr>
            <a:spLocks noGrp="1"/>
          </p:cNvSpPr>
          <p:nvPr>
            <p:ph idx="1"/>
          </p:nvPr>
        </p:nvSpPr>
        <p:spPr/>
        <p:txBody>
          <a:bodyPr/>
          <a:lstStyle/>
          <a:p>
            <a:r>
              <a:rPr lang="en-US" b="1" dirty="0"/>
              <a:t>Example: User-Defined Exception in Python</a:t>
            </a:r>
          </a:p>
          <a:p>
            <a:r>
              <a:rPr lang="en-US" dirty="0"/>
              <a:t>In this example, we will illustrate how </a:t>
            </a:r>
            <a:r>
              <a:rPr lang="en-US" dirty="0">
                <a:solidFill>
                  <a:srgbClr val="C00000"/>
                </a:solidFill>
              </a:rPr>
              <a:t>user-defined exceptions</a:t>
            </a:r>
            <a:r>
              <a:rPr lang="en-US" dirty="0"/>
              <a:t> can be used in a program to raise and catch errors</a:t>
            </a:r>
          </a:p>
          <a:p>
            <a:r>
              <a:rPr lang="en-US" dirty="0"/>
              <a:t>This program will ask the user to enter a number until they guess a stored number correctly</a:t>
            </a:r>
          </a:p>
          <a:p>
            <a:r>
              <a:rPr lang="en-US" dirty="0"/>
              <a:t> To help them figure it out, hint is provided whether their guess is greater than or less than the stored number</a:t>
            </a:r>
          </a:p>
          <a:p>
            <a:r>
              <a:rPr lang="en-US" dirty="0"/>
              <a:t>Open the attached script below </a:t>
            </a:r>
          </a:p>
          <a:p>
            <a:endParaRPr lang="en-US" dirty="0"/>
          </a:p>
          <a:p>
            <a:endParaRPr lang="en-US" dirty="0"/>
          </a:p>
          <a:p>
            <a:endParaRPr lang="en-US" dirty="0"/>
          </a:p>
          <a:p>
            <a:endParaRPr lang="en-US" dirty="0"/>
          </a:p>
          <a:p>
            <a:r>
              <a:rPr lang="en-US" dirty="0"/>
              <a:t>Copy it to your Python IDE and run the script</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411</a:t>
            </a:fld>
            <a:endParaRPr lang="en-US" altLang="en-US"/>
          </a:p>
        </p:txBody>
      </p:sp>
      <p:graphicFrame>
        <p:nvGraphicFramePr>
          <p:cNvPr id="5" name="Object 4"/>
          <p:cNvGraphicFramePr>
            <a:graphicFrameLocks noChangeAspect="1"/>
          </p:cNvGraphicFramePr>
          <p:nvPr>
            <p:extLst>
              <p:ext uri="{D42A27DB-BD31-4B8C-83A1-F6EECF244321}">
                <p14:modId xmlns:p14="http://schemas.microsoft.com/office/powerpoint/2010/main" val="1711111600"/>
              </p:ext>
            </p:extLst>
          </p:nvPr>
        </p:nvGraphicFramePr>
        <p:xfrm>
          <a:off x="184150" y="4356100"/>
          <a:ext cx="2463800" cy="811213"/>
        </p:xfrm>
        <a:graphic>
          <a:graphicData uri="http://schemas.openxmlformats.org/presentationml/2006/ole">
            <mc:AlternateContent xmlns:mc="http://schemas.openxmlformats.org/markup-compatibility/2006">
              <mc:Choice xmlns:v="urn:schemas-microsoft-com:vml" Requires="v">
                <p:oleObj name="Packager Shell Object" showAsIcon="1" r:id="rId2" imgW="2085480" imgH="604800" progId="Package">
                  <p:embed/>
                </p:oleObj>
              </mc:Choice>
              <mc:Fallback>
                <p:oleObj name="Packager Shell Object" showAsIcon="1" r:id="rId2" imgW="2085480" imgH="604800" progId="Package">
                  <p:embed/>
                  <p:pic>
                    <p:nvPicPr>
                      <p:cNvPr id="5" name="Object 4"/>
                      <p:cNvPicPr/>
                      <p:nvPr/>
                    </p:nvPicPr>
                    <p:blipFill>
                      <a:blip r:embed="rId3"/>
                      <a:stretch>
                        <a:fillRect/>
                      </a:stretch>
                    </p:blipFill>
                    <p:spPr>
                      <a:xfrm>
                        <a:off x="184150" y="4356100"/>
                        <a:ext cx="2463800" cy="811213"/>
                      </a:xfrm>
                      <a:prstGeom prst="rect">
                        <a:avLst/>
                      </a:prstGeom>
                    </p:spPr>
                  </p:pic>
                </p:oleObj>
              </mc:Fallback>
            </mc:AlternateContent>
          </a:graphicData>
        </a:graphic>
      </p:graphicFrame>
    </p:spTree>
    <p:extLst>
      <p:ext uri="{BB962C8B-B14F-4D97-AF65-F5344CB8AC3E}">
        <p14:creationId xmlns:p14="http://schemas.microsoft.com/office/powerpoint/2010/main" val="1453010165"/>
      </p:ext>
    </p:extLst>
  </p:cSld>
  <p:clrMapOvr>
    <a:masterClrMapping/>
  </p:clrMapOvr>
  <p:transition spd="med"/>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Python Custom Exceptions(cont)</a:t>
            </a:r>
          </a:p>
        </p:txBody>
      </p:sp>
      <p:pic>
        <p:nvPicPr>
          <p:cNvPr id="5" name="Content Placeholder 4"/>
          <p:cNvPicPr>
            <a:picLocks noGrp="1" noChangeAspect="1"/>
          </p:cNvPicPr>
          <p:nvPr>
            <p:ph idx="1"/>
          </p:nvPr>
        </p:nvPicPr>
        <p:blipFill>
          <a:blip r:embed="rId2"/>
          <a:stretch>
            <a:fillRect/>
          </a:stretch>
        </p:blipFill>
        <p:spPr>
          <a:xfrm>
            <a:off x="704850" y="1157287"/>
            <a:ext cx="7734300" cy="5381625"/>
          </a:xfrm>
          <a:prstGeom prst="rect">
            <a:avLst/>
          </a:prstGeom>
        </p:spPr>
      </p:pic>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412</a:t>
            </a:fld>
            <a:endParaRPr lang="en-US" altLang="en-US"/>
          </a:p>
        </p:txBody>
      </p:sp>
    </p:spTree>
    <p:extLst>
      <p:ext uri="{BB962C8B-B14F-4D97-AF65-F5344CB8AC3E}">
        <p14:creationId xmlns:p14="http://schemas.microsoft.com/office/powerpoint/2010/main" val="4162138383"/>
      </p:ext>
    </p:extLst>
  </p:cSld>
  <p:clrMapOvr>
    <a:masterClrMapping/>
  </p:clrMapOvr>
  <p:transition spd="med"/>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Python Custom Exceptions(cont)</a:t>
            </a:r>
          </a:p>
        </p:txBody>
      </p:sp>
      <p:sp>
        <p:nvSpPr>
          <p:cNvPr id="3" name="Content Placeholder 2"/>
          <p:cNvSpPr>
            <a:spLocks noGrp="1"/>
          </p:cNvSpPr>
          <p:nvPr>
            <p:ph idx="1"/>
          </p:nvPr>
        </p:nvSpPr>
        <p:spPr/>
        <p:txBody>
          <a:bodyPr/>
          <a:lstStyle/>
          <a:p>
            <a:r>
              <a:rPr lang="en-US" dirty="0"/>
              <a:t>Here, we have defined a </a:t>
            </a:r>
            <a:r>
              <a:rPr lang="en-US" dirty="0">
                <a:solidFill>
                  <a:srgbClr val="C00000"/>
                </a:solidFill>
              </a:rPr>
              <a:t>base class </a:t>
            </a:r>
            <a:r>
              <a:rPr lang="en-US" dirty="0"/>
              <a:t>called </a:t>
            </a:r>
            <a:r>
              <a:rPr lang="en-US" dirty="0">
                <a:solidFill>
                  <a:srgbClr val="C00000"/>
                </a:solidFill>
                <a:effectLst>
                  <a:outerShdw blurRad="38100" dist="38100" dir="2700000" algn="tl">
                    <a:srgbClr val="000000">
                      <a:alpha val="43137"/>
                    </a:srgbClr>
                  </a:outerShdw>
                </a:effectLst>
              </a:rPr>
              <a:t>Error</a:t>
            </a:r>
          </a:p>
          <a:p>
            <a:r>
              <a:rPr lang="en-US" dirty="0"/>
              <a:t>The other two exceptions (</a:t>
            </a:r>
            <a:r>
              <a:rPr lang="en-US" dirty="0" err="1">
                <a:solidFill>
                  <a:srgbClr val="C00000"/>
                </a:solidFill>
                <a:effectLst>
                  <a:outerShdw blurRad="38100" dist="38100" dir="2700000" algn="tl">
                    <a:srgbClr val="000000">
                      <a:alpha val="43137"/>
                    </a:srgbClr>
                  </a:outerShdw>
                </a:effectLst>
              </a:rPr>
              <a:t>ValueTooSmallError</a:t>
            </a:r>
            <a:r>
              <a:rPr lang="en-US" dirty="0">
                <a:solidFill>
                  <a:srgbClr val="C00000"/>
                </a:solidFill>
                <a:effectLst>
                  <a:outerShdw blurRad="38100" dist="38100" dir="2700000" algn="tl">
                    <a:srgbClr val="000000">
                      <a:alpha val="43137"/>
                    </a:srgbClr>
                  </a:outerShdw>
                </a:effectLst>
              </a:rPr>
              <a:t> and </a:t>
            </a:r>
            <a:r>
              <a:rPr lang="en-US" dirty="0" err="1">
                <a:solidFill>
                  <a:srgbClr val="C00000"/>
                </a:solidFill>
                <a:effectLst>
                  <a:outerShdw blurRad="38100" dist="38100" dir="2700000" algn="tl">
                    <a:srgbClr val="000000">
                      <a:alpha val="43137"/>
                    </a:srgbClr>
                  </a:outerShdw>
                </a:effectLst>
              </a:rPr>
              <a:t>ValueTooLargeError</a:t>
            </a:r>
            <a:r>
              <a:rPr lang="en-US" dirty="0"/>
              <a:t>) that are raised by our program are derived from this class</a:t>
            </a:r>
          </a:p>
          <a:p>
            <a:r>
              <a:rPr lang="en-US" dirty="0"/>
              <a:t>This is the standard way to define user-defined exceptions in Python programming, but not the only way</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413</a:t>
            </a:fld>
            <a:endParaRPr lang="en-US" altLang="en-US"/>
          </a:p>
        </p:txBody>
      </p:sp>
    </p:spTree>
    <p:extLst>
      <p:ext uri="{BB962C8B-B14F-4D97-AF65-F5344CB8AC3E}">
        <p14:creationId xmlns:p14="http://schemas.microsoft.com/office/powerpoint/2010/main" val="1879937674"/>
      </p:ext>
    </p:extLst>
  </p:cSld>
  <p:clrMapOvr>
    <a:masterClrMapping/>
  </p:clrMapOvr>
  <p:transition spd="med"/>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750A3-E604-4994-9EBF-111F70B453F4}"/>
              </a:ext>
            </a:extLst>
          </p:cNvPr>
          <p:cNvSpPr>
            <a:spLocks noGrp="1"/>
          </p:cNvSpPr>
          <p:nvPr>
            <p:ph type="title"/>
          </p:nvPr>
        </p:nvSpPr>
        <p:spPr/>
        <p:txBody>
          <a:bodyPr/>
          <a:lstStyle/>
          <a:p>
            <a:r>
              <a:rPr lang="en-US" dirty="0"/>
              <a:t>Pop Quiz</a:t>
            </a:r>
            <a:endParaRPr lang="en-CA" dirty="0"/>
          </a:p>
        </p:txBody>
      </p:sp>
      <p:sp>
        <p:nvSpPr>
          <p:cNvPr id="3" name="Content Placeholder 2">
            <a:extLst>
              <a:ext uri="{FF2B5EF4-FFF2-40B4-BE49-F238E27FC236}">
                <a16:creationId xmlns:a16="http://schemas.microsoft.com/office/drawing/2014/main" id="{D907AD8C-A6F0-4763-8DD4-9964BDC5BE40}"/>
              </a:ext>
            </a:extLst>
          </p:cNvPr>
          <p:cNvSpPr>
            <a:spLocks noGrp="1"/>
          </p:cNvSpPr>
          <p:nvPr>
            <p:ph idx="1"/>
          </p:nvPr>
        </p:nvSpPr>
        <p:spPr/>
        <p:txBody>
          <a:bodyPr/>
          <a:lstStyle/>
          <a:p>
            <a:r>
              <a:rPr lang="en-US" b="1" dirty="0"/>
              <a:t>Which of the following statement is true?</a:t>
            </a:r>
          </a:p>
          <a:p>
            <a:r>
              <a:rPr lang="en-US" dirty="0">
                <a:solidFill>
                  <a:srgbClr val="C00000"/>
                </a:solidFill>
              </a:rPr>
              <a:t>Choose one the answers below</a:t>
            </a:r>
          </a:p>
          <a:p>
            <a:endParaRPr lang="en-US" dirty="0"/>
          </a:p>
          <a:p>
            <a:r>
              <a:rPr lang="en-US" dirty="0"/>
              <a:t>A.  You cannot create custom exceptions in Python</a:t>
            </a:r>
          </a:p>
          <a:p>
            <a:r>
              <a:rPr lang="en-US" dirty="0"/>
              <a:t>B.  You can create a user-defined exception by deriving a class from  Exception class</a:t>
            </a:r>
          </a:p>
          <a:p>
            <a:r>
              <a:rPr lang="en-US" dirty="0"/>
              <a:t>C.  You can create a user-defined exception by deriving a class from Error class</a:t>
            </a:r>
          </a:p>
          <a:p>
            <a:r>
              <a:rPr lang="en-US" dirty="0"/>
              <a:t>D.  None of the above</a:t>
            </a:r>
            <a:endParaRPr lang="en-CA" dirty="0"/>
          </a:p>
        </p:txBody>
      </p:sp>
      <p:sp>
        <p:nvSpPr>
          <p:cNvPr id="4" name="Slide Number Placeholder 3">
            <a:extLst>
              <a:ext uri="{FF2B5EF4-FFF2-40B4-BE49-F238E27FC236}">
                <a16:creationId xmlns:a16="http://schemas.microsoft.com/office/drawing/2014/main" id="{6E73B7F1-7190-49EC-B706-55CB584B7AD3}"/>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1FBA9-0009-47E9-8D28-5B0116D2432D}" type="slidenum">
              <a:rPr kumimoji="0" lang="en-US" altLang="en-US" sz="1400" b="0" i="0" u="none" strike="noStrike" kern="1200" cap="none" spc="0" normalizeH="0" baseline="0" noProof="0" smtClean="0">
                <a:ln>
                  <a:noFill/>
                </a:ln>
                <a:solidFill>
                  <a:srgbClr val="000000"/>
                </a:solidFill>
                <a:effectLst/>
                <a:uLnTx/>
                <a:uFillTx/>
                <a:latin typeface="Tahoma" panose="020B0604030504040204" pitchFamily="34" charset="0"/>
                <a:ea typeface="+mn-ea"/>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414</a:t>
            </a:fld>
            <a:endPar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mn-ea"/>
              <a:cs typeface="Times New Roman" panose="02020603050405020304" pitchFamily="18" charset="0"/>
            </a:endParaRPr>
          </a:p>
        </p:txBody>
      </p:sp>
    </p:spTree>
    <p:extLst>
      <p:ext uri="{BB962C8B-B14F-4D97-AF65-F5344CB8AC3E}">
        <p14:creationId xmlns:p14="http://schemas.microsoft.com/office/powerpoint/2010/main" val="560287738"/>
      </p:ext>
    </p:extLst>
  </p:cSld>
  <p:clrMapOvr>
    <a:masterClrMapping/>
  </p:clrMapOvr>
  <p:transition spd="med"/>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Python Namespace and Scope</a:t>
            </a:r>
          </a:p>
        </p:txBody>
      </p:sp>
      <p:sp>
        <p:nvSpPr>
          <p:cNvPr id="3" name="Content Placeholder 2"/>
          <p:cNvSpPr>
            <a:spLocks noGrp="1"/>
          </p:cNvSpPr>
          <p:nvPr>
            <p:ph idx="1"/>
          </p:nvPr>
        </p:nvSpPr>
        <p:spPr/>
        <p:txBody>
          <a:bodyPr/>
          <a:lstStyle/>
          <a:p>
            <a:r>
              <a:rPr lang="en-US" b="1" dirty="0"/>
              <a:t>Python Namespace and Scope</a:t>
            </a:r>
          </a:p>
          <a:p>
            <a:r>
              <a:rPr lang="en-US" dirty="0"/>
              <a:t>In this section, you will learn about namespace; mapping from names to objects and, scope of a variable</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415</a:t>
            </a:fld>
            <a:endParaRPr lang="en-US" altLang="en-US"/>
          </a:p>
        </p:txBody>
      </p:sp>
      <p:pic>
        <p:nvPicPr>
          <p:cNvPr id="7" name="Picture 6">
            <a:extLst>
              <a:ext uri="{FF2B5EF4-FFF2-40B4-BE49-F238E27FC236}">
                <a16:creationId xmlns:a16="http://schemas.microsoft.com/office/drawing/2014/main" id="{6C6E8048-6153-4D1E-A68F-27DEBD9FDC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286000"/>
            <a:ext cx="8077200" cy="3892668"/>
          </a:xfrm>
          <a:prstGeom prst="rect">
            <a:avLst/>
          </a:prstGeom>
        </p:spPr>
      </p:pic>
    </p:spTree>
    <p:extLst>
      <p:ext uri="{BB962C8B-B14F-4D97-AF65-F5344CB8AC3E}">
        <p14:creationId xmlns:p14="http://schemas.microsoft.com/office/powerpoint/2010/main" val="4025650039"/>
      </p:ext>
    </p:extLst>
  </p:cSld>
  <p:clrMapOvr>
    <a:masterClrMapping/>
  </p:clrMapOvr>
  <p:transition spd="med"/>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256" y="152400"/>
            <a:ext cx="8853488" cy="838200"/>
          </a:xfrm>
        </p:spPr>
        <p:txBody>
          <a:bodyPr/>
          <a:lstStyle/>
          <a:p>
            <a:r>
              <a:rPr lang="en-US" sz="3200" dirty="0"/>
              <a:t>Python Namespace and Scope(cont)</a:t>
            </a:r>
          </a:p>
        </p:txBody>
      </p:sp>
      <p:sp>
        <p:nvSpPr>
          <p:cNvPr id="3" name="Content Placeholder 2"/>
          <p:cNvSpPr>
            <a:spLocks noGrp="1"/>
          </p:cNvSpPr>
          <p:nvPr>
            <p:ph idx="1"/>
          </p:nvPr>
        </p:nvSpPr>
        <p:spPr>
          <a:xfrm>
            <a:off x="76200" y="990600"/>
            <a:ext cx="9144000" cy="5562600"/>
          </a:xfrm>
        </p:spPr>
        <p:txBody>
          <a:bodyPr/>
          <a:lstStyle/>
          <a:p>
            <a:r>
              <a:rPr lang="en-US" dirty="0"/>
              <a:t>If you have ever read </a:t>
            </a:r>
            <a:r>
              <a:rPr lang="en-US" i="1" dirty="0">
                <a:solidFill>
                  <a:srgbClr val="C00000"/>
                </a:solidFill>
              </a:rPr>
              <a:t>'The Zen of Python</a:t>
            </a:r>
            <a:r>
              <a:rPr lang="en-US" dirty="0"/>
              <a:t>' (type "import this" in Python interpreter), the last line states, </a:t>
            </a:r>
            <a:r>
              <a:rPr lang="en-US" b="1" dirty="0">
                <a:effectLst>
                  <a:outerShdw blurRad="38100" dist="38100" dir="2700000" algn="tl">
                    <a:srgbClr val="000000">
                      <a:alpha val="43137"/>
                    </a:srgbClr>
                  </a:outerShdw>
                </a:effectLst>
              </a:rPr>
              <a:t>Namespaces are one honking great idea -- let's do more of those!</a:t>
            </a:r>
            <a:r>
              <a:rPr lang="en-US" dirty="0">
                <a:effectLst>
                  <a:outerShdw blurRad="38100" dist="38100" dir="2700000" algn="tl">
                    <a:srgbClr val="000000">
                      <a:alpha val="43137"/>
                    </a:srgbClr>
                  </a:outerShdw>
                </a:effectLst>
              </a:rPr>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So what are these mysterious namespaces? Let us first look at what name is</a:t>
            </a:r>
          </a:p>
          <a:p>
            <a:r>
              <a:rPr lang="en-US" dirty="0"/>
              <a:t>Name (also called identifier) is simply a name given to objects</a:t>
            </a:r>
          </a:p>
          <a:p>
            <a:r>
              <a:rPr lang="en-US" dirty="0"/>
              <a:t>Everything in Python is an </a:t>
            </a:r>
            <a:r>
              <a:rPr lang="en-US" dirty="0">
                <a:hlinkClick r:id="rId2" tooltip="Python Objects"/>
              </a:rPr>
              <a:t>object</a:t>
            </a:r>
            <a:endParaRPr lang="en-US" dirty="0"/>
          </a:p>
          <a:p>
            <a:r>
              <a:rPr lang="en-US" dirty="0"/>
              <a:t>Name is a way to access the underlying object.</a:t>
            </a:r>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416</a:t>
            </a:fld>
            <a:endParaRPr lang="en-US" altLang="en-US"/>
          </a:p>
        </p:txBody>
      </p:sp>
      <p:pic>
        <p:nvPicPr>
          <p:cNvPr id="5" name="Picture 4"/>
          <p:cNvPicPr>
            <a:picLocks noChangeAspect="1"/>
          </p:cNvPicPr>
          <p:nvPr/>
        </p:nvPicPr>
        <p:blipFill>
          <a:blip r:embed="rId3"/>
          <a:stretch>
            <a:fillRect/>
          </a:stretch>
        </p:blipFill>
        <p:spPr>
          <a:xfrm>
            <a:off x="723900" y="2057401"/>
            <a:ext cx="7696200" cy="1752600"/>
          </a:xfrm>
          <a:prstGeom prst="rect">
            <a:avLst/>
          </a:prstGeom>
        </p:spPr>
      </p:pic>
      <p:pic>
        <p:nvPicPr>
          <p:cNvPr id="6" name="Picture 5"/>
          <p:cNvPicPr>
            <a:picLocks noChangeAspect="1"/>
          </p:cNvPicPr>
          <p:nvPr/>
        </p:nvPicPr>
        <p:blipFill>
          <a:blip r:embed="rId4"/>
          <a:stretch>
            <a:fillRect/>
          </a:stretch>
        </p:blipFill>
        <p:spPr>
          <a:xfrm>
            <a:off x="685800" y="3886201"/>
            <a:ext cx="7734300" cy="914401"/>
          </a:xfrm>
          <a:prstGeom prst="rect">
            <a:avLst/>
          </a:prstGeom>
        </p:spPr>
      </p:pic>
    </p:spTree>
    <p:extLst>
      <p:ext uri="{BB962C8B-B14F-4D97-AF65-F5344CB8AC3E}">
        <p14:creationId xmlns:p14="http://schemas.microsoft.com/office/powerpoint/2010/main" val="3804718285"/>
      </p:ext>
    </p:extLst>
  </p:cSld>
  <p:clrMapOvr>
    <a:masterClrMapping/>
  </p:clrMapOvr>
  <p:transition spd="med"/>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1DD01-C6C9-4A0D-9489-992FDD3A6E85}"/>
              </a:ext>
            </a:extLst>
          </p:cNvPr>
          <p:cNvSpPr>
            <a:spLocks noGrp="1"/>
          </p:cNvSpPr>
          <p:nvPr>
            <p:ph type="title"/>
          </p:nvPr>
        </p:nvSpPr>
        <p:spPr/>
        <p:txBody>
          <a:bodyPr/>
          <a:lstStyle/>
          <a:p>
            <a:r>
              <a:rPr lang="en-US" dirty="0"/>
              <a:t>Python Namespace and Scope</a:t>
            </a:r>
          </a:p>
        </p:txBody>
      </p:sp>
      <p:pic>
        <p:nvPicPr>
          <p:cNvPr id="6" name="Content Placeholder 5">
            <a:extLst>
              <a:ext uri="{FF2B5EF4-FFF2-40B4-BE49-F238E27FC236}">
                <a16:creationId xmlns:a16="http://schemas.microsoft.com/office/drawing/2014/main" id="{6A46525B-BA4E-4A00-B233-3BACF187AB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295400"/>
            <a:ext cx="8077200" cy="4772025"/>
          </a:xfrm>
        </p:spPr>
      </p:pic>
      <p:sp>
        <p:nvSpPr>
          <p:cNvPr id="4" name="Slide Number Placeholder 3">
            <a:extLst>
              <a:ext uri="{FF2B5EF4-FFF2-40B4-BE49-F238E27FC236}">
                <a16:creationId xmlns:a16="http://schemas.microsoft.com/office/drawing/2014/main" id="{2681D6FA-DBED-41EC-B9E8-71E207D6AE3D}"/>
              </a:ext>
            </a:extLst>
          </p:cNvPr>
          <p:cNvSpPr>
            <a:spLocks noGrp="1"/>
          </p:cNvSpPr>
          <p:nvPr>
            <p:ph type="sldNum" sz="quarter" idx="10"/>
          </p:nvPr>
        </p:nvSpPr>
        <p:spPr/>
        <p:txBody>
          <a:bodyPr/>
          <a:lstStyle/>
          <a:p>
            <a:pPr>
              <a:defRPr/>
            </a:pPr>
            <a:fld id="{6DB1FBA9-0009-47E9-8D28-5B0116D2432D}" type="slidenum">
              <a:rPr lang="en-US" altLang="en-US" smtClean="0"/>
              <a:pPr>
                <a:defRPr/>
              </a:pPr>
              <a:t>417</a:t>
            </a:fld>
            <a:endParaRPr lang="en-US" altLang="en-US"/>
          </a:p>
        </p:txBody>
      </p:sp>
    </p:spTree>
    <p:extLst>
      <p:ext uri="{BB962C8B-B14F-4D97-AF65-F5344CB8AC3E}">
        <p14:creationId xmlns:p14="http://schemas.microsoft.com/office/powerpoint/2010/main" val="1759413580"/>
      </p:ext>
    </p:extLst>
  </p:cSld>
  <p:clrMapOvr>
    <a:masterClrMapping/>
  </p:clrMapOvr>
  <p:transition spd="med"/>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Python Namespace and Scope(cont)</a:t>
            </a:r>
          </a:p>
        </p:txBody>
      </p:sp>
      <p:sp>
        <p:nvSpPr>
          <p:cNvPr id="3" name="Content Placeholder 2"/>
          <p:cNvSpPr>
            <a:spLocks noGrp="1"/>
          </p:cNvSpPr>
          <p:nvPr>
            <p:ph idx="1"/>
          </p:nvPr>
        </p:nvSpPr>
        <p:spPr/>
        <p:txBody>
          <a:bodyPr/>
          <a:lstStyle/>
          <a:p>
            <a:r>
              <a:rPr lang="en-US" dirty="0"/>
              <a:t>For example, when we do the assignment </a:t>
            </a:r>
            <a:r>
              <a:rPr lang="en-US" dirty="0">
                <a:solidFill>
                  <a:srgbClr val="C00000"/>
                </a:solidFill>
              </a:rPr>
              <a:t>a = 2</a:t>
            </a:r>
            <a:r>
              <a:rPr lang="en-US" dirty="0"/>
              <a:t>, here </a:t>
            </a:r>
            <a:r>
              <a:rPr lang="en-US" dirty="0">
                <a:solidFill>
                  <a:srgbClr val="C00000"/>
                </a:solidFill>
              </a:rPr>
              <a:t>2</a:t>
            </a:r>
            <a:r>
              <a:rPr lang="en-US" dirty="0"/>
              <a:t> is an object stored in memory and a is the name we associate it with</a:t>
            </a:r>
          </a:p>
          <a:p>
            <a:r>
              <a:rPr lang="en-US" dirty="0"/>
              <a:t>We can get the address (in RAM) of some object through the built-in function, id()</a:t>
            </a:r>
          </a:p>
          <a:p>
            <a:r>
              <a:rPr lang="en-US" dirty="0"/>
              <a:t>Example</a:t>
            </a:r>
          </a:p>
          <a:p>
            <a:endParaRPr lang="en-US" dirty="0"/>
          </a:p>
          <a:p>
            <a:endParaRPr lang="en-US" dirty="0"/>
          </a:p>
          <a:p>
            <a:endParaRPr lang="en-US" dirty="0"/>
          </a:p>
          <a:p>
            <a:endParaRPr lang="en-US" dirty="0"/>
          </a:p>
          <a:p>
            <a:endParaRPr lang="en-US" dirty="0"/>
          </a:p>
          <a:p>
            <a:endParaRPr lang="en-US" dirty="0"/>
          </a:p>
          <a:p>
            <a:endParaRPr lang="en-US" dirty="0"/>
          </a:p>
          <a:p>
            <a:r>
              <a:rPr lang="en-US" dirty="0"/>
              <a:t>Here, both refer to the same object</a:t>
            </a:r>
          </a:p>
          <a:p>
            <a:r>
              <a:rPr lang="en-US" dirty="0"/>
              <a:t>Let's make things a little more interesting</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418</a:t>
            </a:fld>
            <a:endParaRPr lang="en-US" altLang="en-US"/>
          </a:p>
        </p:txBody>
      </p:sp>
      <p:pic>
        <p:nvPicPr>
          <p:cNvPr id="5" name="Picture 4"/>
          <p:cNvPicPr>
            <a:picLocks noChangeAspect="1"/>
          </p:cNvPicPr>
          <p:nvPr/>
        </p:nvPicPr>
        <p:blipFill>
          <a:blip r:embed="rId2"/>
          <a:stretch>
            <a:fillRect/>
          </a:stretch>
        </p:blipFill>
        <p:spPr>
          <a:xfrm>
            <a:off x="228600" y="2895600"/>
            <a:ext cx="7858125" cy="2038350"/>
          </a:xfrm>
          <a:prstGeom prst="rect">
            <a:avLst/>
          </a:prstGeom>
        </p:spPr>
      </p:pic>
    </p:spTree>
    <p:extLst>
      <p:ext uri="{BB962C8B-B14F-4D97-AF65-F5344CB8AC3E}">
        <p14:creationId xmlns:p14="http://schemas.microsoft.com/office/powerpoint/2010/main" val="3141386740"/>
      </p:ext>
    </p:extLst>
  </p:cSld>
  <p:clrMapOvr>
    <a:masterClrMapping/>
  </p:clrMapOvr>
  <p:transition spd="med"/>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43522"/>
            <a:ext cx="8853488" cy="838200"/>
          </a:xfrm>
        </p:spPr>
        <p:txBody>
          <a:bodyPr/>
          <a:lstStyle/>
          <a:p>
            <a:r>
              <a:rPr lang="en-US" sz="3200" dirty="0"/>
              <a:t>Python Namespace and Scope(cont)</a:t>
            </a:r>
          </a:p>
        </p:txBody>
      </p:sp>
      <p:pic>
        <p:nvPicPr>
          <p:cNvPr id="5" name="Content Placeholder 4"/>
          <p:cNvPicPr>
            <a:picLocks noGrp="1" noChangeAspect="1"/>
          </p:cNvPicPr>
          <p:nvPr>
            <p:ph idx="1"/>
          </p:nvPr>
        </p:nvPicPr>
        <p:blipFill>
          <a:blip r:embed="rId2"/>
          <a:stretch>
            <a:fillRect/>
          </a:stretch>
        </p:blipFill>
        <p:spPr>
          <a:xfrm>
            <a:off x="576262" y="1385887"/>
            <a:ext cx="7991475" cy="4924425"/>
          </a:xfrm>
          <a:prstGeom prst="rect">
            <a:avLst/>
          </a:prstGeom>
        </p:spPr>
      </p:pic>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419</a:t>
            </a:fld>
            <a:endParaRPr lang="en-US" altLang="en-US"/>
          </a:p>
        </p:txBody>
      </p:sp>
    </p:spTree>
    <p:extLst>
      <p:ext uri="{BB962C8B-B14F-4D97-AF65-F5344CB8AC3E}">
        <p14:creationId xmlns:p14="http://schemas.microsoft.com/office/powerpoint/2010/main" val="4001941897"/>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B7BE3-E5B9-4CD4-9820-C25661ED6276}"/>
              </a:ext>
            </a:extLst>
          </p:cNvPr>
          <p:cNvSpPr>
            <a:spLocks noGrp="1"/>
          </p:cNvSpPr>
          <p:nvPr>
            <p:ph type="title"/>
          </p:nvPr>
        </p:nvSpPr>
        <p:spPr/>
        <p:txBody>
          <a:bodyPr/>
          <a:lstStyle/>
          <a:p>
            <a:r>
              <a:rPr lang="en-CA" dirty="0"/>
              <a:t>Variables(cont)</a:t>
            </a:r>
          </a:p>
        </p:txBody>
      </p:sp>
      <p:sp>
        <p:nvSpPr>
          <p:cNvPr id="3" name="Content Placeholder 2">
            <a:extLst>
              <a:ext uri="{FF2B5EF4-FFF2-40B4-BE49-F238E27FC236}">
                <a16:creationId xmlns:a16="http://schemas.microsoft.com/office/drawing/2014/main" id="{0915A078-9629-412B-BC98-582A65A9864D}"/>
              </a:ext>
            </a:extLst>
          </p:cNvPr>
          <p:cNvSpPr>
            <a:spLocks noGrp="1"/>
          </p:cNvSpPr>
          <p:nvPr>
            <p:ph idx="1"/>
          </p:nvPr>
        </p:nvSpPr>
        <p:spPr/>
        <p:txBody>
          <a:bodyPr/>
          <a:lstStyle/>
          <a:p>
            <a:r>
              <a:rPr lang="en-US" dirty="0"/>
              <a:t>It turns out that if a variable—z in this case—has not been assigned a value, it just does not exist</a:t>
            </a:r>
          </a:p>
          <a:p>
            <a:endParaRPr lang="en-US" dirty="0"/>
          </a:p>
          <a:p>
            <a:r>
              <a:rPr lang="en-US" dirty="0"/>
              <a:t>When Python tries to evaluate an unassigned name, an error will occur and a message (such as name 'z' is not defined) is printed out</a:t>
            </a:r>
          </a:p>
          <a:p>
            <a:endParaRPr lang="en-US" dirty="0"/>
          </a:p>
          <a:p>
            <a:r>
              <a:rPr lang="en-US" dirty="0"/>
              <a:t>You may remember from algebra that the value of a variable can change</a:t>
            </a:r>
          </a:p>
          <a:p>
            <a:r>
              <a:rPr lang="en-US" dirty="0"/>
              <a:t>The same is true with Python variables</a:t>
            </a:r>
          </a:p>
          <a:p>
            <a:r>
              <a:rPr lang="en-US" dirty="0"/>
              <a:t>For example, suppose that the value of variable x is initially 4</a:t>
            </a:r>
          </a:p>
          <a:p>
            <a:r>
              <a:rPr lang="en-US" dirty="0"/>
              <a:t>We can change x to 7 by assigning 7 to x</a:t>
            </a:r>
          </a:p>
          <a:p>
            <a:r>
              <a:rPr lang="en-US" dirty="0"/>
              <a:t>Type x = 7 into the console</a:t>
            </a:r>
          </a:p>
          <a:p>
            <a:r>
              <a:rPr lang="en-US" dirty="0"/>
              <a:t>print(x) will output 7</a:t>
            </a:r>
          </a:p>
          <a:p>
            <a:endParaRPr lang="en-CA" dirty="0"/>
          </a:p>
        </p:txBody>
      </p:sp>
      <p:sp>
        <p:nvSpPr>
          <p:cNvPr id="4" name="Slide Number Placeholder 3">
            <a:extLst>
              <a:ext uri="{FF2B5EF4-FFF2-40B4-BE49-F238E27FC236}">
                <a16:creationId xmlns:a16="http://schemas.microsoft.com/office/drawing/2014/main" id="{7FC624C3-1151-4631-8FD3-C905537B563F}"/>
              </a:ext>
            </a:extLst>
          </p:cNvPr>
          <p:cNvSpPr>
            <a:spLocks noGrp="1"/>
          </p:cNvSpPr>
          <p:nvPr>
            <p:ph type="sldNum" sz="quarter" idx="10"/>
          </p:nvPr>
        </p:nvSpPr>
        <p:spPr/>
        <p:txBody>
          <a:bodyPr/>
          <a:lstStyle/>
          <a:p>
            <a:pPr>
              <a:defRPr/>
            </a:pPr>
            <a:fld id="{6DB1FBA9-0009-47E9-8D28-5B0116D2432D}" type="slidenum">
              <a:rPr lang="en-US" altLang="en-US" smtClean="0"/>
              <a:pPr>
                <a:defRPr/>
              </a:pPr>
              <a:t>42</a:t>
            </a:fld>
            <a:endParaRPr lang="en-US" altLang="en-US"/>
          </a:p>
        </p:txBody>
      </p:sp>
    </p:spTree>
    <p:extLst>
      <p:ext uri="{BB962C8B-B14F-4D97-AF65-F5344CB8AC3E}">
        <p14:creationId xmlns:p14="http://schemas.microsoft.com/office/powerpoint/2010/main" val="1059066304"/>
      </p:ext>
    </p:extLst>
  </p:cSld>
  <p:clrMapOvr>
    <a:masterClrMapping/>
  </p:clrMapOvr>
  <p:transition spd="med"/>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Python Namespace and Scope(cont)</a:t>
            </a:r>
          </a:p>
        </p:txBody>
      </p:sp>
      <p:sp>
        <p:nvSpPr>
          <p:cNvPr id="3" name="Content Placeholder 2"/>
          <p:cNvSpPr>
            <a:spLocks noGrp="1"/>
          </p:cNvSpPr>
          <p:nvPr>
            <p:ph idx="1"/>
          </p:nvPr>
        </p:nvSpPr>
        <p:spPr>
          <a:xfrm>
            <a:off x="76662" y="1066800"/>
            <a:ext cx="9144000" cy="5562600"/>
          </a:xfrm>
        </p:spPr>
        <p:txBody>
          <a:bodyPr/>
          <a:lstStyle/>
          <a:p>
            <a:r>
              <a:rPr lang="en-US" dirty="0"/>
              <a:t>What is happening in the above sequence of steps?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420</a:t>
            </a:fld>
            <a:endParaRPr lang="en-US" altLang="en-US"/>
          </a:p>
        </p:txBody>
      </p:sp>
      <p:pic>
        <p:nvPicPr>
          <p:cNvPr id="6" name="Picture 5"/>
          <p:cNvPicPr>
            <a:picLocks noChangeAspect="1"/>
          </p:cNvPicPr>
          <p:nvPr/>
        </p:nvPicPr>
        <p:blipFill>
          <a:blip r:embed="rId2"/>
          <a:stretch>
            <a:fillRect/>
          </a:stretch>
        </p:blipFill>
        <p:spPr>
          <a:xfrm>
            <a:off x="104775" y="1914525"/>
            <a:ext cx="8934450" cy="3028950"/>
          </a:xfrm>
          <a:prstGeom prst="rect">
            <a:avLst/>
          </a:prstGeom>
        </p:spPr>
      </p:pic>
    </p:spTree>
    <p:extLst>
      <p:ext uri="{BB962C8B-B14F-4D97-AF65-F5344CB8AC3E}">
        <p14:creationId xmlns:p14="http://schemas.microsoft.com/office/powerpoint/2010/main" val="1302840704"/>
      </p:ext>
    </p:extLst>
  </p:cSld>
  <p:clrMapOvr>
    <a:masterClrMapping/>
  </p:clrMapOvr>
  <p:transition spd="med"/>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Python Namespace and Scope(cont)</a:t>
            </a:r>
          </a:p>
        </p:txBody>
      </p:sp>
      <p:sp>
        <p:nvSpPr>
          <p:cNvPr id="3" name="Content Placeholder 2"/>
          <p:cNvSpPr>
            <a:spLocks noGrp="1"/>
          </p:cNvSpPr>
          <p:nvPr>
            <p:ph idx="1"/>
          </p:nvPr>
        </p:nvSpPr>
        <p:spPr/>
        <p:txBody>
          <a:bodyPr/>
          <a:lstStyle/>
          <a:p>
            <a:r>
              <a:rPr lang="en-US" dirty="0"/>
              <a:t>Initially, an object 2 is created and the name a is associated with it, when we do a = a+1, a new object 3 is created and now a associates with this object</a:t>
            </a:r>
          </a:p>
          <a:p>
            <a:r>
              <a:rPr lang="en-US" b="1" dirty="0">
                <a:solidFill>
                  <a:srgbClr val="C00000"/>
                </a:solidFill>
              </a:rPr>
              <a:t>Note that id(a) and id(3) have same values</a:t>
            </a:r>
          </a:p>
          <a:p>
            <a:r>
              <a:rPr lang="en-US" dirty="0"/>
              <a:t>Furthermore, when we do b = 2, the new name b gets associated with the previous object 2</a:t>
            </a:r>
          </a:p>
          <a:p>
            <a:r>
              <a:rPr lang="en-US" dirty="0"/>
              <a:t>This is efficient as Python doesn't have to create a new duplicate object</a:t>
            </a:r>
          </a:p>
          <a:p>
            <a:r>
              <a:rPr lang="en-US" dirty="0"/>
              <a:t>This dynamic nature of name binding makes Python powerful; a name could refer to any type of object</a:t>
            </a:r>
          </a:p>
          <a:p>
            <a:r>
              <a:rPr lang="en-US" i="1" dirty="0">
                <a:solidFill>
                  <a:srgbClr val="C00000"/>
                </a:solidFill>
              </a:rPr>
              <a:t>a = 5</a:t>
            </a:r>
          </a:p>
          <a:p>
            <a:r>
              <a:rPr lang="en-US" i="1" dirty="0">
                <a:solidFill>
                  <a:srgbClr val="C00000"/>
                </a:solidFill>
              </a:rPr>
              <a:t>a = ‘Welcome to Python!'</a:t>
            </a:r>
          </a:p>
          <a:p>
            <a:r>
              <a:rPr lang="en-US" i="1" dirty="0">
                <a:solidFill>
                  <a:srgbClr val="C00000"/>
                </a:solidFill>
              </a:rPr>
              <a:t>a = (a,b,c,1,2,3)</a:t>
            </a:r>
          </a:p>
          <a:p>
            <a:endParaRPr lang="en-US" dirty="0"/>
          </a:p>
          <a:p>
            <a:endParaRPr lang="en-US" dirty="0"/>
          </a:p>
          <a:p>
            <a:pPr marL="0" indent="0">
              <a:buNone/>
            </a:pPr>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421</a:t>
            </a:fld>
            <a:endParaRPr lang="en-US" altLang="en-US"/>
          </a:p>
        </p:txBody>
      </p:sp>
    </p:spTree>
    <p:extLst>
      <p:ext uri="{BB962C8B-B14F-4D97-AF65-F5344CB8AC3E}">
        <p14:creationId xmlns:p14="http://schemas.microsoft.com/office/powerpoint/2010/main" val="2124341657"/>
      </p:ext>
    </p:extLst>
  </p:cSld>
  <p:clrMapOvr>
    <a:masterClrMapping/>
  </p:clrMapOvr>
  <p:transition spd="med"/>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Python Namespace and Scope(cont)</a:t>
            </a:r>
          </a:p>
        </p:txBody>
      </p:sp>
      <p:sp>
        <p:nvSpPr>
          <p:cNvPr id="3" name="Content Placeholder 2"/>
          <p:cNvSpPr>
            <a:spLocks noGrp="1"/>
          </p:cNvSpPr>
          <p:nvPr>
            <p:ph idx="1"/>
          </p:nvPr>
        </p:nvSpPr>
        <p:spPr/>
        <p:txBody>
          <a:bodyPr/>
          <a:lstStyle/>
          <a:p>
            <a:r>
              <a:rPr lang="en-US" dirty="0"/>
              <a:t>All these are valid, and a will refer to three different types of object at different instances</a:t>
            </a:r>
          </a:p>
          <a:p>
            <a:r>
              <a:rPr lang="en-US" dirty="0"/>
              <a:t>Functions are objects too, so a name can refer to them as well</a:t>
            </a:r>
          </a:p>
          <a:p>
            <a:endParaRPr lang="en-US" dirty="0"/>
          </a:p>
          <a:p>
            <a:endParaRPr lang="en-US" dirty="0"/>
          </a:p>
          <a:p>
            <a:endParaRPr lang="en-US" dirty="0"/>
          </a:p>
          <a:p>
            <a:endParaRPr lang="en-US" dirty="0"/>
          </a:p>
          <a:p>
            <a:endParaRPr lang="en-US" dirty="0"/>
          </a:p>
          <a:p>
            <a:endParaRPr lang="en-US" dirty="0"/>
          </a:p>
          <a:p>
            <a:endParaRPr lang="en-US" dirty="0"/>
          </a:p>
          <a:p>
            <a:r>
              <a:rPr lang="en-US" dirty="0"/>
              <a:t>Our same name </a:t>
            </a:r>
            <a:r>
              <a:rPr lang="en-US" b="1" dirty="0">
                <a:solidFill>
                  <a:srgbClr val="C00000"/>
                </a:solidFill>
              </a:rPr>
              <a:t>a</a:t>
            </a:r>
            <a:r>
              <a:rPr lang="en-US" dirty="0"/>
              <a:t> can refer to a function and we can call the function through it</a:t>
            </a:r>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422</a:t>
            </a:fld>
            <a:endParaRPr lang="en-US" altLang="en-US"/>
          </a:p>
        </p:txBody>
      </p:sp>
      <p:pic>
        <p:nvPicPr>
          <p:cNvPr id="5" name="Picture 4"/>
          <p:cNvPicPr>
            <a:picLocks noChangeAspect="1"/>
          </p:cNvPicPr>
          <p:nvPr/>
        </p:nvPicPr>
        <p:blipFill>
          <a:blip r:embed="rId2"/>
          <a:stretch>
            <a:fillRect/>
          </a:stretch>
        </p:blipFill>
        <p:spPr>
          <a:xfrm>
            <a:off x="381000" y="2495550"/>
            <a:ext cx="8305799" cy="1866900"/>
          </a:xfrm>
          <a:prstGeom prst="rect">
            <a:avLst/>
          </a:prstGeom>
        </p:spPr>
      </p:pic>
    </p:spTree>
    <p:extLst>
      <p:ext uri="{BB962C8B-B14F-4D97-AF65-F5344CB8AC3E}">
        <p14:creationId xmlns:p14="http://schemas.microsoft.com/office/powerpoint/2010/main" val="1462925850"/>
      </p:ext>
    </p:extLst>
  </p:cSld>
  <p:clrMapOvr>
    <a:masterClrMapping/>
  </p:clrMapOvr>
  <p:transition spd="med"/>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F3D9D-3921-4D76-A76F-D0C74C7C2FA7}"/>
              </a:ext>
            </a:extLst>
          </p:cNvPr>
          <p:cNvSpPr>
            <a:spLocks noGrp="1"/>
          </p:cNvSpPr>
          <p:nvPr>
            <p:ph type="title"/>
          </p:nvPr>
        </p:nvSpPr>
        <p:spPr/>
        <p:txBody>
          <a:bodyPr/>
          <a:lstStyle/>
          <a:p>
            <a:r>
              <a:rPr lang="en-US" sz="3200" dirty="0"/>
              <a:t>Python Namespace and Scope(cont)</a:t>
            </a:r>
          </a:p>
        </p:txBody>
      </p:sp>
      <p:sp>
        <p:nvSpPr>
          <p:cNvPr id="3" name="Content Placeholder 2">
            <a:extLst>
              <a:ext uri="{FF2B5EF4-FFF2-40B4-BE49-F238E27FC236}">
                <a16:creationId xmlns:a16="http://schemas.microsoft.com/office/drawing/2014/main" id="{6B75A951-80BF-4E4F-8525-A62433F86076}"/>
              </a:ext>
            </a:extLst>
          </p:cNvPr>
          <p:cNvSpPr>
            <a:spLocks noGrp="1"/>
          </p:cNvSpPr>
          <p:nvPr>
            <p:ph idx="1"/>
          </p:nvPr>
        </p:nvSpPr>
        <p:spPr/>
        <p:txBody>
          <a:bodyPr/>
          <a:lstStyle/>
          <a:p>
            <a:r>
              <a:rPr lang="en-US" b="1" dirty="0">
                <a:solidFill>
                  <a:srgbClr val="C00000"/>
                </a:solidFill>
              </a:rPr>
              <a:t>What Are Namespaces?</a:t>
            </a:r>
          </a:p>
          <a:p>
            <a:r>
              <a:rPr lang="en-US" dirty="0"/>
              <a:t>A </a:t>
            </a:r>
            <a:r>
              <a:rPr lang="en-US" dirty="0">
                <a:solidFill>
                  <a:srgbClr val="C00000"/>
                </a:solidFill>
              </a:rPr>
              <a:t>namespace</a:t>
            </a:r>
            <a:r>
              <a:rPr lang="en-US" dirty="0"/>
              <a:t> is basically a system to make sure that all the names in a program are unique and can be used without any conflict</a:t>
            </a:r>
          </a:p>
          <a:p>
            <a:r>
              <a:rPr lang="en-US" dirty="0"/>
              <a:t>Everything in Python—like strings, lists, functions, etc.—is an object (later when we get to classes, we will see that every class is a base class of object – don’t be concerned if you don’t understand this right now)</a:t>
            </a:r>
          </a:p>
          <a:p>
            <a:r>
              <a:rPr lang="en-US" dirty="0"/>
              <a:t>Python implements </a:t>
            </a:r>
            <a:r>
              <a:rPr lang="en-US" dirty="0">
                <a:solidFill>
                  <a:srgbClr val="C00000"/>
                </a:solidFill>
              </a:rPr>
              <a:t>namespaces</a:t>
            </a:r>
            <a:r>
              <a:rPr lang="en-US" dirty="0"/>
              <a:t> as dictionaries</a:t>
            </a:r>
          </a:p>
          <a:p>
            <a:r>
              <a:rPr lang="en-US" dirty="0"/>
              <a:t>There is a name to object mapping, with the </a:t>
            </a:r>
            <a:r>
              <a:rPr lang="en-US" dirty="0">
                <a:solidFill>
                  <a:srgbClr val="C00000"/>
                </a:solidFill>
              </a:rPr>
              <a:t>names</a:t>
            </a:r>
            <a:r>
              <a:rPr lang="en-US" dirty="0"/>
              <a:t> as keys and the </a:t>
            </a:r>
            <a:r>
              <a:rPr lang="en-US" dirty="0">
                <a:solidFill>
                  <a:srgbClr val="C00000"/>
                </a:solidFill>
              </a:rPr>
              <a:t>objects</a:t>
            </a:r>
            <a:r>
              <a:rPr lang="en-US" dirty="0"/>
              <a:t> as values</a:t>
            </a:r>
          </a:p>
          <a:p>
            <a:r>
              <a:rPr lang="en-US" dirty="0"/>
              <a:t>Multiple </a:t>
            </a:r>
            <a:r>
              <a:rPr lang="en-US" dirty="0">
                <a:solidFill>
                  <a:srgbClr val="C00000"/>
                </a:solidFill>
              </a:rPr>
              <a:t>namespaces</a:t>
            </a:r>
            <a:r>
              <a:rPr lang="en-US" dirty="0"/>
              <a:t> can use the same name and map it to a different object</a:t>
            </a:r>
          </a:p>
          <a:p>
            <a:r>
              <a:rPr lang="en-US" dirty="0"/>
              <a:t>Here are a few examples of </a:t>
            </a:r>
            <a:r>
              <a:rPr lang="en-US" dirty="0">
                <a:solidFill>
                  <a:srgbClr val="C00000"/>
                </a:solidFill>
              </a:rPr>
              <a:t>namespaces</a:t>
            </a:r>
            <a:r>
              <a:rPr lang="en-US" dirty="0"/>
              <a:t>:</a:t>
            </a:r>
          </a:p>
          <a:p>
            <a:endParaRPr lang="en-US" dirty="0"/>
          </a:p>
        </p:txBody>
      </p:sp>
      <p:sp>
        <p:nvSpPr>
          <p:cNvPr id="4" name="Slide Number Placeholder 3">
            <a:extLst>
              <a:ext uri="{FF2B5EF4-FFF2-40B4-BE49-F238E27FC236}">
                <a16:creationId xmlns:a16="http://schemas.microsoft.com/office/drawing/2014/main" id="{72FF52EA-3D08-4DF4-8807-4DA60B6CDA13}"/>
              </a:ext>
            </a:extLst>
          </p:cNvPr>
          <p:cNvSpPr>
            <a:spLocks noGrp="1"/>
          </p:cNvSpPr>
          <p:nvPr>
            <p:ph type="sldNum" sz="quarter" idx="10"/>
          </p:nvPr>
        </p:nvSpPr>
        <p:spPr/>
        <p:txBody>
          <a:bodyPr/>
          <a:lstStyle/>
          <a:p>
            <a:pPr>
              <a:defRPr/>
            </a:pPr>
            <a:fld id="{6DB1FBA9-0009-47E9-8D28-5B0116D2432D}" type="slidenum">
              <a:rPr lang="en-US" altLang="en-US" smtClean="0"/>
              <a:pPr>
                <a:defRPr/>
              </a:pPr>
              <a:t>423</a:t>
            </a:fld>
            <a:endParaRPr lang="en-US" altLang="en-US"/>
          </a:p>
        </p:txBody>
      </p:sp>
    </p:spTree>
    <p:extLst>
      <p:ext uri="{BB962C8B-B14F-4D97-AF65-F5344CB8AC3E}">
        <p14:creationId xmlns:p14="http://schemas.microsoft.com/office/powerpoint/2010/main" val="2822556017"/>
      </p:ext>
    </p:extLst>
  </p:cSld>
  <p:clrMapOvr>
    <a:masterClrMapping/>
  </p:clrMapOvr>
  <p:transition spd="med"/>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Python Namespace and Scope(cont)</a:t>
            </a:r>
          </a:p>
        </p:txBody>
      </p:sp>
      <p:sp>
        <p:nvSpPr>
          <p:cNvPr id="3" name="Content Placeholder 2"/>
          <p:cNvSpPr>
            <a:spLocks noGrp="1"/>
          </p:cNvSpPr>
          <p:nvPr>
            <p:ph idx="1"/>
          </p:nvPr>
        </p:nvSpPr>
        <p:spPr/>
        <p:txBody>
          <a:bodyPr/>
          <a:lstStyle/>
          <a:p>
            <a:r>
              <a:rPr lang="en-US" dirty="0">
                <a:solidFill>
                  <a:srgbClr val="C00000"/>
                </a:solidFill>
                <a:effectLst>
                  <a:outerShdw blurRad="38100" dist="38100" dir="2700000" algn="tl">
                    <a:srgbClr val="000000">
                      <a:alpha val="43137"/>
                    </a:srgbClr>
                  </a:outerShdw>
                </a:effectLst>
              </a:rPr>
              <a:t>Local Namespace</a:t>
            </a:r>
            <a:r>
              <a:rPr lang="en-US" dirty="0">
                <a:solidFill>
                  <a:srgbClr val="C00000"/>
                </a:solidFill>
              </a:rPr>
              <a:t>: </a:t>
            </a:r>
          </a:p>
          <a:p>
            <a:r>
              <a:rPr lang="en-US" dirty="0"/>
              <a:t>This namespace includes local names inside a function</a:t>
            </a:r>
          </a:p>
          <a:p>
            <a:r>
              <a:rPr lang="en-US" dirty="0"/>
              <a:t>This namespace is created when a function is called, and it only lasts until the function </a:t>
            </a:r>
            <a:r>
              <a:rPr lang="en-US" dirty="0">
                <a:solidFill>
                  <a:srgbClr val="C00000"/>
                </a:solidFill>
              </a:rPr>
              <a:t>returns</a:t>
            </a:r>
          </a:p>
          <a:p>
            <a:r>
              <a:rPr lang="en-US" dirty="0">
                <a:solidFill>
                  <a:srgbClr val="C00000"/>
                </a:solidFill>
                <a:effectLst>
                  <a:outerShdw blurRad="38100" dist="38100" dir="2700000" algn="tl">
                    <a:srgbClr val="000000">
                      <a:alpha val="43137"/>
                    </a:srgbClr>
                  </a:outerShdw>
                </a:effectLst>
              </a:rPr>
              <a:t>Global Namespace: </a:t>
            </a:r>
          </a:p>
          <a:p>
            <a:r>
              <a:rPr lang="en-US" dirty="0"/>
              <a:t>This namespace includes names from various imported modules that you are using in a project</a:t>
            </a:r>
          </a:p>
          <a:p>
            <a:r>
              <a:rPr lang="en-US" dirty="0"/>
              <a:t>It is created when the module is included in the project, and it lasts until the script ends</a:t>
            </a:r>
          </a:p>
          <a:p>
            <a:r>
              <a:rPr lang="en-US" dirty="0">
                <a:solidFill>
                  <a:srgbClr val="C00000"/>
                </a:solidFill>
                <a:effectLst>
                  <a:outerShdw blurRad="38100" dist="38100" dir="2700000" algn="tl">
                    <a:srgbClr val="000000">
                      <a:alpha val="43137"/>
                    </a:srgbClr>
                  </a:outerShdw>
                </a:effectLst>
              </a:rPr>
              <a:t>Built-in Namespace:</a:t>
            </a:r>
          </a:p>
          <a:p>
            <a:r>
              <a:rPr lang="en-US" dirty="0"/>
              <a:t>This namespace includes built-in functions and built-in exception names</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424</a:t>
            </a:fld>
            <a:endParaRPr lang="en-US" altLang="en-US"/>
          </a:p>
        </p:txBody>
      </p:sp>
    </p:spTree>
    <p:extLst>
      <p:ext uri="{BB962C8B-B14F-4D97-AF65-F5344CB8AC3E}">
        <p14:creationId xmlns:p14="http://schemas.microsoft.com/office/powerpoint/2010/main" val="1038079809"/>
      </p:ext>
    </p:extLst>
  </p:cSld>
  <p:clrMapOvr>
    <a:masterClrMapping/>
  </p:clrMapOvr>
  <p:transition spd="med"/>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77A4-15A5-47E9-8FEB-6A5C63D865E9}"/>
              </a:ext>
            </a:extLst>
          </p:cNvPr>
          <p:cNvSpPr>
            <a:spLocks noGrp="1"/>
          </p:cNvSpPr>
          <p:nvPr>
            <p:ph type="title"/>
          </p:nvPr>
        </p:nvSpPr>
        <p:spPr/>
        <p:txBody>
          <a:bodyPr/>
          <a:lstStyle/>
          <a:p>
            <a:r>
              <a:rPr lang="en-US" sz="3200" dirty="0"/>
              <a:t>Python Namespace and Scope(cont)</a:t>
            </a:r>
          </a:p>
        </p:txBody>
      </p:sp>
      <p:sp>
        <p:nvSpPr>
          <p:cNvPr id="3" name="Content Placeholder 2">
            <a:extLst>
              <a:ext uri="{FF2B5EF4-FFF2-40B4-BE49-F238E27FC236}">
                <a16:creationId xmlns:a16="http://schemas.microsoft.com/office/drawing/2014/main" id="{8838F988-E591-4EEF-9136-5CD411B031DC}"/>
              </a:ext>
            </a:extLst>
          </p:cNvPr>
          <p:cNvSpPr>
            <a:spLocks noGrp="1"/>
          </p:cNvSpPr>
          <p:nvPr>
            <p:ph idx="1"/>
          </p:nvPr>
        </p:nvSpPr>
        <p:spPr/>
        <p:txBody>
          <a:bodyPr/>
          <a:lstStyle/>
          <a:p>
            <a:r>
              <a:rPr lang="en-US" dirty="0"/>
              <a:t>For example, the Python  </a:t>
            </a:r>
            <a:r>
              <a:rPr lang="en-US" dirty="0">
                <a:solidFill>
                  <a:srgbClr val="C00000"/>
                </a:solidFill>
              </a:rPr>
              <a:t>math</a:t>
            </a:r>
            <a:r>
              <a:rPr lang="en-US" dirty="0"/>
              <a:t> and </a:t>
            </a:r>
            <a:r>
              <a:rPr lang="en-US" dirty="0" err="1">
                <a:solidFill>
                  <a:srgbClr val="C00000"/>
                </a:solidFill>
              </a:rPr>
              <a:t>cmath</a:t>
            </a:r>
            <a:r>
              <a:rPr lang="en-US" dirty="0">
                <a:solidFill>
                  <a:srgbClr val="C00000"/>
                </a:solidFill>
              </a:rPr>
              <a:t> (complex number math)</a:t>
            </a:r>
            <a:r>
              <a:rPr lang="en-US" dirty="0"/>
              <a:t> modules have a lot of functions that are common to both of them, like log10(), </a:t>
            </a:r>
            <a:r>
              <a:rPr lang="en-US" dirty="0" err="1"/>
              <a:t>acos</a:t>
            </a:r>
            <a:r>
              <a:rPr lang="en-US" dirty="0"/>
              <a:t>(), cos(), exp(), </a:t>
            </a:r>
            <a:r>
              <a:rPr lang="en-US" dirty="0" err="1"/>
              <a:t>etc</a:t>
            </a:r>
            <a:r>
              <a:rPr lang="en-US" dirty="0"/>
              <a:t>…</a:t>
            </a:r>
          </a:p>
          <a:p>
            <a:r>
              <a:rPr lang="en-US" dirty="0"/>
              <a:t> If you are using both modules in the same program, the only way to use these functions unambiguously is to prefix them with the name of the module, like math.log10() and cmath.log10()</a:t>
            </a:r>
          </a:p>
          <a:p>
            <a:endParaRPr lang="en-US" dirty="0"/>
          </a:p>
          <a:p>
            <a:r>
              <a:rPr lang="en-US" i="1" dirty="0">
                <a:solidFill>
                  <a:srgbClr val="C00000"/>
                </a:solidFill>
              </a:rPr>
              <a:t>from math import log10 as mathlog10</a:t>
            </a:r>
          </a:p>
          <a:p>
            <a:r>
              <a:rPr lang="en-US" i="1" dirty="0">
                <a:solidFill>
                  <a:srgbClr val="C00000"/>
                </a:solidFill>
              </a:rPr>
              <a:t>mathlog10(12)</a:t>
            </a:r>
          </a:p>
          <a:p>
            <a:r>
              <a:rPr lang="en-US" i="1" dirty="0">
                <a:solidFill>
                  <a:srgbClr val="C00000"/>
                </a:solidFill>
              </a:rPr>
              <a:t>#1.0791812460476249</a:t>
            </a:r>
          </a:p>
          <a:p>
            <a:r>
              <a:rPr lang="en-US" i="1" dirty="0">
                <a:solidFill>
                  <a:srgbClr val="C00000"/>
                </a:solidFill>
              </a:rPr>
              <a:t>from </a:t>
            </a:r>
            <a:r>
              <a:rPr lang="en-US" i="1" dirty="0" err="1">
                <a:solidFill>
                  <a:srgbClr val="C00000"/>
                </a:solidFill>
              </a:rPr>
              <a:t>cmath</a:t>
            </a:r>
            <a:r>
              <a:rPr lang="en-US" i="1" dirty="0">
                <a:solidFill>
                  <a:srgbClr val="C00000"/>
                </a:solidFill>
              </a:rPr>
              <a:t> import log10 as cmathlog10</a:t>
            </a:r>
          </a:p>
          <a:p>
            <a:r>
              <a:rPr lang="en-US" i="1" dirty="0">
                <a:solidFill>
                  <a:srgbClr val="C00000"/>
                </a:solidFill>
              </a:rPr>
              <a:t>cmathlog10(12)</a:t>
            </a:r>
          </a:p>
          <a:p>
            <a:r>
              <a:rPr lang="en-US" i="1" dirty="0">
                <a:solidFill>
                  <a:srgbClr val="C00000"/>
                </a:solidFill>
              </a:rPr>
              <a:t>#(1.0791812460476247+0j)</a:t>
            </a:r>
          </a:p>
        </p:txBody>
      </p:sp>
      <p:sp>
        <p:nvSpPr>
          <p:cNvPr id="4" name="Slide Number Placeholder 3">
            <a:extLst>
              <a:ext uri="{FF2B5EF4-FFF2-40B4-BE49-F238E27FC236}">
                <a16:creationId xmlns:a16="http://schemas.microsoft.com/office/drawing/2014/main" id="{2D4B1FD2-DFA6-434B-BE3E-1D5A7A6470AE}"/>
              </a:ext>
            </a:extLst>
          </p:cNvPr>
          <p:cNvSpPr>
            <a:spLocks noGrp="1"/>
          </p:cNvSpPr>
          <p:nvPr>
            <p:ph type="sldNum" sz="quarter" idx="10"/>
          </p:nvPr>
        </p:nvSpPr>
        <p:spPr/>
        <p:txBody>
          <a:bodyPr/>
          <a:lstStyle/>
          <a:p>
            <a:pPr>
              <a:defRPr/>
            </a:pPr>
            <a:fld id="{6DB1FBA9-0009-47E9-8D28-5B0116D2432D}" type="slidenum">
              <a:rPr lang="en-US" altLang="en-US" smtClean="0"/>
              <a:pPr>
                <a:defRPr/>
              </a:pPr>
              <a:t>425</a:t>
            </a:fld>
            <a:endParaRPr lang="en-US" altLang="en-US"/>
          </a:p>
        </p:txBody>
      </p:sp>
    </p:spTree>
    <p:extLst>
      <p:ext uri="{BB962C8B-B14F-4D97-AF65-F5344CB8AC3E}">
        <p14:creationId xmlns:p14="http://schemas.microsoft.com/office/powerpoint/2010/main" val="1342369246"/>
      </p:ext>
    </p:extLst>
  </p:cSld>
  <p:clrMapOvr>
    <a:masterClrMapping/>
  </p:clrMapOvr>
  <p:transition spd="med"/>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DE469-25A7-4E63-A52A-08F0177878A9}"/>
              </a:ext>
            </a:extLst>
          </p:cNvPr>
          <p:cNvSpPr>
            <a:spLocks noGrp="1"/>
          </p:cNvSpPr>
          <p:nvPr>
            <p:ph type="title"/>
          </p:nvPr>
        </p:nvSpPr>
        <p:spPr/>
        <p:txBody>
          <a:bodyPr/>
          <a:lstStyle/>
          <a:p>
            <a:r>
              <a:rPr lang="en-US" sz="3200" dirty="0"/>
              <a:t>Python Namespace and Scope(cont)</a:t>
            </a:r>
            <a:endParaRPr lang="en-CA" sz="3200" dirty="0"/>
          </a:p>
        </p:txBody>
      </p:sp>
      <p:sp>
        <p:nvSpPr>
          <p:cNvPr id="3" name="Content Placeholder 2">
            <a:extLst>
              <a:ext uri="{FF2B5EF4-FFF2-40B4-BE49-F238E27FC236}">
                <a16:creationId xmlns:a16="http://schemas.microsoft.com/office/drawing/2014/main" id="{97B1D5E3-5424-4E96-AE36-833B4567ED0A}"/>
              </a:ext>
            </a:extLst>
          </p:cNvPr>
          <p:cNvSpPr>
            <a:spLocks noGrp="1"/>
          </p:cNvSpPr>
          <p:nvPr>
            <p:ph idx="1"/>
          </p:nvPr>
        </p:nvSpPr>
        <p:spPr/>
        <p:txBody>
          <a:bodyPr/>
          <a:lstStyle/>
          <a:p>
            <a:r>
              <a:rPr lang="en-US" dirty="0">
                <a:solidFill>
                  <a:srgbClr val="C00000"/>
                </a:solidFill>
              </a:rPr>
              <a:t>Summary:</a:t>
            </a:r>
          </a:p>
          <a:p>
            <a:r>
              <a:rPr lang="en-US" dirty="0"/>
              <a:t>A </a:t>
            </a:r>
            <a:r>
              <a:rPr lang="en-US" dirty="0">
                <a:solidFill>
                  <a:srgbClr val="C00000"/>
                </a:solidFill>
              </a:rPr>
              <a:t>namespace</a:t>
            </a:r>
            <a:r>
              <a:rPr lang="en-US" dirty="0"/>
              <a:t> containing all the built-in names is created when we start the Python interpreter and exists as long, we don't exit</a:t>
            </a:r>
          </a:p>
          <a:p>
            <a:r>
              <a:rPr lang="en-US" dirty="0"/>
              <a:t>This is the reason that built-in functions like </a:t>
            </a:r>
            <a:r>
              <a:rPr lang="en-US" dirty="0">
                <a:solidFill>
                  <a:srgbClr val="C00000"/>
                </a:solidFill>
              </a:rPr>
              <a:t>id(), print() </a:t>
            </a:r>
            <a:r>
              <a:rPr lang="en-US" dirty="0"/>
              <a:t>etc. are always available to us from any part of the program</a:t>
            </a:r>
          </a:p>
          <a:p>
            <a:r>
              <a:rPr lang="en-US" dirty="0"/>
              <a:t>Each module creates its own </a:t>
            </a:r>
            <a:r>
              <a:rPr lang="en-US" dirty="0">
                <a:solidFill>
                  <a:srgbClr val="C00000"/>
                </a:solidFill>
              </a:rPr>
              <a:t>global namespace</a:t>
            </a:r>
          </a:p>
          <a:p>
            <a:r>
              <a:rPr lang="en-US" dirty="0"/>
              <a:t>These different </a:t>
            </a:r>
            <a:r>
              <a:rPr lang="en-US" dirty="0">
                <a:solidFill>
                  <a:srgbClr val="C00000"/>
                </a:solidFill>
              </a:rPr>
              <a:t>namespaces</a:t>
            </a:r>
            <a:r>
              <a:rPr lang="en-US" dirty="0"/>
              <a:t> are isolated</a:t>
            </a:r>
          </a:p>
          <a:p>
            <a:r>
              <a:rPr lang="en-US" dirty="0"/>
              <a:t>Multiple </a:t>
            </a:r>
            <a:r>
              <a:rPr lang="en-US" dirty="0">
                <a:solidFill>
                  <a:srgbClr val="C00000"/>
                </a:solidFill>
              </a:rPr>
              <a:t>namespaces </a:t>
            </a:r>
            <a:r>
              <a:rPr lang="en-US" dirty="0"/>
              <a:t>can use the same name and map it to a different object</a:t>
            </a:r>
            <a:endParaRPr lang="en-CA" dirty="0"/>
          </a:p>
        </p:txBody>
      </p:sp>
      <p:sp>
        <p:nvSpPr>
          <p:cNvPr id="4" name="Slide Number Placeholder 3">
            <a:extLst>
              <a:ext uri="{FF2B5EF4-FFF2-40B4-BE49-F238E27FC236}">
                <a16:creationId xmlns:a16="http://schemas.microsoft.com/office/drawing/2014/main" id="{AE77E3F2-0DC3-4DAE-BFFB-D7C37A558C8C}"/>
              </a:ext>
            </a:extLst>
          </p:cNvPr>
          <p:cNvSpPr>
            <a:spLocks noGrp="1"/>
          </p:cNvSpPr>
          <p:nvPr>
            <p:ph type="sldNum" sz="quarter" idx="10"/>
          </p:nvPr>
        </p:nvSpPr>
        <p:spPr/>
        <p:txBody>
          <a:bodyPr/>
          <a:lstStyle/>
          <a:p>
            <a:pPr>
              <a:defRPr/>
            </a:pPr>
            <a:fld id="{6DB1FBA9-0009-47E9-8D28-5B0116D2432D}" type="slidenum">
              <a:rPr lang="en-US" altLang="en-US" smtClean="0"/>
              <a:pPr>
                <a:defRPr/>
              </a:pPr>
              <a:t>426</a:t>
            </a:fld>
            <a:endParaRPr lang="en-US" altLang="en-US"/>
          </a:p>
        </p:txBody>
      </p:sp>
    </p:spTree>
    <p:extLst>
      <p:ext uri="{BB962C8B-B14F-4D97-AF65-F5344CB8AC3E}">
        <p14:creationId xmlns:p14="http://schemas.microsoft.com/office/powerpoint/2010/main" val="779161792"/>
      </p:ext>
    </p:extLst>
  </p:cSld>
  <p:clrMapOvr>
    <a:masterClrMapping/>
  </p:clrMapOvr>
  <p:transition spd="med"/>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Python Namespace and Scope(cont)</a:t>
            </a:r>
          </a:p>
        </p:txBody>
      </p:sp>
      <p:sp>
        <p:nvSpPr>
          <p:cNvPr id="3" name="Content Placeholder 2"/>
          <p:cNvSpPr>
            <a:spLocks noGrp="1"/>
          </p:cNvSpPr>
          <p:nvPr>
            <p:ph idx="1"/>
          </p:nvPr>
        </p:nvSpPr>
        <p:spPr/>
        <p:txBody>
          <a:bodyPr/>
          <a:lstStyle/>
          <a:p>
            <a:r>
              <a:rPr lang="en-US" b="1" dirty="0"/>
              <a:t>Modules can have various functions and classes</a:t>
            </a:r>
          </a:p>
          <a:p>
            <a:r>
              <a:rPr lang="en-US" dirty="0"/>
              <a:t>A local </a:t>
            </a:r>
            <a:r>
              <a:rPr lang="en-US" dirty="0">
                <a:solidFill>
                  <a:srgbClr val="C00000"/>
                </a:solidFill>
              </a:rPr>
              <a:t>namespace</a:t>
            </a:r>
            <a:r>
              <a:rPr lang="en-US" dirty="0"/>
              <a:t> is created when a function is called, which has all the names defined in it</a:t>
            </a:r>
          </a:p>
          <a:p>
            <a:r>
              <a:rPr lang="en-US" dirty="0"/>
              <a:t>Similar, is the case with class</a:t>
            </a:r>
          </a:p>
          <a:p>
            <a:r>
              <a:rPr lang="en-US" dirty="0"/>
              <a:t>Following diagram may help to understand the concept</a:t>
            </a:r>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427</a:t>
            </a:fld>
            <a:endParaRPr lang="en-US" altLang="en-US"/>
          </a:p>
        </p:txBody>
      </p:sp>
      <p:pic>
        <p:nvPicPr>
          <p:cNvPr id="5" name="Picture 4"/>
          <p:cNvPicPr>
            <a:picLocks noChangeAspect="1"/>
          </p:cNvPicPr>
          <p:nvPr/>
        </p:nvPicPr>
        <p:blipFill>
          <a:blip r:embed="rId2"/>
          <a:stretch>
            <a:fillRect/>
          </a:stretch>
        </p:blipFill>
        <p:spPr>
          <a:xfrm>
            <a:off x="1295400" y="2971800"/>
            <a:ext cx="5734050" cy="3733800"/>
          </a:xfrm>
          <a:prstGeom prst="rect">
            <a:avLst/>
          </a:prstGeom>
        </p:spPr>
      </p:pic>
    </p:spTree>
    <p:extLst>
      <p:ext uri="{BB962C8B-B14F-4D97-AF65-F5344CB8AC3E}">
        <p14:creationId xmlns:p14="http://schemas.microsoft.com/office/powerpoint/2010/main" val="2410295293"/>
      </p:ext>
    </p:extLst>
  </p:cSld>
  <p:clrMapOvr>
    <a:masterClrMapping/>
  </p:clrMapOvr>
  <p:transition spd="med"/>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A6A82-50A7-458D-97B8-122E592DA2CB}"/>
              </a:ext>
            </a:extLst>
          </p:cNvPr>
          <p:cNvSpPr>
            <a:spLocks noGrp="1"/>
          </p:cNvSpPr>
          <p:nvPr>
            <p:ph type="title"/>
          </p:nvPr>
        </p:nvSpPr>
        <p:spPr/>
        <p:txBody>
          <a:bodyPr/>
          <a:lstStyle/>
          <a:p>
            <a:r>
              <a:rPr lang="en-US" sz="3200" dirty="0"/>
              <a:t>Python Namespace and Scope(cont)</a:t>
            </a:r>
          </a:p>
        </p:txBody>
      </p:sp>
      <p:sp>
        <p:nvSpPr>
          <p:cNvPr id="3" name="Content Placeholder 2">
            <a:extLst>
              <a:ext uri="{FF2B5EF4-FFF2-40B4-BE49-F238E27FC236}">
                <a16:creationId xmlns:a16="http://schemas.microsoft.com/office/drawing/2014/main" id="{DB746D2A-96D3-4C48-AB4E-13BFDF87D623}"/>
              </a:ext>
            </a:extLst>
          </p:cNvPr>
          <p:cNvSpPr>
            <a:spLocks noGrp="1"/>
          </p:cNvSpPr>
          <p:nvPr>
            <p:ph idx="1"/>
          </p:nvPr>
        </p:nvSpPr>
        <p:spPr/>
        <p:txBody>
          <a:bodyPr/>
          <a:lstStyle/>
          <a:p>
            <a:r>
              <a:rPr lang="en-US" b="1" dirty="0">
                <a:solidFill>
                  <a:srgbClr val="C00000"/>
                </a:solidFill>
              </a:rPr>
              <a:t>What Is Scope?</a:t>
            </a:r>
          </a:p>
          <a:p>
            <a:r>
              <a:rPr lang="en-US" dirty="0">
                <a:solidFill>
                  <a:srgbClr val="C00000"/>
                </a:solidFill>
              </a:rPr>
              <a:t>Namespaces</a:t>
            </a:r>
            <a:r>
              <a:rPr lang="en-US" dirty="0"/>
              <a:t> help us uniquely identify all the names inside a program</a:t>
            </a:r>
          </a:p>
          <a:p>
            <a:r>
              <a:rPr lang="en-US" dirty="0"/>
              <a:t>However, this doesn't imply that we can use a variable name anywhere we want (keep this in mind)</a:t>
            </a:r>
          </a:p>
          <a:p>
            <a:r>
              <a:rPr lang="en-US" dirty="0"/>
              <a:t>A name also has a scope that defines the parts of the program where you could use that name without using any prefix</a:t>
            </a:r>
          </a:p>
          <a:p>
            <a:r>
              <a:rPr lang="en-US" dirty="0"/>
              <a:t>Just like </a:t>
            </a:r>
            <a:r>
              <a:rPr lang="en-US" dirty="0">
                <a:solidFill>
                  <a:srgbClr val="C00000"/>
                </a:solidFill>
              </a:rPr>
              <a:t>namespaces</a:t>
            </a:r>
            <a:r>
              <a:rPr lang="en-US" dirty="0"/>
              <a:t>, there are also multiple </a:t>
            </a:r>
            <a:r>
              <a:rPr lang="en-US" dirty="0">
                <a:solidFill>
                  <a:srgbClr val="C00000"/>
                </a:solidFill>
                <a:effectLst>
                  <a:outerShdw blurRad="38100" dist="38100" dir="2700000" algn="tl">
                    <a:srgbClr val="000000">
                      <a:alpha val="43137"/>
                    </a:srgbClr>
                  </a:outerShdw>
                </a:effectLst>
              </a:rPr>
              <a:t>scopes</a:t>
            </a:r>
            <a:r>
              <a:rPr lang="en-US" dirty="0"/>
              <a:t> in a program</a:t>
            </a:r>
          </a:p>
          <a:p>
            <a:r>
              <a:rPr lang="en-US" dirty="0"/>
              <a:t>Here is a list of some </a:t>
            </a:r>
            <a:r>
              <a:rPr lang="en-US" dirty="0">
                <a:solidFill>
                  <a:srgbClr val="C00000"/>
                </a:solidFill>
                <a:effectLst>
                  <a:outerShdw blurRad="38100" dist="38100" dir="2700000" algn="tl">
                    <a:srgbClr val="000000">
                      <a:alpha val="43137"/>
                    </a:srgbClr>
                  </a:outerShdw>
                </a:effectLst>
              </a:rPr>
              <a:t>scopes</a:t>
            </a:r>
            <a:r>
              <a:rPr lang="en-US" dirty="0"/>
              <a:t> that can exist during the execution of a program</a:t>
            </a:r>
          </a:p>
          <a:p>
            <a:endParaRPr lang="en-US" dirty="0"/>
          </a:p>
        </p:txBody>
      </p:sp>
      <p:sp>
        <p:nvSpPr>
          <p:cNvPr id="4" name="Slide Number Placeholder 3">
            <a:extLst>
              <a:ext uri="{FF2B5EF4-FFF2-40B4-BE49-F238E27FC236}">
                <a16:creationId xmlns:a16="http://schemas.microsoft.com/office/drawing/2014/main" id="{9B199616-9FD9-4C55-A90E-1304AA4D9D59}"/>
              </a:ext>
            </a:extLst>
          </p:cNvPr>
          <p:cNvSpPr>
            <a:spLocks noGrp="1"/>
          </p:cNvSpPr>
          <p:nvPr>
            <p:ph type="sldNum" sz="quarter" idx="10"/>
          </p:nvPr>
        </p:nvSpPr>
        <p:spPr/>
        <p:txBody>
          <a:bodyPr/>
          <a:lstStyle/>
          <a:p>
            <a:pPr>
              <a:defRPr/>
            </a:pPr>
            <a:fld id="{6DB1FBA9-0009-47E9-8D28-5B0116D2432D}" type="slidenum">
              <a:rPr lang="en-US" altLang="en-US" smtClean="0"/>
              <a:pPr>
                <a:defRPr/>
              </a:pPr>
              <a:t>428</a:t>
            </a:fld>
            <a:endParaRPr lang="en-US" altLang="en-US"/>
          </a:p>
        </p:txBody>
      </p:sp>
    </p:spTree>
    <p:extLst>
      <p:ext uri="{BB962C8B-B14F-4D97-AF65-F5344CB8AC3E}">
        <p14:creationId xmlns:p14="http://schemas.microsoft.com/office/powerpoint/2010/main" val="2572187946"/>
      </p:ext>
    </p:extLst>
  </p:cSld>
  <p:clrMapOvr>
    <a:masterClrMapping/>
  </p:clrMapOvr>
  <p:transition spd="med"/>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3BA-5E4A-46E6-9CC6-F1DC3CCDFDDC}"/>
              </a:ext>
            </a:extLst>
          </p:cNvPr>
          <p:cNvSpPr>
            <a:spLocks noGrp="1"/>
          </p:cNvSpPr>
          <p:nvPr>
            <p:ph type="title"/>
          </p:nvPr>
        </p:nvSpPr>
        <p:spPr/>
        <p:txBody>
          <a:bodyPr/>
          <a:lstStyle/>
          <a:p>
            <a:r>
              <a:rPr lang="en-US" sz="3200" dirty="0"/>
              <a:t>Python Namespace and Scope(cont)</a:t>
            </a:r>
          </a:p>
        </p:txBody>
      </p:sp>
      <p:sp>
        <p:nvSpPr>
          <p:cNvPr id="3" name="Content Placeholder 2">
            <a:extLst>
              <a:ext uri="{FF2B5EF4-FFF2-40B4-BE49-F238E27FC236}">
                <a16:creationId xmlns:a16="http://schemas.microsoft.com/office/drawing/2014/main" id="{93BD45C4-45BE-4D1D-8112-F1B6CB4157AE}"/>
              </a:ext>
            </a:extLst>
          </p:cNvPr>
          <p:cNvSpPr>
            <a:spLocks noGrp="1"/>
          </p:cNvSpPr>
          <p:nvPr>
            <p:ph idx="1"/>
          </p:nvPr>
        </p:nvSpPr>
        <p:spPr/>
        <p:txBody>
          <a:bodyPr/>
          <a:lstStyle/>
          <a:p>
            <a:r>
              <a:rPr lang="en-US" dirty="0"/>
              <a:t>A </a:t>
            </a:r>
            <a:r>
              <a:rPr lang="en-US" i="1" dirty="0">
                <a:solidFill>
                  <a:srgbClr val="C00000"/>
                </a:solidFill>
              </a:rPr>
              <a:t>local scope</a:t>
            </a:r>
            <a:r>
              <a:rPr lang="en-US" dirty="0"/>
              <a:t>, which is the innermost scope that contains a list of local names available in the current </a:t>
            </a:r>
            <a:r>
              <a:rPr lang="en-US" dirty="0">
                <a:solidFill>
                  <a:srgbClr val="C00000"/>
                </a:solidFill>
              </a:rPr>
              <a:t>function</a:t>
            </a:r>
          </a:p>
          <a:p>
            <a:r>
              <a:rPr lang="en-US" dirty="0"/>
              <a:t>A </a:t>
            </a:r>
            <a:r>
              <a:rPr lang="en-US" dirty="0">
                <a:solidFill>
                  <a:srgbClr val="C00000"/>
                </a:solidFill>
              </a:rPr>
              <a:t>scope</a:t>
            </a:r>
            <a:r>
              <a:rPr lang="en-US" dirty="0"/>
              <a:t> of all the enclosing functions --the search for a name starts from the nearest enclosing </a:t>
            </a:r>
            <a:r>
              <a:rPr lang="en-US" dirty="0">
                <a:solidFill>
                  <a:srgbClr val="C00000"/>
                </a:solidFill>
              </a:rPr>
              <a:t>scope</a:t>
            </a:r>
            <a:r>
              <a:rPr lang="en-US" dirty="0"/>
              <a:t> and moves outwards</a:t>
            </a:r>
          </a:p>
          <a:p>
            <a:r>
              <a:rPr lang="en-US" dirty="0"/>
              <a:t>A </a:t>
            </a:r>
            <a:r>
              <a:rPr lang="en-US" dirty="0">
                <a:solidFill>
                  <a:srgbClr val="C00000"/>
                </a:solidFill>
              </a:rPr>
              <a:t>module</a:t>
            </a:r>
            <a:r>
              <a:rPr lang="en-US" dirty="0"/>
              <a:t> level scope that contains all the global names from the current module</a:t>
            </a:r>
          </a:p>
          <a:p>
            <a:r>
              <a:rPr lang="en-US" dirty="0"/>
              <a:t>The outermost </a:t>
            </a:r>
            <a:r>
              <a:rPr lang="en-US" dirty="0">
                <a:solidFill>
                  <a:srgbClr val="C00000"/>
                </a:solidFill>
              </a:rPr>
              <a:t>scope </a:t>
            </a:r>
            <a:r>
              <a:rPr lang="en-US" dirty="0"/>
              <a:t>that contains a list of all the built-in names – this scope is searched last to find the name that you referenced </a:t>
            </a:r>
          </a:p>
          <a:p>
            <a:r>
              <a:rPr lang="en-US" dirty="0"/>
              <a:t>Remember the </a:t>
            </a:r>
            <a:r>
              <a:rPr lang="en-US" dirty="0" err="1">
                <a:solidFill>
                  <a:srgbClr val="C00000"/>
                </a:solidFill>
              </a:rPr>
              <a:t>dir</a:t>
            </a:r>
            <a:r>
              <a:rPr lang="en-US" dirty="0">
                <a:solidFill>
                  <a:srgbClr val="C00000"/>
                </a:solidFill>
              </a:rPr>
              <a:t>()</a:t>
            </a:r>
            <a:r>
              <a:rPr lang="en-US" dirty="0"/>
              <a:t> function?</a:t>
            </a:r>
          </a:p>
          <a:p>
            <a:r>
              <a:rPr lang="en-US" dirty="0"/>
              <a:t>Remember the math module</a:t>
            </a:r>
          </a:p>
          <a:p>
            <a:r>
              <a:rPr lang="en-US" dirty="0"/>
              <a:t>Try this:</a:t>
            </a:r>
          </a:p>
          <a:p>
            <a:r>
              <a:rPr lang="en-US" i="1" dirty="0">
                <a:solidFill>
                  <a:srgbClr val="C00000"/>
                </a:solidFill>
              </a:rPr>
              <a:t>import math</a:t>
            </a:r>
          </a:p>
          <a:p>
            <a:r>
              <a:rPr lang="en-US" i="1" dirty="0" err="1">
                <a:solidFill>
                  <a:srgbClr val="C00000"/>
                </a:solidFill>
              </a:rPr>
              <a:t>dir</a:t>
            </a:r>
            <a:r>
              <a:rPr lang="en-US" i="1" dirty="0">
                <a:solidFill>
                  <a:srgbClr val="C00000"/>
                </a:solidFill>
              </a:rPr>
              <a:t>(math)</a:t>
            </a:r>
          </a:p>
          <a:p>
            <a:pPr marL="0" indent="0">
              <a:buNone/>
            </a:pPr>
            <a:endParaRPr lang="en-US" dirty="0"/>
          </a:p>
        </p:txBody>
      </p:sp>
      <p:sp>
        <p:nvSpPr>
          <p:cNvPr id="4" name="Slide Number Placeholder 3">
            <a:extLst>
              <a:ext uri="{FF2B5EF4-FFF2-40B4-BE49-F238E27FC236}">
                <a16:creationId xmlns:a16="http://schemas.microsoft.com/office/drawing/2014/main" id="{517BC645-2DDA-4E39-BA5C-55D6384D9975}"/>
              </a:ext>
            </a:extLst>
          </p:cNvPr>
          <p:cNvSpPr>
            <a:spLocks noGrp="1"/>
          </p:cNvSpPr>
          <p:nvPr>
            <p:ph type="sldNum" sz="quarter" idx="10"/>
          </p:nvPr>
        </p:nvSpPr>
        <p:spPr/>
        <p:txBody>
          <a:bodyPr/>
          <a:lstStyle/>
          <a:p>
            <a:pPr>
              <a:defRPr/>
            </a:pPr>
            <a:fld id="{6DB1FBA9-0009-47E9-8D28-5B0116D2432D}" type="slidenum">
              <a:rPr lang="en-US" altLang="en-US" smtClean="0"/>
              <a:pPr>
                <a:defRPr/>
              </a:pPr>
              <a:t>429</a:t>
            </a:fld>
            <a:endParaRPr lang="en-US" altLang="en-US"/>
          </a:p>
        </p:txBody>
      </p:sp>
    </p:spTree>
    <p:extLst>
      <p:ext uri="{BB962C8B-B14F-4D97-AF65-F5344CB8AC3E}">
        <p14:creationId xmlns:p14="http://schemas.microsoft.com/office/powerpoint/2010/main" val="1524428313"/>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CCECD-70EC-4949-A0E5-90E80344F8AE}"/>
              </a:ext>
            </a:extLst>
          </p:cNvPr>
          <p:cNvSpPr>
            <a:spLocks noGrp="1"/>
          </p:cNvSpPr>
          <p:nvPr>
            <p:ph type="title"/>
          </p:nvPr>
        </p:nvSpPr>
        <p:spPr/>
        <p:txBody>
          <a:bodyPr/>
          <a:lstStyle/>
          <a:p>
            <a:r>
              <a:rPr lang="en-CA" dirty="0"/>
              <a:t>Variables(cont)</a:t>
            </a:r>
          </a:p>
        </p:txBody>
      </p:sp>
      <p:sp>
        <p:nvSpPr>
          <p:cNvPr id="3" name="Content Placeholder 2">
            <a:extLst>
              <a:ext uri="{FF2B5EF4-FFF2-40B4-BE49-F238E27FC236}">
                <a16:creationId xmlns:a16="http://schemas.microsoft.com/office/drawing/2014/main" id="{B8C12785-0978-46CC-B4F5-9272FA1B7077}"/>
              </a:ext>
            </a:extLst>
          </p:cNvPr>
          <p:cNvSpPr>
            <a:spLocks noGrp="1"/>
          </p:cNvSpPr>
          <p:nvPr>
            <p:ph idx="1"/>
          </p:nvPr>
        </p:nvSpPr>
        <p:spPr/>
        <p:txBody>
          <a:bodyPr/>
          <a:lstStyle/>
          <a:p>
            <a:r>
              <a:rPr lang="en-US" dirty="0">
                <a:effectLst>
                  <a:outerShdw blurRad="38100" dist="38100" dir="2700000" algn="tl">
                    <a:srgbClr val="000000">
                      <a:alpha val="43137"/>
                    </a:srgbClr>
                  </a:outerShdw>
                </a:effectLst>
              </a:rPr>
              <a:t>Assignment and Equality Operators !</a:t>
            </a:r>
          </a:p>
          <a:p>
            <a:r>
              <a:rPr lang="en-US" dirty="0">
                <a:solidFill>
                  <a:srgbClr val="C00000"/>
                </a:solidFill>
              </a:rPr>
              <a:t>Be careful to distinguish the assignment statement = and the equality operator ==</a:t>
            </a:r>
          </a:p>
          <a:p>
            <a:r>
              <a:rPr lang="en-US" dirty="0"/>
              <a:t>This is an assignment statement that assigns 7 to variable </a:t>
            </a:r>
          </a:p>
          <a:p>
            <a:r>
              <a:rPr lang="en-US" dirty="0"/>
              <a:t>x = 7</a:t>
            </a:r>
          </a:p>
          <a:p>
            <a:r>
              <a:rPr lang="en-US" dirty="0"/>
              <a:t>The following, however, is a Boolean expression that compares the value of variable x with number 7 and returns True if they are equal:</a:t>
            </a:r>
          </a:p>
          <a:p>
            <a:r>
              <a:rPr lang="en-US" dirty="0"/>
              <a:t> </a:t>
            </a:r>
            <a:r>
              <a:rPr lang="en-US" dirty="0">
                <a:solidFill>
                  <a:srgbClr val="C00000"/>
                </a:solidFill>
              </a:rPr>
              <a:t>x == 7  will return True if x has been assigned 7</a:t>
            </a:r>
          </a:p>
          <a:p>
            <a:r>
              <a:rPr lang="en-US" dirty="0"/>
              <a:t>The expression evaluates to True because variable x has value 7.</a:t>
            </a:r>
            <a:endParaRPr lang="en-CA" dirty="0"/>
          </a:p>
        </p:txBody>
      </p:sp>
      <p:sp>
        <p:nvSpPr>
          <p:cNvPr id="4" name="Slide Number Placeholder 3">
            <a:extLst>
              <a:ext uri="{FF2B5EF4-FFF2-40B4-BE49-F238E27FC236}">
                <a16:creationId xmlns:a16="http://schemas.microsoft.com/office/drawing/2014/main" id="{6ACF87B3-880C-4175-BCCF-7D5704305D79}"/>
              </a:ext>
            </a:extLst>
          </p:cNvPr>
          <p:cNvSpPr>
            <a:spLocks noGrp="1"/>
          </p:cNvSpPr>
          <p:nvPr>
            <p:ph type="sldNum" sz="quarter" idx="10"/>
          </p:nvPr>
        </p:nvSpPr>
        <p:spPr/>
        <p:txBody>
          <a:bodyPr/>
          <a:lstStyle/>
          <a:p>
            <a:pPr>
              <a:defRPr/>
            </a:pPr>
            <a:fld id="{6DB1FBA9-0009-47E9-8D28-5B0116D2432D}" type="slidenum">
              <a:rPr lang="en-US" altLang="en-US" smtClean="0"/>
              <a:pPr>
                <a:defRPr/>
              </a:pPr>
              <a:t>43</a:t>
            </a:fld>
            <a:endParaRPr lang="en-US" altLang="en-US"/>
          </a:p>
        </p:txBody>
      </p:sp>
    </p:spTree>
    <p:extLst>
      <p:ext uri="{BB962C8B-B14F-4D97-AF65-F5344CB8AC3E}">
        <p14:creationId xmlns:p14="http://schemas.microsoft.com/office/powerpoint/2010/main" val="1357935323"/>
      </p:ext>
    </p:extLst>
  </p:cSld>
  <p:clrMapOvr>
    <a:masterClrMapping/>
  </p:clrMapOvr>
  <p:transition spd="med"/>
</p:sld>
</file>

<file path=ppt/slides/slide4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799709F6-819A-4A9B-B299-52B516DA20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DE956BBB-7B91-4BF1-8CC5-4F1F5C3E09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66" name="Freeform 44">
              <a:extLst>
                <a:ext uri="{FF2B5EF4-FFF2-40B4-BE49-F238E27FC236}">
                  <a16:creationId xmlns:a16="http://schemas.microsoft.com/office/drawing/2014/main" id="{331C4F13-3AB4-4BD8-B1A2-76809863ED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45">
              <a:extLst>
                <a:ext uri="{FF2B5EF4-FFF2-40B4-BE49-F238E27FC236}">
                  <a16:creationId xmlns:a16="http://schemas.microsoft.com/office/drawing/2014/main" id="{52D8231F-00FF-4EE0-B405-28CC397CF0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46">
              <a:extLst>
                <a:ext uri="{FF2B5EF4-FFF2-40B4-BE49-F238E27FC236}">
                  <a16:creationId xmlns:a16="http://schemas.microsoft.com/office/drawing/2014/main" id="{C80BB271-C270-4FB5-B9F1-D81F239ED0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47">
              <a:extLst>
                <a:ext uri="{FF2B5EF4-FFF2-40B4-BE49-F238E27FC236}">
                  <a16:creationId xmlns:a16="http://schemas.microsoft.com/office/drawing/2014/main" id="{1BDA5F0C-5FEC-4DA5-A154-3EC7AA6900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Rectangle 69">
              <a:extLst>
                <a:ext uri="{FF2B5EF4-FFF2-40B4-BE49-F238E27FC236}">
                  <a16:creationId xmlns:a16="http://schemas.microsoft.com/office/drawing/2014/main" id="{E342B9BC-62E1-4F01-AE2D-4143126BE04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F8C77DA3-3FB0-4E94-A58A-72D9E7087C19}"/>
              </a:ext>
            </a:extLst>
          </p:cNvPr>
          <p:cNvSpPr>
            <a:spLocks noGrp="1"/>
          </p:cNvSpPr>
          <p:nvPr>
            <p:ph type="title"/>
          </p:nvPr>
        </p:nvSpPr>
        <p:spPr>
          <a:xfrm>
            <a:off x="785460" y="759805"/>
            <a:ext cx="7729890" cy="1325563"/>
          </a:xfrm>
        </p:spPr>
        <p:txBody>
          <a:bodyPr>
            <a:normAutofit/>
          </a:bodyPr>
          <a:lstStyle/>
          <a:p>
            <a:r>
              <a:rPr lang="en-US" sz="3500" dirty="0">
                <a:solidFill>
                  <a:srgbClr val="FFFFFF"/>
                </a:solidFill>
              </a:rPr>
              <a:t>Python Namespace and Scope(cont)</a:t>
            </a:r>
          </a:p>
        </p:txBody>
      </p:sp>
      <p:sp>
        <p:nvSpPr>
          <p:cNvPr id="3" name="Content Placeholder 2">
            <a:extLst>
              <a:ext uri="{FF2B5EF4-FFF2-40B4-BE49-F238E27FC236}">
                <a16:creationId xmlns:a16="http://schemas.microsoft.com/office/drawing/2014/main" id="{6F0195E3-A231-4AB9-B419-65A251271D25}"/>
              </a:ext>
            </a:extLst>
          </p:cNvPr>
          <p:cNvSpPr>
            <a:spLocks noGrp="1"/>
          </p:cNvSpPr>
          <p:nvPr>
            <p:ph idx="1"/>
          </p:nvPr>
        </p:nvSpPr>
        <p:spPr>
          <a:xfrm>
            <a:off x="1068678" y="2543175"/>
            <a:ext cx="2539226" cy="3363846"/>
          </a:xfrm>
        </p:spPr>
        <p:txBody>
          <a:bodyPr anchor="ctr">
            <a:normAutofit/>
          </a:bodyPr>
          <a:lstStyle/>
          <a:p>
            <a:r>
              <a:rPr lang="en-US" sz="1700"/>
              <a:t>You will get the names from the module math</a:t>
            </a:r>
          </a:p>
          <a:p>
            <a:r>
              <a:rPr lang="en-US" sz="1700"/>
              <a:t>This is an example of module level scope</a:t>
            </a:r>
          </a:p>
          <a:p>
            <a:pPr marL="0" indent="0">
              <a:buNone/>
            </a:pPr>
            <a:endParaRPr lang="en-US" sz="1700"/>
          </a:p>
        </p:txBody>
      </p:sp>
      <p:pic>
        <p:nvPicPr>
          <p:cNvPr id="8" name="Picture 7">
            <a:extLst>
              <a:ext uri="{FF2B5EF4-FFF2-40B4-BE49-F238E27FC236}">
                <a16:creationId xmlns:a16="http://schemas.microsoft.com/office/drawing/2014/main" id="{5D5187D1-9FBA-4D67-B532-837F1B221BDC}"/>
              </a:ext>
            </a:extLst>
          </p:cNvPr>
          <p:cNvPicPr>
            <a:picLocks noChangeAspect="1"/>
          </p:cNvPicPr>
          <p:nvPr/>
        </p:nvPicPr>
        <p:blipFill rotWithShape="1">
          <a:blip r:embed="rId2"/>
          <a:srcRect t="40568" r="-1" b="40078"/>
          <a:stretch/>
        </p:blipFill>
        <p:spPr>
          <a:xfrm>
            <a:off x="3957479" y="3440931"/>
            <a:ext cx="1987779" cy="1519608"/>
          </a:xfrm>
          <a:prstGeom prst="rect">
            <a:avLst/>
          </a:prstGeom>
        </p:spPr>
      </p:pic>
      <p:pic>
        <p:nvPicPr>
          <p:cNvPr id="10" name="Picture 9">
            <a:extLst>
              <a:ext uri="{FF2B5EF4-FFF2-40B4-BE49-F238E27FC236}">
                <a16:creationId xmlns:a16="http://schemas.microsoft.com/office/drawing/2014/main" id="{B5562B85-DB46-4612-B6D5-826D6684CB86}"/>
              </a:ext>
            </a:extLst>
          </p:cNvPr>
          <p:cNvPicPr>
            <a:picLocks noChangeAspect="1"/>
          </p:cNvPicPr>
          <p:nvPr/>
        </p:nvPicPr>
        <p:blipFill>
          <a:blip r:embed="rId3"/>
          <a:stretch>
            <a:fillRect/>
          </a:stretch>
        </p:blipFill>
        <p:spPr>
          <a:xfrm>
            <a:off x="6158078" y="2486035"/>
            <a:ext cx="1807463" cy="1625852"/>
          </a:xfrm>
          <a:prstGeom prst="rect">
            <a:avLst/>
          </a:prstGeom>
        </p:spPr>
      </p:pic>
      <p:pic>
        <p:nvPicPr>
          <p:cNvPr id="6" name="Picture 5">
            <a:extLst>
              <a:ext uri="{FF2B5EF4-FFF2-40B4-BE49-F238E27FC236}">
                <a16:creationId xmlns:a16="http://schemas.microsoft.com/office/drawing/2014/main" id="{1A4F2D96-45DA-4C62-8B53-12F687B9D8A7}"/>
              </a:ext>
            </a:extLst>
          </p:cNvPr>
          <p:cNvPicPr>
            <a:picLocks noChangeAspect="1"/>
          </p:cNvPicPr>
          <p:nvPr/>
        </p:nvPicPr>
        <p:blipFill rotWithShape="1">
          <a:blip r:embed="rId4"/>
          <a:srcRect t="33296" r="-1" b="34616"/>
          <a:stretch/>
        </p:blipFill>
        <p:spPr>
          <a:xfrm>
            <a:off x="6286386" y="4272754"/>
            <a:ext cx="1553537" cy="1634268"/>
          </a:xfrm>
          <a:prstGeom prst="rect">
            <a:avLst/>
          </a:prstGeom>
        </p:spPr>
      </p:pic>
      <p:sp>
        <p:nvSpPr>
          <p:cNvPr id="4" name="Slide Number Placeholder 3">
            <a:extLst>
              <a:ext uri="{FF2B5EF4-FFF2-40B4-BE49-F238E27FC236}">
                <a16:creationId xmlns:a16="http://schemas.microsoft.com/office/drawing/2014/main" id="{F8AB891C-2BF9-49A7-9025-F73CCBB59DBA}"/>
              </a:ext>
            </a:extLst>
          </p:cNvPr>
          <p:cNvSpPr>
            <a:spLocks noGrp="1"/>
          </p:cNvSpPr>
          <p:nvPr>
            <p:ph type="sldNum" sz="quarter" idx="10"/>
          </p:nvPr>
        </p:nvSpPr>
        <p:spPr>
          <a:xfrm>
            <a:off x="8030718" y="6382512"/>
            <a:ext cx="514350" cy="320040"/>
          </a:xfrm>
        </p:spPr>
        <p:txBody>
          <a:bodyPr>
            <a:normAutofit/>
          </a:bodyPr>
          <a:lstStyle/>
          <a:p>
            <a:pPr>
              <a:spcAft>
                <a:spcPts val="600"/>
              </a:spcAft>
              <a:defRPr/>
            </a:pPr>
            <a:fld id="{6DB1FBA9-0009-47E9-8D28-5B0116D2432D}" type="slidenum">
              <a:rPr lang="en-US" altLang="en-US" sz="900"/>
              <a:pPr>
                <a:spcAft>
                  <a:spcPts val="600"/>
                </a:spcAft>
                <a:defRPr/>
              </a:pPr>
              <a:t>430</a:t>
            </a:fld>
            <a:endParaRPr lang="en-US" altLang="en-US" sz="900"/>
          </a:p>
        </p:txBody>
      </p:sp>
    </p:spTree>
    <p:extLst>
      <p:ext uri="{BB962C8B-B14F-4D97-AF65-F5344CB8AC3E}">
        <p14:creationId xmlns:p14="http://schemas.microsoft.com/office/powerpoint/2010/main" val="2591289338"/>
      </p:ext>
    </p:extLst>
  </p:cSld>
  <p:clrMapOvr>
    <a:masterClrMapping/>
  </p:clrMapOvr>
  <p:transition spd="med"/>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Python Namespace and Scope(cont)</a:t>
            </a:r>
          </a:p>
        </p:txBody>
      </p:sp>
      <p:sp>
        <p:nvSpPr>
          <p:cNvPr id="3" name="Content Placeholder 2"/>
          <p:cNvSpPr>
            <a:spLocks noGrp="1"/>
          </p:cNvSpPr>
          <p:nvPr>
            <p:ph idx="1"/>
          </p:nvPr>
        </p:nvSpPr>
        <p:spPr/>
        <p:txBody>
          <a:bodyPr/>
          <a:lstStyle/>
          <a:p>
            <a:r>
              <a:rPr lang="en-US" b="1" dirty="0"/>
              <a:t>Python Variable Scope</a:t>
            </a:r>
          </a:p>
          <a:p>
            <a:r>
              <a:rPr lang="en-US" dirty="0"/>
              <a:t>Although there are various unique </a:t>
            </a:r>
            <a:r>
              <a:rPr lang="en-US" dirty="0">
                <a:solidFill>
                  <a:srgbClr val="C00000"/>
                </a:solidFill>
              </a:rPr>
              <a:t>namespaces</a:t>
            </a:r>
            <a:r>
              <a:rPr lang="en-US" dirty="0"/>
              <a:t> defined, we may not be able to access all of them from every part of the program</a:t>
            </a:r>
          </a:p>
          <a:p>
            <a:r>
              <a:rPr lang="en-US" dirty="0"/>
              <a:t>The is where the concept of </a:t>
            </a:r>
            <a:r>
              <a:rPr lang="en-US" b="1" dirty="0"/>
              <a:t>scope</a:t>
            </a:r>
            <a:r>
              <a:rPr lang="en-US" dirty="0"/>
              <a:t> comes into play</a:t>
            </a:r>
          </a:p>
          <a:p>
            <a:r>
              <a:rPr lang="en-US" dirty="0"/>
              <a:t>Scope is the portion of the program from where a namespace can be accessed directly without any prefix</a:t>
            </a:r>
          </a:p>
          <a:p>
            <a:r>
              <a:rPr lang="en-US" dirty="0"/>
              <a:t>At any given moment, there are at least </a:t>
            </a:r>
            <a:r>
              <a:rPr lang="en-US" b="1" dirty="0"/>
              <a:t>three nested scopes</a:t>
            </a:r>
          </a:p>
          <a:p>
            <a:r>
              <a:rPr lang="en-US" dirty="0">
                <a:solidFill>
                  <a:srgbClr val="C00000"/>
                </a:solidFill>
                <a:highlight>
                  <a:srgbClr val="FFFF00"/>
                </a:highlight>
              </a:rPr>
              <a:t>Scope of the current function which has </a:t>
            </a:r>
            <a:r>
              <a:rPr lang="en-US" b="1" dirty="0">
                <a:solidFill>
                  <a:srgbClr val="C00000"/>
                </a:solidFill>
                <a:highlight>
                  <a:srgbClr val="FFFF00"/>
                </a:highlight>
              </a:rPr>
              <a:t>local names</a:t>
            </a:r>
          </a:p>
          <a:p>
            <a:r>
              <a:rPr lang="en-US" dirty="0">
                <a:solidFill>
                  <a:srgbClr val="C00000"/>
                </a:solidFill>
                <a:highlight>
                  <a:srgbClr val="FFFF00"/>
                </a:highlight>
              </a:rPr>
              <a:t>Scope of the module which has </a:t>
            </a:r>
            <a:r>
              <a:rPr lang="en-US" b="1" dirty="0">
                <a:solidFill>
                  <a:srgbClr val="C00000"/>
                </a:solidFill>
                <a:highlight>
                  <a:srgbClr val="FFFF00"/>
                </a:highlight>
              </a:rPr>
              <a:t>global names</a:t>
            </a:r>
          </a:p>
          <a:p>
            <a:r>
              <a:rPr lang="en-US" dirty="0">
                <a:solidFill>
                  <a:srgbClr val="C00000"/>
                </a:solidFill>
                <a:highlight>
                  <a:srgbClr val="FFFF00"/>
                </a:highlight>
              </a:rPr>
              <a:t>Outermost scope which has </a:t>
            </a:r>
            <a:r>
              <a:rPr lang="en-US" b="1" dirty="0">
                <a:solidFill>
                  <a:srgbClr val="C00000"/>
                </a:solidFill>
                <a:highlight>
                  <a:srgbClr val="FFFF00"/>
                </a:highlight>
              </a:rPr>
              <a:t>built-in names</a:t>
            </a:r>
          </a:p>
          <a:p>
            <a:r>
              <a:rPr lang="en-US" dirty="0"/>
              <a:t>When a reference is made inside a function, the name is searched in the </a:t>
            </a:r>
            <a:r>
              <a:rPr lang="en-US" b="1" dirty="0"/>
              <a:t>local namespace</a:t>
            </a:r>
            <a:r>
              <a:rPr lang="en-US" dirty="0"/>
              <a:t>, then in the </a:t>
            </a:r>
            <a:r>
              <a:rPr lang="en-US" b="1" dirty="0"/>
              <a:t>global namespace </a:t>
            </a:r>
            <a:r>
              <a:rPr lang="en-US" dirty="0"/>
              <a:t>and finally in the </a:t>
            </a:r>
            <a:r>
              <a:rPr lang="en-US" b="1" dirty="0"/>
              <a:t>built-in namespace</a:t>
            </a:r>
          </a:p>
          <a:p>
            <a:r>
              <a:rPr lang="en-US" dirty="0"/>
              <a:t>If there is a function inside another function, a new scope is nested inside the local scope</a:t>
            </a:r>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431</a:t>
            </a:fld>
            <a:endParaRPr lang="en-US" altLang="en-US"/>
          </a:p>
        </p:txBody>
      </p:sp>
    </p:spTree>
    <p:extLst>
      <p:ext uri="{BB962C8B-B14F-4D97-AF65-F5344CB8AC3E}">
        <p14:creationId xmlns:p14="http://schemas.microsoft.com/office/powerpoint/2010/main" val="1007368308"/>
      </p:ext>
    </p:extLst>
  </p:cSld>
  <p:clrMapOvr>
    <a:masterClrMapping/>
  </p:clrMapOvr>
  <p:transition spd="med"/>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Python Namespace and Scope(cont)</a:t>
            </a:r>
          </a:p>
        </p:txBody>
      </p:sp>
      <p:sp>
        <p:nvSpPr>
          <p:cNvPr id="3" name="Content Placeholder 2"/>
          <p:cNvSpPr>
            <a:spLocks noGrp="1"/>
          </p:cNvSpPr>
          <p:nvPr>
            <p:ph idx="1"/>
          </p:nvPr>
        </p:nvSpPr>
        <p:spPr/>
        <p:txBody>
          <a:bodyPr/>
          <a:lstStyle/>
          <a:p>
            <a:r>
              <a:rPr lang="en-US" b="1" dirty="0"/>
              <a:t>Example of Scope and Namespace in Python</a:t>
            </a:r>
          </a:p>
          <a:p>
            <a:endParaRPr lang="en-US" dirty="0"/>
          </a:p>
          <a:p>
            <a:endParaRPr lang="en-US" dirty="0"/>
          </a:p>
          <a:p>
            <a:endParaRPr lang="en-US" dirty="0"/>
          </a:p>
          <a:p>
            <a:endParaRPr lang="en-US" dirty="0"/>
          </a:p>
          <a:p>
            <a:endParaRPr lang="en-US" dirty="0"/>
          </a:p>
          <a:p>
            <a:r>
              <a:rPr lang="en-US" dirty="0"/>
              <a:t>Here, the variable </a:t>
            </a:r>
            <a:r>
              <a:rPr lang="en-US" b="1" dirty="0"/>
              <a:t>a</a:t>
            </a:r>
            <a:r>
              <a:rPr lang="en-US" dirty="0"/>
              <a:t> is in the </a:t>
            </a:r>
            <a:r>
              <a:rPr lang="en-US" b="1" dirty="0">
                <a:solidFill>
                  <a:srgbClr val="C00000"/>
                </a:solidFill>
              </a:rPr>
              <a:t>global namespace</a:t>
            </a:r>
          </a:p>
          <a:p>
            <a:r>
              <a:rPr lang="en-US" dirty="0"/>
              <a:t>Variable </a:t>
            </a:r>
            <a:r>
              <a:rPr lang="en-US" b="1" dirty="0"/>
              <a:t>b</a:t>
            </a:r>
            <a:r>
              <a:rPr lang="en-US" dirty="0"/>
              <a:t> is in the local namespace of </a:t>
            </a:r>
            <a:r>
              <a:rPr lang="en-US" b="1" dirty="0" err="1">
                <a:solidFill>
                  <a:srgbClr val="C00000"/>
                </a:solidFill>
              </a:rPr>
              <a:t>outer_function</a:t>
            </a:r>
            <a:r>
              <a:rPr lang="en-US" b="1" dirty="0">
                <a:solidFill>
                  <a:srgbClr val="C00000"/>
                </a:solidFill>
              </a:rPr>
              <a:t>() </a:t>
            </a:r>
            <a:r>
              <a:rPr lang="en-US" dirty="0"/>
              <a:t>and </a:t>
            </a:r>
            <a:r>
              <a:rPr lang="en-US" b="1" dirty="0"/>
              <a:t>c</a:t>
            </a:r>
            <a:r>
              <a:rPr lang="en-US" dirty="0"/>
              <a:t> is in the nested local namespace of </a:t>
            </a:r>
            <a:r>
              <a:rPr lang="en-US" b="1" dirty="0" err="1">
                <a:solidFill>
                  <a:srgbClr val="C00000"/>
                </a:solidFill>
              </a:rPr>
              <a:t>inner_function</a:t>
            </a:r>
            <a:r>
              <a:rPr lang="en-US" b="1" dirty="0">
                <a:solidFill>
                  <a:srgbClr val="C00000"/>
                </a:solidFill>
              </a:rPr>
              <a:t>()</a:t>
            </a:r>
          </a:p>
          <a:p>
            <a:r>
              <a:rPr lang="en-US" dirty="0"/>
              <a:t>When we are in </a:t>
            </a:r>
            <a:r>
              <a:rPr lang="en-US" b="1" dirty="0" err="1">
                <a:solidFill>
                  <a:srgbClr val="C00000"/>
                </a:solidFill>
              </a:rPr>
              <a:t>inner_function</a:t>
            </a:r>
            <a:r>
              <a:rPr lang="en-US" b="1" dirty="0">
                <a:solidFill>
                  <a:srgbClr val="C00000"/>
                </a:solidFill>
              </a:rPr>
              <a:t>(), </a:t>
            </a:r>
            <a:r>
              <a:rPr lang="en-US" b="1" dirty="0"/>
              <a:t>c</a:t>
            </a:r>
            <a:r>
              <a:rPr lang="en-US" dirty="0"/>
              <a:t> is local to us, </a:t>
            </a:r>
            <a:r>
              <a:rPr lang="en-US" b="1" dirty="0"/>
              <a:t>b</a:t>
            </a:r>
            <a:r>
              <a:rPr lang="en-US" dirty="0"/>
              <a:t> is nonlocal and </a:t>
            </a:r>
            <a:r>
              <a:rPr lang="en-US" b="1" dirty="0"/>
              <a:t>a </a:t>
            </a:r>
            <a:r>
              <a:rPr lang="en-US" dirty="0"/>
              <a:t>is global.</a:t>
            </a:r>
          </a:p>
          <a:p>
            <a:r>
              <a:rPr lang="en-US" dirty="0"/>
              <a:t>We can read as well as assign new values to </a:t>
            </a:r>
            <a:r>
              <a:rPr lang="en-US" b="1" dirty="0"/>
              <a:t>c</a:t>
            </a:r>
            <a:r>
              <a:rPr lang="en-US" dirty="0"/>
              <a:t> but can only read </a:t>
            </a:r>
            <a:r>
              <a:rPr lang="en-US" b="1" dirty="0"/>
              <a:t>b</a:t>
            </a:r>
            <a:r>
              <a:rPr lang="en-US" dirty="0"/>
              <a:t> and </a:t>
            </a:r>
            <a:r>
              <a:rPr lang="en-US" b="1" dirty="0"/>
              <a:t>c </a:t>
            </a:r>
            <a:r>
              <a:rPr lang="en-US" dirty="0"/>
              <a:t>from </a:t>
            </a:r>
            <a:r>
              <a:rPr lang="en-US" b="1" dirty="0" err="1">
                <a:solidFill>
                  <a:srgbClr val="C00000"/>
                </a:solidFill>
              </a:rPr>
              <a:t>inner_function</a:t>
            </a:r>
            <a:r>
              <a:rPr lang="en-US" b="1" dirty="0">
                <a:solidFill>
                  <a:srgbClr val="C00000"/>
                </a:solidFill>
              </a:rPr>
              <a:t>()</a:t>
            </a:r>
          </a:p>
          <a:p>
            <a:r>
              <a:rPr lang="en-US" dirty="0"/>
              <a:t>If we try to assign as a value to </a:t>
            </a:r>
            <a:r>
              <a:rPr lang="en-US" b="1" dirty="0"/>
              <a:t>b</a:t>
            </a:r>
            <a:r>
              <a:rPr lang="en-US" dirty="0"/>
              <a:t>, a new variable </a:t>
            </a:r>
            <a:r>
              <a:rPr lang="en-US" b="1" dirty="0"/>
              <a:t>b</a:t>
            </a:r>
            <a:r>
              <a:rPr lang="en-US" dirty="0"/>
              <a:t> is created in the </a:t>
            </a:r>
            <a:r>
              <a:rPr lang="en-US" b="1" dirty="0">
                <a:solidFill>
                  <a:srgbClr val="C00000"/>
                </a:solidFill>
              </a:rPr>
              <a:t>local namespace </a:t>
            </a:r>
            <a:r>
              <a:rPr lang="en-US" dirty="0"/>
              <a:t>which is different than the nonlocal </a:t>
            </a:r>
            <a:r>
              <a:rPr lang="en-US" b="1" dirty="0"/>
              <a:t>b</a:t>
            </a:r>
          </a:p>
          <a:p>
            <a:r>
              <a:rPr lang="en-US" dirty="0"/>
              <a:t> Same thing happens when we assign a value to </a:t>
            </a:r>
            <a:r>
              <a:rPr lang="en-US" b="1" dirty="0"/>
              <a:t>a</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432</a:t>
            </a:fld>
            <a:endParaRPr lang="en-US" altLang="en-US"/>
          </a:p>
        </p:txBody>
      </p:sp>
      <p:pic>
        <p:nvPicPr>
          <p:cNvPr id="5" name="Picture 4"/>
          <p:cNvPicPr>
            <a:picLocks noChangeAspect="1"/>
          </p:cNvPicPr>
          <p:nvPr/>
        </p:nvPicPr>
        <p:blipFill>
          <a:blip r:embed="rId2"/>
          <a:stretch>
            <a:fillRect/>
          </a:stretch>
        </p:blipFill>
        <p:spPr>
          <a:xfrm>
            <a:off x="140208" y="1524000"/>
            <a:ext cx="9144000" cy="1600200"/>
          </a:xfrm>
          <a:prstGeom prst="rect">
            <a:avLst/>
          </a:prstGeom>
        </p:spPr>
      </p:pic>
    </p:spTree>
    <p:extLst>
      <p:ext uri="{BB962C8B-B14F-4D97-AF65-F5344CB8AC3E}">
        <p14:creationId xmlns:p14="http://schemas.microsoft.com/office/powerpoint/2010/main" val="972782131"/>
      </p:ext>
    </p:extLst>
  </p:cSld>
  <p:clrMapOvr>
    <a:masterClrMapping/>
  </p:clrMapOvr>
  <p:transition spd="med"/>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Python Namespace and Scope(cont)</a:t>
            </a:r>
          </a:p>
        </p:txBody>
      </p:sp>
      <p:sp>
        <p:nvSpPr>
          <p:cNvPr id="3" name="Content Placeholder 2"/>
          <p:cNvSpPr>
            <a:spLocks noGrp="1"/>
          </p:cNvSpPr>
          <p:nvPr>
            <p:ph idx="1"/>
          </p:nvPr>
        </p:nvSpPr>
        <p:spPr/>
        <p:txBody>
          <a:bodyPr/>
          <a:lstStyle/>
          <a:p>
            <a:r>
              <a:rPr lang="en-US" dirty="0"/>
              <a:t>However, if we declare </a:t>
            </a:r>
            <a:r>
              <a:rPr lang="en-US" b="1" dirty="0"/>
              <a:t>a</a:t>
            </a:r>
            <a:r>
              <a:rPr lang="en-US" dirty="0"/>
              <a:t> as </a:t>
            </a:r>
            <a:r>
              <a:rPr lang="en-US" b="1" dirty="0">
                <a:solidFill>
                  <a:srgbClr val="C00000"/>
                </a:solidFill>
              </a:rPr>
              <a:t>global,</a:t>
            </a:r>
            <a:r>
              <a:rPr lang="en-US" dirty="0"/>
              <a:t> all the reference and assignment go to the global </a:t>
            </a:r>
            <a:r>
              <a:rPr lang="en-US" b="1" dirty="0"/>
              <a:t>a</a:t>
            </a:r>
            <a:endParaRPr lang="en-US" dirty="0"/>
          </a:p>
          <a:p>
            <a:r>
              <a:rPr lang="en-US" dirty="0"/>
              <a:t>Similarly, if we want to rebind the variable </a:t>
            </a:r>
            <a:r>
              <a:rPr lang="en-US" b="1" dirty="0"/>
              <a:t>b</a:t>
            </a:r>
            <a:r>
              <a:rPr lang="en-US" dirty="0"/>
              <a:t>, it must be declared as </a:t>
            </a:r>
            <a:r>
              <a:rPr lang="en-US" b="1" dirty="0">
                <a:solidFill>
                  <a:srgbClr val="C00000"/>
                </a:solidFill>
              </a:rPr>
              <a:t>nonlocal</a:t>
            </a:r>
          </a:p>
          <a:p>
            <a:r>
              <a:rPr lang="en-US" dirty="0"/>
              <a:t>The following example will further clarify this</a:t>
            </a:r>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433</a:t>
            </a:fld>
            <a:endParaRPr lang="en-US" altLang="en-US"/>
          </a:p>
        </p:txBody>
      </p:sp>
      <p:pic>
        <p:nvPicPr>
          <p:cNvPr id="5" name="Picture 4"/>
          <p:cNvPicPr>
            <a:picLocks noChangeAspect="1"/>
          </p:cNvPicPr>
          <p:nvPr/>
        </p:nvPicPr>
        <p:blipFill>
          <a:blip r:embed="rId2"/>
          <a:stretch>
            <a:fillRect/>
          </a:stretch>
        </p:blipFill>
        <p:spPr>
          <a:xfrm>
            <a:off x="170688" y="2895600"/>
            <a:ext cx="9096375" cy="3629025"/>
          </a:xfrm>
          <a:prstGeom prst="rect">
            <a:avLst/>
          </a:prstGeom>
        </p:spPr>
      </p:pic>
    </p:spTree>
    <p:extLst>
      <p:ext uri="{BB962C8B-B14F-4D97-AF65-F5344CB8AC3E}">
        <p14:creationId xmlns:p14="http://schemas.microsoft.com/office/powerpoint/2010/main" val="3978049337"/>
      </p:ext>
    </p:extLst>
  </p:cSld>
  <p:clrMapOvr>
    <a:masterClrMapping/>
  </p:clrMapOvr>
  <p:transition spd="med"/>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Python Namespace and Scope(cont)</a:t>
            </a:r>
          </a:p>
        </p:txBody>
      </p:sp>
      <p:sp>
        <p:nvSpPr>
          <p:cNvPr id="3" name="Content Placeholder 2"/>
          <p:cNvSpPr>
            <a:spLocks noGrp="1"/>
          </p:cNvSpPr>
          <p:nvPr>
            <p:ph idx="1"/>
          </p:nvPr>
        </p:nvSpPr>
        <p:spPr/>
        <p:txBody>
          <a:bodyPr/>
          <a:lstStyle/>
          <a:p>
            <a:r>
              <a:rPr lang="en-US" dirty="0"/>
              <a:t>Type the program in your Python IDE and run it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In this program, three different variables </a:t>
            </a:r>
            <a:r>
              <a:rPr lang="en-US" b="1" dirty="0"/>
              <a:t>a</a:t>
            </a:r>
            <a:r>
              <a:rPr lang="en-US" dirty="0"/>
              <a:t> are defined in separate namespaces and accessed accordingly</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434</a:t>
            </a:fld>
            <a:endParaRPr lang="en-US" altLang="en-US"/>
          </a:p>
        </p:txBody>
      </p:sp>
      <p:pic>
        <p:nvPicPr>
          <p:cNvPr id="5" name="Picture 4"/>
          <p:cNvPicPr>
            <a:picLocks noChangeAspect="1"/>
          </p:cNvPicPr>
          <p:nvPr/>
        </p:nvPicPr>
        <p:blipFill>
          <a:blip r:embed="rId2"/>
          <a:stretch>
            <a:fillRect/>
          </a:stretch>
        </p:blipFill>
        <p:spPr>
          <a:xfrm>
            <a:off x="838200" y="1524000"/>
            <a:ext cx="5972175" cy="4371975"/>
          </a:xfrm>
          <a:prstGeom prst="rect">
            <a:avLst/>
          </a:prstGeom>
        </p:spPr>
      </p:pic>
    </p:spTree>
    <p:extLst>
      <p:ext uri="{BB962C8B-B14F-4D97-AF65-F5344CB8AC3E}">
        <p14:creationId xmlns:p14="http://schemas.microsoft.com/office/powerpoint/2010/main" val="2005181797"/>
      </p:ext>
    </p:extLst>
  </p:cSld>
  <p:clrMapOvr>
    <a:masterClrMapping/>
  </p:clrMapOvr>
  <p:transition spd="med"/>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Python Namespace and Scope(cont)</a:t>
            </a:r>
          </a:p>
        </p:txBody>
      </p:sp>
      <p:sp>
        <p:nvSpPr>
          <p:cNvPr id="3" name="Content Placeholder 2"/>
          <p:cNvSpPr>
            <a:spLocks noGrp="1"/>
          </p:cNvSpPr>
          <p:nvPr>
            <p:ph idx="1"/>
          </p:nvPr>
        </p:nvSpPr>
        <p:spPr/>
        <p:txBody>
          <a:bodyPr/>
          <a:lstStyle/>
          <a:p>
            <a:r>
              <a:rPr lang="en-US" dirty="0"/>
              <a:t>Let’s look at the next program</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Type the program into your Python IDE and run it</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435</a:t>
            </a:fld>
            <a:endParaRPr lang="en-US" altLang="en-US"/>
          </a:p>
        </p:txBody>
      </p:sp>
      <p:pic>
        <p:nvPicPr>
          <p:cNvPr id="5" name="Picture 4"/>
          <p:cNvPicPr>
            <a:picLocks noChangeAspect="1"/>
          </p:cNvPicPr>
          <p:nvPr/>
        </p:nvPicPr>
        <p:blipFill>
          <a:blip r:embed="rId2"/>
          <a:stretch>
            <a:fillRect/>
          </a:stretch>
        </p:blipFill>
        <p:spPr>
          <a:xfrm>
            <a:off x="152400" y="1573123"/>
            <a:ext cx="9144000" cy="4284779"/>
          </a:xfrm>
          <a:prstGeom prst="rect">
            <a:avLst/>
          </a:prstGeom>
        </p:spPr>
      </p:pic>
    </p:spTree>
    <p:extLst>
      <p:ext uri="{BB962C8B-B14F-4D97-AF65-F5344CB8AC3E}">
        <p14:creationId xmlns:p14="http://schemas.microsoft.com/office/powerpoint/2010/main" val="646019438"/>
      </p:ext>
    </p:extLst>
  </p:cSld>
  <p:clrMapOvr>
    <a:masterClrMapping/>
  </p:clrMapOvr>
  <p:transition spd="med"/>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Python Namespace and Scope(cont)</a:t>
            </a:r>
          </a:p>
        </p:txBody>
      </p:sp>
      <p:pic>
        <p:nvPicPr>
          <p:cNvPr id="5" name="Content Placeholder 4"/>
          <p:cNvPicPr>
            <a:picLocks noGrp="1" noChangeAspect="1"/>
          </p:cNvPicPr>
          <p:nvPr>
            <p:ph idx="1"/>
          </p:nvPr>
        </p:nvPicPr>
        <p:blipFill>
          <a:blip r:embed="rId2"/>
          <a:stretch>
            <a:fillRect/>
          </a:stretch>
        </p:blipFill>
        <p:spPr>
          <a:xfrm>
            <a:off x="1469231" y="1304925"/>
            <a:ext cx="6219825" cy="4105275"/>
          </a:xfrm>
          <a:prstGeom prst="rect">
            <a:avLst/>
          </a:prstGeom>
        </p:spPr>
      </p:pic>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436</a:t>
            </a:fld>
            <a:endParaRPr lang="en-US" altLang="en-US"/>
          </a:p>
        </p:txBody>
      </p:sp>
      <p:sp>
        <p:nvSpPr>
          <p:cNvPr id="6" name="Rectangle 5"/>
          <p:cNvSpPr/>
          <p:nvPr/>
        </p:nvSpPr>
        <p:spPr>
          <a:xfrm>
            <a:off x="1469231" y="5601545"/>
            <a:ext cx="6455569" cy="707886"/>
          </a:xfrm>
          <a:prstGeom prst="rect">
            <a:avLst/>
          </a:prstGeom>
        </p:spPr>
        <p:txBody>
          <a:bodyPr wrap="square">
            <a:spAutoFit/>
          </a:bodyPr>
          <a:lstStyle/>
          <a:p>
            <a:r>
              <a:rPr lang="en-US" dirty="0"/>
              <a:t>Here, all reference and assignment are to the global </a:t>
            </a:r>
            <a:r>
              <a:rPr lang="en-US" b="1" dirty="0">
                <a:solidFill>
                  <a:srgbClr val="C00000"/>
                </a:solidFill>
              </a:rPr>
              <a:t>a</a:t>
            </a:r>
            <a:r>
              <a:rPr lang="en-US" dirty="0"/>
              <a:t> due to the use of keyword global</a:t>
            </a:r>
          </a:p>
        </p:txBody>
      </p:sp>
    </p:spTree>
    <p:extLst>
      <p:ext uri="{BB962C8B-B14F-4D97-AF65-F5344CB8AC3E}">
        <p14:creationId xmlns:p14="http://schemas.microsoft.com/office/powerpoint/2010/main" val="128598406"/>
      </p:ext>
    </p:extLst>
  </p:cSld>
  <p:clrMapOvr>
    <a:masterClrMapping/>
  </p:clrMapOvr>
  <p:transition spd="med"/>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FD34A-7E9A-4E7A-9F90-8F87D7B33C95}"/>
              </a:ext>
            </a:extLst>
          </p:cNvPr>
          <p:cNvSpPr>
            <a:spLocks noGrp="1"/>
          </p:cNvSpPr>
          <p:nvPr>
            <p:ph type="title"/>
          </p:nvPr>
        </p:nvSpPr>
        <p:spPr/>
        <p:txBody>
          <a:bodyPr/>
          <a:lstStyle/>
          <a:p>
            <a:r>
              <a:rPr lang="en-US" dirty="0"/>
              <a:t>Quiz 11</a:t>
            </a:r>
          </a:p>
        </p:txBody>
      </p:sp>
      <p:pic>
        <p:nvPicPr>
          <p:cNvPr id="6" name="Content Placeholder 5" descr="A close up of a sign&#10;&#10;Description automatically generated">
            <a:extLst>
              <a:ext uri="{FF2B5EF4-FFF2-40B4-BE49-F238E27FC236}">
                <a16:creationId xmlns:a16="http://schemas.microsoft.com/office/drawing/2014/main" id="{6E196971-4948-47BD-B19A-24C4D5AAC0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9800" y="1600200"/>
            <a:ext cx="4495800" cy="4495800"/>
          </a:xfrm>
        </p:spPr>
      </p:pic>
      <p:sp>
        <p:nvSpPr>
          <p:cNvPr id="4" name="Slide Number Placeholder 3">
            <a:extLst>
              <a:ext uri="{FF2B5EF4-FFF2-40B4-BE49-F238E27FC236}">
                <a16:creationId xmlns:a16="http://schemas.microsoft.com/office/drawing/2014/main" id="{2D3B07E5-A1B8-4A46-941A-0118F67FFFA1}"/>
              </a:ext>
            </a:extLst>
          </p:cNvPr>
          <p:cNvSpPr>
            <a:spLocks noGrp="1"/>
          </p:cNvSpPr>
          <p:nvPr>
            <p:ph type="sldNum" sz="quarter" idx="10"/>
          </p:nvPr>
        </p:nvSpPr>
        <p:spPr/>
        <p:txBody>
          <a:bodyPr/>
          <a:lstStyle/>
          <a:p>
            <a:pPr>
              <a:defRPr/>
            </a:pPr>
            <a:fld id="{6DB1FBA9-0009-47E9-8D28-5B0116D2432D}" type="slidenum">
              <a:rPr lang="en-US" altLang="en-US" smtClean="0"/>
              <a:pPr>
                <a:defRPr/>
              </a:pPr>
              <a:t>437</a:t>
            </a:fld>
            <a:endParaRPr lang="en-US" altLang="en-US"/>
          </a:p>
        </p:txBody>
      </p:sp>
    </p:spTree>
    <p:extLst>
      <p:ext uri="{BB962C8B-B14F-4D97-AF65-F5344CB8AC3E}">
        <p14:creationId xmlns:p14="http://schemas.microsoft.com/office/powerpoint/2010/main" val="846219934"/>
      </p:ext>
    </p:extLst>
  </p:cSld>
  <p:clrMapOvr>
    <a:masterClrMapping/>
  </p:clrMapOvr>
  <p:transition spd="med"/>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11</a:t>
            </a:r>
          </a:p>
        </p:txBody>
      </p:sp>
      <p:sp>
        <p:nvSpPr>
          <p:cNvPr id="3" name="Content Placeholder 2"/>
          <p:cNvSpPr>
            <a:spLocks noGrp="1"/>
          </p:cNvSpPr>
          <p:nvPr>
            <p:ph idx="1"/>
          </p:nvPr>
        </p:nvSpPr>
        <p:spPr/>
        <p:txBody>
          <a:bodyPr/>
          <a:lstStyle/>
          <a:p>
            <a:r>
              <a:rPr lang="en-US" sz="1600" b="1" i="1" dirty="0">
                <a:solidFill>
                  <a:srgbClr val="00B0F0"/>
                </a:solidFill>
              </a:rPr>
              <a:t>#Write your answer on the line next to the question</a:t>
            </a:r>
          </a:p>
          <a:p>
            <a:r>
              <a:rPr lang="en-US" sz="1600" b="1" dirty="0"/>
              <a:t>1. What is the value of a after running the program?</a:t>
            </a:r>
          </a:p>
          <a:p>
            <a:r>
              <a:rPr lang="en-US" sz="1600" i="1" dirty="0">
                <a:solidFill>
                  <a:srgbClr val="C00000"/>
                </a:solidFill>
              </a:rPr>
              <a:t>a = 100</a:t>
            </a:r>
          </a:p>
          <a:p>
            <a:r>
              <a:rPr lang="en-US" sz="1600" i="1" dirty="0" err="1">
                <a:solidFill>
                  <a:srgbClr val="C00000"/>
                </a:solidFill>
              </a:rPr>
              <a:t>def</a:t>
            </a:r>
            <a:r>
              <a:rPr lang="en-US" sz="1600" i="1" dirty="0">
                <a:solidFill>
                  <a:srgbClr val="C00000"/>
                </a:solidFill>
              </a:rPr>
              <a:t> </a:t>
            </a:r>
            <a:r>
              <a:rPr lang="en-US" sz="1600" i="1" dirty="0" err="1">
                <a:solidFill>
                  <a:srgbClr val="C00000"/>
                </a:solidFill>
              </a:rPr>
              <a:t>myfunction</a:t>
            </a:r>
            <a:r>
              <a:rPr lang="en-US" sz="1600" i="1" dirty="0">
                <a:solidFill>
                  <a:srgbClr val="C00000"/>
                </a:solidFill>
              </a:rPr>
              <a:t>():</a:t>
            </a:r>
          </a:p>
          <a:p>
            <a:r>
              <a:rPr lang="en-US" sz="1600" i="1" dirty="0">
                <a:solidFill>
                  <a:srgbClr val="C00000"/>
                </a:solidFill>
              </a:rPr>
              <a:t>    global a                                                       </a:t>
            </a:r>
            <a:r>
              <a:rPr lang="en-US" sz="1600" b="1" i="1" dirty="0">
                <a:solidFill>
                  <a:srgbClr val="C00000"/>
                </a:solidFill>
              </a:rPr>
              <a:t> </a:t>
            </a:r>
            <a:r>
              <a:rPr lang="en-US" sz="1600" b="1" i="1" dirty="0">
                <a:solidFill>
                  <a:srgbClr val="00B0F0"/>
                </a:solidFill>
              </a:rPr>
              <a:t>_____________</a:t>
            </a:r>
            <a:r>
              <a:rPr lang="en-US" sz="1600" b="1" i="1" dirty="0">
                <a:solidFill>
                  <a:srgbClr val="C00000"/>
                </a:solidFill>
              </a:rPr>
              <a:t> </a:t>
            </a:r>
            <a:r>
              <a:rPr lang="en-US" sz="1600" i="1" dirty="0">
                <a:solidFill>
                  <a:srgbClr val="C00000"/>
                </a:solidFill>
              </a:rPr>
              <a:t> </a:t>
            </a:r>
          </a:p>
          <a:p>
            <a:r>
              <a:rPr lang="en-US" sz="1600" i="1" dirty="0">
                <a:solidFill>
                  <a:srgbClr val="C00000"/>
                </a:solidFill>
              </a:rPr>
              <a:t>    a= 50</a:t>
            </a:r>
          </a:p>
          <a:p>
            <a:r>
              <a:rPr lang="en-US" sz="1600" i="1" dirty="0">
                <a:solidFill>
                  <a:srgbClr val="C00000"/>
                </a:solidFill>
              </a:rPr>
              <a:t>    return a</a:t>
            </a:r>
          </a:p>
          <a:p>
            <a:r>
              <a:rPr lang="en-US" sz="1600" i="1" dirty="0" err="1">
                <a:solidFill>
                  <a:srgbClr val="C00000"/>
                </a:solidFill>
              </a:rPr>
              <a:t>myfunction</a:t>
            </a:r>
            <a:r>
              <a:rPr lang="en-US" sz="1600" i="1" dirty="0">
                <a:solidFill>
                  <a:srgbClr val="C00000"/>
                </a:solidFill>
              </a:rPr>
              <a:t>()</a:t>
            </a:r>
          </a:p>
          <a:p>
            <a:r>
              <a:rPr lang="en-US" sz="1600" i="1" dirty="0">
                <a:solidFill>
                  <a:srgbClr val="C00000"/>
                </a:solidFill>
              </a:rPr>
              <a:t>print(a)</a:t>
            </a:r>
          </a:p>
          <a:p>
            <a:pPr marL="0" indent="0">
              <a:buNone/>
            </a:pPr>
            <a:endParaRPr lang="en-US" sz="1600" dirty="0"/>
          </a:p>
          <a:p>
            <a:endParaRPr lang="en-US" sz="1600" b="1" dirty="0"/>
          </a:p>
          <a:p>
            <a:r>
              <a:rPr lang="en-US" sz="1600" b="1" dirty="0"/>
              <a:t>2. What is the output of running </a:t>
            </a:r>
            <a:r>
              <a:rPr lang="en-US" sz="1600" b="1" dirty="0" err="1"/>
              <a:t>myfunction</a:t>
            </a:r>
            <a:r>
              <a:rPr lang="en-US" sz="1600" b="1" dirty="0"/>
              <a:t>?</a:t>
            </a:r>
          </a:p>
          <a:p>
            <a:r>
              <a:rPr lang="en-US" sz="1600" i="1" dirty="0">
                <a:solidFill>
                  <a:srgbClr val="C00000"/>
                </a:solidFill>
              </a:rPr>
              <a:t>a = 100</a:t>
            </a:r>
          </a:p>
          <a:p>
            <a:r>
              <a:rPr lang="en-US" sz="1600" i="1" dirty="0" err="1">
                <a:solidFill>
                  <a:srgbClr val="C00000"/>
                </a:solidFill>
              </a:rPr>
              <a:t>def</a:t>
            </a:r>
            <a:r>
              <a:rPr lang="en-US" sz="1600" i="1" dirty="0">
                <a:solidFill>
                  <a:srgbClr val="C00000"/>
                </a:solidFill>
              </a:rPr>
              <a:t> </a:t>
            </a:r>
            <a:r>
              <a:rPr lang="en-US" sz="1600" i="1" dirty="0" err="1">
                <a:solidFill>
                  <a:srgbClr val="C00000"/>
                </a:solidFill>
              </a:rPr>
              <a:t>myfunction</a:t>
            </a:r>
            <a:r>
              <a:rPr lang="en-US" sz="1600" i="1" dirty="0">
                <a:solidFill>
                  <a:srgbClr val="C00000"/>
                </a:solidFill>
              </a:rPr>
              <a:t>():</a:t>
            </a:r>
          </a:p>
          <a:p>
            <a:r>
              <a:rPr lang="en-US" sz="1600" i="1" dirty="0">
                <a:solidFill>
                  <a:srgbClr val="C00000"/>
                </a:solidFill>
              </a:rPr>
              <a:t>    global a                                                       </a:t>
            </a:r>
            <a:r>
              <a:rPr lang="en-US" sz="1600" b="1" i="1" dirty="0">
                <a:solidFill>
                  <a:srgbClr val="00B0F0"/>
                </a:solidFill>
              </a:rPr>
              <a:t>______________</a:t>
            </a:r>
          </a:p>
          <a:p>
            <a:r>
              <a:rPr lang="en-US" sz="1600" i="1" dirty="0">
                <a:solidFill>
                  <a:srgbClr val="C00000"/>
                </a:solidFill>
              </a:rPr>
              <a:t>    b = 5*a</a:t>
            </a:r>
          </a:p>
          <a:p>
            <a:r>
              <a:rPr lang="en-US" sz="1600" i="1" dirty="0">
                <a:solidFill>
                  <a:srgbClr val="C00000"/>
                </a:solidFill>
              </a:rPr>
              <a:t>    return b</a:t>
            </a:r>
          </a:p>
          <a:p>
            <a:r>
              <a:rPr lang="en-US" sz="1600" i="1" dirty="0">
                <a:solidFill>
                  <a:srgbClr val="C00000"/>
                </a:solidFill>
              </a:rPr>
              <a:t>What is the output of </a:t>
            </a:r>
            <a:r>
              <a:rPr lang="en-US" sz="1600" i="1" dirty="0" err="1">
                <a:solidFill>
                  <a:srgbClr val="C00000"/>
                </a:solidFill>
              </a:rPr>
              <a:t>myfunction</a:t>
            </a:r>
            <a:r>
              <a:rPr lang="en-US" sz="1600" i="1" dirty="0">
                <a:solidFill>
                  <a:srgbClr val="C00000"/>
                </a:solidFill>
              </a:rPr>
              <a:t>()</a:t>
            </a:r>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438</a:t>
            </a:fld>
            <a:endParaRPr lang="en-US" altLang="en-US"/>
          </a:p>
        </p:txBody>
      </p:sp>
    </p:spTree>
    <p:extLst>
      <p:ext uri="{BB962C8B-B14F-4D97-AF65-F5344CB8AC3E}">
        <p14:creationId xmlns:p14="http://schemas.microsoft.com/office/powerpoint/2010/main" val="2737333007"/>
      </p:ext>
    </p:extLst>
  </p:cSld>
  <p:clrMapOvr>
    <a:masterClrMapping/>
  </p:clrMapOvr>
  <p:transition spd="med"/>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11</a:t>
            </a:r>
          </a:p>
        </p:txBody>
      </p:sp>
      <p:sp>
        <p:nvSpPr>
          <p:cNvPr id="3" name="Content Placeholder 2"/>
          <p:cNvSpPr>
            <a:spLocks noGrp="1"/>
          </p:cNvSpPr>
          <p:nvPr>
            <p:ph idx="1"/>
          </p:nvPr>
        </p:nvSpPr>
        <p:spPr>
          <a:xfrm>
            <a:off x="0" y="1143000"/>
            <a:ext cx="9144000" cy="5638800"/>
          </a:xfrm>
        </p:spPr>
        <p:txBody>
          <a:bodyPr/>
          <a:lstStyle/>
          <a:p>
            <a:r>
              <a:rPr lang="en-US" b="1" dirty="0"/>
              <a:t>3. What is the output of </a:t>
            </a:r>
            <a:r>
              <a:rPr lang="en-US" b="1" dirty="0" err="1"/>
              <a:t>myfunction</a:t>
            </a:r>
            <a:r>
              <a:rPr lang="en-US" b="1" dirty="0"/>
              <a:t>()?</a:t>
            </a:r>
          </a:p>
          <a:p>
            <a:endParaRPr lang="en-US" dirty="0"/>
          </a:p>
          <a:p>
            <a:r>
              <a:rPr lang="en-US" i="1" dirty="0">
                <a:solidFill>
                  <a:srgbClr val="C00000"/>
                </a:solidFill>
              </a:rPr>
              <a:t>What is the output of </a:t>
            </a:r>
            <a:r>
              <a:rPr lang="en-US" i="1" dirty="0" err="1">
                <a:solidFill>
                  <a:srgbClr val="C00000"/>
                </a:solidFill>
              </a:rPr>
              <a:t>myfunction</a:t>
            </a:r>
            <a:r>
              <a:rPr lang="en-US" i="1" dirty="0">
                <a:solidFill>
                  <a:srgbClr val="C00000"/>
                </a:solidFill>
              </a:rPr>
              <a:t>()?</a:t>
            </a:r>
          </a:p>
          <a:p>
            <a:r>
              <a:rPr lang="en-US" i="1" dirty="0">
                <a:solidFill>
                  <a:srgbClr val="C00000"/>
                </a:solidFill>
              </a:rPr>
              <a:t>a = 100</a:t>
            </a:r>
          </a:p>
          <a:p>
            <a:r>
              <a:rPr lang="en-US" i="1" dirty="0" err="1">
                <a:solidFill>
                  <a:srgbClr val="C00000"/>
                </a:solidFill>
              </a:rPr>
              <a:t>def</a:t>
            </a:r>
            <a:r>
              <a:rPr lang="en-US" i="1" dirty="0">
                <a:solidFill>
                  <a:srgbClr val="C00000"/>
                </a:solidFill>
              </a:rPr>
              <a:t> </a:t>
            </a:r>
            <a:r>
              <a:rPr lang="en-US" i="1" dirty="0" err="1">
                <a:solidFill>
                  <a:srgbClr val="C00000"/>
                </a:solidFill>
              </a:rPr>
              <a:t>myfunction</a:t>
            </a:r>
            <a:r>
              <a:rPr lang="en-US" i="1" dirty="0">
                <a:solidFill>
                  <a:srgbClr val="C00000"/>
                </a:solidFill>
              </a:rPr>
              <a:t>():</a:t>
            </a:r>
          </a:p>
          <a:p>
            <a:r>
              <a:rPr lang="en-US" i="1" dirty="0">
                <a:solidFill>
                  <a:srgbClr val="C00000"/>
                </a:solidFill>
              </a:rPr>
              <a:t>    a =30</a:t>
            </a:r>
          </a:p>
          <a:p>
            <a:r>
              <a:rPr lang="en-US" i="1" dirty="0">
                <a:solidFill>
                  <a:srgbClr val="C00000"/>
                </a:solidFill>
              </a:rPr>
              <a:t>    b = 5*a</a:t>
            </a:r>
          </a:p>
          <a:p>
            <a:r>
              <a:rPr lang="en-US" i="1" dirty="0">
                <a:solidFill>
                  <a:srgbClr val="C00000"/>
                </a:solidFill>
              </a:rPr>
              <a:t>    return b</a:t>
            </a:r>
          </a:p>
          <a:p>
            <a:endParaRPr lang="en-US" i="1" dirty="0">
              <a:solidFill>
                <a:srgbClr val="C00000"/>
              </a:solidFill>
            </a:endParaRPr>
          </a:p>
          <a:p>
            <a:r>
              <a:rPr lang="en-US" i="1" dirty="0" err="1">
                <a:solidFill>
                  <a:srgbClr val="C00000"/>
                </a:solidFill>
              </a:rPr>
              <a:t>myfunction</a:t>
            </a:r>
            <a:r>
              <a:rPr lang="en-US" i="1" dirty="0">
                <a:solidFill>
                  <a:srgbClr val="C00000"/>
                </a:solidFill>
              </a:rPr>
              <a:t>()</a:t>
            </a:r>
          </a:p>
          <a:p>
            <a:endParaRPr lang="en-US" dirty="0"/>
          </a:p>
          <a:p>
            <a:endParaRPr lang="en-US" dirty="0"/>
          </a:p>
          <a:p>
            <a:r>
              <a:rPr lang="en-US" b="1" dirty="0">
                <a:solidFill>
                  <a:srgbClr val="00B0F0"/>
                </a:solidFill>
              </a:rPr>
              <a:t>_____________</a:t>
            </a:r>
            <a:endParaRPr lang="en-US" dirty="0">
              <a:solidFill>
                <a:srgbClr val="00B0F0"/>
              </a:solidFill>
            </a:endParaRP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439</a:t>
            </a:fld>
            <a:endParaRPr lang="en-US" altLang="en-US"/>
          </a:p>
        </p:txBody>
      </p:sp>
    </p:spTree>
    <p:extLst>
      <p:ext uri="{BB962C8B-B14F-4D97-AF65-F5344CB8AC3E}">
        <p14:creationId xmlns:p14="http://schemas.microsoft.com/office/powerpoint/2010/main" val="2142844877"/>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CF546-52DD-47C5-B92B-5907098E928A}"/>
              </a:ext>
            </a:extLst>
          </p:cNvPr>
          <p:cNvSpPr>
            <a:spLocks noGrp="1"/>
          </p:cNvSpPr>
          <p:nvPr>
            <p:ph type="title"/>
          </p:nvPr>
        </p:nvSpPr>
        <p:spPr/>
        <p:txBody>
          <a:bodyPr/>
          <a:lstStyle/>
          <a:p>
            <a:r>
              <a:rPr lang="en-CA" dirty="0"/>
              <a:t>Variable Names</a:t>
            </a:r>
          </a:p>
        </p:txBody>
      </p:sp>
      <p:sp>
        <p:nvSpPr>
          <p:cNvPr id="3" name="Content Placeholder 2">
            <a:extLst>
              <a:ext uri="{FF2B5EF4-FFF2-40B4-BE49-F238E27FC236}">
                <a16:creationId xmlns:a16="http://schemas.microsoft.com/office/drawing/2014/main" id="{5E80C48D-6FC7-4090-87C9-2CB09B1AE4AD}"/>
              </a:ext>
            </a:extLst>
          </p:cNvPr>
          <p:cNvSpPr>
            <a:spLocks noGrp="1"/>
          </p:cNvSpPr>
          <p:nvPr>
            <p:ph idx="1"/>
          </p:nvPr>
        </p:nvSpPr>
        <p:spPr/>
        <p:txBody>
          <a:bodyPr/>
          <a:lstStyle/>
          <a:p>
            <a:r>
              <a:rPr lang="en-US" b="1" dirty="0">
                <a:effectLst>
                  <a:outerShdw blurRad="38100" dist="38100" dir="2700000" algn="tl">
                    <a:srgbClr val="000000">
                      <a:alpha val="43137"/>
                    </a:srgbClr>
                  </a:outerShdw>
                </a:effectLst>
              </a:rPr>
              <a:t>Variable Names</a:t>
            </a:r>
          </a:p>
          <a:p>
            <a:r>
              <a:rPr lang="en-US" dirty="0"/>
              <a:t>The characters making up a variable name can be lowercase and uppercase letters from the alphabet (a through z and A through Z), the underscore character (_), and, except for the first character, digits 0 through 9:</a:t>
            </a:r>
          </a:p>
          <a:p>
            <a:r>
              <a:rPr lang="en-US" dirty="0" err="1">
                <a:solidFill>
                  <a:srgbClr val="C00000"/>
                </a:solidFill>
              </a:rPr>
              <a:t>myList</a:t>
            </a:r>
            <a:r>
              <a:rPr lang="en-US" dirty="0">
                <a:solidFill>
                  <a:srgbClr val="C00000"/>
                </a:solidFill>
              </a:rPr>
              <a:t> and _list are OK, but 5list is not</a:t>
            </a:r>
          </a:p>
          <a:p>
            <a:r>
              <a:rPr lang="en-US" dirty="0"/>
              <a:t>list6 and l_2 are OK, but list-3 is not</a:t>
            </a:r>
          </a:p>
          <a:p>
            <a:r>
              <a:rPr lang="en-US" dirty="0">
                <a:solidFill>
                  <a:srgbClr val="C00000"/>
                </a:solidFill>
              </a:rPr>
              <a:t>mylist and </a:t>
            </a:r>
            <a:r>
              <a:rPr lang="en-US" dirty="0" err="1">
                <a:solidFill>
                  <a:srgbClr val="C00000"/>
                </a:solidFill>
              </a:rPr>
              <a:t>myList</a:t>
            </a:r>
            <a:r>
              <a:rPr lang="en-US" dirty="0">
                <a:solidFill>
                  <a:srgbClr val="C00000"/>
                </a:solidFill>
              </a:rPr>
              <a:t> are different variable names – Python is case sensitive !!!</a:t>
            </a:r>
          </a:p>
          <a:p>
            <a:r>
              <a:rPr lang="en-US" dirty="0"/>
              <a:t>Even when a variable name is “legal” (i.e., follows the rules), it might not be a “good” name</a:t>
            </a:r>
          </a:p>
          <a:p>
            <a:r>
              <a:rPr lang="en-US" dirty="0"/>
              <a:t>Here are some generally accepted conventions for designing good names</a:t>
            </a:r>
            <a:endParaRPr lang="en-CA" dirty="0"/>
          </a:p>
        </p:txBody>
      </p:sp>
      <p:sp>
        <p:nvSpPr>
          <p:cNvPr id="4" name="Slide Number Placeholder 3">
            <a:extLst>
              <a:ext uri="{FF2B5EF4-FFF2-40B4-BE49-F238E27FC236}">
                <a16:creationId xmlns:a16="http://schemas.microsoft.com/office/drawing/2014/main" id="{6586804B-BB91-427D-83B2-17755E269686}"/>
              </a:ext>
            </a:extLst>
          </p:cNvPr>
          <p:cNvSpPr>
            <a:spLocks noGrp="1"/>
          </p:cNvSpPr>
          <p:nvPr>
            <p:ph type="sldNum" sz="quarter" idx="10"/>
          </p:nvPr>
        </p:nvSpPr>
        <p:spPr/>
        <p:txBody>
          <a:bodyPr/>
          <a:lstStyle/>
          <a:p>
            <a:pPr>
              <a:defRPr/>
            </a:pPr>
            <a:fld id="{6DB1FBA9-0009-47E9-8D28-5B0116D2432D}" type="slidenum">
              <a:rPr lang="en-US" altLang="en-US" smtClean="0"/>
              <a:pPr>
                <a:defRPr/>
              </a:pPr>
              <a:t>44</a:t>
            </a:fld>
            <a:endParaRPr lang="en-US" altLang="en-US"/>
          </a:p>
        </p:txBody>
      </p:sp>
    </p:spTree>
    <p:extLst>
      <p:ext uri="{BB962C8B-B14F-4D97-AF65-F5344CB8AC3E}">
        <p14:creationId xmlns:p14="http://schemas.microsoft.com/office/powerpoint/2010/main" val="64162550"/>
      </p:ext>
    </p:extLst>
  </p:cSld>
  <p:clrMapOvr>
    <a:masterClrMapping/>
  </p:clrMapOvr>
  <p:transition spd="med"/>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3674-5B66-4E55-BECB-C39602EB3580}"/>
              </a:ext>
            </a:extLst>
          </p:cNvPr>
          <p:cNvSpPr>
            <a:spLocks noGrp="1"/>
          </p:cNvSpPr>
          <p:nvPr>
            <p:ph type="title"/>
          </p:nvPr>
        </p:nvSpPr>
        <p:spPr/>
        <p:txBody>
          <a:bodyPr/>
          <a:lstStyle/>
          <a:p>
            <a:r>
              <a:rPr lang="en-US" dirty="0"/>
              <a:t>Quiz 11</a:t>
            </a:r>
            <a:endParaRPr lang="en-CA" dirty="0"/>
          </a:p>
        </p:txBody>
      </p:sp>
      <p:sp>
        <p:nvSpPr>
          <p:cNvPr id="3" name="Content Placeholder 2">
            <a:extLst>
              <a:ext uri="{FF2B5EF4-FFF2-40B4-BE49-F238E27FC236}">
                <a16:creationId xmlns:a16="http://schemas.microsoft.com/office/drawing/2014/main" id="{C38CB819-E018-4044-AA12-5C0E2FBCE134}"/>
              </a:ext>
            </a:extLst>
          </p:cNvPr>
          <p:cNvSpPr>
            <a:spLocks noGrp="1"/>
          </p:cNvSpPr>
          <p:nvPr>
            <p:ph idx="1"/>
          </p:nvPr>
        </p:nvSpPr>
        <p:spPr/>
        <p:txBody>
          <a:bodyPr/>
          <a:lstStyle/>
          <a:p>
            <a:r>
              <a:rPr lang="en-US" b="1" dirty="0"/>
              <a:t>4. What does the following code print?</a:t>
            </a:r>
          </a:p>
          <a:p>
            <a:r>
              <a:rPr lang="en-US" i="1" dirty="0">
                <a:solidFill>
                  <a:srgbClr val="C00000"/>
                </a:solidFill>
              </a:rPr>
              <a:t>x=55</a:t>
            </a:r>
          </a:p>
          <a:p>
            <a:r>
              <a:rPr lang="en-US" i="1" dirty="0">
                <a:solidFill>
                  <a:srgbClr val="C00000"/>
                </a:solidFill>
              </a:rPr>
              <a:t>def high(x):                                            </a:t>
            </a:r>
            <a:r>
              <a:rPr lang="en-US" b="1" i="1" dirty="0">
                <a:solidFill>
                  <a:srgbClr val="00B0F0"/>
                </a:solidFill>
              </a:rPr>
              <a:t>_____________</a:t>
            </a:r>
            <a:r>
              <a:rPr lang="en-US" b="1" i="1" dirty="0">
                <a:solidFill>
                  <a:srgbClr val="C00000"/>
                </a:solidFill>
              </a:rPr>
              <a:t> </a:t>
            </a:r>
            <a:endParaRPr lang="en-US" i="1" dirty="0">
              <a:solidFill>
                <a:srgbClr val="C00000"/>
              </a:solidFill>
            </a:endParaRPr>
          </a:p>
          <a:p>
            <a:r>
              <a:rPr lang="en-US" i="1" dirty="0">
                <a:solidFill>
                  <a:srgbClr val="C00000"/>
                </a:solidFill>
              </a:rPr>
              <a:t>    return x</a:t>
            </a:r>
          </a:p>
          <a:p>
            <a:endParaRPr lang="en-US" i="1" dirty="0">
              <a:solidFill>
                <a:srgbClr val="C00000"/>
              </a:solidFill>
            </a:endParaRPr>
          </a:p>
          <a:p>
            <a:r>
              <a:rPr lang="en-US" i="1" dirty="0">
                <a:solidFill>
                  <a:srgbClr val="C00000"/>
                </a:solidFill>
              </a:rPr>
              <a:t>print(high(x))</a:t>
            </a:r>
          </a:p>
          <a:p>
            <a:endParaRPr lang="en-US" dirty="0"/>
          </a:p>
          <a:p>
            <a:r>
              <a:rPr lang="en-US" b="1" dirty="0"/>
              <a:t>5. What does the following code print?</a:t>
            </a:r>
          </a:p>
          <a:p>
            <a:r>
              <a:rPr lang="en-US" i="1" dirty="0">
                <a:solidFill>
                  <a:srgbClr val="C00000"/>
                </a:solidFill>
              </a:rPr>
              <a:t>def pointless():</a:t>
            </a:r>
          </a:p>
          <a:p>
            <a:r>
              <a:rPr lang="en-US" i="1" dirty="0">
                <a:solidFill>
                  <a:srgbClr val="C00000"/>
                </a:solidFill>
              </a:rPr>
              <a:t>    z=77</a:t>
            </a:r>
          </a:p>
          <a:p>
            <a:r>
              <a:rPr lang="en-US" i="1" dirty="0">
                <a:solidFill>
                  <a:srgbClr val="C00000"/>
                </a:solidFill>
              </a:rPr>
              <a:t>    return z                                             </a:t>
            </a:r>
            <a:r>
              <a:rPr lang="en-US" i="1" dirty="0">
                <a:solidFill>
                  <a:srgbClr val="00B0F0"/>
                </a:solidFill>
              </a:rPr>
              <a:t> </a:t>
            </a:r>
            <a:r>
              <a:rPr lang="en-US" b="1" i="1" dirty="0">
                <a:solidFill>
                  <a:srgbClr val="00B0F0"/>
                </a:solidFill>
              </a:rPr>
              <a:t>_____________ </a:t>
            </a:r>
            <a:endParaRPr lang="en-US" i="1" dirty="0">
              <a:solidFill>
                <a:srgbClr val="00B0F0"/>
              </a:solidFill>
            </a:endParaRPr>
          </a:p>
          <a:p>
            <a:endParaRPr lang="en-US" i="1" dirty="0">
              <a:solidFill>
                <a:srgbClr val="C00000"/>
              </a:solidFill>
            </a:endParaRPr>
          </a:p>
          <a:p>
            <a:r>
              <a:rPr lang="en-US" i="1" dirty="0">
                <a:solidFill>
                  <a:srgbClr val="C00000"/>
                </a:solidFill>
              </a:rPr>
              <a:t>print(pointless())</a:t>
            </a:r>
          </a:p>
          <a:p>
            <a:endParaRPr lang="en-CA" dirty="0"/>
          </a:p>
        </p:txBody>
      </p:sp>
      <p:sp>
        <p:nvSpPr>
          <p:cNvPr id="4" name="Slide Number Placeholder 3">
            <a:extLst>
              <a:ext uri="{FF2B5EF4-FFF2-40B4-BE49-F238E27FC236}">
                <a16:creationId xmlns:a16="http://schemas.microsoft.com/office/drawing/2014/main" id="{117745F6-91DE-4B2F-ACB1-C0C30670C8A8}"/>
              </a:ext>
            </a:extLst>
          </p:cNvPr>
          <p:cNvSpPr>
            <a:spLocks noGrp="1"/>
          </p:cNvSpPr>
          <p:nvPr>
            <p:ph type="sldNum" sz="quarter" idx="10"/>
          </p:nvPr>
        </p:nvSpPr>
        <p:spPr/>
        <p:txBody>
          <a:bodyPr/>
          <a:lstStyle/>
          <a:p>
            <a:pPr>
              <a:defRPr/>
            </a:pPr>
            <a:fld id="{6DB1FBA9-0009-47E9-8D28-5B0116D2432D}" type="slidenum">
              <a:rPr lang="en-US" altLang="en-US" smtClean="0"/>
              <a:pPr>
                <a:defRPr/>
              </a:pPr>
              <a:t>440</a:t>
            </a:fld>
            <a:endParaRPr lang="en-US" altLang="en-US"/>
          </a:p>
        </p:txBody>
      </p:sp>
    </p:spTree>
    <p:extLst>
      <p:ext uri="{BB962C8B-B14F-4D97-AF65-F5344CB8AC3E}">
        <p14:creationId xmlns:p14="http://schemas.microsoft.com/office/powerpoint/2010/main" val="3948123691"/>
      </p:ext>
    </p:extLst>
  </p:cSld>
  <p:clrMapOvr>
    <a:masterClrMapping/>
  </p:clrMapOvr>
  <p:transition spd="med"/>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7B6B0-81AA-431D-9604-1D3494FA2399}"/>
              </a:ext>
            </a:extLst>
          </p:cNvPr>
          <p:cNvSpPr>
            <a:spLocks noGrp="1"/>
          </p:cNvSpPr>
          <p:nvPr>
            <p:ph type="title"/>
          </p:nvPr>
        </p:nvSpPr>
        <p:spPr/>
        <p:txBody>
          <a:bodyPr/>
          <a:lstStyle/>
          <a:p>
            <a:r>
              <a:rPr lang="en-US" dirty="0"/>
              <a:t>Quiz 11</a:t>
            </a:r>
            <a:endParaRPr lang="en-CA" dirty="0"/>
          </a:p>
        </p:txBody>
      </p:sp>
      <p:sp>
        <p:nvSpPr>
          <p:cNvPr id="3" name="Content Placeholder 2">
            <a:extLst>
              <a:ext uri="{FF2B5EF4-FFF2-40B4-BE49-F238E27FC236}">
                <a16:creationId xmlns:a16="http://schemas.microsoft.com/office/drawing/2014/main" id="{2DFAA794-F080-4EF4-8C1D-B27465CF5E19}"/>
              </a:ext>
            </a:extLst>
          </p:cNvPr>
          <p:cNvSpPr>
            <a:spLocks noGrp="1"/>
          </p:cNvSpPr>
          <p:nvPr>
            <p:ph idx="1"/>
          </p:nvPr>
        </p:nvSpPr>
        <p:spPr/>
        <p:txBody>
          <a:bodyPr/>
          <a:lstStyle/>
          <a:p>
            <a:r>
              <a:rPr lang="en-US" b="1" dirty="0"/>
              <a:t>6. What does the following code print?</a:t>
            </a:r>
          </a:p>
          <a:p>
            <a:r>
              <a:rPr lang="en-US" i="1" dirty="0">
                <a:solidFill>
                  <a:srgbClr val="C00000"/>
                </a:solidFill>
              </a:rPr>
              <a:t>i=50</a:t>
            </a:r>
          </a:p>
          <a:p>
            <a:r>
              <a:rPr lang="en-US" i="1" dirty="0">
                <a:solidFill>
                  <a:srgbClr val="C00000"/>
                </a:solidFill>
              </a:rPr>
              <a:t>def fan():</a:t>
            </a:r>
          </a:p>
          <a:p>
            <a:r>
              <a:rPr lang="en-US" i="1" dirty="0">
                <a:solidFill>
                  <a:srgbClr val="C00000"/>
                </a:solidFill>
              </a:rPr>
              <a:t>    i=100                                                </a:t>
            </a:r>
            <a:r>
              <a:rPr lang="en-US" b="1" i="1" dirty="0">
                <a:solidFill>
                  <a:srgbClr val="00B0F0"/>
                </a:solidFill>
              </a:rPr>
              <a:t>_____________</a:t>
            </a:r>
            <a:r>
              <a:rPr lang="en-US" b="1" i="1" dirty="0">
                <a:solidFill>
                  <a:srgbClr val="C00000"/>
                </a:solidFill>
              </a:rPr>
              <a:t> </a:t>
            </a:r>
            <a:endParaRPr lang="en-US" i="1" dirty="0">
              <a:solidFill>
                <a:srgbClr val="C00000"/>
              </a:solidFill>
            </a:endParaRPr>
          </a:p>
          <a:p>
            <a:r>
              <a:rPr lang="en-US" i="1" dirty="0">
                <a:solidFill>
                  <a:srgbClr val="C00000"/>
                </a:solidFill>
              </a:rPr>
              <a:t>    return i</a:t>
            </a:r>
          </a:p>
          <a:p>
            <a:endParaRPr lang="en-US" i="1" dirty="0">
              <a:solidFill>
                <a:srgbClr val="C00000"/>
              </a:solidFill>
            </a:endParaRPr>
          </a:p>
          <a:p>
            <a:r>
              <a:rPr lang="en-US" i="1" dirty="0">
                <a:solidFill>
                  <a:srgbClr val="C00000"/>
                </a:solidFill>
              </a:rPr>
              <a:t>print(fan())</a:t>
            </a:r>
          </a:p>
          <a:p>
            <a:endParaRPr lang="en-US" dirty="0"/>
          </a:p>
          <a:p>
            <a:r>
              <a:rPr lang="en-US" b="1" dirty="0"/>
              <a:t>7. What does the following code print?</a:t>
            </a:r>
          </a:p>
          <a:p>
            <a:r>
              <a:rPr lang="en-US" i="1" dirty="0" err="1">
                <a:solidFill>
                  <a:srgbClr val="C00000"/>
                </a:solidFill>
              </a:rPr>
              <a:t>nn</a:t>
            </a:r>
            <a:r>
              <a:rPr lang="en-US" i="1" dirty="0">
                <a:solidFill>
                  <a:srgbClr val="C00000"/>
                </a:solidFill>
              </a:rPr>
              <a:t>=9</a:t>
            </a:r>
          </a:p>
          <a:p>
            <a:r>
              <a:rPr lang="en-US" i="1" dirty="0">
                <a:solidFill>
                  <a:srgbClr val="C00000"/>
                </a:solidFill>
              </a:rPr>
              <a:t>if True:                                                   </a:t>
            </a:r>
            <a:r>
              <a:rPr lang="en-US" b="1" i="1" dirty="0">
                <a:solidFill>
                  <a:srgbClr val="00B0F0"/>
                </a:solidFill>
              </a:rPr>
              <a:t>_____________</a:t>
            </a:r>
            <a:r>
              <a:rPr lang="en-US" i="1" dirty="0">
                <a:solidFill>
                  <a:srgbClr val="C00000"/>
                </a:solidFill>
              </a:rPr>
              <a:t> </a:t>
            </a:r>
          </a:p>
          <a:p>
            <a:r>
              <a:rPr lang="en-US" i="1" dirty="0">
                <a:solidFill>
                  <a:srgbClr val="C00000"/>
                </a:solidFill>
              </a:rPr>
              <a:t>    </a:t>
            </a:r>
            <a:r>
              <a:rPr lang="en-US" i="1" dirty="0" err="1">
                <a:solidFill>
                  <a:srgbClr val="C00000"/>
                </a:solidFill>
              </a:rPr>
              <a:t>nn</a:t>
            </a:r>
            <a:r>
              <a:rPr lang="en-US" i="1" dirty="0">
                <a:solidFill>
                  <a:srgbClr val="C00000"/>
                </a:solidFill>
              </a:rPr>
              <a:t>=16</a:t>
            </a:r>
          </a:p>
          <a:p>
            <a:endParaRPr lang="en-US" i="1" dirty="0">
              <a:solidFill>
                <a:srgbClr val="C00000"/>
              </a:solidFill>
            </a:endParaRPr>
          </a:p>
          <a:p>
            <a:pPr marL="0" indent="0">
              <a:buNone/>
            </a:pPr>
            <a:r>
              <a:rPr lang="en-US" i="1" dirty="0">
                <a:solidFill>
                  <a:srgbClr val="C00000"/>
                </a:solidFill>
              </a:rPr>
              <a:t>print(</a:t>
            </a:r>
            <a:r>
              <a:rPr lang="en-US" i="1" dirty="0" err="1">
                <a:solidFill>
                  <a:srgbClr val="C00000"/>
                </a:solidFill>
              </a:rPr>
              <a:t>nn</a:t>
            </a:r>
            <a:r>
              <a:rPr lang="en-US" i="1" dirty="0">
                <a:solidFill>
                  <a:srgbClr val="C00000"/>
                </a:solidFill>
              </a:rPr>
              <a:t>)</a:t>
            </a:r>
          </a:p>
          <a:p>
            <a:endParaRPr lang="en-CA" dirty="0"/>
          </a:p>
        </p:txBody>
      </p:sp>
      <p:sp>
        <p:nvSpPr>
          <p:cNvPr id="4" name="Slide Number Placeholder 3">
            <a:extLst>
              <a:ext uri="{FF2B5EF4-FFF2-40B4-BE49-F238E27FC236}">
                <a16:creationId xmlns:a16="http://schemas.microsoft.com/office/drawing/2014/main" id="{1B68D24D-74F8-4EBD-B62B-38EC12E492F3}"/>
              </a:ext>
            </a:extLst>
          </p:cNvPr>
          <p:cNvSpPr>
            <a:spLocks noGrp="1"/>
          </p:cNvSpPr>
          <p:nvPr>
            <p:ph type="sldNum" sz="quarter" idx="10"/>
          </p:nvPr>
        </p:nvSpPr>
        <p:spPr/>
        <p:txBody>
          <a:bodyPr/>
          <a:lstStyle/>
          <a:p>
            <a:pPr>
              <a:defRPr/>
            </a:pPr>
            <a:fld id="{6DB1FBA9-0009-47E9-8D28-5B0116D2432D}" type="slidenum">
              <a:rPr lang="en-US" altLang="en-US" smtClean="0"/>
              <a:pPr>
                <a:defRPr/>
              </a:pPr>
              <a:t>441</a:t>
            </a:fld>
            <a:endParaRPr lang="en-US" altLang="en-US"/>
          </a:p>
        </p:txBody>
      </p:sp>
    </p:spTree>
    <p:extLst>
      <p:ext uri="{BB962C8B-B14F-4D97-AF65-F5344CB8AC3E}">
        <p14:creationId xmlns:p14="http://schemas.microsoft.com/office/powerpoint/2010/main" val="689019400"/>
      </p:ext>
    </p:extLst>
  </p:cSld>
  <p:clrMapOvr>
    <a:masterClrMapping/>
  </p:clrMapOvr>
  <p:transition spd="med"/>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33324-8B95-4506-8641-0062456BE32C}"/>
              </a:ext>
            </a:extLst>
          </p:cNvPr>
          <p:cNvSpPr>
            <a:spLocks noGrp="1"/>
          </p:cNvSpPr>
          <p:nvPr>
            <p:ph type="title"/>
          </p:nvPr>
        </p:nvSpPr>
        <p:spPr/>
        <p:txBody>
          <a:bodyPr/>
          <a:lstStyle/>
          <a:p>
            <a:r>
              <a:rPr lang="en-US" dirty="0"/>
              <a:t>Quiz 11</a:t>
            </a:r>
            <a:endParaRPr lang="en-CA" dirty="0"/>
          </a:p>
        </p:txBody>
      </p:sp>
      <p:sp>
        <p:nvSpPr>
          <p:cNvPr id="3" name="Content Placeholder 2">
            <a:extLst>
              <a:ext uri="{FF2B5EF4-FFF2-40B4-BE49-F238E27FC236}">
                <a16:creationId xmlns:a16="http://schemas.microsoft.com/office/drawing/2014/main" id="{9BD38D9E-4286-4E5B-BDD6-9DF90B34AA2B}"/>
              </a:ext>
            </a:extLst>
          </p:cNvPr>
          <p:cNvSpPr>
            <a:spLocks noGrp="1"/>
          </p:cNvSpPr>
          <p:nvPr>
            <p:ph idx="1"/>
          </p:nvPr>
        </p:nvSpPr>
        <p:spPr/>
        <p:txBody>
          <a:bodyPr/>
          <a:lstStyle/>
          <a:p>
            <a:r>
              <a:rPr lang="en-US" b="1" dirty="0"/>
              <a:t>8. What does the following code print?</a:t>
            </a:r>
          </a:p>
          <a:p>
            <a:r>
              <a:rPr lang="en-US" i="1" dirty="0">
                <a:solidFill>
                  <a:srgbClr val="C00000"/>
                </a:solidFill>
              </a:rPr>
              <a:t>cc=2</a:t>
            </a:r>
          </a:p>
          <a:p>
            <a:r>
              <a:rPr lang="en-US" i="1" dirty="0">
                <a:solidFill>
                  <a:srgbClr val="C00000"/>
                </a:solidFill>
              </a:rPr>
              <a:t>if False:</a:t>
            </a:r>
          </a:p>
          <a:p>
            <a:r>
              <a:rPr lang="en-US" i="1" dirty="0">
                <a:solidFill>
                  <a:srgbClr val="C00000"/>
                </a:solidFill>
              </a:rPr>
              <a:t>    cc=66</a:t>
            </a:r>
          </a:p>
          <a:p>
            <a:r>
              <a:rPr lang="en-US" i="1" dirty="0">
                <a:solidFill>
                  <a:srgbClr val="C00000"/>
                </a:solidFill>
              </a:rPr>
              <a:t>            </a:t>
            </a:r>
          </a:p>
          <a:p>
            <a:r>
              <a:rPr lang="en-US" i="1" dirty="0">
                <a:solidFill>
                  <a:srgbClr val="C00000"/>
                </a:solidFill>
              </a:rPr>
              <a:t>def car():</a:t>
            </a:r>
          </a:p>
          <a:p>
            <a:r>
              <a:rPr lang="en-US" i="1" dirty="0">
                <a:solidFill>
                  <a:srgbClr val="C00000"/>
                </a:solidFill>
              </a:rPr>
              <a:t>    if True:</a:t>
            </a:r>
          </a:p>
          <a:p>
            <a:r>
              <a:rPr lang="en-US" i="1" dirty="0">
                <a:solidFill>
                  <a:srgbClr val="C00000"/>
                </a:solidFill>
              </a:rPr>
              <a:t>        cc=40</a:t>
            </a:r>
          </a:p>
          <a:p>
            <a:r>
              <a:rPr lang="en-US" i="1" dirty="0">
                <a:solidFill>
                  <a:srgbClr val="C00000"/>
                </a:solidFill>
              </a:rPr>
              <a:t>        print(cc)</a:t>
            </a:r>
          </a:p>
          <a:p>
            <a:endParaRPr lang="en-US" dirty="0"/>
          </a:p>
          <a:p>
            <a:r>
              <a:rPr lang="en-US" dirty="0">
                <a:solidFill>
                  <a:srgbClr val="C00000"/>
                </a:solidFill>
              </a:rPr>
              <a:t>print(car())</a:t>
            </a:r>
          </a:p>
          <a:p>
            <a:r>
              <a:rPr lang="en-US" dirty="0">
                <a:solidFill>
                  <a:srgbClr val="C00000"/>
                </a:solidFill>
              </a:rPr>
              <a:t>print(cc)</a:t>
            </a:r>
          </a:p>
          <a:p>
            <a:endParaRPr lang="en-US" dirty="0"/>
          </a:p>
          <a:p>
            <a:r>
              <a:rPr lang="en-US" b="1" dirty="0">
                <a:solidFill>
                  <a:srgbClr val="00B0F0"/>
                </a:solidFill>
              </a:rPr>
              <a:t>_____________</a:t>
            </a:r>
            <a:endParaRPr lang="en-US" dirty="0">
              <a:solidFill>
                <a:srgbClr val="00B0F0"/>
              </a:solidFill>
            </a:endParaRPr>
          </a:p>
        </p:txBody>
      </p:sp>
      <p:sp>
        <p:nvSpPr>
          <p:cNvPr id="4" name="Slide Number Placeholder 3">
            <a:extLst>
              <a:ext uri="{FF2B5EF4-FFF2-40B4-BE49-F238E27FC236}">
                <a16:creationId xmlns:a16="http://schemas.microsoft.com/office/drawing/2014/main" id="{44301F1C-6CD0-4998-ABD0-1F4C8741CB26}"/>
              </a:ext>
            </a:extLst>
          </p:cNvPr>
          <p:cNvSpPr>
            <a:spLocks noGrp="1"/>
          </p:cNvSpPr>
          <p:nvPr>
            <p:ph type="sldNum" sz="quarter" idx="10"/>
          </p:nvPr>
        </p:nvSpPr>
        <p:spPr/>
        <p:txBody>
          <a:bodyPr/>
          <a:lstStyle/>
          <a:p>
            <a:pPr>
              <a:defRPr/>
            </a:pPr>
            <a:fld id="{6DB1FBA9-0009-47E9-8D28-5B0116D2432D}" type="slidenum">
              <a:rPr lang="en-US" altLang="en-US" smtClean="0"/>
              <a:pPr>
                <a:defRPr/>
              </a:pPr>
              <a:t>442</a:t>
            </a:fld>
            <a:endParaRPr lang="en-US" altLang="en-US"/>
          </a:p>
        </p:txBody>
      </p:sp>
    </p:spTree>
    <p:extLst>
      <p:ext uri="{BB962C8B-B14F-4D97-AF65-F5344CB8AC3E}">
        <p14:creationId xmlns:p14="http://schemas.microsoft.com/office/powerpoint/2010/main" val="3735982381"/>
      </p:ext>
    </p:extLst>
  </p:cSld>
  <p:clrMapOvr>
    <a:masterClrMapping/>
  </p:clrMapOvr>
  <p:transition spd="med"/>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98E3C-7B31-4253-B7A2-D210046A41A1}"/>
              </a:ext>
            </a:extLst>
          </p:cNvPr>
          <p:cNvSpPr>
            <a:spLocks noGrp="1"/>
          </p:cNvSpPr>
          <p:nvPr>
            <p:ph type="title"/>
          </p:nvPr>
        </p:nvSpPr>
        <p:spPr/>
        <p:txBody>
          <a:bodyPr/>
          <a:lstStyle/>
          <a:p>
            <a:r>
              <a:rPr lang="en-US" dirty="0"/>
              <a:t>Quiz 11</a:t>
            </a:r>
            <a:endParaRPr lang="en-CA" dirty="0"/>
          </a:p>
        </p:txBody>
      </p:sp>
      <p:sp>
        <p:nvSpPr>
          <p:cNvPr id="3" name="Content Placeholder 2">
            <a:extLst>
              <a:ext uri="{FF2B5EF4-FFF2-40B4-BE49-F238E27FC236}">
                <a16:creationId xmlns:a16="http://schemas.microsoft.com/office/drawing/2014/main" id="{BC00C9D9-04EC-4F78-BBE2-BA9157EB55C4}"/>
              </a:ext>
            </a:extLst>
          </p:cNvPr>
          <p:cNvSpPr>
            <a:spLocks noGrp="1"/>
          </p:cNvSpPr>
          <p:nvPr>
            <p:ph idx="1"/>
          </p:nvPr>
        </p:nvSpPr>
        <p:spPr/>
        <p:txBody>
          <a:bodyPr/>
          <a:lstStyle/>
          <a:p>
            <a:r>
              <a:rPr lang="en-US" b="1" dirty="0"/>
              <a:t>9. What does the following code print?</a:t>
            </a:r>
          </a:p>
          <a:p>
            <a:r>
              <a:rPr lang="en-US" i="1" dirty="0" err="1">
                <a:solidFill>
                  <a:srgbClr val="C00000"/>
                </a:solidFill>
              </a:rPr>
              <a:t>qq</a:t>
            </a:r>
            <a:r>
              <a:rPr lang="en-US" i="1" dirty="0">
                <a:solidFill>
                  <a:srgbClr val="C00000"/>
                </a:solidFill>
              </a:rPr>
              <a:t>=3</a:t>
            </a:r>
          </a:p>
          <a:p>
            <a:r>
              <a:rPr lang="en-US" i="1" dirty="0">
                <a:solidFill>
                  <a:srgbClr val="C00000"/>
                </a:solidFill>
              </a:rPr>
              <a:t>def cycle():</a:t>
            </a:r>
          </a:p>
          <a:p>
            <a:r>
              <a:rPr lang="en-US" i="1" dirty="0">
                <a:solidFill>
                  <a:srgbClr val="C00000"/>
                </a:solidFill>
              </a:rPr>
              <a:t>    </a:t>
            </a:r>
            <a:r>
              <a:rPr lang="en-US" i="1" dirty="0" err="1">
                <a:solidFill>
                  <a:srgbClr val="C00000"/>
                </a:solidFill>
              </a:rPr>
              <a:t>qq</a:t>
            </a:r>
            <a:r>
              <a:rPr lang="en-US" i="1" dirty="0">
                <a:solidFill>
                  <a:srgbClr val="C00000"/>
                </a:solidFill>
              </a:rPr>
              <a:t>=7</a:t>
            </a:r>
          </a:p>
          <a:p>
            <a:r>
              <a:rPr lang="en-US" i="1" dirty="0">
                <a:solidFill>
                  <a:srgbClr val="C00000"/>
                </a:solidFill>
              </a:rPr>
              <a:t>    return </a:t>
            </a:r>
            <a:r>
              <a:rPr lang="en-US" i="1" dirty="0" err="1">
                <a:solidFill>
                  <a:srgbClr val="C00000"/>
                </a:solidFill>
              </a:rPr>
              <a:t>qq</a:t>
            </a:r>
            <a:endParaRPr lang="en-US" i="1" dirty="0">
              <a:solidFill>
                <a:srgbClr val="C00000"/>
              </a:solidFill>
            </a:endParaRPr>
          </a:p>
          <a:p>
            <a:endParaRPr lang="en-US" i="1" dirty="0">
              <a:solidFill>
                <a:srgbClr val="C00000"/>
              </a:solidFill>
            </a:endParaRPr>
          </a:p>
          <a:p>
            <a:r>
              <a:rPr lang="en-US" i="1" dirty="0">
                <a:solidFill>
                  <a:srgbClr val="C00000"/>
                </a:solidFill>
              </a:rPr>
              <a:t>print(</a:t>
            </a:r>
            <a:r>
              <a:rPr lang="en-US" i="1" dirty="0" err="1">
                <a:solidFill>
                  <a:srgbClr val="C00000"/>
                </a:solidFill>
              </a:rPr>
              <a:t>qq</a:t>
            </a:r>
            <a:r>
              <a:rPr lang="en-US" i="1" dirty="0">
                <a:solidFill>
                  <a:srgbClr val="C00000"/>
                </a:solidFill>
              </a:rPr>
              <a:t>)</a:t>
            </a:r>
          </a:p>
          <a:p>
            <a:endParaRPr lang="en-US" dirty="0"/>
          </a:p>
          <a:p>
            <a:endParaRPr lang="en-US" dirty="0"/>
          </a:p>
          <a:p>
            <a:r>
              <a:rPr lang="en-US" b="1" dirty="0">
                <a:solidFill>
                  <a:srgbClr val="00B0F0"/>
                </a:solidFill>
              </a:rPr>
              <a:t>_____________</a:t>
            </a:r>
            <a:endParaRPr lang="en-US" dirty="0">
              <a:solidFill>
                <a:srgbClr val="00B0F0"/>
              </a:solidFill>
            </a:endParaRPr>
          </a:p>
          <a:p>
            <a:endParaRPr lang="en-US" dirty="0"/>
          </a:p>
          <a:p>
            <a:endParaRPr lang="en-CA" dirty="0"/>
          </a:p>
        </p:txBody>
      </p:sp>
      <p:sp>
        <p:nvSpPr>
          <p:cNvPr id="4" name="Slide Number Placeholder 3">
            <a:extLst>
              <a:ext uri="{FF2B5EF4-FFF2-40B4-BE49-F238E27FC236}">
                <a16:creationId xmlns:a16="http://schemas.microsoft.com/office/drawing/2014/main" id="{96F11377-E27A-49B2-AE39-412BB0026ACB}"/>
              </a:ext>
            </a:extLst>
          </p:cNvPr>
          <p:cNvSpPr>
            <a:spLocks noGrp="1"/>
          </p:cNvSpPr>
          <p:nvPr>
            <p:ph type="sldNum" sz="quarter" idx="10"/>
          </p:nvPr>
        </p:nvSpPr>
        <p:spPr/>
        <p:txBody>
          <a:bodyPr/>
          <a:lstStyle/>
          <a:p>
            <a:pPr>
              <a:defRPr/>
            </a:pPr>
            <a:fld id="{6DB1FBA9-0009-47E9-8D28-5B0116D2432D}" type="slidenum">
              <a:rPr lang="en-US" altLang="en-US" smtClean="0"/>
              <a:pPr>
                <a:defRPr/>
              </a:pPr>
              <a:t>443</a:t>
            </a:fld>
            <a:endParaRPr lang="en-US" altLang="en-US"/>
          </a:p>
        </p:txBody>
      </p:sp>
    </p:spTree>
    <p:extLst>
      <p:ext uri="{BB962C8B-B14F-4D97-AF65-F5344CB8AC3E}">
        <p14:creationId xmlns:p14="http://schemas.microsoft.com/office/powerpoint/2010/main" val="2533413808"/>
      </p:ext>
    </p:extLst>
  </p:cSld>
  <p:clrMapOvr>
    <a:masterClrMapping/>
  </p:clrMapOvr>
  <p:transition spd="med"/>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9D1D4-BA01-492F-8CE6-20472A5023F7}"/>
              </a:ext>
            </a:extLst>
          </p:cNvPr>
          <p:cNvSpPr>
            <a:spLocks noGrp="1"/>
          </p:cNvSpPr>
          <p:nvPr>
            <p:ph type="title"/>
          </p:nvPr>
        </p:nvSpPr>
        <p:spPr/>
        <p:txBody>
          <a:bodyPr/>
          <a:lstStyle/>
          <a:p>
            <a:r>
              <a:rPr lang="en-US" dirty="0"/>
              <a:t>Quiz 11</a:t>
            </a:r>
            <a:endParaRPr lang="en-CA" dirty="0"/>
          </a:p>
        </p:txBody>
      </p:sp>
      <p:sp>
        <p:nvSpPr>
          <p:cNvPr id="3" name="Content Placeholder 2">
            <a:extLst>
              <a:ext uri="{FF2B5EF4-FFF2-40B4-BE49-F238E27FC236}">
                <a16:creationId xmlns:a16="http://schemas.microsoft.com/office/drawing/2014/main" id="{38C82A7C-E7CA-4834-9F90-AAA82EF32155}"/>
              </a:ext>
            </a:extLst>
          </p:cNvPr>
          <p:cNvSpPr>
            <a:spLocks noGrp="1"/>
          </p:cNvSpPr>
          <p:nvPr>
            <p:ph idx="1"/>
          </p:nvPr>
        </p:nvSpPr>
        <p:spPr/>
        <p:txBody>
          <a:bodyPr/>
          <a:lstStyle/>
          <a:p>
            <a:r>
              <a:rPr lang="en-US" b="1" dirty="0"/>
              <a:t>10. What is the value of dd printed?</a:t>
            </a:r>
          </a:p>
          <a:p>
            <a:r>
              <a:rPr lang="en-US" sz="1800" i="1" dirty="0">
                <a:solidFill>
                  <a:srgbClr val="C00000"/>
                </a:solidFill>
              </a:rPr>
              <a:t>dd = 0</a:t>
            </a:r>
          </a:p>
          <a:p>
            <a:r>
              <a:rPr lang="en-US" sz="1800" i="1" dirty="0">
                <a:solidFill>
                  <a:srgbClr val="C00000"/>
                </a:solidFill>
              </a:rPr>
              <a:t>def func1():</a:t>
            </a:r>
          </a:p>
          <a:p>
            <a:r>
              <a:rPr lang="en-US" sz="1800" i="1" dirty="0">
                <a:solidFill>
                  <a:srgbClr val="C00000"/>
                </a:solidFill>
              </a:rPr>
              <a:t>    dd=1</a:t>
            </a:r>
          </a:p>
          <a:p>
            <a:r>
              <a:rPr lang="en-US" sz="1800" i="1" dirty="0">
                <a:solidFill>
                  <a:srgbClr val="C00000"/>
                </a:solidFill>
              </a:rPr>
              <a:t>    return dd</a:t>
            </a:r>
          </a:p>
          <a:p>
            <a:endParaRPr lang="en-US" sz="1800" i="1" dirty="0">
              <a:solidFill>
                <a:srgbClr val="C00000"/>
              </a:solidFill>
            </a:endParaRPr>
          </a:p>
          <a:p>
            <a:r>
              <a:rPr lang="en-US" sz="1800" i="1" dirty="0">
                <a:solidFill>
                  <a:srgbClr val="C00000"/>
                </a:solidFill>
              </a:rPr>
              <a:t>def func2():</a:t>
            </a:r>
          </a:p>
          <a:p>
            <a:r>
              <a:rPr lang="en-US" sz="1800" i="1" dirty="0">
                <a:solidFill>
                  <a:srgbClr val="C00000"/>
                </a:solidFill>
              </a:rPr>
              <a:t>    a=1</a:t>
            </a:r>
          </a:p>
          <a:p>
            <a:r>
              <a:rPr lang="en-US" sz="1800" i="1" dirty="0">
                <a:solidFill>
                  <a:srgbClr val="C00000"/>
                </a:solidFill>
              </a:rPr>
              <a:t>    dd = a+1</a:t>
            </a:r>
          </a:p>
          <a:p>
            <a:r>
              <a:rPr lang="en-US" sz="1800" i="1" dirty="0">
                <a:solidFill>
                  <a:srgbClr val="C00000"/>
                </a:solidFill>
              </a:rPr>
              <a:t>    return  dd</a:t>
            </a:r>
          </a:p>
          <a:p>
            <a:endParaRPr lang="en-US" sz="1800" i="1" dirty="0">
              <a:solidFill>
                <a:srgbClr val="C00000"/>
              </a:solidFill>
            </a:endParaRPr>
          </a:p>
          <a:p>
            <a:r>
              <a:rPr lang="en-US" sz="1800" i="1" dirty="0">
                <a:solidFill>
                  <a:srgbClr val="C00000"/>
                </a:solidFill>
              </a:rPr>
              <a:t>print(func1())</a:t>
            </a:r>
          </a:p>
          <a:p>
            <a:r>
              <a:rPr lang="en-US" sz="1800" i="1" dirty="0">
                <a:solidFill>
                  <a:srgbClr val="C00000"/>
                </a:solidFill>
              </a:rPr>
              <a:t>print(func2()) </a:t>
            </a:r>
          </a:p>
          <a:p>
            <a:r>
              <a:rPr lang="en-US" sz="1800" i="1" dirty="0">
                <a:solidFill>
                  <a:srgbClr val="C00000"/>
                </a:solidFill>
              </a:rPr>
              <a:t>print(dd)</a:t>
            </a:r>
          </a:p>
          <a:p>
            <a:endParaRPr lang="en-US" sz="1800" dirty="0"/>
          </a:p>
          <a:p>
            <a:r>
              <a:rPr lang="en-US" sz="1800" b="1" dirty="0">
                <a:solidFill>
                  <a:srgbClr val="00B0F0"/>
                </a:solidFill>
              </a:rPr>
              <a:t>_____________</a:t>
            </a:r>
            <a:endParaRPr lang="en-CA" sz="1800" dirty="0">
              <a:solidFill>
                <a:srgbClr val="00B0F0"/>
              </a:solidFill>
            </a:endParaRPr>
          </a:p>
        </p:txBody>
      </p:sp>
      <p:sp>
        <p:nvSpPr>
          <p:cNvPr id="4" name="Slide Number Placeholder 3">
            <a:extLst>
              <a:ext uri="{FF2B5EF4-FFF2-40B4-BE49-F238E27FC236}">
                <a16:creationId xmlns:a16="http://schemas.microsoft.com/office/drawing/2014/main" id="{7488E5EC-76B9-4974-B9EC-225563EF29D2}"/>
              </a:ext>
            </a:extLst>
          </p:cNvPr>
          <p:cNvSpPr>
            <a:spLocks noGrp="1"/>
          </p:cNvSpPr>
          <p:nvPr>
            <p:ph type="sldNum" sz="quarter" idx="10"/>
          </p:nvPr>
        </p:nvSpPr>
        <p:spPr/>
        <p:txBody>
          <a:bodyPr/>
          <a:lstStyle/>
          <a:p>
            <a:pPr>
              <a:defRPr/>
            </a:pPr>
            <a:fld id="{6DB1FBA9-0009-47E9-8D28-5B0116D2432D}" type="slidenum">
              <a:rPr lang="en-US" altLang="en-US" smtClean="0"/>
              <a:pPr>
                <a:defRPr/>
              </a:pPr>
              <a:t>444</a:t>
            </a:fld>
            <a:endParaRPr lang="en-US" altLang="en-US"/>
          </a:p>
        </p:txBody>
      </p:sp>
    </p:spTree>
    <p:extLst>
      <p:ext uri="{BB962C8B-B14F-4D97-AF65-F5344CB8AC3E}">
        <p14:creationId xmlns:p14="http://schemas.microsoft.com/office/powerpoint/2010/main" val="3687827243"/>
      </p:ext>
    </p:extLst>
  </p:cSld>
  <p:clrMapOvr>
    <a:masterClrMapping/>
  </p:clrMapOvr>
  <p:transition spd="med"/>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Objects and Class</a:t>
            </a:r>
          </a:p>
        </p:txBody>
      </p:sp>
      <p:sp>
        <p:nvSpPr>
          <p:cNvPr id="3" name="Content Placeholder 2"/>
          <p:cNvSpPr>
            <a:spLocks noGrp="1"/>
          </p:cNvSpPr>
          <p:nvPr>
            <p:ph idx="1"/>
          </p:nvPr>
        </p:nvSpPr>
        <p:spPr/>
        <p:txBody>
          <a:bodyPr/>
          <a:lstStyle/>
          <a:p>
            <a:r>
              <a:rPr lang="en-US" dirty="0"/>
              <a:t>In this section, you'll learn about the core functionality of Python, Python objects and classes</a:t>
            </a:r>
            <a:endParaRPr lang="en-US" b="1" dirty="0"/>
          </a:p>
          <a:p>
            <a:r>
              <a:rPr lang="en-US" b="1" dirty="0"/>
              <a:t>You'll learn what a class is, how t</a:t>
            </a:r>
            <a:r>
              <a:rPr lang="en-US" dirty="0"/>
              <a:t>o create it and use it in your program</a:t>
            </a:r>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445</a:t>
            </a:fld>
            <a:endParaRPr lang="en-US" altLang="en-US"/>
          </a:p>
        </p:txBody>
      </p:sp>
      <p:pic>
        <p:nvPicPr>
          <p:cNvPr id="7" name="Picture 6">
            <a:extLst>
              <a:ext uri="{FF2B5EF4-FFF2-40B4-BE49-F238E27FC236}">
                <a16:creationId xmlns:a16="http://schemas.microsoft.com/office/drawing/2014/main" id="{F0EF6693-8D68-4740-A65D-6F60D7C8F1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4" y="2419696"/>
            <a:ext cx="9144000" cy="3142904"/>
          </a:xfrm>
          <a:prstGeom prst="rect">
            <a:avLst/>
          </a:prstGeom>
        </p:spPr>
      </p:pic>
      <p:sp>
        <p:nvSpPr>
          <p:cNvPr id="6" name="Arrow: U-Turn 5">
            <a:hlinkClick r:id="rId3" action="ppaction://hlinksldjump"/>
            <a:extLst>
              <a:ext uri="{FF2B5EF4-FFF2-40B4-BE49-F238E27FC236}">
                <a16:creationId xmlns:a16="http://schemas.microsoft.com/office/drawing/2014/main" id="{4C679294-BE65-4E86-ACAF-5F2E19C44060}"/>
              </a:ext>
            </a:extLst>
          </p:cNvPr>
          <p:cNvSpPr/>
          <p:nvPr/>
        </p:nvSpPr>
        <p:spPr bwMode="auto">
          <a:xfrm>
            <a:off x="1143000" y="5981700"/>
            <a:ext cx="457200" cy="228600"/>
          </a:xfrm>
          <a:prstGeom prst="uturnArrow">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1196975" marR="0" indent="-282575" algn="l" defTabSz="914400" rtl="0" eaLnBrk="1" fontAlgn="base" latinLnBrk="0" hangingPunct="1">
              <a:lnSpc>
                <a:spcPct val="100000"/>
              </a:lnSpc>
              <a:spcBef>
                <a:spcPts val="500"/>
              </a:spcBef>
              <a:spcAft>
                <a:spcPct val="0"/>
              </a:spcAft>
              <a:buClr>
                <a:srgbClr val="800080"/>
              </a:buClr>
              <a:buSzPct val="55000"/>
              <a:buFont typeface="Wingdings" panose="05000000000000000000" pitchFamily="2" charset="2"/>
              <a:buChar char="n"/>
              <a:tabLst/>
            </a:pPr>
            <a:endParaRPr kumimoji="0" lang="en-US" sz="2000" b="0" i="0" u="none" strike="noStrike" cap="none" normalizeH="0" baseline="0">
              <a:ln>
                <a:noFill/>
              </a:ln>
              <a:solidFill>
                <a:schemeClr val="tx1"/>
              </a:solidFill>
              <a:effectLst/>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20659935"/>
      </p:ext>
    </p:extLst>
  </p:cSld>
  <p:clrMapOvr>
    <a:masterClrMapping/>
  </p:clrMapOvr>
  <p:transition spd="med"/>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79A1E-34D2-414C-AF84-2EA34D2DCC00}"/>
              </a:ext>
            </a:extLst>
          </p:cNvPr>
          <p:cNvSpPr>
            <a:spLocks noGrp="1"/>
          </p:cNvSpPr>
          <p:nvPr>
            <p:ph type="title"/>
          </p:nvPr>
        </p:nvSpPr>
        <p:spPr/>
        <p:txBody>
          <a:bodyPr/>
          <a:lstStyle/>
          <a:p>
            <a:r>
              <a:rPr lang="en-US" sz="3200" dirty="0"/>
              <a:t>Python Objects and Class(cont)</a:t>
            </a:r>
          </a:p>
        </p:txBody>
      </p:sp>
      <p:sp>
        <p:nvSpPr>
          <p:cNvPr id="4" name="Slide Number Placeholder 3">
            <a:extLst>
              <a:ext uri="{FF2B5EF4-FFF2-40B4-BE49-F238E27FC236}">
                <a16:creationId xmlns:a16="http://schemas.microsoft.com/office/drawing/2014/main" id="{F7616B59-E0A1-48EC-A55B-A80CF8CFDCC4}"/>
              </a:ext>
            </a:extLst>
          </p:cNvPr>
          <p:cNvSpPr>
            <a:spLocks noGrp="1"/>
          </p:cNvSpPr>
          <p:nvPr>
            <p:ph type="sldNum" sz="quarter" idx="10"/>
          </p:nvPr>
        </p:nvSpPr>
        <p:spPr/>
        <p:txBody>
          <a:bodyPr/>
          <a:lstStyle/>
          <a:p>
            <a:pPr>
              <a:defRPr/>
            </a:pPr>
            <a:fld id="{6DB1FBA9-0009-47E9-8D28-5B0116D2432D}" type="slidenum">
              <a:rPr lang="en-US" altLang="en-US" smtClean="0"/>
              <a:pPr>
                <a:defRPr/>
              </a:pPr>
              <a:t>446</a:t>
            </a:fld>
            <a:endParaRPr lang="en-US" altLang="en-US"/>
          </a:p>
        </p:txBody>
      </p:sp>
      <p:sp>
        <p:nvSpPr>
          <p:cNvPr id="5" name="Content Placeholder 4">
            <a:extLst>
              <a:ext uri="{FF2B5EF4-FFF2-40B4-BE49-F238E27FC236}">
                <a16:creationId xmlns:a16="http://schemas.microsoft.com/office/drawing/2014/main" id="{6AC9C7FF-FB48-4214-A93B-3C2CB4A09C2C}"/>
              </a:ext>
            </a:extLst>
          </p:cNvPr>
          <p:cNvSpPr>
            <a:spLocks noGrp="1"/>
          </p:cNvSpPr>
          <p:nvPr>
            <p:ph idx="1"/>
          </p:nvPr>
        </p:nvSpPr>
        <p:spPr/>
        <p:txBody>
          <a:bodyPr/>
          <a:lstStyle/>
          <a:p>
            <a:r>
              <a:rPr lang="en-US" b="1" dirty="0"/>
              <a:t>Class Example</a:t>
            </a:r>
          </a:p>
        </p:txBody>
      </p:sp>
      <p:pic>
        <p:nvPicPr>
          <p:cNvPr id="7" name="Picture 6">
            <a:extLst>
              <a:ext uri="{FF2B5EF4-FFF2-40B4-BE49-F238E27FC236}">
                <a16:creationId xmlns:a16="http://schemas.microsoft.com/office/drawing/2014/main" id="{8EC469D8-3BE2-4F4A-9421-3833B95199A1}"/>
              </a:ext>
            </a:extLst>
          </p:cNvPr>
          <p:cNvPicPr>
            <a:picLocks noChangeAspect="1"/>
          </p:cNvPicPr>
          <p:nvPr/>
        </p:nvPicPr>
        <p:blipFill>
          <a:blip r:embed="rId2"/>
          <a:stretch>
            <a:fillRect/>
          </a:stretch>
        </p:blipFill>
        <p:spPr>
          <a:xfrm>
            <a:off x="273844" y="1661160"/>
            <a:ext cx="8610600" cy="4511040"/>
          </a:xfrm>
          <a:prstGeom prst="rect">
            <a:avLst/>
          </a:prstGeom>
        </p:spPr>
      </p:pic>
    </p:spTree>
    <p:extLst>
      <p:ext uri="{BB962C8B-B14F-4D97-AF65-F5344CB8AC3E}">
        <p14:creationId xmlns:p14="http://schemas.microsoft.com/office/powerpoint/2010/main" val="1749680775"/>
      </p:ext>
    </p:extLst>
  </p:cSld>
  <p:clrMapOvr>
    <a:masterClrMapping/>
  </p:clrMapOvr>
  <p:transition spd="med"/>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Python Objects and Class(cont)</a:t>
            </a:r>
          </a:p>
        </p:txBody>
      </p:sp>
      <p:sp>
        <p:nvSpPr>
          <p:cNvPr id="3" name="Content Placeholder 2"/>
          <p:cNvSpPr>
            <a:spLocks noGrp="1"/>
          </p:cNvSpPr>
          <p:nvPr>
            <p:ph idx="1"/>
          </p:nvPr>
        </p:nvSpPr>
        <p:spPr/>
        <p:txBody>
          <a:bodyPr/>
          <a:lstStyle/>
          <a:p>
            <a:r>
              <a:rPr lang="en-US" dirty="0"/>
              <a:t>Python is an </a:t>
            </a:r>
            <a:r>
              <a:rPr lang="en-US" b="1" dirty="0">
                <a:solidFill>
                  <a:srgbClr val="C00000"/>
                </a:solidFill>
                <a:effectLst>
                  <a:outerShdw blurRad="38100" dist="38100" dir="2700000" algn="tl">
                    <a:srgbClr val="000000">
                      <a:alpha val="43137"/>
                    </a:srgbClr>
                  </a:outerShdw>
                </a:effectLst>
              </a:rPr>
              <a:t>object-oriented programming language</a:t>
            </a:r>
          </a:p>
          <a:p>
            <a:r>
              <a:rPr lang="en-US" dirty="0"/>
              <a:t>Unlike procedure-oriented programming, where the main emphasis is on functions, </a:t>
            </a:r>
            <a:r>
              <a:rPr lang="en-US" dirty="0">
                <a:solidFill>
                  <a:srgbClr val="C00000"/>
                </a:solidFill>
              </a:rPr>
              <a:t>object-oriented</a:t>
            </a:r>
            <a:r>
              <a:rPr lang="en-US" dirty="0"/>
              <a:t> programming focuses on objects</a:t>
            </a:r>
          </a:p>
          <a:p>
            <a:r>
              <a:rPr lang="en-US" dirty="0"/>
              <a:t>An </a:t>
            </a:r>
            <a:r>
              <a:rPr lang="en-US" b="1" dirty="0">
                <a:solidFill>
                  <a:srgbClr val="C00000"/>
                </a:solidFill>
              </a:rPr>
              <a:t>object</a:t>
            </a:r>
            <a:r>
              <a:rPr lang="en-US" dirty="0">
                <a:solidFill>
                  <a:srgbClr val="C00000"/>
                </a:solidFill>
              </a:rPr>
              <a:t> is </a:t>
            </a:r>
            <a:r>
              <a:rPr lang="en-US" dirty="0"/>
              <a:t>simply a collection of data (variables) and methods (functions) that act on those data</a:t>
            </a:r>
          </a:p>
          <a:p>
            <a:r>
              <a:rPr lang="en-US" dirty="0"/>
              <a:t>And a </a:t>
            </a:r>
            <a:r>
              <a:rPr lang="en-US" b="1" dirty="0">
                <a:solidFill>
                  <a:srgbClr val="C00000"/>
                </a:solidFill>
              </a:rPr>
              <a:t>class</a:t>
            </a:r>
            <a:r>
              <a:rPr lang="en-US" dirty="0">
                <a:solidFill>
                  <a:srgbClr val="C00000"/>
                </a:solidFill>
              </a:rPr>
              <a:t> </a:t>
            </a:r>
            <a:r>
              <a:rPr lang="en-US" dirty="0"/>
              <a:t>is a blueprint for the object</a:t>
            </a:r>
          </a:p>
          <a:p>
            <a:r>
              <a:rPr lang="en-US" dirty="0"/>
              <a:t>We can think of </a:t>
            </a:r>
            <a:r>
              <a:rPr lang="en-US" b="1" dirty="0">
                <a:solidFill>
                  <a:srgbClr val="C00000"/>
                </a:solidFill>
              </a:rPr>
              <a:t>class</a:t>
            </a:r>
            <a:r>
              <a:rPr lang="en-US" dirty="0">
                <a:solidFill>
                  <a:srgbClr val="C00000"/>
                </a:solidFill>
              </a:rPr>
              <a:t> </a:t>
            </a:r>
            <a:r>
              <a:rPr lang="en-US" dirty="0"/>
              <a:t>as a sketch (prototype) of a house</a:t>
            </a:r>
          </a:p>
          <a:p>
            <a:r>
              <a:rPr lang="en-US" dirty="0"/>
              <a:t>It contains all the details about the floors, doors, windows </a:t>
            </a:r>
            <a:r>
              <a:rPr lang="en-US" dirty="0" err="1"/>
              <a:t>etc</a:t>
            </a:r>
            <a:r>
              <a:rPr lang="en-US" dirty="0"/>
              <a:t>….</a:t>
            </a:r>
          </a:p>
          <a:p>
            <a:r>
              <a:rPr lang="en-US" dirty="0"/>
              <a:t>Based on these descriptions we build the house as the house is the object</a:t>
            </a:r>
          </a:p>
          <a:p>
            <a:r>
              <a:rPr lang="en-US" dirty="0"/>
              <a:t>As, many houses can be made from a description, we can create many objects from a class</a:t>
            </a:r>
          </a:p>
          <a:p>
            <a:r>
              <a:rPr lang="en-US" dirty="0"/>
              <a:t>An object is also called an instance of a class and the process of creating this object is called </a:t>
            </a:r>
            <a:r>
              <a:rPr lang="en-US" b="1" dirty="0">
                <a:solidFill>
                  <a:srgbClr val="C00000"/>
                </a:solidFill>
              </a:rPr>
              <a:t>instantiation</a:t>
            </a:r>
            <a:endParaRPr lang="en-US" dirty="0">
              <a:solidFill>
                <a:srgbClr val="C00000"/>
              </a:solidFill>
            </a:endParaRPr>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447</a:t>
            </a:fld>
            <a:endParaRPr lang="en-US" altLang="en-US"/>
          </a:p>
        </p:txBody>
      </p:sp>
    </p:spTree>
    <p:extLst>
      <p:ext uri="{BB962C8B-B14F-4D97-AF65-F5344CB8AC3E}">
        <p14:creationId xmlns:p14="http://schemas.microsoft.com/office/powerpoint/2010/main" val="1064325746"/>
      </p:ext>
    </p:extLst>
  </p:cSld>
  <p:clrMapOvr>
    <a:masterClrMapping/>
  </p:clrMapOvr>
  <p:transition spd="med"/>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Python Objects and Class(cont)</a:t>
            </a:r>
          </a:p>
        </p:txBody>
      </p:sp>
      <p:sp>
        <p:nvSpPr>
          <p:cNvPr id="3" name="Content Placeholder 2"/>
          <p:cNvSpPr>
            <a:spLocks noGrp="1"/>
          </p:cNvSpPr>
          <p:nvPr>
            <p:ph idx="1"/>
          </p:nvPr>
        </p:nvSpPr>
        <p:spPr/>
        <p:txBody>
          <a:bodyPr/>
          <a:lstStyle/>
          <a:p>
            <a:r>
              <a:rPr lang="en-US" b="1" dirty="0"/>
              <a:t>Defining a Class in Python</a:t>
            </a:r>
          </a:p>
          <a:p>
            <a:r>
              <a:rPr lang="en-US" dirty="0"/>
              <a:t>Like function definitions begin with the keyword </a:t>
            </a:r>
            <a:r>
              <a:rPr lang="en-US" dirty="0" err="1">
                <a:solidFill>
                  <a:srgbClr val="C00000"/>
                </a:solidFill>
              </a:rPr>
              <a:t>def</a:t>
            </a:r>
            <a:r>
              <a:rPr lang="en-US" dirty="0"/>
              <a:t>, in Python, we define a </a:t>
            </a:r>
            <a:r>
              <a:rPr lang="en-US" dirty="0">
                <a:solidFill>
                  <a:srgbClr val="C00000"/>
                </a:solidFill>
              </a:rPr>
              <a:t>class</a:t>
            </a:r>
            <a:r>
              <a:rPr lang="en-US" dirty="0"/>
              <a:t> using the keyword </a:t>
            </a:r>
            <a:r>
              <a:rPr lang="en-US" dirty="0">
                <a:solidFill>
                  <a:srgbClr val="C00000"/>
                </a:solidFill>
              </a:rPr>
              <a:t>class</a:t>
            </a:r>
          </a:p>
          <a:p>
            <a:r>
              <a:rPr lang="en-US" dirty="0"/>
              <a:t>The first string is called </a:t>
            </a:r>
            <a:r>
              <a:rPr lang="en-US" dirty="0" err="1">
                <a:solidFill>
                  <a:srgbClr val="C00000"/>
                </a:solidFill>
              </a:rPr>
              <a:t>docstring</a:t>
            </a:r>
            <a:r>
              <a:rPr lang="en-US" dirty="0"/>
              <a:t> and has a brief description about the </a:t>
            </a:r>
            <a:r>
              <a:rPr lang="en-US" dirty="0">
                <a:solidFill>
                  <a:srgbClr val="C00000"/>
                </a:solidFill>
              </a:rPr>
              <a:t>class</a:t>
            </a:r>
          </a:p>
          <a:p>
            <a:r>
              <a:rPr lang="en-US" dirty="0">
                <a:solidFill>
                  <a:srgbClr val="C00000"/>
                </a:solidFill>
              </a:rPr>
              <a:t>Although not mandatory, this is recommended</a:t>
            </a:r>
          </a:p>
          <a:p>
            <a:r>
              <a:rPr lang="en-US" dirty="0"/>
              <a:t>Here is a simple </a:t>
            </a:r>
            <a:r>
              <a:rPr lang="en-US" dirty="0">
                <a:solidFill>
                  <a:srgbClr val="C00000"/>
                </a:solidFill>
              </a:rPr>
              <a:t>class</a:t>
            </a:r>
            <a:r>
              <a:rPr lang="en-US" dirty="0"/>
              <a:t> definition</a:t>
            </a:r>
          </a:p>
          <a:p>
            <a:endParaRPr lang="en-US" dirty="0"/>
          </a:p>
          <a:p>
            <a:r>
              <a:rPr lang="en-US" i="1" dirty="0">
                <a:solidFill>
                  <a:srgbClr val="C00000"/>
                </a:solidFill>
                <a:effectLst>
                  <a:outerShdw blurRad="38100" dist="38100" dir="2700000" algn="tl">
                    <a:srgbClr val="000000">
                      <a:alpha val="43137"/>
                    </a:srgbClr>
                  </a:outerShdw>
                </a:effectLst>
              </a:rPr>
              <a:t>class </a:t>
            </a:r>
            <a:r>
              <a:rPr lang="en-US" i="1" dirty="0" err="1">
                <a:solidFill>
                  <a:srgbClr val="C00000"/>
                </a:solidFill>
                <a:effectLst>
                  <a:outerShdw blurRad="38100" dist="38100" dir="2700000" algn="tl">
                    <a:srgbClr val="000000">
                      <a:alpha val="43137"/>
                    </a:srgbClr>
                  </a:outerShdw>
                </a:effectLst>
              </a:rPr>
              <a:t>MyNewClass</a:t>
            </a:r>
            <a:r>
              <a:rPr lang="en-US" i="1" dirty="0">
                <a:solidFill>
                  <a:srgbClr val="C00000"/>
                </a:solidFill>
                <a:effectLst>
                  <a:outerShdw blurRad="38100" dist="38100" dir="2700000" algn="tl">
                    <a:srgbClr val="000000">
                      <a:alpha val="43137"/>
                    </a:srgbClr>
                  </a:outerShdw>
                </a:effectLst>
              </a:rPr>
              <a:t>:</a:t>
            </a:r>
          </a:p>
          <a:p>
            <a:r>
              <a:rPr lang="en-US" i="1" dirty="0">
                <a:solidFill>
                  <a:srgbClr val="C00000"/>
                </a:solidFill>
                <a:effectLst>
                  <a:outerShdw blurRad="38100" dist="38100" dir="2700000" algn="tl">
                    <a:srgbClr val="000000">
                      <a:alpha val="43137"/>
                    </a:srgbClr>
                  </a:outerShdw>
                </a:effectLst>
              </a:rPr>
              <a:t>    '''This is a </a:t>
            </a:r>
            <a:r>
              <a:rPr lang="en-US" i="1" dirty="0" err="1">
                <a:solidFill>
                  <a:srgbClr val="C00000"/>
                </a:solidFill>
                <a:effectLst>
                  <a:outerShdw blurRad="38100" dist="38100" dir="2700000" algn="tl">
                    <a:srgbClr val="000000">
                      <a:alpha val="43137"/>
                    </a:srgbClr>
                  </a:outerShdw>
                </a:effectLst>
              </a:rPr>
              <a:t>docstring</a:t>
            </a:r>
            <a:r>
              <a:rPr lang="en-US" i="1" dirty="0">
                <a:solidFill>
                  <a:srgbClr val="C00000"/>
                </a:solidFill>
                <a:effectLst>
                  <a:outerShdw blurRad="38100" dist="38100" dir="2700000" algn="tl">
                    <a:srgbClr val="000000">
                      <a:alpha val="43137"/>
                    </a:srgbClr>
                  </a:outerShdw>
                </a:effectLst>
              </a:rPr>
              <a:t>. I have created a new class'''</a:t>
            </a:r>
          </a:p>
          <a:p>
            <a:r>
              <a:rPr lang="en-US" i="1" dirty="0">
                <a:solidFill>
                  <a:srgbClr val="C00000"/>
                </a:solidFill>
                <a:effectLst>
                  <a:outerShdw blurRad="38100" dist="38100" dir="2700000" algn="tl">
                    <a:srgbClr val="000000">
                      <a:alpha val="43137"/>
                    </a:srgbClr>
                  </a:outerShdw>
                </a:effectLst>
              </a:rPr>
              <a:t>    pass</a:t>
            </a:r>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448</a:t>
            </a:fld>
            <a:endParaRPr lang="en-US" altLang="en-US"/>
          </a:p>
        </p:txBody>
      </p:sp>
    </p:spTree>
    <p:extLst>
      <p:ext uri="{BB962C8B-B14F-4D97-AF65-F5344CB8AC3E}">
        <p14:creationId xmlns:p14="http://schemas.microsoft.com/office/powerpoint/2010/main" val="3394051283"/>
      </p:ext>
    </p:extLst>
  </p:cSld>
  <p:clrMapOvr>
    <a:masterClrMapping/>
  </p:clrMapOvr>
  <p:transition spd="med"/>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Python Objects and Class(cont)</a:t>
            </a:r>
          </a:p>
        </p:txBody>
      </p:sp>
      <p:sp>
        <p:nvSpPr>
          <p:cNvPr id="3" name="Content Placeholder 2"/>
          <p:cNvSpPr>
            <a:spLocks noGrp="1"/>
          </p:cNvSpPr>
          <p:nvPr>
            <p:ph idx="1"/>
          </p:nvPr>
        </p:nvSpPr>
        <p:spPr/>
        <p:txBody>
          <a:bodyPr/>
          <a:lstStyle/>
          <a:p>
            <a:r>
              <a:rPr lang="en-US" dirty="0"/>
              <a:t>A </a:t>
            </a:r>
            <a:r>
              <a:rPr lang="en-US" dirty="0">
                <a:solidFill>
                  <a:srgbClr val="C00000"/>
                </a:solidFill>
              </a:rPr>
              <a:t>class </a:t>
            </a:r>
            <a:r>
              <a:rPr lang="en-US" dirty="0"/>
              <a:t>creates a </a:t>
            </a:r>
            <a:r>
              <a:rPr lang="en-US" dirty="0">
                <a:solidFill>
                  <a:srgbClr val="C00000"/>
                </a:solidFill>
              </a:rPr>
              <a:t>new local namespace </a:t>
            </a:r>
            <a:r>
              <a:rPr lang="en-US" dirty="0"/>
              <a:t>where all its attributes are defined</a:t>
            </a:r>
          </a:p>
          <a:p>
            <a:r>
              <a:rPr lang="en-US" dirty="0"/>
              <a:t>Attributes may be </a:t>
            </a:r>
            <a:r>
              <a:rPr lang="en-US" dirty="0">
                <a:solidFill>
                  <a:srgbClr val="C00000"/>
                </a:solidFill>
              </a:rPr>
              <a:t>data</a:t>
            </a:r>
            <a:r>
              <a:rPr lang="en-US" dirty="0"/>
              <a:t> or </a:t>
            </a:r>
            <a:r>
              <a:rPr lang="en-US" dirty="0">
                <a:solidFill>
                  <a:srgbClr val="C00000"/>
                </a:solidFill>
              </a:rPr>
              <a:t>functions</a:t>
            </a:r>
          </a:p>
          <a:p>
            <a:r>
              <a:rPr lang="en-US" dirty="0"/>
              <a:t>There are also special attributes in it that begins with double underscores </a:t>
            </a:r>
            <a:r>
              <a:rPr lang="en-US" dirty="0">
                <a:solidFill>
                  <a:srgbClr val="C00000"/>
                </a:solidFill>
              </a:rPr>
              <a:t>(__)</a:t>
            </a:r>
            <a:r>
              <a:rPr lang="en-US" dirty="0"/>
              <a:t> (sometimes referred to a </a:t>
            </a:r>
            <a:r>
              <a:rPr lang="en-US" dirty="0">
                <a:solidFill>
                  <a:srgbClr val="C00000"/>
                </a:solidFill>
              </a:rPr>
              <a:t>dunder</a:t>
            </a:r>
            <a:r>
              <a:rPr lang="en-US" dirty="0"/>
              <a:t> methods)</a:t>
            </a:r>
          </a:p>
          <a:p>
            <a:r>
              <a:rPr lang="en-US" dirty="0"/>
              <a:t>For example, </a:t>
            </a:r>
            <a:r>
              <a:rPr lang="en-US" dirty="0">
                <a:solidFill>
                  <a:srgbClr val="C00000"/>
                </a:solidFill>
              </a:rPr>
              <a:t>__doc__ </a:t>
            </a:r>
            <a:r>
              <a:rPr lang="en-US" dirty="0"/>
              <a:t>gives us the </a:t>
            </a:r>
            <a:r>
              <a:rPr lang="en-US" dirty="0">
                <a:solidFill>
                  <a:srgbClr val="C00000"/>
                </a:solidFill>
              </a:rPr>
              <a:t>docstring</a:t>
            </a:r>
            <a:r>
              <a:rPr lang="en-US" dirty="0"/>
              <a:t> of that class</a:t>
            </a:r>
          </a:p>
          <a:p>
            <a:r>
              <a:rPr lang="en-US" dirty="0"/>
              <a:t>As soon as we define a </a:t>
            </a:r>
            <a:r>
              <a:rPr lang="en-US" dirty="0">
                <a:solidFill>
                  <a:srgbClr val="C00000"/>
                </a:solidFill>
              </a:rPr>
              <a:t>class</a:t>
            </a:r>
            <a:r>
              <a:rPr lang="en-US" dirty="0"/>
              <a:t>, a new </a:t>
            </a:r>
            <a:r>
              <a:rPr lang="en-US" dirty="0">
                <a:solidFill>
                  <a:srgbClr val="C00000"/>
                </a:solidFill>
              </a:rPr>
              <a:t>class</a:t>
            </a:r>
            <a:r>
              <a:rPr lang="en-US" dirty="0"/>
              <a:t> object is created with the same name</a:t>
            </a:r>
          </a:p>
          <a:p>
            <a:r>
              <a:rPr lang="en-US" dirty="0"/>
              <a:t>This </a:t>
            </a:r>
            <a:r>
              <a:rPr lang="en-US" dirty="0">
                <a:solidFill>
                  <a:srgbClr val="C00000"/>
                </a:solidFill>
              </a:rPr>
              <a:t>class</a:t>
            </a:r>
            <a:r>
              <a:rPr lang="en-US" dirty="0"/>
              <a:t> object allows us to access the different attributes as well as to instantiate new objects of that </a:t>
            </a:r>
            <a:r>
              <a:rPr lang="en-US" dirty="0">
                <a:solidFill>
                  <a:srgbClr val="C00000"/>
                </a:solidFill>
              </a:rPr>
              <a:t>class</a:t>
            </a:r>
          </a:p>
          <a:p>
            <a:r>
              <a:rPr lang="en-US" b="1" dirty="0"/>
              <a:t>Another Example</a:t>
            </a:r>
          </a:p>
          <a:p>
            <a:r>
              <a:rPr lang="en-US" i="1" dirty="0">
                <a:solidFill>
                  <a:srgbClr val="C00000"/>
                </a:solidFill>
              </a:rPr>
              <a:t>class </a:t>
            </a:r>
            <a:r>
              <a:rPr lang="en-US" i="1" dirty="0" err="1">
                <a:solidFill>
                  <a:srgbClr val="C00000"/>
                </a:solidFill>
              </a:rPr>
              <a:t>MyClass</a:t>
            </a:r>
            <a:r>
              <a:rPr lang="en-US" i="1" dirty="0">
                <a:solidFill>
                  <a:srgbClr val="C00000"/>
                </a:solidFill>
              </a:rPr>
              <a:t>:</a:t>
            </a:r>
          </a:p>
          <a:p>
            <a:r>
              <a:rPr lang="en-US" i="1" dirty="0">
                <a:solidFill>
                  <a:srgbClr val="C00000"/>
                </a:solidFill>
              </a:rPr>
              <a:t>    “This is my practice class“</a:t>
            </a:r>
          </a:p>
          <a:p>
            <a:r>
              <a:rPr lang="en-US" i="1" dirty="0">
                <a:solidFill>
                  <a:srgbClr val="C00000"/>
                </a:solidFill>
              </a:rPr>
              <a:t>    a = 10	</a:t>
            </a:r>
          </a:p>
          <a:p>
            <a:r>
              <a:rPr lang="en-US" i="1" dirty="0">
                <a:solidFill>
                  <a:srgbClr val="C00000"/>
                </a:solidFill>
              </a:rPr>
              <a:t>    def </a:t>
            </a:r>
            <a:r>
              <a:rPr lang="en-US" i="1" dirty="0" err="1">
                <a:solidFill>
                  <a:srgbClr val="C00000"/>
                </a:solidFill>
              </a:rPr>
              <a:t>func</a:t>
            </a:r>
            <a:r>
              <a:rPr lang="en-US" i="1" dirty="0">
                <a:solidFill>
                  <a:srgbClr val="C00000"/>
                </a:solidFill>
              </a:rPr>
              <a:t>():</a:t>
            </a:r>
          </a:p>
          <a:p>
            <a:r>
              <a:rPr lang="en-US" i="1" dirty="0">
                <a:solidFill>
                  <a:srgbClr val="C00000"/>
                </a:solidFill>
              </a:rPr>
              <a:t>        print('Hello Python')</a:t>
            </a:r>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449</a:t>
            </a:fld>
            <a:endParaRPr lang="en-US" altLang="en-US"/>
          </a:p>
        </p:txBody>
      </p:sp>
    </p:spTree>
    <p:extLst>
      <p:ext uri="{BB962C8B-B14F-4D97-AF65-F5344CB8AC3E}">
        <p14:creationId xmlns:p14="http://schemas.microsoft.com/office/powerpoint/2010/main" val="3266679020"/>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568B3-2915-4C84-BC0B-2BDEEB532C2E}"/>
              </a:ext>
            </a:extLst>
          </p:cNvPr>
          <p:cNvSpPr>
            <a:spLocks noGrp="1"/>
          </p:cNvSpPr>
          <p:nvPr>
            <p:ph type="title"/>
          </p:nvPr>
        </p:nvSpPr>
        <p:spPr/>
        <p:txBody>
          <a:bodyPr/>
          <a:lstStyle/>
          <a:p>
            <a:r>
              <a:rPr lang="en-CA" dirty="0"/>
              <a:t>Naming Variables Convention</a:t>
            </a:r>
          </a:p>
        </p:txBody>
      </p:sp>
      <p:sp>
        <p:nvSpPr>
          <p:cNvPr id="3" name="Content Placeholder 2">
            <a:extLst>
              <a:ext uri="{FF2B5EF4-FFF2-40B4-BE49-F238E27FC236}">
                <a16:creationId xmlns:a16="http://schemas.microsoft.com/office/drawing/2014/main" id="{1AA22ECC-D108-4E51-AAF5-8268B0CC3001}"/>
              </a:ext>
            </a:extLst>
          </p:cNvPr>
          <p:cNvSpPr>
            <a:spLocks noGrp="1"/>
          </p:cNvSpPr>
          <p:nvPr>
            <p:ph idx="1"/>
          </p:nvPr>
        </p:nvSpPr>
        <p:spPr/>
        <p:txBody>
          <a:bodyPr/>
          <a:lstStyle/>
          <a:p>
            <a:r>
              <a:rPr lang="en-US" dirty="0"/>
              <a:t>A name should be meaningful: Name price is better than name p (this is my opinion)</a:t>
            </a:r>
          </a:p>
          <a:p>
            <a:r>
              <a:rPr lang="en-US" dirty="0"/>
              <a:t>For a </a:t>
            </a:r>
            <a:r>
              <a:rPr lang="en-US" dirty="0">
                <a:solidFill>
                  <a:srgbClr val="C00000"/>
                </a:solidFill>
              </a:rPr>
              <a:t>multiple-word name</a:t>
            </a:r>
            <a:r>
              <a:rPr lang="en-US" dirty="0"/>
              <a:t>, use either the underscore as the delimiter (e.g., </a:t>
            </a:r>
            <a:r>
              <a:rPr lang="en-US" dirty="0" err="1">
                <a:solidFill>
                  <a:srgbClr val="C00000"/>
                </a:solidFill>
              </a:rPr>
              <a:t>temp_var</a:t>
            </a:r>
            <a:r>
              <a:rPr lang="en-US" dirty="0">
                <a:solidFill>
                  <a:srgbClr val="C00000"/>
                </a:solidFill>
              </a:rPr>
              <a:t> </a:t>
            </a:r>
            <a:r>
              <a:rPr lang="en-US" dirty="0"/>
              <a:t>and </a:t>
            </a:r>
            <a:r>
              <a:rPr lang="en-US" dirty="0" err="1">
                <a:solidFill>
                  <a:srgbClr val="C00000"/>
                </a:solidFill>
              </a:rPr>
              <a:t>interest_rate</a:t>
            </a:r>
            <a:r>
              <a:rPr lang="en-US" dirty="0"/>
              <a:t>) or </a:t>
            </a:r>
            <a:r>
              <a:rPr lang="en-US" dirty="0">
                <a:solidFill>
                  <a:srgbClr val="C00000"/>
                </a:solidFill>
              </a:rPr>
              <a:t>camelCase </a:t>
            </a:r>
            <a:r>
              <a:rPr lang="en-US" dirty="0"/>
              <a:t>capitalization (e.g., </a:t>
            </a:r>
            <a:r>
              <a:rPr lang="en-US" dirty="0" err="1"/>
              <a:t>tempVar</a:t>
            </a:r>
            <a:r>
              <a:rPr lang="en-US" dirty="0"/>
              <a:t>, </a:t>
            </a:r>
            <a:r>
              <a:rPr lang="en-US" dirty="0" err="1"/>
              <a:t>interestRate</a:t>
            </a:r>
            <a:r>
              <a:rPr lang="en-US" dirty="0"/>
              <a:t>) or </a:t>
            </a:r>
            <a:r>
              <a:rPr lang="en-US" dirty="0" err="1">
                <a:solidFill>
                  <a:srgbClr val="C00000"/>
                </a:solidFill>
              </a:rPr>
              <a:t>PascalCase</a:t>
            </a:r>
            <a:r>
              <a:rPr lang="en-US" dirty="0">
                <a:solidFill>
                  <a:srgbClr val="C00000"/>
                </a:solidFill>
              </a:rPr>
              <a:t> </a:t>
            </a:r>
            <a:r>
              <a:rPr lang="en-US" dirty="0"/>
              <a:t>(</a:t>
            </a:r>
            <a:r>
              <a:rPr lang="en-US" dirty="0" err="1"/>
              <a:t>TempVar</a:t>
            </a:r>
            <a:r>
              <a:rPr lang="en-US" dirty="0"/>
              <a:t>, </a:t>
            </a:r>
            <a:r>
              <a:rPr lang="en-US" dirty="0" err="1"/>
              <a:t>InterestRate</a:t>
            </a:r>
            <a:r>
              <a:rPr lang="en-US" dirty="0"/>
              <a:t>); pick one style and use it consistently throughout your code</a:t>
            </a:r>
          </a:p>
          <a:p>
            <a:r>
              <a:rPr lang="en-US" dirty="0"/>
              <a:t>Shorter meaningful names are better than longer ones (again - that’s my opinion)</a:t>
            </a:r>
          </a:p>
          <a:p>
            <a:r>
              <a:rPr lang="en-US" dirty="0"/>
              <a:t>Names below are </a:t>
            </a:r>
            <a:r>
              <a:rPr lang="en-US" b="1" dirty="0">
                <a:solidFill>
                  <a:srgbClr val="C00000"/>
                </a:solidFill>
                <a:effectLst>
                  <a:outerShdw blurRad="38100" dist="38100" dir="2700000" algn="tl">
                    <a:srgbClr val="000000">
                      <a:alpha val="43137"/>
                    </a:srgbClr>
                  </a:outerShdw>
                </a:effectLst>
              </a:rPr>
              <a:t>reserved </a:t>
            </a:r>
            <a:r>
              <a:rPr lang="en-US" dirty="0"/>
              <a:t>keywords of the Python Language</a:t>
            </a:r>
          </a:p>
          <a:p>
            <a:r>
              <a:rPr lang="en-US" dirty="0">
                <a:solidFill>
                  <a:srgbClr val="C00000"/>
                </a:solidFill>
              </a:rPr>
              <a:t>You can not use them as names of variables</a:t>
            </a:r>
          </a:p>
          <a:p>
            <a:endParaRPr lang="en-US" dirty="0"/>
          </a:p>
          <a:p>
            <a:endParaRPr lang="en-CA" dirty="0"/>
          </a:p>
        </p:txBody>
      </p:sp>
      <p:sp>
        <p:nvSpPr>
          <p:cNvPr id="4" name="Slide Number Placeholder 3">
            <a:extLst>
              <a:ext uri="{FF2B5EF4-FFF2-40B4-BE49-F238E27FC236}">
                <a16:creationId xmlns:a16="http://schemas.microsoft.com/office/drawing/2014/main" id="{A1986A5E-9DC1-4CFA-96CC-B52E3F2C7878}"/>
              </a:ext>
            </a:extLst>
          </p:cNvPr>
          <p:cNvSpPr>
            <a:spLocks noGrp="1"/>
          </p:cNvSpPr>
          <p:nvPr>
            <p:ph type="sldNum" sz="quarter" idx="10"/>
          </p:nvPr>
        </p:nvSpPr>
        <p:spPr/>
        <p:txBody>
          <a:bodyPr/>
          <a:lstStyle/>
          <a:p>
            <a:pPr>
              <a:defRPr/>
            </a:pPr>
            <a:fld id="{6DB1FBA9-0009-47E9-8D28-5B0116D2432D}" type="slidenum">
              <a:rPr lang="en-US" altLang="en-US" smtClean="0"/>
              <a:pPr>
                <a:defRPr/>
              </a:pPr>
              <a:t>45</a:t>
            </a:fld>
            <a:endParaRPr lang="en-US" altLang="en-US"/>
          </a:p>
        </p:txBody>
      </p:sp>
      <p:pic>
        <p:nvPicPr>
          <p:cNvPr id="5" name="Picture 4">
            <a:extLst>
              <a:ext uri="{FF2B5EF4-FFF2-40B4-BE49-F238E27FC236}">
                <a16:creationId xmlns:a16="http://schemas.microsoft.com/office/drawing/2014/main" id="{A6173C0C-F981-4D02-83D4-7EF0E77B8F7F}"/>
              </a:ext>
            </a:extLst>
          </p:cNvPr>
          <p:cNvPicPr>
            <a:picLocks noChangeAspect="1"/>
          </p:cNvPicPr>
          <p:nvPr/>
        </p:nvPicPr>
        <p:blipFill>
          <a:blip r:embed="rId2"/>
          <a:stretch>
            <a:fillRect/>
          </a:stretch>
        </p:blipFill>
        <p:spPr>
          <a:xfrm>
            <a:off x="457200" y="5029200"/>
            <a:ext cx="8305800" cy="1600200"/>
          </a:xfrm>
          <a:prstGeom prst="rect">
            <a:avLst/>
          </a:prstGeom>
        </p:spPr>
      </p:pic>
    </p:spTree>
    <p:extLst>
      <p:ext uri="{BB962C8B-B14F-4D97-AF65-F5344CB8AC3E}">
        <p14:creationId xmlns:p14="http://schemas.microsoft.com/office/powerpoint/2010/main" val="1618109858"/>
      </p:ext>
    </p:extLst>
  </p:cSld>
  <p:clrMapOvr>
    <a:masterClrMapping/>
  </p:clrMapOvr>
  <p:transition spd="med"/>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Python Objects and Class(cont)</a:t>
            </a:r>
          </a:p>
        </p:txBody>
      </p:sp>
      <p:sp>
        <p:nvSpPr>
          <p:cNvPr id="3" name="Content Placeholder 2"/>
          <p:cNvSpPr>
            <a:spLocks noGrp="1"/>
          </p:cNvSpPr>
          <p:nvPr>
            <p:ph idx="1"/>
          </p:nvPr>
        </p:nvSpPr>
        <p:spPr/>
        <p:txBody>
          <a:bodyPr/>
          <a:lstStyle/>
          <a:p>
            <a:r>
              <a:rPr lang="en-US" i="1" dirty="0" err="1">
                <a:solidFill>
                  <a:srgbClr val="C00000"/>
                </a:solidFill>
                <a:effectLst>
                  <a:outerShdw blurRad="38100" dist="38100" dir="2700000" algn="tl">
                    <a:srgbClr val="000000">
                      <a:alpha val="43137"/>
                    </a:srgbClr>
                  </a:outerShdw>
                </a:effectLst>
              </a:rPr>
              <a:t>MyClass.a</a:t>
            </a:r>
            <a:endParaRPr lang="en-US" i="1" dirty="0">
              <a:solidFill>
                <a:srgbClr val="C00000"/>
              </a:solidFill>
              <a:effectLst>
                <a:outerShdw blurRad="38100" dist="38100" dir="2700000" algn="tl">
                  <a:srgbClr val="000000">
                    <a:alpha val="43137"/>
                  </a:srgbClr>
                </a:outerShdw>
              </a:effectLst>
            </a:endParaRPr>
          </a:p>
          <a:p>
            <a:r>
              <a:rPr lang="en-US" i="1" dirty="0" err="1">
                <a:solidFill>
                  <a:srgbClr val="C00000"/>
                </a:solidFill>
                <a:effectLst>
                  <a:outerShdw blurRad="38100" dist="38100" dir="2700000" algn="tl">
                    <a:srgbClr val="000000">
                      <a:alpha val="43137"/>
                    </a:srgbClr>
                  </a:outerShdw>
                </a:effectLst>
              </a:rPr>
              <a:t>MyClass.func</a:t>
            </a:r>
            <a:r>
              <a:rPr lang="en-US" i="1" dirty="0">
                <a:solidFill>
                  <a:srgbClr val="C00000"/>
                </a:solidFill>
                <a:effectLst>
                  <a:outerShdw blurRad="38100" dist="38100" dir="2700000" algn="tl">
                    <a:srgbClr val="000000">
                      <a:alpha val="43137"/>
                    </a:srgbClr>
                  </a:outerShdw>
                </a:effectLst>
              </a:rPr>
              <a:t>()</a:t>
            </a:r>
          </a:p>
          <a:p>
            <a:r>
              <a:rPr lang="en-US" i="1" dirty="0" err="1">
                <a:solidFill>
                  <a:srgbClr val="C00000"/>
                </a:solidFill>
                <a:effectLst>
                  <a:outerShdw blurRad="38100" dist="38100" dir="2700000" algn="tl">
                    <a:srgbClr val="000000">
                      <a:alpha val="43137"/>
                    </a:srgbClr>
                  </a:outerShdw>
                </a:effectLst>
              </a:rPr>
              <a:t>MyClass</a:t>
            </a:r>
            <a:r>
              <a:rPr lang="en-US" i="1" dirty="0">
                <a:solidFill>
                  <a:srgbClr val="C00000"/>
                </a:solidFill>
                <a:effectLst>
                  <a:outerShdw blurRad="38100" dist="38100" dir="2700000" algn="tl">
                    <a:srgbClr val="000000">
                      <a:alpha val="43137"/>
                    </a:srgbClr>
                  </a:outerShdw>
                </a:effectLst>
              </a:rPr>
              <a:t>.__doc__</a:t>
            </a:r>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450</a:t>
            </a:fld>
            <a:endParaRPr lang="en-US" altLang="en-US"/>
          </a:p>
        </p:txBody>
      </p:sp>
      <p:pic>
        <p:nvPicPr>
          <p:cNvPr id="6" name="Picture 5">
            <a:extLst>
              <a:ext uri="{FF2B5EF4-FFF2-40B4-BE49-F238E27FC236}">
                <a16:creationId xmlns:a16="http://schemas.microsoft.com/office/drawing/2014/main" id="{CFA5C4E3-A827-42A4-B134-D1A572A14506}"/>
              </a:ext>
            </a:extLst>
          </p:cNvPr>
          <p:cNvPicPr>
            <a:picLocks noChangeAspect="1"/>
          </p:cNvPicPr>
          <p:nvPr/>
        </p:nvPicPr>
        <p:blipFill>
          <a:blip r:embed="rId2"/>
          <a:stretch>
            <a:fillRect/>
          </a:stretch>
        </p:blipFill>
        <p:spPr>
          <a:xfrm>
            <a:off x="381000" y="2286000"/>
            <a:ext cx="8382000" cy="4181475"/>
          </a:xfrm>
          <a:prstGeom prst="rect">
            <a:avLst/>
          </a:prstGeom>
        </p:spPr>
      </p:pic>
    </p:spTree>
    <p:extLst>
      <p:ext uri="{BB962C8B-B14F-4D97-AF65-F5344CB8AC3E}">
        <p14:creationId xmlns:p14="http://schemas.microsoft.com/office/powerpoint/2010/main" val="1663452440"/>
      </p:ext>
    </p:extLst>
  </p:cSld>
  <p:clrMapOvr>
    <a:masterClrMapping/>
  </p:clrMapOvr>
  <p:transition spd="med"/>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Python Objects and Class(cont)</a:t>
            </a:r>
          </a:p>
        </p:txBody>
      </p:sp>
      <p:sp>
        <p:nvSpPr>
          <p:cNvPr id="3" name="Content Placeholder 2"/>
          <p:cNvSpPr>
            <a:spLocks noGrp="1"/>
          </p:cNvSpPr>
          <p:nvPr>
            <p:ph idx="1"/>
          </p:nvPr>
        </p:nvSpPr>
        <p:spPr/>
        <p:txBody>
          <a:bodyPr/>
          <a:lstStyle/>
          <a:p>
            <a:r>
              <a:rPr lang="en-US" b="1" dirty="0"/>
              <a:t>Creating an Object in Python</a:t>
            </a:r>
          </a:p>
          <a:p>
            <a:r>
              <a:rPr lang="en-US" dirty="0"/>
              <a:t>We saw that the class </a:t>
            </a:r>
            <a:r>
              <a:rPr lang="en-US" dirty="0">
                <a:solidFill>
                  <a:srgbClr val="C00000"/>
                </a:solidFill>
              </a:rPr>
              <a:t>object</a:t>
            </a:r>
            <a:r>
              <a:rPr lang="en-US" dirty="0"/>
              <a:t> could be used to access different </a:t>
            </a:r>
            <a:r>
              <a:rPr lang="en-US" dirty="0">
                <a:solidFill>
                  <a:srgbClr val="C00000"/>
                </a:solidFill>
              </a:rPr>
              <a:t>attributes</a:t>
            </a:r>
          </a:p>
          <a:p>
            <a:r>
              <a:rPr lang="en-US" dirty="0"/>
              <a:t>It can also be used to create new </a:t>
            </a:r>
            <a:r>
              <a:rPr lang="en-US" dirty="0">
                <a:solidFill>
                  <a:srgbClr val="C00000"/>
                </a:solidFill>
              </a:rPr>
              <a:t>object instances </a:t>
            </a:r>
            <a:r>
              <a:rPr lang="en-US" dirty="0"/>
              <a:t>(instantiation) of that class</a:t>
            </a:r>
          </a:p>
          <a:p>
            <a:r>
              <a:rPr lang="en-US" dirty="0"/>
              <a:t>The procedure to create an object is like a function call</a:t>
            </a:r>
          </a:p>
          <a:p>
            <a:r>
              <a:rPr lang="en-US" b="1" i="1" dirty="0" err="1">
                <a:solidFill>
                  <a:srgbClr val="C00000"/>
                </a:solidFill>
                <a:effectLst>
                  <a:outerShdw blurRad="38100" dist="38100" dir="2700000" algn="tl">
                    <a:srgbClr val="000000">
                      <a:alpha val="43137"/>
                    </a:srgbClr>
                  </a:outerShdw>
                </a:effectLst>
              </a:rPr>
              <a:t>ob</a:t>
            </a:r>
            <a:r>
              <a:rPr lang="en-US" b="1" i="1" dirty="0">
                <a:solidFill>
                  <a:srgbClr val="C00000"/>
                </a:solidFill>
                <a:effectLst>
                  <a:outerShdw blurRad="38100" dist="38100" dir="2700000" algn="tl">
                    <a:srgbClr val="000000">
                      <a:alpha val="43137"/>
                    </a:srgbClr>
                  </a:outerShdw>
                </a:effectLst>
              </a:rPr>
              <a:t> = </a:t>
            </a:r>
            <a:r>
              <a:rPr lang="en-US" b="1" i="1" dirty="0" err="1">
                <a:solidFill>
                  <a:srgbClr val="C00000"/>
                </a:solidFill>
                <a:effectLst>
                  <a:outerShdw blurRad="38100" dist="38100" dir="2700000" algn="tl">
                    <a:srgbClr val="000000">
                      <a:alpha val="43137"/>
                    </a:srgbClr>
                  </a:outerShdw>
                </a:effectLst>
              </a:rPr>
              <a:t>MyClass</a:t>
            </a:r>
            <a:r>
              <a:rPr lang="en-US" b="1" i="1" dirty="0">
                <a:solidFill>
                  <a:srgbClr val="C00000"/>
                </a:solidFill>
                <a:effectLst>
                  <a:outerShdw blurRad="38100" dist="38100" dir="2700000" algn="tl">
                    <a:srgbClr val="000000">
                      <a:alpha val="43137"/>
                    </a:srgbClr>
                  </a:outerShdw>
                </a:effectLst>
              </a:rPr>
              <a:t>()</a:t>
            </a:r>
          </a:p>
          <a:p>
            <a:r>
              <a:rPr lang="en-US" dirty="0"/>
              <a:t>This will create a new instance object named </a:t>
            </a:r>
            <a:r>
              <a:rPr lang="en-US" dirty="0" err="1">
                <a:solidFill>
                  <a:srgbClr val="C00000"/>
                </a:solidFill>
              </a:rPr>
              <a:t>ob</a:t>
            </a:r>
            <a:endParaRPr lang="en-US" dirty="0">
              <a:solidFill>
                <a:srgbClr val="C00000"/>
              </a:solidFill>
            </a:endParaRPr>
          </a:p>
          <a:p>
            <a:r>
              <a:rPr lang="en-US" dirty="0"/>
              <a:t>We can access attributes of objects using the object name prefix</a:t>
            </a:r>
          </a:p>
          <a:p>
            <a:r>
              <a:rPr lang="en-US" dirty="0"/>
              <a:t>Attributes may be </a:t>
            </a:r>
            <a:r>
              <a:rPr lang="en-US" dirty="0">
                <a:solidFill>
                  <a:srgbClr val="C00000"/>
                </a:solidFill>
              </a:rPr>
              <a:t>data</a:t>
            </a:r>
            <a:r>
              <a:rPr lang="en-US" dirty="0"/>
              <a:t> or a </a:t>
            </a:r>
            <a:r>
              <a:rPr lang="en-US" dirty="0">
                <a:solidFill>
                  <a:srgbClr val="C00000"/>
                </a:solidFill>
              </a:rPr>
              <a:t>method</a:t>
            </a:r>
          </a:p>
          <a:p>
            <a:r>
              <a:rPr lang="en-US" dirty="0">
                <a:solidFill>
                  <a:srgbClr val="C00000"/>
                </a:solidFill>
              </a:rPr>
              <a:t>Methods</a:t>
            </a:r>
            <a:r>
              <a:rPr lang="en-US" dirty="0"/>
              <a:t> of an object are corresponding functions of that class</a:t>
            </a:r>
          </a:p>
          <a:p>
            <a:r>
              <a:rPr lang="en-US" dirty="0"/>
              <a:t>Any </a:t>
            </a:r>
            <a:r>
              <a:rPr lang="en-US" dirty="0">
                <a:solidFill>
                  <a:srgbClr val="C00000"/>
                </a:solidFill>
              </a:rPr>
              <a:t>function</a:t>
            </a:r>
            <a:r>
              <a:rPr lang="en-US" dirty="0"/>
              <a:t> object that is a class attribute defines a </a:t>
            </a:r>
            <a:r>
              <a:rPr lang="en-US" dirty="0">
                <a:solidFill>
                  <a:srgbClr val="C00000"/>
                </a:solidFill>
              </a:rPr>
              <a:t>method</a:t>
            </a:r>
            <a:r>
              <a:rPr lang="en-US" dirty="0"/>
              <a:t> for objects of that class</a:t>
            </a:r>
          </a:p>
          <a:p>
            <a:r>
              <a:rPr lang="en-US" dirty="0"/>
              <a:t>This means to say, since </a:t>
            </a:r>
            <a:r>
              <a:rPr lang="en-US" dirty="0" err="1">
                <a:solidFill>
                  <a:srgbClr val="C00000"/>
                </a:solidFill>
              </a:rPr>
              <a:t>MyClass.func</a:t>
            </a:r>
            <a:r>
              <a:rPr lang="en-US" dirty="0">
                <a:solidFill>
                  <a:srgbClr val="C00000"/>
                </a:solidFill>
              </a:rPr>
              <a:t> </a:t>
            </a:r>
            <a:r>
              <a:rPr lang="en-US" dirty="0"/>
              <a:t>is a function object (attribute of class), </a:t>
            </a:r>
            <a:r>
              <a:rPr lang="en-US" dirty="0" err="1">
                <a:solidFill>
                  <a:srgbClr val="C00000"/>
                </a:solidFill>
              </a:rPr>
              <a:t>ob.func</a:t>
            </a:r>
            <a:r>
              <a:rPr lang="en-US" dirty="0">
                <a:solidFill>
                  <a:srgbClr val="C00000"/>
                </a:solidFill>
              </a:rPr>
              <a:t> </a:t>
            </a:r>
            <a:r>
              <a:rPr lang="en-US" dirty="0"/>
              <a:t>will be a method object </a:t>
            </a:r>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451</a:t>
            </a:fld>
            <a:endParaRPr lang="en-US" altLang="en-US"/>
          </a:p>
        </p:txBody>
      </p:sp>
    </p:spTree>
    <p:extLst>
      <p:ext uri="{BB962C8B-B14F-4D97-AF65-F5344CB8AC3E}">
        <p14:creationId xmlns:p14="http://schemas.microsoft.com/office/powerpoint/2010/main" val="57418925"/>
      </p:ext>
    </p:extLst>
  </p:cSld>
  <p:clrMapOvr>
    <a:masterClrMapping/>
  </p:clrMapOvr>
  <p:transition spd="med"/>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Python Objects and Class(cont)</a:t>
            </a:r>
          </a:p>
        </p:txBody>
      </p:sp>
      <p:sp>
        <p:nvSpPr>
          <p:cNvPr id="3" name="Content Placeholder 2"/>
          <p:cNvSpPr>
            <a:spLocks noGrp="1"/>
          </p:cNvSpPr>
          <p:nvPr>
            <p:ph idx="1"/>
          </p:nvPr>
        </p:nvSpPr>
        <p:spPr/>
        <p:txBody>
          <a:bodyPr/>
          <a:lstStyle/>
          <a:p>
            <a:r>
              <a:rPr lang="en-US" b="1" dirty="0"/>
              <a:t>Let’s take a look at another example</a:t>
            </a:r>
          </a:p>
          <a:p>
            <a:r>
              <a:rPr lang="en-US" i="1" dirty="0">
                <a:solidFill>
                  <a:srgbClr val="C00000"/>
                </a:solidFill>
                <a:effectLst>
                  <a:outerShdw blurRad="38100" dist="38100" dir="2700000" algn="tl">
                    <a:srgbClr val="000000">
                      <a:alpha val="43137"/>
                    </a:srgbClr>
                  </a:outerShdw>
                </a:effectLst>
              </a:rPr>
              <a:t>class </a:t>
            </a:r>
            <a:r>
              <a:rPr lang="en-US" i="1" dirty="0" err="1">
                <a:solidFill>
                  <a:srgbClr val="C00000"/>
                </a:solidFill>
                <a:effectLst>
                  <a:outerShdw blurRad="38100" dist="38100" dir="2700000" algn="tl">
                    <a:srgbClr val="000000">
                      <a:alpha val="43137"/>
                    </a:srgbClr>
                  </a:outerShdw>
                </a:effectLst>
              </a:rPr>
              <a:t>MyClass</a:t>
            </a:r>
            <a:r>
              <a:rPr lang="en-US" i="1" dirty="0">
                <a:solidFill>
                  <a:srgbClr val="C00000"/>
                </a:solidFill>
                <a:effectLst>
                  <a:outerShdw blurRad="38100" dist="38100" dir="2700000" algn="tl">
                    <a:srgbClr val="000000">
                      <a:alpha val="43137"/>
                    </a:srgbClr>
                  </a:outerShdw>
                </a:effectLst>
              </a:rPr>
              <a:t>:</a:t>
            </a:r>
          </a:p>
          <a:p>
            <a:r>
              <a:rPr lang="en-US" i="1" dirty="0">
                <a:solidFill>
                  <a:srgbClr val="C00000"/>
                </a:solidFill>
                <a:effectLst>
                  <a:outerShdw blurRad="38100" dist="38100" dir="2700000" algn="tl">
                    <a:srgbClr val="000000">
                      <a:alpha val="43137"/>
                    </a:srgbClr>
                  </a:outerShdw>
                </a:effectLst>
              </a:rPr>
              <a:t>	"This is my practice class"</a:t>
            </a:r>
          </a:p>
          <a:p>
            <a:r>
              <a:rPr lang="en-US" i="1" dirty="0">
                <a:solidFill>
                  <a:srgbClr val="C00000"/>
                </a:solidFill>
                <a:effectLst>
                  <a:outerShdw blurRad="38100" dist="38100" dir="2700000" algn="tl">
                    <a:srgbClr val="000000">
                      <a:alpha val="43137"/>
                    </a:srgbClr>
                  </a:outerShdw>
                </a:effectLst>
              </a:rPr>
              <a:t>	a = 10</a:t>
            </a:r>
          </a:p>
          <a:p>
            <a:r>
              <a:rPr lang="en-US" i="1" dirty="0">
                <a:solidFill>
                  <a:srgbClr val="C00000"/>
                </a:solidFill>
                <a:effectLst>
                  <a:outerShdw blurRad="38100" dist="38100" dir="2700000" algn="tl">
                    <a:srgbClr val="000000">
                      <a:alpha val="43137"/>
                    </a:srgbClr>
                  </a:outerShdw>
                </a:effectLst>
              </a:rPr>
              <a:t>	</a:t>
            </a:r>
            <a:r>
              <a:rPr lang="en-US" i="1" dirty="0" err="1">
                <a:solidFill>
                  <a:srgbClr val="C00000"/>
                </a:solidFill>
                <a:effectLst>
                  <a:outerShdw blurRad="38100" dist="38100" dir="2700000" algn="tl">
                    <a:srgbClr val="000000">
                      <a:alpha val="43137"/>
                    </a:srgbClr>
                  </a:outerShdw>
                </a:effectLst>
              </a:rPr>
              <a:t>def</a:t>
            </a:r>
            <a:r>
              <a:rPr lang="en-US" i="1" dirty="0">
                <a:solidFill>
                  <a:srgbClr val="C00000"/>
                </a:solidFill>
                <a:effectLst>
                  <a:outerShdw blurRad="38100" dist="38100" dir="2700000" algn="tl">
                    <a:srgbClr val="000000">
                      <a:alpha val="43137"/>
                    </a:srgbClr>
                  </a:outerShdw>
                </a:effectLst>
              </a:rPr>
              <a:t> </a:t>
            </a:r>
            <a:r>
              <a:rPr lang="en-US" i="1" dirty="0" err="1">
                <a:solidFill>
                  <a:srgbClr val="C00000"/>
                </a:solidFill>
                <a:effectLst>
                  <a:outerShdw blurRad="38100" dist="38100" dir="2700000" algn="tl">
                    <a:srgbClr val="000000">
                      <a:alpha val="43137"/>
                    </a:srgbClr>
                  </a:outerShdw>
                </a:effectLst>
              </a:rPr>
              <a:t>func</a:t>
            </a:r>
            <a:r>
              <a:rPr lang="en-US" i="1" dirty="0">
                <a:solidFill>
                  <a:srgbClr val="C00000"/>
                </a:solidFill>
                <a:effectLst>
                  <a:outerShdw blurRad="38100" dist="38100" dir="2700000" algn="tl">
                    <a:srgbClr val="000000">
                      <a:alpha val="43137"/>
                    </a:srgbClr>
                  </a:outerShdw>
                </a:effectLst>
              </a:rPr>
              <a:t>(self):</a:t>
            </a:r>
          </a:p>
          <a:p>
            <a:r>
              <a:rPr lang="en-US" i="1" dirty="0">
                <a:solidFill>
                  <a:srgbClr val="C00000"/>
                </a:solidFill>
                <a:effectLst>
                  <a:outerShdw blurRad="38100" dist="38100" dir="2700000" algn="tl">
                    <a:srgbClr val="000000">
                      <a:alpha val="43137"/>
                    </a:srgbClr>
                  </a:outerShdw>
                </a:effectLst>
              </a:rPr>
              <a:t>		print('Hello')</a:t>
            </a:r>
          </a:p>
          <a:p>
            <a:endParaRPr lang="en-US" dirty="0"/>
          </a:p>
          <a:p>
            <a:r>
              <a:rPr lang="en-US" i="1" dirty="0">
                <a:solidFill>
                  <a:srgbClr val="C00000"/>
                </a:solidFill>
              </a:rPr>
              <a:t># create a new </a:t>
            </a:r>
            <a:r>
              <a:rPr lang="en-US" i="1" dirty="0" err="1">
                <a:solidFill>
                  <a:srgbClr val="C00000"/>
                </a:solidFill>
              </a:rPr>
              <a:t>MyClass</a:t>
            </a:r>
            <a:endParaRPr lang="en-US" i="1" dirty="0">
              <a:solidFill>
                <a:srgbClr val="C00000"/>
              </a:solidFill>
            </a:endParaRPr>
          </a:p>
          <a:p>
            <a:r>
              <a:rPr lang="en-US" i="1" dirty="0" err="1">
                <a:solidFill>
                  <a:srgbClr val="C00000"/>
                </a:solidFill>
              </a:rPr>
              <a:t>ob</a:t>
            </a:r>
            <a:r>
              <a:rPr lang="en-US" i="1" dirty="0">
                <a:solidFill>
                  <a:srgbClr val="C00000"/>
                </a:solidFill>
              </a:rPr>
              <a:t> = </a:t>
            </a:r>
            <a:r>
              <a:rPr lang="en-US" i="1" dirty="0" err="1">
                <a:solidFill>
                  <a:srgbClr val="C00000"/>
                </a:solidFill>
              </a:rPr>
              <a:t>MyClass</a:t>
            </a:r>
            <a:r>
              <a:rPr lang="en-US" i="1" dirty="0">
                <a:solidFill>
                  <a:srgbClr val="C00000"/>
                </a:solidFill>
              </a:rPr>
              <a:t>()</a:t>
            </a:r>
          </a:p>
          <a:p>
            <a:r>
              <a:rPr lang="en-US" i="1" dirty="0">
                <a:solidFill>
                  <a:srgbClr val="C00000"/>
                </a:solidFill>
              </a:rPr>
              <a:t>print(</a:t>
            </a:r>
            <a:r>
              <a:rPr lang="en-US" i="1" dirty="0" err="1">
                <a:solidFill>
                  <a:srgbClr val="C00000"/>
                </a:solidFill>
              </a:rPr>
              <a:t>MyClass.func</a:t>
            </a:r>
            <a:r>
              <a:rPr lang="en-US" i="1" dirty="0">
                <a:solidFill>
                  <a:srgbClr val="C00000"/>
                </a:solidFill>
              </a:rPr>
              <a:t>)</a:t>
            </a:r>
          </a:p>
          <a:p>
            <a:r>
              <a:rPr lang="en-US" i="1" dirty="0">
                <a:solidFill>
                  <a:srgbClr val="C00000"/>
                </a:solidFill>
              </a:rPr>
              <a:t>print(</a:t>
            </a:r>
            <a:r>
              <a:rPr lang="en-US" i="1" dirty="0" err="1">
                <a:solidFill>
                  <a:srgbClr val="C00000"/>
                </a:solidFill>
              </a:rPr>
              <a:t>ob.func</a:t>
            </a:r>
            <a:r>
              <a:rPr lang="en-US" i="1" dirty="0">
                <a:solidFill>
                  <a:srgbClr val="C00000"/>
                </a:solidFill>
              </a:rPr>
              <a:t>)</a:t>
            </a:r>
          </a:p>
          <a:p>
            <a:r>
              <a:rPr lang="en-US" i="1" dirty="0">
                <a:solidFill>
                  <a:srgbClr val="C00000"/>
                </a:solidFill>
              </a:rPr>
              <a:t>#Calling </a:t>
            </a:r>
            <a:r>
              <a:rPr lang="en-US" i="1" dirty="0" err="1">
                <a:solidFill>
                  <a:srgbClr val="C00000"/>
                </a:solidFill>
              </a:rPr>
              <a:t>func</a:t>
            </a:r>
            <a:r>
              <a:rPr lang="en-US" i="1" dirty="0">
                <a:solidFill>
                  <a:srgbClr val="C00000"/>
                </a:solidFill>
              </a:rPr>
              <a:t> </a:t>
            </a:r>
          </a:p>
          <a:p>
            <a:r>
              <a:rPr lang="en-US" i="1" dirty="0" err="1">
                <a:solidFill>
                  <a:srgbClr val="C00000"/>
                </a:solidFill>
              </a:rPr>
              <a:t>ob.func</a:t>
            </a:r>
            <a:r>
              <a:rPr lang="en-US" i="1" dirty="0">
                <a:solidFill>
                  <a:srgbClr val="C00000"/>
                </a:solidFill>
              </a:rPr>
              <a:t>()</a:t>
            </a:r>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452</a:t>
            </a:fld>
            <a:endParaRPr lang="en-US" altLang="en-US"/>
          </a:p>
        </p:txBody>
      </p:sp>
    </p:spTree>
    <p:extLst>
      <p:ext uri="{BB962C8B-B14F-4D97-AF65-F5344CB8AC3E}">
        <p14:creationId xmlns:p14="http://schemas.microsoft.com/office/powerpoint/2010/main" val="3933054541"/>
      </p:ext>
    </p:extLst>
  </p:cSld>
  <p:clrMapOvr>
    <a:masterClrMapping/>
  </p:clrMapOvr>
  <p:transition spd="med"/>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Python Objects and Class(cont)</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453</a:t>
            </a:fld>
            <a:endParaRPr lang="en-US" altLang="en-US"/>
          </a:p>
        </p:txBody>
      </p:sp>
      <p:pic>
        <p:nvPicPr>
          <p:cNvPr id="5" name="Picture 4"/>
          <p:cNvPicPr>
            <a:picLocks noChangeAspect="1"/>
          </p:cNvPicPr>
          <p:nvPr/>
        </p:nvPicPr>
        <p:blipFill>
          <a:blip r:embed="rId2"/>
          <a:stretch>
            <a:fillRect/>
          </a:stretch>
        </p:blipFill>
        <p:spPr>
          <a:xfrm>
            <a:off x="609600" y="1102936"/>
            <a:ext cx="8229599" cy="5450264"/>
          </a:xfrm>
          <a:prstGeom prst="rect">
            <a:avLst/>
          </a:prstGeom>
        </p:spPr>
      </p:pic>
    </p:spTree>
    <p:extLst>
      <p:ext uri="{BB962C8B-B14F-4D97-AF65-F5344CB8AC3E}">
        <p14:creationId xmlns:p14="http://schemas.microsoft.com/office/powerpoint/2010/main" val="4082030360"/>
      </p:ext>
    </p:extLst>
  </p:cSld>
  <p:clrMapOvr>
    <a:masterClrMapping/>
  </p:clrMapOvr>
  <p:transition spd="med"/>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Python Objects and Class(cont)</a:t>
            </a:r>
          </a:p>
        </p:txBody>
      </p:sp>
      <p:sp>
        <p:nvSpPr>
          <p:cNvPr id="3" name="Content Placeholder 2"/>
          <p:cNvSpPr>
            <a:spLocks noGrp="1"/>
          </p:cNvSpPr>
          <p:nvPr>
            <p:ph idx="1"/>
          </p:nvPr>
        </p:nvSpPr>
        <p:spPr/>
        <p:txBody>
          <a:bodyPr/>
          <a:lstStyle/>
          <a:p>
            <a:r>
              <a:rPr lang="en-US" dirty="0"/>
              <a:t>You may have noticed the </a:t>
            </a:r>
            <a:r>
              <a:rPr lang="en-US" b="1" dirty="0">
                <a:solidFill>
                  <a:srgbClr val="C00000"/>
                </a:solidFill>
                <a:effectLst>
                  <a:outerShdw blurRad="38100" dist="38100" dir="2700000" algn="tl">
                    <a:srgbClr val="000000">
                      <a:alpha val="43137"/>
                    </a:srgbClr>
                  </a:outerShdw>
                </a:effectLst>
              </a:rPr>
              <a:t>self </a:t>
            </a:r>
            <a:r>
              <a:rPr lang="en-US" dirty="0"/>
              <a:t>parameter in function definition inside the class but, we called the method simply as </a:t>
            </a:r>
            <a:r>
              <a:rPr lang="en-US" dirty="0" err="1">
                <a:solidFill>
                  <a:srgbClr val="C00000"/>
                </a:solidFill>
              </a:rPr>
              <a:t>ob.func</a:t>
            </a:r>
            <a:r>
              <a:rPr lang="en-US" dirty="0">
                <a:solidFill>
                  <a:srgbClr val="C00000"/>
                </a:solidFill>
              </a:rPr>
              <a:t>() </a:t>
            </a:r>
            <a:r>
              <a:rPr lang="en-US" dirty="0"/>
              <a:t>without any arguments and it worked</a:t>
            </a:r>
          </a:p>
          <a:p>
            <a:r>
              <a:rPr lang="en-US" dirty="0">
                <a:solidFill>
                  <a:srgbClr val="C00000"/>
                </a:solidFill>
                <a:effectLst>
                  <a:outerShdw blurRad="38100" dist="38100" dir="2700000" algn="tl">
                    <a:srgbClr val="000000">
                      <a:alpha val="43137"/>
                    </a:srgbClr>
                  </a:outerShdw>
                </a:effectLst>
              </a:rPr>
              <a:t>This is because, whenever an object calls its method, the object itself is passed as the first argument</a:t>
            </a:r>
          </a:p>
          <a:p>
            <a:r>
              <a:rPr lang="en-US" dirty="0">
                <a:highlight>
                  <a:srgbClr val="FFFF00"/>
                </a:highlight>
              </a:rPr>
              <a:t>So, </a:t>
            </a:r>
            <a:r>
              <a:rPr lang="en-US" dirty="0" err="1">
                <a:solidFill>
                  <a:srgbClr val="C00000"/>
                </a:solidFill>
                <a:highlight>
                  <a:srgbClr val="FFFF00"/>
                </a:highlight>
              </a:rPr>
              <a:t>ob.func</a:t>
            </a:r>
            <a:r>
              <a:rPr lang="en-US" dirty="0">
                <a:solidFill>
                  <a:srgbClr val="C00000"/>
                </a:solidFill>
                <a:highlight>
                  <a:srgbClr val="FFFF00"/>
                </a:highlight>
              </a:rPr>
              <a:t>() </a:t>
            </a:r>
            <a:r>
              <a:rPr lang="en-US" dirty="0">
                <a:highlight>
                  <a:srgbClr val="FFFF00"/>
                </a:highlight>
              </a:rPr>
              <a:t>translates into </a:t>
            </a:r>
            <a:r>
              <a:rPr lang="en-US" dirty="0" err="1">
                <a:solidFill>
                  <a:srgbClr val="C00000"/>
                </a:solidFill>
                <a:highlight>
                  <a:srgbClr val="FFFF00"/>
                </a:highlight>
              </a:rPr>
              <a:t>MyClass.func</a:t>
            </a:r>
            <a:r>
              <a:rPr lang="en-US" dirty="0">
                <a:solidFill>
                  <a:srgbClr val="C00000"/>
                </a:solidFill>
                <a:highlight>
                  <a:srgbClr val="FFFF00"/>
                </a:highlight>
              </a:rPr>
              <a:t>(</a:t>
            </a:r>
            <a:r>
              <a:rPr lang="en-US" dirty="0" err="1">
                <a:solidFill>
                  <a:srgbClr val="C00000"/>
                </a:solidFill>
                <a:highlight>
                  <a:srgbClr val="FFFF00"/>
                </a:highlight>
              </a:rPr>
              <a:t>ob</a:t>
            </a:r>
            <a:r>
              <a:rPr lang="en-US" dirty="0">
                <a:solidFill>
                  <a:srgbClr val="C00000"/>
                </a:solidFill>
                <a:highlight>
                  <a:srgbClr val="FFFF00"/>
                </a:highlight>
              </a:rPr>
              <a:t>)</a:t>
            </a:r>
          </a:p>
          <a:p>
            <a:r>
              <a:rPr lang="en-US" dirty="0"/>
              <a:t>In general, </a:t>
            </a:r>
            <a:r>
              <a:rPr lang="en-US" dirty="0">
                <a:solidFill>
                  <a:srgbClr val="C00000"/>
                </a:solidFill>
                <a:effectLst>
                  <a:outerShdw blurRad="38100" dist="38100" dir="2700000" algn="tl">
                    <a:srgbClr val="000000">
                      <a:alpha val="43137"/>
                    </a:srgbClr>
                  </a:outerShdw>
                </a:effectLst>
              </a:rPr>
              <a:t>calling a method with a list of n arguments is equivalent to calling the corresponding function with an argument list that is created by inserting the method's object before the first argument</a:t>
            </a:r>
          </a:p>
          <a:p>
            <a:r>
              <a:rPr lang="en-US" dirty="0"/>
              <a:t>For these reasons, the first argument of the function in class must be the object itself</a:t>
            </a:r>
          </a:p>
          <a:p>
            <a:r>
              <a:rPr lang="en-US" dirty="0">
                <a:solidFill>
                  <a:srgbClr val="C00000"/>
                </a:solidFill>
                <a:effectLst>
                  <a:outerShdw blurRad="38100" dist="38100" dir="2700000" algn="tl">
                    <a:srgbClr val="000000">
                      <a:alpha val="43137"/>
                    </a:srgbClr>
                  </a:outerShdw>
                </a:effectLst>
              </a:rPr>
              <a:t>This is conventionally called </a:t>
            </a:r>
            <a:r>
              <a:rPr lang="en-US" b="1" dirty="0">
                <a:solidFill>
                  <a:srgbClr val="C00000"/>
                </a:solidFill>
                <a:effectLst>
                  <a:outerShdw blurRad="38100" dist="38100" dir="2700000" algn="tl">
                    <a:srgbClr val="000000">
                      <a:alpha val="43137"/>
                    </a:srgbClr>
                  </a:outerShdw>
                </a:effectLst>
              </a:rPr>
              <a:t>self</a:t>
            </a:r>
            <a:endParaRPr lang="en-US" dirty="0">
              <a:solidFill>
                <a:srgbClr val="C00000"/>
              </a:solidFill>
              <a:effectLst>
                <a:outerShdw blurRad="38100" dist="38100" dir="2700000" algn="tl">
                  <a:srgbClr val="000000">
                    <a:alpha val="43137"/>
                  </a:srgbClr>
                </a:outerShdw>
              </a:effectLst>
            </a:endParaRPr>
          </a:p>
          <a:p>
            <a:r>
              <a:rPr lang="en-US" i="1" dirty="0"/>
              <a:t>It can be named something else (your choice) but I highly recommend to follow the convention</a:t>
            </a:r>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454</a:t>
            </a:fld>
            <a:endParaRPr lang="en-US" altLang="en-US"/>
          </a:p>
        </p:txBody>
      </p:sp>
    </p:spTree>
    <p:extLst>
      <p:ext uri="{BB962C8B-B14F-4D97-AF65-F5344CB8AC3E}">
        <p14:creationId xmlns:p14="http://schemas.microsoft.com/office/powerpoint/2010/main" val="141361991"/>
      </p:ext>
    </p:extLst>
  </p:cSld>
  <p:clrMapOvr>
    <a:masterClrMapping/>
  </p:clrMapOvr>
  <p:transition spd="med"/>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Python Objects and Class(cont)</a:t>
            </a:r>
          </a:p>
        </p:txBody>
      </p:sp>
      <p:sp>
        <p:nvSpPr>
          <p:cNvPr id="3" name="Content Placeholder 2"/>
          <p:cNvSpPr>
            <a:spLocks noGrp="1"/>
          </p:cNvSpPr>
          <p:nvPr>
            <p:ph idx="1"/>
          </p:nvPr>
        </p:nvSpPr>
        <p:spPr/>
        <p:txBody>
          <a:bodyPr/>
          <a:lstStyle/>
          <a:p>
            <a:r>
              <a:rPr lang="en-US" b="1" dirty="0">
                <a:solidFill>
                  <a:srgbClr val="C00000"/>
                </a:solidFill>
                <a:effectLst>
                  <a:outerShdw blurRad="38100" dist="38100" dir="2700000" algn="tl">
                    <a:srgbClr val="000000">
                      <a:alpha val="43137"/>
                    </a:srgbClr>
                  </a:outerShdw>
                </a:effectLst>
              </a:rPr>
              <a:t>Constructors in Python</a:t>
            </a:r>
          </a:p>
          <a:p>
            <a:r>
              <a:rPr lang="en-US" dirty="0"/>
              <a:t>Class functions that begins with double </a:t>
            </a:r>
            <a:r>
              <a:rPr lang="en-US" dirty="0">
                <a:solidFill>
                  <a:srgbClr val="C00000"/>
                </a:solidFill>
              </a:rPr>
              <a:t>underscore (__) </a:t>
            </a:r>
            <a:r>
              <a:rPr lang="en-US" dirty="0"/>
              <a:t>are called special functions as they have special meaning</a:t>
            </a:r>
          </a:p>
          <a:p>
            <a:r>
              <a:rPr lang="en-US" dirty="0"/>
              <a:t>Of one interest is the </a:t>
            </a:r>
            <a:r>
              <a:rPr lang="en-US" b="1" dirty="0">
                <a:solidFill>
                  <a:srgbClr val="C00000"/>
                </a:solidFill>
                <a:effectLst>
                  <a:outerShdw blurRad="38100" dist="38100" dir="2700000" algn="tl">
                    <a:srgbClr val="000000">
                      <a:alpha val="43137"/>
                    </a:srgbClr>
                  </a:outerShdw>
                </a:effectLst>
              </a:rPr>
              <a:t>__init__() </a:t>
            </a:r>
            <a:r>
              <a:rPr lang="en-US" dirty="0"/>
              <a:t>function</a:t>
            </a:r>
          </a:p>
          <a:p>
            <a:r>
              <a:rPr lang="en-US" dirty="0"/>
              <a:t>This special function gets called whenever a new object of that class is instantiated</a:t>
            </a:r>
          </a:p>
          <a:p>
            <a:r>
              <a:rPr lang="en-US" dirty="0"/>
              <a:t>These type of functions are also called </a:t>
            </a:r>
            <a:r>
              <a:rPr lang="en-US" b="1" dirty="0">
                <a:solidFill>
                  <a:srgbClr val="C00000"/>
                </a:solidFill>
                <a:effectLst>
                  <a:outerShdw blurRad="38100" dist="38100" dir="2700000" algn="tl">
                    <a:srgbClr val="000000">
                      <a:alpha val="43137"/>
                    </a:srgbClr>
                  </a:outerShdw>
                </a:effectLst>
              </a:rPr>
              <a:t>constructors</a:t>
            </a:r>
            <a:r>
              <a:rPr lang="en-US" dirty="0"/>
              <a:t> in </a:t>
            </a:r>
            <a:r>
              <a:rPr lang="en-US" b="1" dirty="0">
                <a:solidFill>
                  <a:srgbClr val="C00000"/>
                </a:solidFill>
                <a:effectLst>
                  <a:outerShdw blurRad="38100" dist="38100" dir="2700000" algn="tl">
                    <a:srgbClr val="000000">
                      <a:alpha val="43137"/>
                    </a:srgbClr>
                  </a:outerShdw>
                </a:effectLst>
              </a:rPr>
              <a:t>Object Oriented Programming (OOP)</a:t>
            </a:r>
          </a:p>
          <a:p>
            <a:r>
              <a:rPr lang="en-US" dirty="0"/>
              <a:t>We normally use it to initialize all the variables</a:t>
            </a:r>
          </a:p>
          <a:p>
            <a:r>
              <a:rPr lang="en-US" dirty="0"/>
              <a:t>Let’s look at another example</a:t>
            </a:r>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455</a:t>
            </a:fld>
            <a:endParaRPr lang="en-US" altLang="en-US"/>
          </a:p>
        </p:txBody>
      </p:sp>
    </p:spTree>
    <p:extLst>
      <p:ext uri="{BB962C8B-B14F-4D97-AF65-F5344CB8AC3E}">
        <p14:creationId xmlns:p14="http://schemas.microsoft.com/office/powerpoint/2010/main" val="1505288065"/>
      </p:ext>
    </p:extLst>
  </p:cSld>
  <p:clrMapOvr>
    <a:masterClrMapping/>
  </p:clrMapOvr>
  <p:transition spd="med"/>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Python Objects and Class(cont)</a:t>
            </a:r>
          </a:p>
        </p:txBody>
      </p:sp>
      <p:sp>
        <p:nvSpPr>
          <p:cNvPr id="3" name="Content Placeholder 2"/>
          <p:cNvSpPr>
            <a:spLocks noGrp="1"/>
          </p:cNvSpPr>
          <p:nvPr>
            <p:ph idx="1"/>
          </p:nvPr>
        </p:nvSpPr>
        <p:spPr/>
        <p:txBody>
          <a:bodyPr/>
          <a:lstStyle/>
          <a:p>
            <a:r>
              <a:rPr lang="en-US" i="1" dirty="0">
                <a:solidFill>
                  <a:srgbClr val="C00000"/>
                </a:solidFill>
                <a:effectLst>
                  <a:outerShdw blurRad="38100" dist="38100" dir="2700000" algn="tl">
                    <a:srgbClr val="000000">
                      <a:alpha val="43137"/>
                    </a:srgbClr>
                  </a:outerShdw>
                </a:effectLst>
              </a:rPr>
              <a:t>class </a:t>
            </a:r>
            <a:r>
              <a:rPr lang="en-US" i="1" dirty="0" err="1">
                <a:solidFill>
                  <a:srgbClr val="C00000"/>
                </a:solidFill>
                <a:effectLst>
                  <a:outerShdw blurRad="38100" dist="38100" dir="2700000" algn="tl">
                    <a:srgbClr val="000000">
                      <a:alpha val="43137"/>
                    </a:srgbClr>
                  </a:outerShdw>
                </a:effectLst>
              </a:rPr>
              <a:t>ComplexNumber</a:t>
            </a:r>
            <a:r>
              <a:rPr lang="en-US" i="1" dirty="0">
                <a:solidFill>
                  <a:srgbClr val="C00000"/>
                </a:solidFill>
                <a:effectLst>
                  <a:outerShdw blurRad="38100" dist="38100" dir="2700000" algn="tl">
                    <a:srgbClr val="000000">
                      <a:alpha val="43137"/>
                    </a:srgbClr>
                  </a:outerShdw>
                </a:effectLst>
              </a:rPr>
              <a:t>:</a:t>
            </a:r>
          </a:p>
          <a:p>
            <a:r>
              <a:rPr lang="en-US" i="1" dirty="0">
                <a:solidFill>
                  <a:srgbClr val="C00000"/>
                </a:solidFill>
                <a:effectLst>
                  <a:outerShdw blurRad="38100" dist="38100" dir="2700000" algn="tl">
                    <a:srgbClr val="000000">
                      <a:alpha val="43137"/>
                    </a:srgbClr>
                  </a:outerShdw>
                </a:effectLst>
              </a:rPr>
              <a:t>    def __init__(</a:t>
            </a:r>
            <a:r>
              <a:rPr lang="en-US" i="1" dirty="0" err="1">
                <a:solidFill>
                  <a:srgbClr val="C00000"/>
                </a:solidFill>
                <a:effectLst>
                  <a:outerShdw blurRad="38100" dist="38100" dir="2700000" algn="tl">
                    <a:srgbClr val="000000">
                      <a:alpha val="43137"/>
                    </a:srgbClr>
                  </a:outerShdw>
                </a:effectLst>
              </a:rPr>
              <a:t>self,r</a:t>
            </a:r>
            <a:r>
              <a:rPr lang="en-US" i="1" dirty="0">
                <a:solidFill>
                  <a:srgbClr val="C00000"/>
                </a:solidFill>
                <a:effectLst>
                  <a:outerShdw blurRad="38100" dist="38100" dir="2700000" algn="tl">
                    <a:srgbClr val="000000">
                      <a:alpha val="43137"/>
                    </a:srgbClr>
                  </a:outerShdw>
                </a:effectLst>
              </a:rPr>
              <a:t> = 0,i = 0):</a:t>
            </a:r>
          </a:p>
          <a:p>
            <a:r>
              <a:rPr lang="en-US" i="1" dirty="0">
                <a:solidFill>
                  <a:srgbClr val="C00000"/>
                </a:solidFill>
                <a:effectLst>
                  <a:outerShdw blurRad="38100" dist="38100" dir="2700000" algn="tl">
                    <a:srgbClr val="000000">
                      <a:alpha val="43137"/>
                    </a:srgbClr>
                  </a:outerShdw>
                </a:effectLst>
              </a:rPr>
              <a:t>        </a:t>
            </a:r>
            <a:r>
              <a:rPr lang="en-US" i="1" dirty="0" err="1">
                <a:solidFill>
                  <a:srgbClr val="C00000"/>
                </a:solidFill>
                <a:effectLst>
                  <a:outerShdw blurRad="38100" dist="38100" dir="2700000" algn="tl">
                    <a:srgbClr val="000000">
                      <a:alpha val="43137"/>
                    </a:srgbClr>
                  </a:outerShdw>
                </a:effectLst>
              </a:rPr>
              <a:t>self.real</a:t>
            </a:r>
            <a:r>
              <a:rPr lang="en-US" i="1" dirty="0">
                <a:solidFill>
                  <a:srgbClr val="C00000"/>
                </a:solidFill>
                <a:effectLst>
                  <a:outerShdw blurRad="38100" dist="38100" dir="2700000" algn="tl">
                    <a:srgbClr val="000000">
                      <a:alpha val="43137"/>
                    </a:srgbClr>
                  </a:outerShdw>
                </a:effectLst>
              </a:rPr>
              <a:t> = r</a:t>
            </a:r>
          </a:p>
          <a:p>
            <a:r>
              <a:rPr lang="en-US" i="1" dirty="0">
                <a:solidFill>
                  <a:srgbClr val="C00000"/>
                </a:solidFill>
                <a:effectLst>
                  <a:outerShdw blurRad="38100" dist="38100" dir="2700000" algn="tl">
                    <a:srgbClr val="000000">
                      <a:alpha val="43137"/>
                    </a:srgbClr>
                  </a:outerShdw>
                </a:effectLst>
              </a:rPr>
              <a:t>        </a:t>
            </a:r>
            <a:r>
              <a:rPr lang="en-US" i="1" dirty="0" err="1">
                <a:solidFill>
                  <a:srgbClr val="C00000"/>
                </a:solidFill>
                <a:effectLst>
                  <a:outerShdw blurRad="38100" dist="38100" dir="2700000" algn="tl">
                    <a:srgbClr val="000000">
                      <a:alpha val="43137"/>
                    </a:srgbClr>
                  </a:outerShdw>
                </a:effectLst>
              </a:rPr>
              <a:t>self.imag</a:t>
            </a:r>
            <a:r>
              <a:rPr lang="en-US" i="1" dirty="0">
                <a:solidFill>
                  <a:srgbClr val="C00000"/>
                </a:solidFill>
                <a:effectLst>
                  <a:outerShdw blurRad="38100" dist="38100" dir="2700000" algn="tl">
                    <a:srgbClr val="000000">
                      <a:alpha val="43137"/>
                    </a:srgbClr>
                  </a:outerShdw>
                </a:effectLst>
              </a:rPr>
              <a:t> = i</a:t>
            </a:r>
          </a:p>
          <a:p>
            <a:endParaRPr lang="en-US" i="1" dirty="0">
              <a:solidFill>
                <a:srgbClr val="C00000"/>
              </a:solidFill>
              <a:effectLst>
                <a:outerShdw blurRad="38100" dist="38100" dir="2700000" algn="tl">
                  <a:srgbClr val="000000">
                    <a:alpha val="43137"/>
                  </a:srgbClr>
                </a:outerShdw>
              </a:effectLst>
            </a:endParaRPr>
          </a:p>
          <a:p>
            <a:r>
              <a:rPr lang="en-US" i="1" dirty="0">
                <a:solidFill>
                  <a:srgbClr val="C00000"/>
                </a:solidFill>
                <a:effectLst>
                  <a:outerShdw blurRad="38100" dist="38100" dir="2700000" algn="tl">
                    <a:srgbClr val="000000">
                      <a:alpha val="43137"/>
                    </a:srgbClr>
                  </a:outerShdw>
                </a:effectLst>
              </a:rPr>
              <a:t>    </a:t>
            </a:r>
            <a:r>
              <a:rPr lang="en-US" i="1" dirty="0" err="1">
                <a:solidFill>
                  <a:srgbClr val="C00000"/>
                </a:solidFill>
                <a:effectLst>
                  <a:outerShdw blurRad="38100" dist="38100" dir="2700000" algn="tl">
                    <a:srgbClr val="000000">
                      <a:alpha val="43137"/>
                    </a:srgbClr>
                  </a:outerShdw>
                </a:effectLst>
              </a:rPr>
              <a:t>def</a:t>
            </a:r>
            <a:r>
              <a:rPr lang="en-US" i="1" dirty="0">
                <a:solidFill>
                  <a:srgbClr val="C00000"/>
                </a:solidFill>
                <a:effectLst>
                  <a:outerShdw blurRad="38100" dist="38100" dir="2700000" algn="tl">
                    <a:srgbClr val="000000">
                      <a:alpha val="43137"/>
                    </a:srgbClr>
                  </a:outerShdw>
                </a:effectLst>
              </a:rPr>
              <a:t> </a:t>
            </a:r>
            <a:r>
              <a:rPr lang="en-US" i="1" dirty="0" err="1">
                <a:solidFill>
                  <a:srgbClr val="C00000"/>
                </a:solidFill>
                <a:effectLst>
                  <a:outerShdw blurRad="38100" dist="38100" dir="2700000" algn="tl">
                    <a:srgbClr val="000000">
                      <a:alpha val="43137"/>
                    </a:srgbClr>
                  </a:outerShdw>
                </a:effectLst>
              </a:rPr>
              <a:t>getData</a:t>
            </a:r>
            <a:r>
              <a:rPr lang="en-US" i="1" dirty="0">
                <a:solidFill>
                  <a:srgbClr val="C00000"/>
                </a:solidFill>
                <a:effectLst>
                  <a:outerShdw blurRad="38100" dist="38100" dir="2700000" algn="tl">
                    <a:srgbClr val="000000">
                      <a:alpha val="43137"/>
                    </a:srgbClr>
                  </a:outerShdw>
                </a:effectLst>
              </a:rPr>
              <a:t>(self):</a:t>
            </a:r>
          </a:p>
          <a:p>
            <a:r>
              <a:rPr lang="en-US" i="1" dirty="0">
                <a:solidFill>
                  <a:srgbClr val="C00000"/>
                </a:solidFill>
                <a:effectLst>
                  <a:outerShdw blurRad="38100" dist="38100" dir="2700000" algn="tl">
                    <a:srgbClr val="000000">
                      <a:alpha val="43137"/>
                    </a:srgbClr>
                  </a:outerShdw>
                </a:effectLst>
              </a:rPr>
              <a:t>        print("{0}+{1}</a:t>
            </a:r>
            <a:r>
              <a:rPr lang="en-US" i="1" dirty="0" err="1">
                <a:solidFill>
                  <a:srgbClr val="C00000"/>
                </a:solidFill>
                <a:effectLst>
                  <a:outerShdw blurRad="38100" dist="38100" dir="2700000" algn="tl">
                    <a:srgbClr val="000000">
                      <a:alpha val="43137"/>
                    </a:srgbClr>
                  </a:outerShdw>
                </a:effectLst>
              </a:rPr>
              <a:t>j".format</a:t>
            </a:r>
            <a:r>
              <a:rPr lang="en-US" i="1" dirty="0">
                <a:solidFill>
                  <a:srgbClr val="C00000"/>
                </a:solidFill>
                <a:effectLst>
                  <a:outerShdw blurRad="38100" dist="38100" dir="2700000" algn="tl">
                    <a:srgbClr val="000000">
                      <a:alpha val="43137"/>
                    </a:srgbClr>
                  </a:outerShdw>
                </a:effectLst>
              </a:rPr>
              <a:t>(</a:t>
            </a:r>
            <a:r>
              <a:rPr lang="en-US" i="1" dirty="0" err="1">
                <a:solidFill>
                  <a:srgbClr val="C00000"/>
                </a:solidFill>
                <a:effectLst>
                  <a:outerShdw blurRad="38100" dist="38100" dir="2700000" algn="tl">
                    <a:srgbClr val="000000">
                      <a:alpha val="43137"/>
                    </a:srgbClr>
                  </a:outerShdw>
                </a:effectLst>
              </a:rPr>
              <a:t>self.real,self.imag</a:t>
            </a:r>
            <a:r>
              <a:rPr lang="en-US" i="1" dirty="0">
                <a:solidFill>
                  <a:srgbClr val="C00000"/>
                </a:solidFill>
                <a:effectLst>
                  <a:outerShdw blurRad="38100" dist="38100" dir="2700000" algn="tl">
                    <a:srgbClr val="000000">
                      <a:alpha val="43137"/>
                    </a:srgbClr>
                  </a:outerShdw>
                </a:effectLst>
              </a:rPr>
              <a:t>))</a:t>
            </a:r>
          </a:p>
          <a:p>
            <a:endParaRPr lang="en-US" dirty="0"/>
          </a:p>
          <a:p>
            <a:r>
              <a:rPr lang="en-US" i="1" dirty="0">
                <a:solidFill>
                  <a:srgbClr val="C00000"/>
                </a:solidFill>
              </a:rPr>
              <a:t>c1 = </a:t>
            </a:r>
            <a:r>
              <a:rPr lang="en-US" i="1" dirty="0" err="1">
                <a:solidFill>
                  <a:srgbClr val="C00000"/>
                </a:solidFill>
              </a:rPr>
              <a:t>ComplexNumber</a:t>
            </a:r>
            <a:r>
              <a:rPr lang="en-US" i="1" dirty="0">
                <a:solidFill>
                  <a:srgbClr val="C00000"/>
                </a:solidFill>
              </a:rPr>
              <a:t>(2,3)</a:t>
            </a:r>
          </a:p>
          <a:p>
            <a:r>
              <a:rPr lang="en-US" i="1" dirty="0">
                <a:solidFill>
                  <a:srgbClr val="C00000"/>
                </a:solidFill>
              </a:rPr>
              <a:t>#Call the get data function</a:t>
            </a:r>
          </a:p>
          <a:p>
            <a:r>
              <a:rPr lang="en-US" i="1" dirty="0">
                <a:solidFill>
                  <a:srgbClr val="C00000"/>
                </a:solidFill>
              </a:rPr>
              <a:t>c1.getData()</a:t>
            </a:r>
          </a:p>
          <a:p>
            <a:r>
              <a:rPr lang="en-US" i="1" dirty="0">
                <a:solidFill>
                  <a:srgbClr val="C00000"/>
                </a:solidFill>
              </a:rPr>
              <a:t>#Create another Complex Number object</a:t>
            </a:r>
          </a:p>
          <a:p>
            <a:r>
              <a:rPr lang="en-US" i="1" dirty="0">
                <a:solidFill>
                  <a:srgbClr val="C00000"/>
                </a:solidFill>
              </a:rPr>
              <a:t>c2 = </a:t>
            </a:r>
            <a:r>
              <a:rPr lang="en-US" i="1" dirty="0" err="1">
                <a:solidFill>
                  <a:srgbClr val="C00000"/>
                </a:solidFill>
              </a:rPr>
              <a:t>ComplexNumber</a:t>
            </a:r>
            <a:r>
              <a:rPr lang="en-US" i="1" dirty="0">
                <a:solidFill>
                  <a:srgbClr val="C00000"/>
                </a:solidFill>
              </a:rPr>
              <a:t>(4,5)</a:t>
            </a:r>
          </a:p>
          <a:p>
            <a:r>
              <a:rPr lang="en-US" i="1" dirty="0">
                <a:solidFill>
                  <a:srgbClr val="C00000"/>
                </a:solidFill>
              </a:rPr>
              <a:t>#create a new attribute, “</a:t>
            </a:r>
            <a:r>
              <a:rPr lang="en-US" i="1" dirty="0" err="1">
                <a:solidFill>
                  <a:srgbClr val="C00000"/>
                </a:solidFill>
              </a:rPr>
              <a:t>attr</a:t>
            </a:r>
            <a:r>
              <a:rPr lang="en-US" i="1" dirty="0">
                <a:solidFill>
                  <a:srgbClr val="C00000"/>
                </a:solidFill>
              </a:rPr>
              <a:t>”</a:t>
            </a:r>
          </a:p>
          <a:p>
            <a:r>
              <a:rPr lang="en-US" i="1" dirty="0">
                <a:solidFill>
                  <a:srgbClr val="C00000"/>
                </a:solidFill>
              </a:rPr>
              <a:t>c2.attr = 20</a:t>
            </a:r>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456</a:t>
            </a:fld>
            <a:endParaRPr lang="en-US" altLang="en-US"/>
          </a:p>
        </p:txBody>
      </p:sp>
    </p:spTree>
    <p:extLst>
      <p:ext uri="{BB962C8B-B14F-4D97-AF65-F5344CB8AC3E}">
        <p14:creationId xmlns:p14="http://schemas.microsoft.com/office/powerpoint/2010/main" val="2362592675"/>
      </p:ext>
    </p:extLst>
  </p:cSld>
  <p:clrMapOvr>
    <a:masterClrMapping/>
  </p:clrMapOvr>
  <p:transition spd="med"/>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Python Objects and Class(cont)</a:t>
            </a:r>
          </a:p>
        </p:txBody>
      </p:sp>
      <p:pic>
        <p:nvPicPr>
          <p:cNvPr id="5" name="Content Placeholder 4"/>
          <p:cNvPicPr>
            <a:picLocks noGrp="1" noChangeAspect="1"/>
          </p:cNvPicPr>
          <p:nvPr>
            <p:ph idx="1"/>
          </p:nvPr>
        </p:nvPicPr>
        <p:blipFill>
          <a:blip r:embed="rId2"/>
          <a:stretch>
            <a:fillRect/>
          </a:stretch>
        </p:blipFill>
        <p:spPr>
          <a:xfrm>
            <a:off x="381000" y="1238250"/>
            <a:ext cx="8382000" cy="5219700"/>
          </a:xfrm>
          <a:prstGeom prst="rect">
            <a:avLst/>
          </a:prstGeom>
        </p:spPr>
      </p:pic>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457</a:t>
            </a:fld>
            <a:endParaRPr lang="en-US" altLang="en-US"/>
          </a:p>
        </p:txBody>
      </p:sp>
    </p:spTree>
    <p:extLst>
      <p:ext uri="{BB962C8B-B14F-4D97-AF65-F5344CB8AC3E}">
        <p14:creationId xmlns:p14="http://schemas.microsoft.com/office/powerpoint/2010/main" val="1969307961"/>
      </p:ext>
    </p:extLst>
  </p:cSld>
  <p:clrMapOvr>
    <a:masterClrMapping/>
  </p:clrMapOvr>
  <p:transition spd="med"/>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Python Objects and Class(cont)</a:t>
            </a:r>
          </a:p>
        </p:txBody>
      </p:sp>
      <p:sp>
        <p:nvSpPr>
          <p:cNvPr id="3" name="Content Placeholder 2"/>
          <p:cNvSpPr>
            <a:spLocks noGrp="1"/>
          </p:cNvSpPr>
          <p:nvPr>
            <p:ph idx="1"/>
          </p:nvPr>
        </p:nvSpPr>
        <p:spPr/>
        <p:txBody>
          <a:bodyPr/>
          <a:lstStyle/>
          <a:p>
            <a:r>
              <a:rPr lang="en-US" dirty="0"/>
              <a:t>In the previous example, we define a new class to represent </a:t>
            </a:r>
            <a:r>
              <a:rPr lang="en-US" dirty="0">
                <a:solidFill>
                  <a:srgbClr val="C00000"/>
                </a:solidFill>
              </a:rPr>
              <a:t>complex numbers </a:t>
            </a:r>
            <a:r>
              <a:rPr lang="en-US" dirty="0"/>
              <a:t>(remember them from high-school math?)</a:t>
            </a:r>
          </a:p>
          <a:p>
            <a:r>
              <a:rPr lang="en-US" dirty="0"/>
              <a:t>It has two functions, </a:t>
            </a:r>
            <a:r>
              <a:rPr lang="en-US" dirty="0">
                <a:solidFill>
                  <a:srgbClr val="C00000"/>
                </a:solidFill>
              </a:rPr>
              <a:t>__init__() </a:t>
            </a:r>
            <a:r>
              <a:rPr lang="en-US" dirty="0"/>
              <a:t>to initialize the variables (defaults to zero) and </a:t>
            </a:r>
            <a:r>
              <a:rPr lang="en-US" dirty="0" err="1">
                <a:solidFill>
                  <a:srgbClr val="C00000"/>
                </a:solidFill>
              </a:rPr>
              <a:t>getData</a:t>
            </a:r>
            <a:r>
              <a:rPr lang="en-US" dirty="0">
                <a:solidFill>
                  <a:srgbClr val="C00000"/>
                </a:solidFill>
              </a:rPr>
              <a:t>() </a:t>
            </a:r>
            <a:r>
              <a:rPr lang="en-US" dirty="0"/>
              <a:t>to display the number properly</a:t>
            </a:r>
          </a:p>
          <a:p>
            <a:r>
              <a:rPr lang="en-US" dirty="0"/>
              <a:t>An interesting thing to note is that attributes of an object can be created on the fly</a:t>
            </a:r>
          </a:p>
          <a:p>
            <a:r>
              <a:rPr lang="en-US" dirty="0"/>
              <a:t>We created a new attribute </a:t>
            </a:r>
            <a:r>
              <a:rPr lang="en-US" i="1" dirty="0" err="1">
                <a:solidFill>
                  <a:srgbClr val="C00000"/>
                </a:solidFill>
                <a:effectLst>
                  <a:outerShdw blurRad="38100" dist="38100" dir="2700000" algn="tl">
                    <a:srgbClr val="000000">
                      <a:alpha val="43137"/>
                    </a:srgbClr>
                  </a:outerShdw>
                </a:effectLst>
              </a:rPr>
              <a:t>attr</a:t>
            </a:r>
            <a:r>
              <a:rPr lang="en-US" i="1" dirty="0">
                <a:solidFill>
                  <a:srgbClr val="C00000"/>
                </a:solidFill>
                <a:effectLst>
                  <a:outerShdw blurRad="38100" dist="38100" dir="2700000" algn="tl">
                    <a:srgbClr val="000000">
                      <a:alpha val="43137"/>
                    </a:srgbClr>
                  </a:outerShdw>
                </a:effectLst>
              </a:rPr>
              <a:t> (could have called it something else)</a:t>
            </a:r>
            <a:r>
              <a:rPr lang="en-US" dirty="0"/>
              <a:t> for object c2 and we can read it as well</a:t>
            </a:r>
          </a:p>
          <a:p>
            <a:r>
              <a:rPr lang="en-US" b="1" i="1" dirty="0"/>
              <a:t>But this did not create that attribute for object c1 (please keep this in mind)</a:t>
            </a:r>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458</a:t>
            </a:fld>
            <a:endParaRPr lang="en-US" altLang="en-US"/>
          </a:p>
        </p:txBody>
      </p:sp>
    </p:spTree>
    <p:extLst>
      <p:ext uri="{BB962C8B-B14F-4D97-AF65-F5344CB8AC3E}">
        <p14:creationId xmlns:p14="http://schemas.microsoft.com/office/powerpoint/2010/main" val="3868311892"/>
      </p:ext>
    </p:extLst>
  </p:cSld>
  <p:clrMapOvr>
    <a:masterClrMapping/>
  </p:clrMapOvr>
  <p:transition spd="med"/>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Python Objects and Class(cont)</a:t>
            </a:r>
          </a:p>
        </p:txBody>
      </p:sp>
      <p:sp>
        <p:nvSpPr>
          <p:cNvPr id="3" name="Content Placeholder 2"/>
          <p:cNvSpPr>
            <a:spLocks noGrp="1"/>
          </p:cNvSpPr>
          <p:nvPr>
            <p:ph idx="1"/>
          </p:nvPr>
        </p:nvSpPr>
        <p:spPr/>
        <p:txBody>
          <a:bodyPr/>
          <a:lstStyle/>
          <a:p>
            <a:r>
              <a:rPr lang="en-US" b="1" dirty="0">
                <a:solidFill>
                  <a:srgbClr val="C00000"/>
                </a:solidFill>
                <a:effectLst>
                  <a:outerShdw blurRad="38100" dist="38100" dir="2700000" algn="tl">
                    <a:srgbClr val="000000">
                      <a:alpha val="43137"/>
                    </a:srgbClr>
                  </a:outerShdw>
                </a:effectLst>
              </a:rPr>
              <a:t>Deleting Attributes and Objects</a:t>
            </a:r>
          </a:p>
          <a:p>
            <a:r>
              <a:rPr lang="en-US" dirty="0"/>
              <a:t>Any </a:t>
            </a:r>
            <a:r>
              <a:rPr lang="en-US" dirty="0">
                <a:solidFill>
                  <a:srgbClr val="C00000"/>
                </a:solidFill>
              </a:rPr>
              <a:t>attribute</a:t>
            </a:r>
            <a:r>
              <a:rPr lang="en-US" dirty="0"/>
              <a:t> of an object can be deleted anytime, using the </a:t>
            </a:r>
            <a:r>
              <a:rPr lang="en-US" dirty="0">
                <a:solidFill>
                  <a:srgbClr val="C00000"/>
                </a:solidFill>
              </a:rPr>
              <a:t>del</a:t>
            </a:r>
            <a:r>
              <a:rPr lang="en-US" dirty="0"/>
              <a:t> statement</a:t>
            </a:r>
          </a:p>
          <a:p>
            <a:r>
              <a:rPr lang="en-US" dirty="0"/>
              <a:t>Try the following on the Python shell to see the output</a:t>
            </a:r>
          </a:p>
          <a:p>
            <a:r>
              <a:rPr lang="en-US" i="1" dirty="0">
                <a:solidFill>
                  <a:srgbClr val="C00000"/>
                </a:solidFill>
              </a:rPr>
              <a:t>c1 = </a:t>
            </a:r>
            <a:r>
              <a:rPr lang="en-US" i="1" dirty="0" err="1">
                <a:solidFill>
                  <a:srgbClr val="C00000"/>
                </a:solidFill>
              </a:rPr>
              <a:t>ComplexNumber</a:t>
            </a:r>
            <a:r>
              <a:rPr lang="en-US" i="1" dirty="0">
                <a:solidFill>
                  <a:srgbClr val="C00000"/>
                </a:solidFill>
              </a:rPr>
              <a:t>(2,3)</a:t>
            </a:r>
          </a:p>
          <a:p>
            <a:r>
              <a:rPr lang="en-US" i="1" dirty="0">
                <a:solidFill>
                  <a:srgbClr val="C00000"/>
                </a:solidFill>
              </a:rPr>
              <a:t>del c1.imag</a:t>
            </a:r>
          </a:p>
          <a:p>
            <a:r>
              <a:rPr lang="en-US" i="1" dirty="0">
                <a:solidFill>
                  <a:srgbClr val="C00000"/>
                </a:solidFill>
              </a:rPr>
              <a:t>c1.getData() </a:t>
            </a:r>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459</a:t>
            </a:fld>
            <a:endParaRPr lang="en-US" altLang="en-US"/>
          </a:p>
        </p:txBody>
      </p:sp>
      <p:pic>
        <p:nvPicPr>
          <p:cNvPr id="5" name="Picture 4"/>
          <p:cNvPicPr>
            <a:picLocks noChangeAspect="1"/>
          </p:cNvPicPr>
          <p:nvPr/>
        </p:nvPicPr>
        <p:blipFill>
          <a:blip r:embed="rId2"/>
          <a:stretch>
            <a:fillRect/>
          </a:stretch>
        </p:blipFill>
        <p:spPr>
          <a:xfrm>
            <a:off x="482927" y="3605213"/>
            <a:ext cx="7943850" cy="3252787"/>
          </a:xfrm>
          <a:prstGeom prst="rect">
            <a:avLst/>
          </a:prstGeom>
        </p:spPr>
      </p:pic>
    </p:spTree>
    <p:extLst>
      <p:ext uri="{BB962C8B-B14F-4D97-AF65-F5344CB8AC3E}">
        <p14:creationId xmlns:p14="http://schemas.microsoft.com/office/powerpoint/2010/main" val="581870203"/>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6E054-4B4D-49ED-A73E-91E1B44FD831}"/>
              </a:ext>
            </a:extLst>
          </p:cNvPr>
          <p:cNvSpPr>
            <a:spLocks noGrp="1"/>
          </p:cNvSpPr>
          <p:nvPr>
            <p:ph type="title"/>
          </p:nvPr>
        </p:nvSpPr>
        <p:spPr/>
        <p:txBody>
          <a:bodyPr/>
          <a:lstStyle/>
          <a:p>
            <a:r>
              <a:rPr lang="en-US" dirty="0"/>
              <a:t>ID Function</a:t>
            </a:r>
            <a:endParaRPr lang="en-CA" dirty="0"/>
          </a:p>
        </p:txBody>
      </p:sp>
      <p:sp>
        <p:nvSpPr>
          <p:cNvPr id="3" name="Content Placeholder 2">
            <a:extLst>
              <a:ext uri="{FF2B5EF4-FFF2-40B4-BE49-F238E27FC236}">
                <a16:creationId xmlns:a16="http://schemas.microsoft.com/office/drawing/2014/main" id="{32913B42-72E2-4258-8E9B-1F293E776F79}"/>
              </a:ext>
            </a:extLst>
          </p:cNvPr>
          <p:cNvSpPr>
            <a:spLocks noGrp="1"/>
          </p:cNvSpPr>
          <p:nvPr>
            <p:ph idx="1"/>
          </p:nvPr>
        </p:nvSpPr>
        <p:spPr/>
        <p:txBody>
          <a:bodyPr/>
          <a:lstStyle/>
          <a:p>
            <a:r>
              <a:rPr lang="en-US" b="1" dirty="0">
                <a:solidFill>
                  <a:srgbClr val="C00000"/>
                </a:solidFill>
              </a:rPr>
              <a:t>id() function in Python</a:t>
            </a:r>
          </a:p>
          <a:p>
            <a:r>
              <a:rPr lang="en-US" b="1" dirty="0"/>
              <a:t>Introduction</a:t>
            </a:r>
          </a:p>
          <a:p>
            <a:r>
              <a:rPr lang="en-US" dirty="0">
                <a:solidFill>
                  <a:srgbClr val="C00000"/>
                </a:solidFill>
              </a:rPr>
              <a:t>id() </a:t>
            </a:r>
            <a:r>
              <a:rPr lang="en-US" dirty="0"/>
              <a:t>is an inbuilt function in Python.</a:t>
            </a:r>
          </a:p>
          <a:p>
            <a:r>
              <a:rPr lang="en-US" b="1" dirty="0"/>
              <a:t>Syntax:</a:t>
            </a:r>
          </a:p>
          <a:p>
            <a:r>
              <a:rPr lang="en-US" dirty="0">
                <a:solidFill>
                  <a:srgbClr val="C00000"/>
                </a:solidFill>
              </a:rPr>
              <a:t>id(object)</a:t>
            </a:r>
          </a:p>
          <a:p>
            <a:r>
              <a:rPr lang="en-US" dirty="0"/>
              <a:t>The function accepts a single parameter and is used to return the identity of an object</a:t>
            </a:r>
          </a:p>
          <a:p>
            <a:r>
              <a:rPr lang="en-US" dirty="0"/>
              <a:t>This identity must be unique and constant for this object during the lifetime</a:t>
            </a:r>
          </a:p>
          <a:p>
            <a:r>
              <a:rPr lang="en-US" dirty="0"/>
              <a:t>Two objects with non-overlapping lifetimes may have the same id() value</a:t>
            </a:r>
          </a:p>
          <a:p>
            <a:r>
              <a:rPr lang="en-US" dirty="0"/>
              <a:t>If we relate this to the C programming language, then they are </a:t>
            </a:r>
            <a:r>
              <a:rPr lang="en-US" b="1" dirty="0">
                <a:solidFill>
                  <a:srgbClr val="C00000"/>
                </a:solidFill>
              </a:rPr>
              <a:t>actually the memory address, here in Python it is the unique id </a:t>
            </a:r>
          </a:p>
        </p:txBody>
      </p:sp>
      <p:sp>
        <p:nvSpPr>
          <p:cNvPr id="4" name="Slide Number Placeholder 3">
            <a:extLst>
              <a:ext uri="{FF2B5EF4-FFF2-40B4-BE49-F238E27FC236}">
                <a16:creationId xmlns:a16="http://schemas.microsoft.com/office/drawing/2014/main" id="{1CE03596-11C1-4F65-9044-61A8A2F71C2E}"/>
              </a:ext>
            </a:extLst>
          </p:cNvPr>
          <p:cNvSpPr>
            <a:spLocks noGrp="1"/>
          </p:cNvSpPr>
          <p:nvPr>
            <p:ph type="sldNum" sz="quarter" idx="10"/>
          </p:nvPr>
        </p:nvSpPr>
        <p:spPr/>
        <p:txBody>
          <a:bodyPr/>
          <a:lstStyle/>
          <a:p>
            <a:pPr>
              <a:defRPr/>
            </a:pPr>
            <a:fld id="{6DB1FBA9-0009-47E9-8D28-5B0116D2432D}" type="slidenum">
              <a:rPr lang="en-US" altLang="en-US" smtClean="0"/>
              <a:pPr>
                <a:defRPr/>
              </a:pPr>
              <a:t>46</a:t>
            </a:fld>
            <a:endParaRPr lang="en-US" altLang="en-US"/>
          </a:p>
        </p:txBody>
      </p:sp>
    </p:spTree>
    <p:extLst>
      <p:ext uri="{BB962C8B-B14F-4D97-AF65-F5344CB8AC3E}">
        <p14:creationId xmlns:p14="http://schemas.microsoft.com/office/powerpoint/2010/main" val="332115263"/>
      </p:ext>
    </p:extLst>
  </p:cSld>
  <p:clrMapOvr>
    <a:masterClrMapping/>
  </p:clrMapOvr>
  <p:transition spd="med"/>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Python Objects and Class(cont)</a:t>
            </a:r>
          </a:p>
        </p:txBody>
      </p:sp>
      <p:sp>
        <p:nvSpPr>
          <p:cNvPr id="3" name="Content Placeholder 2"/>
          <p:cNvSpPr>
            <a:spLocks noGrp="1"/>
          </p:cNvSpPr>
          <p:nvPr>
            <p:ph idx="1"/>
          </p:nvPr>
        </p:nvSpPr>
        <p:spPr/>
        <p:txBody>
          <a:bodyPr/>
          <a:lstStyle/>
          <a:p>
            <a:r>
              <a:rPr lang="en-US" i="1" dirty="0">
                <a:solidFill>
                  <a:srgbClr val="C00000"/>
                </a:solidFill>
              </a:rPr>
              <a:t>del </a:t>
            </a:r>
            <a:r>
              <a:rPr lang="en-US" i="1" dirty="0" err="1">
                <a:solidFill>
                  <a:srgbClr val="C00000"/>
                </a:solidFill>
              </a:rPr>
              <a:t>ComplexNumber.getData</a:t>
            </a:r>
            <a:endParaRPr lang="en-US" i="1" dirty="0">
              <a:solidFill>
                <a:srgbClr val="C00000"/>
              </a:solidFill>
            </a:endParaRPr>
          </a:p>
          <a:p>
            <a:r>
              <a:rPr lang="en-US" i="1" dirty="0">
                <a:solidFill>
                  <a:srgbClr val="C00000"/>
                </a:solidFill>
              </a:rPr>
              <a:t>c1.getData()</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We can even delete the object itself, using the del statement.</a:t>
            </a:r>
          </a:p>
          <a:p>
            <a:r>
              <a:rPr lang="en-US" i="1" dirty="0">
                <a:solidFill>
                  <a:srgbClr val="C00000"/>
                </a:solidFill>
              </a:rPr>
              <a:t>c1 = </a:t>
            </a:r>
            <a:r>
              <a:rPr lang="en-US" i="1" dirty="0" err="1">
                <a:solidFill>
                  <a:srgbClr val="C00000"/>
                </a:solidFill>
              </a:rPr>
              <a:t>ComplexNumber</a:t>
            </a:r>
            <a:r>
              <a:rPr lang="en-US" i="1" dirty="0">
                <a:solidFill>
                  <a:srgbClr val="C00000"/>
                </a:solidFill>
              </a:rPr>
              <a:t>(1,3)</a:t>
            </a:r>
          </a:p>
          <a:p>
            <a:r>
              <a:rPr lang="en-US" i="1" dirty="0">
                <a:solidFill>
                  <a:srgbClr val="C00000"/>
                </a:solidFill>
              </a:rPr>
              <a:t>del c1</a:t>
            </a:r>
          </a:p>
          <a:p>
            <a:r>
              <a:rPr lang="en-US" i="1" dirty="0">
                <a:solidFill>
                  <a:srgbClr val="C00000"/>
                </a:solidFill>
              </a:rPr>
              <a:t>c1</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460</a:t>
            </a:fld>
            <a:endParaRPr lang="en-US" altLang="en-US"/>
          </a:p>
        </p:txBody>
      </p:sp>
      <p:pic>
        <p:nvPicPr>
          <p:cNvPr id="5" name="Picture 4"/>
          <p:cNvPicPr>
            <a:picLocks noChangeAspect="1"/>
          </p:cNvPicPr>
          <p:nvPr/>
        </p:nvPicPr>
        <p:blipFill>
          <a:blip r:embed="rId2"/>
          <a:stretch>
            <a:fillRect/>
          </a:stretch>
        </p:blipFill>
        <p:spPr>
          <a:xfrm>
            <a:off x="304800" y="1833562"/>
            <a:ext cx="8382000" cy="3190875"/>
          </a:xfrm>
          <a:prstGeom prst="rect">
            <a:avLst/>
          </a:prstGeom>
        </p:spPr>
      </p:pic>
    </p:spTree>
    <p:extLst>
      <p:ext uri="{BB962C8B-B14F-4D97-AF65-F5344CB8AC3E}">
        <p14:creationId xmlns:p14="http://schemas.microsoft.com/office/powerpoint/2010/main" val="1337618847"/>
      </p:ext>
    </p:extLst>
  </p:cSld>
  <p:clrMapOvr>
    <a:masterClrMapping/>
  </p:clrMapOvr>
  <p:transition spd="med"/>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Python Objects and Class(cont)</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It is more complicated than that</a:t>
            </a:r>
          </a:p>
          <a:p>
            <a:r>
              <a:rPr lang="en-US" dirty="0"/>
              <a:t>When we do </a:t>
            </a:r>
            <a:r>
              <a:rPr lang="en-US" i="1" dirty="0">
                <a:solidFill>
                  <a:srgbClr val="C00000"/>
                </a:solidFill>
              </a:rPr>
              <a:t>c1 = </a:t>
            </a:r>
            <a:r>
              <a:rPr lang="en-US" i="1" dirty="0" err="1">
                <a:solidFill>
                  <a:srgbClr val="C00000"/>
                </a:solidFill>
              </a:rPr>
              <a:t>ComplexNumber</a:t>
            </a:r>
            <a:r>
              <a:rPr lang="en-US" i="1" dirty="0">
                <a:solidFill>
                  <a:srgbClr val="C00000"/>
                </a:solidFill>
              </a:rPr>
              <a:t>(1,3), </a:t>
            </a:r>
            <a:r>
              <a:rPr lang="en-US" dirty="0"/>
              <a:t>a new instance object is created in memory and the name </a:t>
            </a:r>
            <a:r>
              <a:rPr lang="en-US" dirty="0">
                <a:solidFill>
                  <a:srgbClr val="C00000"/>
                </a:solidFill>
              </a:rPr>
              <a:t>c1 binds </a:t>
            </a:r>
            <a:r>
              <a:rPr lang="en-US" dirty="0"/>
              <a:t>with it</a:t>
            </a:r>
          </a:p>
          <a:p>
            <a:r>
              <a:rPr lang="en-US" dirty="0"/>
              <a:t>On the command </a:t>
            </a:r>
            <a:r>
              <a:rPr lang="en-US" dirty="0">
                <a:solidFill>
                  <a:srgbClr val="C00000"/>
                </a:solidFill>
              </a:rPr>
              <a:t>del c1</a:t>
            </a:r>
            <a:r>
              <a:rPr lang="en-US" dirty="0"/>
              <a:t>, this binding is removed and the name </a:t>
            </a:r>
            <a:r>
              <a:rPr lang="en-US" dirty="0">
                <a:solidFill>
                  <a:srgbClr val="C00000"/>
                </a:solidFill>
              </a:rPr>
              <a:t>c1 </a:t>
            </a:r>
            <a:r>
              <a:rPr lang="en-US" dirty="0"/>
              <a:t>is deleted from the corresponding namespace</a:t>
            </a:r>
          </a:p>
          <a:p>
            <a:r>
              <a:rPr lang="en-US" dirty="0"/>
              <a:t>The object however continues to exist in memory and if no other name is bound to it, it is later automatically destroyed</a:t>
            </a:r>
          </a:p>
          <a:p>
            <a:r>
              <a:rPr lang="en-US" dirty="0"/>
              <a:t>This automatic destruction of unreferenced objects in Python is also called </a:t>
            </a:r>
            <a:r>
              <a:rPr lang="en-US" dirty="0">
                <a:solidFill>
                  <a:srgbClr val="C00000"/>
                </a:solidFill>
                <a:effectLst>
                  <a:outerShdw blurRad="38100" dist="38100" dir="2700000" algn="tl">
                    <a:srgbClr val="000000">
                      <a:alpha val="43137"/>
                    </a:srgbClr>
                  </a:outerShdw>
                </a:effectLst>
              </a:rPr>
              <a:t>garbage collection</a:t>
            </a:r>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461</a:t>
            </a:fld>
            <a:endParaRPr lang="en-US" altLang="en-US"/>
          </a:p>
        </p:txBody>
      </p:sp>
      <p:pic>
        <p:nvPicPr>
          <p:cNvPr id="6" name="Picture 5"/>
          <p:cNvPicPr>
            <a:picLocks noChangeAspect="1"/>
          </p:cNvPicPr>
          <p:nvPr/>
        </p:nvPicPr>
        <p:blipFill>
          <a:blip r:embed="rId2"/>
          <a:stretch>
            <a:fillRect/>
          </a:stretch>
        </p:blipFill>
        <p:spPr>
          <a:xfrm>
            <a:off x="381000" y="1231867"/>
            <a:ext cx="7934325" cy="2120933"/>
          </a:xfrm>
          <a:prstGeom prst="rect">
            <a:avLst/>
          </a:prstGeom>
        </p:spPr>
      </p:pic>
    </p:spTree>
    <p:extLst>
      <p:ext uri="{BB962C8B-B14F-4D97-AF65-F5344CB8AC3E}">
        <p14:creationId xmlns:p14="http://schemas.microsoft.com/office/powerpoint/2010/main" val="2103263230"/>
      </p:ext>
    </p:extLst>
  </p:cSld>
  <p:clrMapOvr>
    <a:masterClrMapping/>
  </p:clrMapOvr>
  <p:transition spd="med"/>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Python Objects and Class(cont)</a:t>
            </a:r>
          </a:p>
        </p:txBody>
      </p:sp>
      <p:pic>
        <p:nvPicPr>
          <p:cNvPr id="5" name="Content Placeholder 4"/>
          <p:cNvPicPr>
            <a:picLocks noGrp="1" noChangeAspect="1"/>
          </p:cNvPicPr>
          <p:nvPr>
            <p:ph idx="1"/>
          </p:nvPr>
        </p:nvPicPr>
        <p:blipFill>
          <a:blip r:embed="rId2"/>
          <a:stretch>
            <a:fillRect/>
          </a:stretch>
        </p:blipFill>
        <p:spPr>
          <a:xfrm>
            <a:off x="200025" y="1600200"/>
            <a:ext cx="8743950" cy="4419600"/>
          </a:xfrm>
          <a:prstGeom prst="rect">
            <a:avLst/>
          </a:prstGeom>
        </p:spPr>
      </p:pic>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462</a:t>
            </a:fld>
            <a:endParaRPr lang="en-US" altLang="en-US"/>
          </a:p>
        </p:txBody>
      </p:sp>
    </p:spTree>
    <p:extLst>
      <p:ext uri="{BB962C8B-B14F-4D97-AF65-F5344CB8AC3E}">
        <p14:creationId xmlns:p14="http://schemas.microsoft.com/office/powerpoint/2010/main" val="4287822161"/>
      </p:ext>
    </p:extLst>
  </p:cSld>
  <p:clrMapOvr>
    <a:masterClrMapping/>
  </p:clrMapOvr>
  <p:transition spd="med"/>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Inheritance</a:t>
            </a:r>
          </a:p>
        </p:txBody>
      </p:sp>
      <p:sp>
        <p:nvSpPr>
          <p:cNvPr id="3" name="Content Placeholder 2"/>
          <p:cNvSpPr>
            <a:spLocks noGrp="1"/>
          </p:cNvSpPr>
          <p:nvPr>
            <p:ph idx="1"/>
          </p:nvPr>
        </p:nvSpPr>
        <p:spPr/>
        <p:txBody>
          <a:bodyPr/>
          <a:lstStyle/>
          <a:p>
            <a:r>
              <a:rPr lang="en-US" b="1" dirty="0">
                <a:solidFill>
                  <a:srgbClr val="C00000"/>
                </a:solidFill>
                <a:effectLst>
                  <a:outerShdw blurRad="38100" dist="38100" dir="2700000" algn="tl">
                    <a:srgbClr val="000000">
                      <a:alpha val="43137"/>
                    </a:srgbClr>
                  </a:outerShdw>
                </a:effectLst>
              </a:rPr>
              <a:t>Inheritance</a:t>
            </a:r>
            <a:r>
              <a:rPr lang="en-US" dirty="0"/>
              <a:t> enables us to define a class that takes all the functionality from parent class and allows us to add more</a:t>
            </a:r>
          </a:p>
          <a:p>
            <a:r>
              <a:rPr lang="en-US" dirty="0"/>
              <a:t>In this section, you will learn to use </a:t>
            </a:r>
            <a:r>
              <a:rPr lang="en-US" dirty="0">
                <a:solidFill>
                  <a:srgbClr val="C00000"/>
                </a:solidFill>
                <a:effectLst>
                  <a:outerShdw blurRad="38100" dist="38100" dir="2700000" algn="tl">
                    <a:srgbClr val="000000">
                      <a:alpha val="43137"/>
                    </a:srgbClr>
                  </a:outerShdw>
                </a:effectLst>
              </a:rPr>
              <a:t>inheritance</a:t>
            </a:r>
            <a:r>
              <a:rPr lang="en-US" dirty="0"/>
              <a:t> in Python</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463</a:t>
            </a:fld>
            <a:endParaRPr lang="en-US" altLang="en-US"/>
          </a:p>
        </p:txBody>
      </p:sp>
      <p:pic>
        <p:nvPicPr>
          <p:cNvPr id="7" name="Picture 6">
            <a:extLst>
              <a:ext uri="{FF2B5EF4-FFF2-40B4-BE49-F238E27FC236}">
                <a16:creationId xmlns:a16="http://schemas.microsoft.com/office/drawing/2014/main" id="{993EE492-1E5B-4372-AC40-F11692F4D7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2514600"/>
            <a:ext cx="8382000" cy="3200400"/>
          </a:xfrm>
          <a:prstGeom prst="rect">
            <a:avLst/>
          </a:prstGeom>
        </p:spPr>
      </p:pic>
      <p:sp>
        <p:nvSpPr>
          <p:cNvPr id="6" name="Arrow: U-Turn 5">
            <a:hlinkClick r:id="rId3" action="ppaction://hlinksldjump"/>
            <a:extLst>
              <a:ext uri="{FF2B5EF4-FFF2-40B4-BE49-F238E27FC236}">
                <a16:creationId xmlns:a16="http://schemas.microsoft.com/office/drawing/2014/main" id="{23749233-DBF0-4A80-A71B-0DF873DFEC8F}"/>
              </a:ext>
            </a:extLst>
          </p:cNvPr>
          <p:cNvSpPr/>
          <p:nvPr/>
        </p:nvSpPr>
        <p:spPr bwMode="auto">
          <a:xfrm>
            <a:off x="990600" y="6172200"/>
            <a:ext cx="457200" cy="228600"/>
          </a:xfrm>
          <a:prstGeom prst="uturnArrow">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1196975" marR="0" indent="-282575" algn="l" defTabSz="914400" rtl="0" eaLnBrk="1" fontAlgn="base" latinLnBrk="0" hangingPunct="1">
              <a:lnSpc>
                <a:spcPct val="100000"/>
              </a:lnSpc>
              <a:spcBef>
                <a:spcPts val="500"/>
              </a:spcBef>
              <a:spcAft>
                <a:spcPct val="0"/>
              </a:spcAft>
              <a:buClr>
                <a:srgbClr val="800080"/>
              </a:buClr>
              <a:buSzPct val="55000"/>
              <a:buFont typeface="Wingdings" panose="05000000000000000000" pitchFamily="2" charset="2"/>
              <a:buChar char="n"/>
              <a:tabLst/>
            </a:pPr>
            <a:endParaRPr kumimoji="0" lang="en-US" sz="2000" b="0" i="0" u="none" strike="noStrike" cap="none" normalizeH="0" baseline="0">
              <a:ln>
                <a:noFill/>
              </a:ln>
              <a:solidFill>
                <a:schemeClr val="tx1"/>
              </a:solidFill>
              <a:effectLst/>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462244881"/>
      </p:ext>
    </p:extLst>
  </p:cSld>
  <p:clrMapOvr>
    <a:masterClrMapping/>
  </p:clrMapOvr>
  <p:transition spd="med"/>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Inheritance(cont)</a:t>
            </a:r>
          </a:p>
        </p:txBody>
      </p:sp>
      <p:sp>
        <p:nvSpPr>
          <p:cNvPr id="3" name="Content Placeholder 2"/>
          <p:cNvSpPr>
            <a:spLocks noGrp="1"/>
          </p:cNvSpPr>
          <p:nvPr>
            <p:ph idx="1"/>
          </p:nvPr>
        </p:nvSpPr>
        <p:spPr/>
        <p:txBody>
          <a:bodyPr/>
          <a:lstStyle/>
          <a:p>
            <a:r>
              <a:rPr lang="en-US" b="1" dirty="0">
                <a:solidFill>
                  <a:srgbClr val="C00000"/>
                </a:solidFill>
                <a:effectLst>
                  <a:outerShdw blurRad="38100" dist="38100" dir="2700000" algn="tl">
                    <a:srgbClr val="000000">
                      <a:alpha val="43137"/>
                    </a:srgbClr>
                  </a:outerShdw>
                </a:effectLst>
              </a:rPr>
              <a:t>Inheritance</a:t>
            </a:r>
            <a:r>
              <a:rPr lang="en-US" dirty="0">
                <a:solidFill>
                  <a:srgbClr val="C00000"/>
                </a:solidFill>
                <a:effectLst>
                  <a:outerShdw blurRad="38100" dist="38100" dir="2700000" algn="tl">
                    <a:srgbClr val="000000">
                      <a:alpha val="43137"/>
                    </a:srgbClr>
                  </a:outerShdw>
                </a:effectLst>
              </a:rPr>
              <a:t> </a:t>
            </a:r>
            <a:r>
              <a:rPr lang="en-US" dirty="0"/>
              <a:t>is a powerful feature in </a:t>
            </a:r>
            <a:r>
              <a:rPr lang="en-US" dirty="0">
                <a:solidFill>
                  <a:srgbClr val="C00000"/>
                </a:solidFill>
              </a:rPr>
              <a:t>object-oriented</a:t>
            </a:r>
            <a:r>
              <a:rPr lang="en-US" dirty="0"/>
              <a:t> programming</a:t>
            </a:r>
          </a:p>
          <a:p>
            <a:r>
              <a:rPr lang="en-US" dirty="0"/>
              <a:t>It refers to defining a new class with little or no modification to an existing class</a:t>
            </a:r>
          </a:p>
          <a:p>
            <a:r>
              <a:rPr lang="en-US" dirty="0"/>
              <a:t>The new class is called </a:t>
            </a:r>
            <a:r>
              <a:rPr lang="en-US" dirty="0">
                <a:solidFill>
                  <a:srgbClr val="C00000"/>
                </a:solidFill>
              </a:rPr>
              <a:t>derived (or child) class</a:t>
            </a:r>
            <a:r>
              <a:rPr lang="en-US" dirty="0"/>
              <a:t> and the one from which it inherits is called the base (or parent) class</a:t>
            </a:r>
          </a:p>
          <a:p>
            <a:r>
              <a:rPr lang="en-US" b="1" dirty="0">
                <a:solidFill>
                  <a:srgbClr val="C00000"/>
                </a:solidFill>
                <a:effectLst>
                  <a:outerShdw blurRad="38100" dist="38100" dir="2700000" algn="tl">
                    <a:srgbClr val="000000">
                      <a:alpha val="43137"/>
                    </a:srgbClr>
                  </a:outerShdw>
                </a:effectLst>
              </a:rPr>
              <a:t>Python Inheritance Syntax</a:t>
            </a:r>
          </a:p>
          <a:p>
            <a:r>
              <a:rPr lang="en-US" i="1" dirty="0">
                <a:solidFill>
                  <a:srgbClr val="C00000"/>
                </a:solidFill>
                <a:effectLst>
                  <a:outerShdw blurRad="38100" dist="38100" dir="2700000" algn="tl">
                    <a:srgbClr val="000000">
                      <a:alpha val="43137"/>
                    </a:srgbClr>
                  </a:outerShdw>
                </a:effectLst>
              </a:rPr>
              <a:t>class </a:t>
            </a:r>
            <a:r>
              <a:rPr lang="en-US" i="1" dirty="0" err="1">
                <a:solidFill>
                  <a:srgbClr val="C00000"/>
                </a:solidFill>
                <a:effectLst>
                  <a:outerShdw blurRad="38100" dist="38100" dir="2700000" algn="tl">
                    <a:srgbClr val="000000">
                      <a:alpha val="43137"/>
                    </a:srgbClr>
                  </a:outerShdw>
                </a:effectLst>
              </a:rPr>
              <a:t>BaseClass</a:t>
            </a:r>
            <a:r>
              <a:rPr lang="en-US" i="1" dirty="0">
                <a:solidFill>
                  <a:srgbClr val="C00000"/>
                </a:solidFill>
                <a:effectLst>
                  <a:outerShdw blurRad="38100" dist="38100" dir="2700000" algn="tl">
                    <a:srgbClr val="000000">
                      <a:alpha val="43137"/>
                    </a:srgbClr>
                  </a:outerShdw>
                </a:effectLst>
              </a:rPr>
              <a:t>:</a:t>
            </a:r>
          </a:p>
          <a:p>
            <a:r>
              <a:rPr lang="en-US" i="1" dirty="0">
                <a:solidFill>
                  <a:srgbClr val="C00000"/>
                </a:solidFill>
                <a:effectLst>
                  <a:outerShdw blurRad="38100" dist="38100" dir="2700000" algn="tl">
                    <a:srgbClr val="000000">
                      <a:alpha val="43137"/>
                    </a:srgbClr>
                  </a:outerShdw>
                </a:effectLst>
              </a:rPr>
              <a:t>    Body of base class</a:t>
            </a:r>
          </a:p>
          <a:p>
            <a:r>
              <a:rPr lang="en-US" i="1" dirty="0">
                <a:solidFill>
                  <a:srgbClr val="C00000"/>
                </a:solidFill>
                <a:effectLst>
                  <a:outerShdw blurRad="38100" dist="38100" dir="2700000" algn="tl">
                    <a:srgbClr val="000000">
                      <a:alpha val="43137"/>
                    </a:srgbClr>
                  </a:outerShdw>
                </a:effectLst>
              </a:rPr>
              <a:t>class </a:t>
            </a:r>
            <a:r>
              <a:rPr lang="en-US" i="1" dirty="0" err="1">
                <a:solidFill>
                  <a:srgbClr val="C00000"/>
                </a:solidFill>
                <a:effectLst>
                  <a:outerShdw blurRad="38100" dist="38100" dir="2700000" algn="tl">
                    <a:srgbClr val="000000">
                      <a:alpha val="43137"/>
                    </a:srgbClr>
                  </a:outerShdw>
                </a:effectLst>
              </a:rPr>
              <a:t>DerivedClass</a:t>
            </a:r>
            <a:r>
              <a:rPr lang="en-US" i="1" dirty="0">
                <a:solidFill>
                  <a:srgbClr val="C00000"/>
                </a:solidFill>
                <a:effectLst>
                  <a:outerShdw blurRad="38100" dist="38100" dir="2700000" algn="tl">
                    <a:srgbClr val="000000">
                      <a:alpha val="43137"/>
                    </a:srgbClr>
                  </a:outerShdw>
                </a:effectLst>
              </a:rPr>
              <a:t>(</a:t>
            </a:r>
            <a:r>
              <a:rPr lang="en-US" i="1" dirty="0" err="1">
                <a:solidFill>
                  <a:srgbClr val="C00000"/>
                </a:solidFill>
                <a:effectLst>
                  <a:outerShdw blurRad="38100" dist="38100" dir="2700000" algn="tl">
                    <a:srgbClr val="000000">
                      <a:alpha val="43137"/>
                    </a:srgbClr>
                  </a:outerShdw>
                </a:effectLst>
              </a:rPr>
              <a:t>BaseClass</a:t>
            </a:r>
            <a:r>
              <a:rPr lang="en-US" i="1" dirty="0">
                <a:solidFill>
                  <a:srgbClr val="C00000"/>
                </a:solidFill>
                <a:effectLst>
                  <a:outerShdw blurRad="38100" dist="38100" dir="2700000" algn="tl">
                    <a:srgbClr val="000000">
                      <a:alpha val="43137"/>
                    </a:srgbClr>
                  </a:outerShdw>
                </a:effectLst>
              </a:rPr>
              <a:t>):</a:t>
            </a:r>
          </a:p>
          <a:p>
            <a:r>
              <a:rPr lang="en-US" i="1" dirty="0">
                <a:solidFill>
                  <a:srgbClr val="C00000"/>
                </a:solidFill>
                <a:effectLst>
                  <a:outerShdw blurRad="38100" dist="38100" dir="2700000" algn="tl">
                    <a:srgbClr val="000000">
                      <a:alpha val="43137"/>
                    </a:srgbClr>
                  </a:outerShdw>
                </a:effectLst>
              </a:rPr>
              <a:t>    Body of derived class</a:t>
            </a:r>
          </a:p>
          <a:p>
            <a:r>
              <a:rPr lang="en-US" dirty="0"/>
              <a:t>Derived class inherits features from the base class, adding new features to it</a:t>
            </a:r>
          </a:p>
          <a:p>
            <a:r>
              <a:rPr lang="en-US" dirty="0"/>
              <a:t>This results into </a:t>
            </a:r>
            <a:r>
              <a:rPr lang="en-US" dirty="0">
                <a:solidFill>
                  <a:srgbClr val="C00000"/>
                </a:solidFill>
              </a:rPr>
              <a:t>re-usability</a:t>
            </a:r>
            <a:r>
              <a:rPr lang="en-US" dirty="0"/>
              <a:t> of code</a:t>
            </a:r>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464</a:t>
            </a:fld>
            <a:endParaRPr lang="en-US" altLang="en-US"/>
          </a:p>
        </p:txBody>
      </p:sp>
    </p:spTree>
    <p:extLst>
      <p:ext uri="{BB962C8B-B14F-4D97-AF65-F5344CB8AC3E}">
        <p14:creationId xmlns:p14="http://schemas.microsoft.com/office/powerpoint/2010/main" val="1703673454"/>
      </p:ext>
    </p:extLst>
  </p:cSld>
  <p:clrMapOvr>
    <a:masterClrMapping/>
  </p:clrMapOvr>
  <p:transition spd="med"/>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Inheritance(cont)</a:t>
            </a:r>
          </a:p>
        </p:txBody>
      </p:sp>
      <p:sp>
        <p:nvSpPr>
          <p:cNvPr id="3" name="Content Placeholder 2"/>
          <p:cNvSpPr>
            <a:spLocks noGrp="1"/>
          </p:cNvSpPr>
          <p:nvPr>
            <p:ph idx="1"/>
          </p:nvPr>
        </p:nvSpPr>
        <p:spPr/>
        <p:txBody>
          <a:bodyPr/>
          <a:lstStyle/>
          <a:p>
            <a:r>
              <a:rPr lang="en-US" b="1" dirty="0">
                <a:solidFill>
                  <a:srgbClr val="C00000"/>
                </a:solidFill>
                <a:effectLst>
                  <a:outerShdw blurRad="38100" dist="38100" dir="2700000" algn="tl">
                    <a:srgbClr val="000000">
                      <a:alpha val="43137"/>
                    </a:srgbClr>
                  </a:outerShdw>
                </a:effectLst>
              </a:rPr>
              <a:t>Example of Inheritance in Python</a:t>
            </a:r>
          </a:p>
          <a:p>
            <a:r>
              <a:rPr lang="en-US" dirty="0"/>
              <a:t>To demonstrate the use of inheritance, let us take an example</a:t>
            </a:r>
          </a:p>
          <a:p>
            <a:r>
              <a:rPr lang="en-US" dirty="0"/>
              <a:t>A polygon is a closed figure with 3 or more sides</a:t>
            </a:r>
          </a:p>
          <a:p>
            <a:r>
              <a:rPr lang="en-US" dirty="0"/>
              <a:t>Say, we have a class called Polygon defined as follows</a:t>
            </a:r>
          </a:p>
          <a:p>
            <a:r>
              <a:rPr lang="en-US" i="1" dirty="0">
                <a:solidFill>
                  <a:srgbClr val="C00000"/>
                </a:solidFill>
                <a:effectLst>
                  <a:outerShdw blurRad="38100" dist="38100" dir="2700000" algn="tl">
                    <a:srgbClr val="000000">
                      <a:alpha val="43137"/>
                    </a:srgbClr>
                  </a:outerShdw>
                </a:effectLst>
              </a:rPr>
              <a:t>class Polygon:</a:t>
            </a:r>
          </a:p>
          <a:p>
            <a:r>
              <a:rPr lang="en-US" i="1" dirty="0">
                <a:solidFill>
                  <a:srgbClr val="C00000"/>
                </a:solidFill>
                <a:effectLst>
                  <a:outerShdw blurRad="38100" dist="38100" dir="2700000" algn="tl">
                    <a:srgbClr val="000000">
                      <a:alpha val="43137"/>
                    </a:srgbClr>
                  </a:outerShdw>
                </a:effectLst>
              </a:rPr>
              <a:t>    def __init__(self, </a:t>
            </a:r>
            <a:r>
              <a:rPr lang="en-US" i="1" dirty="0" err="1">
                <a:solidFill>
                  <a:srgbClr val="C00000"/>
                </a:solidFill>
                <a:effectLst>
                  <a:outerShdw blurRad="38100" dist="38100" dir="2700000" algn="tl">
                    <a:srgbClr val="000000">
                      <a:alpha val="43137"/>
                    </a:srgbClr>
                  </a:outerShdw>
                </a:effectLst>
              </a:rPr>
              <a:t>no_of_sides</a:t>
            </a:r>
            <a:r>
              <a:rPr lang="en-US" i="1" dirty="0">
                <a:solidFill>
                  <a:srgbClr val="C00000"/>
                </a:solidFill>
                <a:effectLst>
                  <a:outerShdw blurRad="38100" dist="38100" dir="2700000" algn="tl">
                    <a:srgbClr val="000000">
                      <a:alpha val="43137"/>
                    </a:srgbClr>
                  </a:outerShdw>
                </a:effectLst>
              </a:rPr>
              <a:t>):</a:t>
            </a:r>
          </a:p>
          <a:p>
            <a:r>
              <a:rPr lang="en-US" i="1" dirty="0">
                <a:solidFill>
                  <a:srgbClr val="C00000"/>
                </a:solidFill>
                <a:effectLst>
                  <a:outerShdw blurRad="38100" dist="38100" dir="2700000" algn="tl">
                    <a:srgbClr val="000000">
                      <a:alpha val="43137"/>
                    </a:srgbClr>
                  </a:outerShdw>
                </a:effectLst>
              </a:rPr>
              <a:t>        </a:t>
            </a:r>
            <a:r>
              <a:rPr lang="en-US" i="1" dirty="0" err="1">
                <a:solidFill>
                  <a:srgbClr val="C00000"/>
                </a:solidFill>
                <a:effectLst>
                  <a:outerShdw blurRad="38100" dist="38100" dir="2700000" algn="tl">
                    <a:srgbClr val="000000">
                      <a:alpha val="43137"/>
                    </a:srgbClr>
                  </a:outerShdw>
                </a:effectLst>
              </a:rPr>
              <a:t>self.n</a:t>
            </a:r>
            <a:r>
              <a:rPr lang="en-US" i="1" dirty="0">
                <a:solidFill>
                  <a:srgbClr val="C00000"/>
                </a:solidFill>
                <a:effectLst>
                  <a:outerShdw blurRad="38100" dist="38100" dir="2700000" algn="tl">
                    <a:srgbClr val="000000">
                      <a:alpha val="43137"/>
                    </a:srgbClr>
                  </a:outerShdw>
                </a:effectLst>
              </a:rPr>
              <a:t> = </a:t>
            </a:r>
            <a:r>
              <a:rPr lang="en-US" i="1" dirty="0" err="1">
                <a:solidFill>
                  <a:srgbClr val="C00000"/>
                </a:solidFill>
                <a:effectLst>
                  <a:outerShdw blurRad="38100" dist="38100" dir="2700000" algn="tl">
                    <a:srgbClr val="000000">
                      <a:alpha val="43137"/>
                    </a:srgbClr>
                  </a:outerShdw>
                </a:effectLst>
              </a:rPr>
              <a:t>no_of_sides</a:t>
            </a:r>
            <a:r>
              <a:rPr lang="en-US" i="1" dirty="0">
                <a:solidFill>
                  <a:srgbClr val="C00000"/>
                </a:solidFill>
                <a:effectLst>
                  <a:outerShdw blurRad="38100" dist="38100" dir="2700000" algn="tl">
                    <a:srgbClr val="000000">
                      <a:alpha val="43137"/>
                    </a:srgbClr>
                  </a:outerShdw>
                </a:effectLst>
              </a:rPr>
              <a:t> </a:t>
            </a:r>
            <a:r>
              <a:rPr lang="en-US" i="1" dirty="0" err="1">
                <a:solidFill>
                  <a:srgbClr val="C00000"/>
                </a:solidFill>
                <a:effectLst>
                  <a:outerShdw blurRad="38100" dist="38100" dir="2700000" algn="tl">
                    <a:srgbClr val="000000">
                      <a:alpha val="43137"/>
                    </a:srgbClr>
                  </a:outerShdw>
                </a:effectLst>
              </a:rPr>
              <a:t>self.sides</a:t>
            </a:r>
            <a:r>
              <a:rPr lang="en-US" i="1" dirty="0">
                <a:solidFill>
                  <a:srgbClr val="C00000"/>
                </a:solidFill>
                <a:effectLst>
                  <a:outerShdw blurRad="38100" dist="38100" dir="2700000" algn="tl">
                    <a:srgbClr val="000000">
                      <a:alpha val="43137"/>
                    </a:srgbClr>
                  </a:outerShdw>
                </a:effectLst>
              </a:rPr>
              <a:t> = [0 for i in range(</a:t>
            </a:r>
            <a:r>
              <a:rPr lang="en-US" i="1" dirty="0" err="1">
                <a:solidFill>
                  <a:srgbClr val="C00000"/>
                </a:solidFill>
                <a:effectLst>
                  <a:outerShdw blurRad="38100" dist="38100" dir="2700000" algn="tl">
                    <a:srgbClr val="000000">
                      <a:alpha val="43137"/>
                    </a:srgbClr>
                  </a:outerShdw>
                </a:effectLst>
              </a:rPr>
              <a:t>no_of_sides</a:t>
            </a:r>
            <a:r>
              <a:rPr lang="en-US" i="1" dirty="0">
                <a:solidFill>
                  <a:srgbClr val="C00000"/>
                </a:solidFill>
                <a:effectLst>
                  <a:outerShdw blurRad="38100" dist="38100" dir="2700000" algn="tl">
                    <a:srgbClr val="000000">
                      <a:alpha val="43137"/>
                    </a:srgbClr>
                  </a:outerShdw>
                </a:effectLst>
              </a:rPr>
              <a:t>)]</a:t>
            </a:r>
          </a:p>
          <a:p>
            <a:r>
              <a:rPr lang="en-US" i="1" dirty="0">
                <a:solidFill>
                  <a:srgbClr val="C00000"/>
                </a:solidFill>
                <a:effectLst>
                  <a:outerShdw blurRad="38100" dist="38100" dir="2700000" algn="tl">
                    <a:srgbClr val="000000">
                      <a:alpha val="43137"/>
                    </a:srgbClr>
                  </a:outerShdw>
                </a:effectLst>
              </a:rPr>
              <a:t>    </a:t>
            </a:r>
            <a:r>
              <a:rPr lang="en-US" i="1" dirty="0" err="1">
                <a:solidFill>
                  <a:srgbClr val="C00000"/>
                </a:solidFill>
                <a:effectLst>
                  <a:outerShdw blurRad="38100" dist="38100" dir="2700000" algn="tl">
                    <a:srgbClr val="000000">
                      <a:alpha val="43137"/>
                    </a:srgbClr>
                  </a:outerShdw>
                </a:effectLst>
              </a:rPr>
              <a:t>def</a:t>
            </a:r>
            <a:r>
              <a:rPr lang="en-US" i="1" dirty="0">
                <a:solidFill>
                  <a:srgbClr val="C00000"/>
                </a:solidFill>
                <a:effectLst>
                  <a:outerShdw blurRad="38100" dist="38100" dir="2700000" algn="tl">
                    <a:srgbClr val="000000">
                      <a:alpha val="43137"/>
                    </a:srgbClr>
                  </a:outerShdw>
                </a:effectLst>
              </a:rPr>
              <a:t> </a:t>
            </a:r>
            <a:r>
              <a:rPr lang="en-US" i="1" dirty="0" err="1">
                <a:solidFill>
                  <a:srgbClr val="C00000"/>
                </a:solidFill>
                <a:effectLst>
                  <a:outerShdw blurRad="38100" dist="38100" dir="2700000" algn="tl">
                    <a:srgbClr val="000000">
                      <a:alpha val="43137"/>
                    </a:srgbClr>
                  </a:outerShdw>
                </a:effectLst>
              </a:rPr>
              <a:t>inputSides</a:t>
            </a:r>
            <a:r>
              <a:rPr lang="en-US" i="1" dirty="0">
                <a:solidFill>
                  <a:srgbClr val="C00000"/>
                </a:solidFill>
                <a:effectLst>
                  <a:outerShdw blurRad="38100" dist="38100" dir="2700000" algn="tl">
                    <a:srgbClr val="000000">
                      <a:alpha val="43137"/>
                    </a:srgbClr>
                  </a:outerShdw>
                </a:effectLst>
              </a:rPr>
              <a:t>(self):</a:t>
            </a:r>
          </a:p>
          <a:p>
            <a:r>
              <a:rPr lang="en-US" i="1" dirty="0">
                <a:solidFill>
                  <a:srgbClr val="C00000"/>
                </a:solidFill>
                <a:effectLst>
                  <a:outerShdw blurRad="38100" dist="38100" dir="2700000" algn="tl">
                    <a:srgbClr val="000000">
                      <a:alpha val="43137"/>
                    </a:srgbClr>
                  </a:outerShdw>
                </a:effectLst>
              </a:rPr>
              <a:t>        </a:t>
            </a:r>
            <a:r>
              <a:rPr lang="en-US" i="1" dirty="0" err="1">
                <a:solidFill>
                  <a:srgbClr val="C00000"/>
                </a:solidFill>
                <a:effectLst>
                  <a:outerShdw blurRad="38100" dist="38100" dir="2700000" algn="tl">
                    <a:srgbClr val="000000">
                      <a:alpha val="43137"/>
                    </a:srgbClr>
                  </a:outerShdw>
                </a:effectLst>
              </a:rPr>
              <a:t>self.sides</a:t>
            </a:r>
            <a:r>
              <a:rPr lang="en-US" i="1" dirty="0">
                <a:solidFill>
                  <a:srgbClr val="C00000"/>
                </a:solidFill>
                <a:effectLst>
                  <a:outerShdw blurRad="38100" dist="38100" dir="2700000" algn="tl">
                    <a:srgbClr val="000000">
                      <a:alpha val="43137"/>
                    </a:srgbClr>
                  </a:outerShdw>
                </a:effectLst>
              </a:rPr>
              <a:t> = [float(input("Enter side "+str(i+1)+" : ")) </a:t>
            </a:r>
          </a:p>
          <a:p>
            <a:r>
              <a:rPr lang="en-US" i="1" dirty="0">
                <a:solidFill>
                  <a:srgbClr val="C00000"/>
                </a:solidFill>
                <a:effectLst>
                  <a:outerShdw blurRad="38100" dist="38100" dir="2700000" algn="tl">
                    <a:srgbClr val="000000">
                      <a:alpha val="43137"/>
                    </a:srgbClr>
                  </a:outerShdw>
                </a:effectLst>
              </a:rPr>
              <a:t>        for i in range(</a:t>
            </a:r>
            <a:r>
              <a:rPr lang="en-US" i="1" dirty="0" err="1">
                <a:solidFill>
                  <a:srgbClr val="C00000"/>
                </a:solidFill>
                <a:effectLst>
                  <a:outerShdw blurRad="38100" dist="38100" dir="2700000" algn="tl">
                    <a:srgbClr val="000000">
                      <a:alpha val="43137"/>
                    </a:srgbClr>
                  </a:outerShdw>
                </a:effectLst>
              </a:rPr>
              <a:t>self.n</a:t>
            </a:r>
            <a:r>
              <a:rPr lang="en-US" i="1" dirty="0">
                <a:solidFill>
                  <a:srgbClr val="C00000"/>
                </a:solidFill>
                <a:effectLst>
                  <a:outerShdw blurRad="38100" dist="38100" dir="2700000" algn="tl">
                    <a:srgbClr val="000000">
                      <a:alpha val="43137"/>
                    </a:srgbClr>
                  </a:outerShdw>
                </a:effectLst>
              </a:rPr>
              <a:t>)]</a:t>
            </a:r>
          </a:p>
          <a:p>
            <a:r>
              <a:rPr lang="en-US" i="1" dirty="0">
                <a:solidFill>
                  <a:srgbClr val="C00000"/>
                </a:solidFill>
                <a:effectLst>
                  <a:outerShdw blurRad="38100" dist="38100" dir="2700000" algn="tl">
                    <a:srgbClr val="000000">
                      <a:alpha val="43137"/>
                    </a:srgbClr>
                  </a:outerShdw>
                </a:effectLst>
              </a:rPr>
              <a:t>    </a:t>
            </a:r>
            <a:r>
              <a:rPr lang="en-US" i="1" dirty="0" err="1">
                <a:solidFill>
                  <a:srgbClr val="C00000"/>
                </a:solidFill>
                <a:effectLst>
                  <a:outerShdw blurRad="38100" dist="38100" dir="2700000" algn="tl">
                    <a:srgbClr val="000000">
                      <a:alpha val="43137"/>
                    </a:srgbClr>
                  </a:outerShdw>
                </a:effectLst>
              </a:rPr>
              <a:t>def</a:t>
            </a:r>
            <a:r>
              <a:rPr lang="en-US" i="1" dirty="0">
                <a:solidFill>
                  <a:srgbClr val="C00000"/>
                </a:solidFill>
                <a:effectLst>
                  <a:outerShdw blurRad="38100" dist="38100" dir="2700000" algn="tl">
                    <a:srgbClr val="000000">
                      <a:alpha val="43137"/>
                    </a:srgbClr>
                  </a:outerShdw>
                </a:effectLst>
              </a:rPr>
              <a:t> </a:t>
            </a:r>
            <a:r>
              <a:rPr lang="en-US" i="1" dirty="0" err="1">
                <a:solidFill>
                  <a:srgbClr val="C00000"/>
                </a:solidFill>
                <a:effectLst>
                  <a:outerShdw blurRad="38100" dist="38100" dir="2700000" algn="tl">
                    <a:srgbClr val="000000">
                      <a:alpha val="43137"/>
                    </a:srgbClr>
                  </a:outerShdw>
                </a:effectLst>
              </a:rPr>
              <a:t>dispSides</a:t>
            </a:r>
            <a:r>
              <a:rPr lang="en-US" i="1" dirty="0">
                <a:solidFill>
                  <a:srgbClr val="C00000"/>
                </a:solidFill>
                <a:effectLst>
                  <a:outerShdw blurRad="38100" dist="38100" dir="2700000" algn="tl">
                    <a:srgbClr val="000000">
                      <a:alpha val="43137"/>
                    </a:srgbClr>
                  </a:outerShdw>
                </a:effectLst>
              </a:rPr>
              <a:t>(self):</a:t>
            </a:r>
          </a:p>
          <a:p>
            <a:r>
              <a:rPr lang="en-US" i="1" dirty="0">
                <a:solidFill>
                  <a:srgbClr val="C00000"/>
                </a:solidFill>
                <a:effectLst>
                  <a:outerShdw blurRad="38100" dist="38100" dir="2700000" algn="tl">
                    <a:srgbClr val="000000">
                      <a:alpha val="43137"/>
                    </a:srgbClr>
                  </a:outerShdw>
                </a:effectLst>
              </a:rPr>
              <a:t>        for i in range(</a:t>
            </a:r>
            <a:r>
              <a:rPr lang="en-US" i="1" dirty="0" err="1">
                <a:solidFill>
                  <a:srgbClr val="C00000"/>
                </a:solidFill>
                <a:effectLst>
                  <a:outerShdw blurRad="38100" dist="38100" dir="2700000" algn="tl">
                    <a:srgbClr val="000000">
                      <a:alpha val="43137"/>
                    </a:srgbClr>
                  </a:outerShdw>
                </a:effectLst>
              </a:rPr>
              <a:t>self.n</a:t>
            </a:r>
            <a:r>
              <a:rPr lang="en-US" i="1" dirty="0">
                <a:solidFill>
                  <a:srgbClr val="C00000"/>
                </a:solidFill>
                <a:effectLst>
                  <a:outerShdw blurRad="38100" dist="38100" dir="2700000" algn="tl">
                    <a:srgbClr val="000000">
                      <a:alpha val="43137"/>
                    </a:srgbClr>
                  </a:outerShdw>
                </a:effectLst>
              </a:rPr>
              <a:t>):</a:t>
            </a:r>
          </a:p>
          <a:p>
            <a:r>
              <a:rPr lang="en-US" i="1" dirty="0">
                <a:solidFill>
                  <a:srgbClr val="C00000"/>
                </a:solidFill>
                <a:effectLst>
                  <a:outerShdw blurRad="38100" dist="38100" dir="2700000" algn="tl">
                    <a:srgbClr val="000000">
                      <a:alpha val="43137"/>
                    </a:srgbClr>
                  </a:outerShdw>
                </a:effectLst>
              </a:rPr>
              <a:t>           print("Side",i+1,"is",self.sides[i])</a:t>
            </a:r>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465</a:t>
            </a:fld>
            <a:endParaRPr lang="en-US" altLang="en-US"/>
          </a:p>
        </p:txBody>
      </p:sp>
      <p:graphicFrame>
        <p:nvGraphicFramePr>
          <p:cNvPr id="6" name="Object 5"/>
          <p:cNvGraphicFramePr>
            <a:graphicFrameLocks noChangeAspect="1"/>
          </p:cNvGraphicFramePr>
          <p:nvPr>
            <p:extLst>
              <p:ext uri="{D42A27DB-BD31-4B8C-83A1-F6EECF244321}">
                <p14:modId xmlns:p14="http://schemas.microsoft.com/office/powerpoint/2010/main" val="565626330"/>
              </p:ext>
            </p:extLst>
          </p:nvPr>
        </p:nvGraphicFramePr>
        <p:xfrm>
          <a:off x="6934200" y="2819400"/>
          <a:ext cx="914400" cy="806450"/>
        </p:xfrm>
        <a:graphic>
          <a:graphicData uri="http://schemas.openxmlformats.org/presentationml/2006/ole">
            <mc:AlternateContent xmlns:mc="http://schemas.openxmlformats.org/markup-compatibility/2006">
              <mc:Choice xmlns:v="urn:schemas-microsoft-com:vml" Requires="v">
                <p:oleObj name="Packager Shell Object" showAsIcon="1" r:id="rId2" imgW="914400" imgH="806400" progId="Package">
                  <p:embed/>
                </p:oleObj>
              </mc:Choice>
              <mc:Fallback>
                <p:oleObj name="Packager Shell Object" showAsIcon="1" r:id="rId2" imgW="914400" imgH="806400" progId="Package">
                  <p:embed/>
                  <p:pic>
                    <p:nvPicPr>
                      <p:cNvPr id="6" name="Object 5"/>
                      <p:cNvPicPr/>
                      <p:nvPr/>
                    </p:nvPicPr>
                    <p:blipFill>
                      <a:blip r:embed="rId3"/>
                      <a:stretch>
                        <a:fillRect/>
                      </a:stretch>
                    </p:blipFill>
                    <p:spPr>
                      <a:xfrm>
                        <a:off x="6934200" y="2819400"/>
                        <a:ext cx="914400" cy="806450"/>
                      </a:xfrm>
                      <a:prstGeom prst="rect">
                        <a:avLst/>
                      </a:prstGeom>
                    </p:spPr>
                  </p:pic>
                </p:oleObj>
              </mc:Fallback>
            </mc:AlternateContent>
          </a:graphicData>
        </a:graphic>
      </p:graphicFrame>
    </p:spTree>
    <p:extLst>
      <p:ext uri="{BB962C8B-B14F-4D97-AF65-F5344CB8AC3E}">
        <p14:creationId xmlns:p14="http://schemas.microsoft.com/office/powerpoint/2010/main" val="1932692010"/>
      </p:ext>
    </p:extLst>
  </p:cSld>
  <p:clrMapOvr>
    <a:masterClrMapping/>
  </p:clrMapOvr>
  <p:transition spd="med"/>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Inheritance(cont)</a:t>
            </a:r>
          </a:p>
        </p:txBody>
      </p:sp>
      <p:sp>
        <p:nvSpPr>
          <p:cNvPr id="3" name="Content Placeholder 2"/>
          <p:cNvSpPr>
            <a:spLocks noGrp="1"/>
          </p:cNvSpPr>
          <p:nvPr>
            <p:ph idx="1"/>
          </p:nvPr>
        </p:nvSpPr>
        <p:spPr>
          <a:xfrm>
            <a:off x="0" y="1066800"/>
            <a:ext cx="9144000" cy="5943600"/>
          </a:xfrm>
        </p:spPr>
        <p:txBody>
          <a:bodyPr/>
          <a:lstStyle/>
          <a:p>
            <a:r>
              <a:rPr lang="en-US" sz="1800" dirty="0"/>
              <a:t>This class has data attributes to store the number of sides, n and magnitude of each side as a list, sides</a:t>
            </a:r>
          </a:p>
          <a:p>
            <a:r>
              <a:rPr lang="en-US" sz="1800" dirty="0"/>
              <a:t>Method </a:t>
            </a:r>
            <a:r>
              <a:rPr lang="en-US" sz="1800" i="1" dirty="0" err="1">
                <a:solidFill>
                  <a:srgbClr val="C00000"/>
                </a:solidFill>
              </a:rPr>
              <a:t>inputSides</a:t>
            </a:r>
            <a:r>
              <a:rPr lang="en-US" sz="1800" i="1" dirty="0">
                <a:solidFill>
                  <a:srgbClr val="C00000"/>
                </a:solidFill>
              </a:rPr>
              <a:t>() </a:t>
            </a:r>
            <a:r>
              <a:rPr lang="en-US" sz="1800" dirty="0"/>
              <a:t>takes in magnitude of each side and similarly, </a:t>
            </a:r>
            <a:r>
              <a:rPr lang="en-US" sz="1800" i="1" dirty="0" err="1">
                <a:solidFill>
                  <a:srgbClr val="C00000"/>
                </a:solidFill>
              </a:rPr>
              <a:t>dispSides</a:t>
            </a:r>
            <a:r>
              <a:rPr lang="en-US" sz="1800" i="1" dirty="0">
                <a:solidFill>
                  <a:srgbClr val="C00000"/>
                </a:solidFill>
              </a:rPr>
              <a:t>() </a:t>
            </a:r>
            <a:r>
              <a:rPr lang="en-US" sz="1800" dirty="0"/>
              <a:t>will display these properly</a:t>
            </a:r>
          </a:p>
          <a:p>
            <a:r>
              <a:rPr lang="en-US" sz="1800" dirty="0">
                <a:solidFill>
                  <a:srgbClr val="C00000"/>
                </a:solidFill>
              </a:rPr>
              <a:t>A triangle is a polygon with 3 sides (I remember this from high-school  geometry class)</a:t>
            </a:r>
          </a:p>
          <a:p>
            <a:r>
              <a:rPr lang="en-US" sz="1800" dirty="0"/>
              <a:t>We can create a class called </a:t>
            </a:r>
            <a:r>
              <a:rPr lang="en-US" sz="1800" dirty="0">
                <a:solidFill>
                  <a:srgbClr val="C00000"/>
                </a:solidFill>
              </a:rPr>
              <a:t>Triangle</a:t>
            </a:r>
            <a:r>
              <a:rPr lang="en-US" sz="1800" dirty="0"/>
              <a:t> which inherits from </a:t>
            </a:r>
            <a:r>
              <a:rPr lang="en-US" sz="1800" dirty="0">
                <a:solidFill>
                  <a:srgbClr val="C00000"/>
                </a:solidFill>
              </a:rPr>
              <a:t>Polygon</a:t>
            </a:r>
          </a:p>
          <a:p>
            <a:r>
              <a:rPr lang="en-US" sz="1800" dirty="0"/>
              <a:t>This makes all the attributes available in class </a:t>
            </a:r>
            <a:r>
              <a:rPr lang="en-US" sz="1800" dirty="0">
                <a:solidFill>
                  <a:srgbClr val="C00000"/>
                </a:solidFill>
              </a:rPr>
              <a:t>Polygon</a:t>
            </a:r>
            <a:r>
              <a:rPr lang="en-US" sz="1800" dirty="0"/>
              <a:t> readily available in </a:t>
            </a:r>
            <a:r>
              <a:rPr lang="en-US" sz="1800" dirty="0">
                <a:solidFill>
                  <a:srgbClr val="C00000"/>
                </a:solidFill>
              </a:rPr>
              <a:t>Triangle</a:t>
            </a:r>
          </a:p>
          <a:p>
            <a:r>
              <a:rPr lang="en-US" sz="1800" dirty="0"/>
              <a:t>We don't need to define them again (</a:t>
            </a:r>
            <a:r>
              <a:rPr lang="en-US" sz="1800" b="1" dirty="0">
                <a:solidFill>
                  <a:srgbClr val="C00000"/>
                </a:solidFill>
                <a:effectLst>
                  <a:outerShdw blurRad="38100" dist="38100" dir="2700000" algn="tl">
                    <a:srgbClr val="000000">
                      <a:alpha val="43137"/>
                    </a:srgbClr>
                  </a:outerShdw>
                </a:effectLst>
              </a:rPr>
              <a:t>i.e. code re-usability</a:t>
            </a:r>
            <a:r>
              <a:rPr lang="en-US" sz="1800" dirty="0"/>
              <a:t>)</a:t>
            </a:r>
          </a:p>
          <a:p>
            <a:r>
              <a:rPr lang="en-US" sz="1800" dirty="0">
                <a:solidFill>
                  <a:srgbClr val="C00000"/>
                </a:solidFill>
              </a:rPr>
              <a:t>Triangle</a:t>
            </a:r>
            <a:r>
              <a:rPr lang="en-US" sz="1800" dirty="0"/>
              <a:t> is defined as follows:</a:t>
            </a:r>
          </a:p>
          <a:p>
            <a:endParaRPr lang="en-US" sz="1800" dirty="0">
              <a:solidFill>
                <a:schemeClr val="tx2">
                  <a:lumMod val="60000"/>
                  <a:lumOff val="40000"/>
                </a:schemeClr>
              </a:solidFill>
            </a:endParaRPr>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466</a:t>
            </a:fld>
            <a:endParaRPr lang="en-US" altLang="en-US"/>
          </a:p>
        </p:txBody>
      </p:sp>
    </p:spTree>
    <p:extLst>
      <p:ext uri="{BB962C8B-B14F-4D97-AF65-F5344CB8AC3E}">
        <p14:creationId xmlns:p14="http://schemas.microsoft.com/office/powerpoint/2010/main" val="3669443789"/>
      </p:ext>
    </p:extLst>
  </p:cSld>
  <p:clrMapOvr>
    <a:masterClrMapping/>
  </p:clrMapOvr>
  <p:transition spd="med"/>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FF07D-302E-4CC8-B7C0-56E3939EF0B2}"/>
              </a:ext>
            </a:extLst>
          </p:cNvPr>
          <p:cNvSpPr>
            <a:spLocks noGrp="1"/>
          </p:cNvSpPr>
          <p:nvPr>
            <p:ph type="title"/>
          </p:nvPr>
        </p:nvSpPr>
        <p:spPr/>
        <p:txBody>
          <a:bodyPr/>
          <a:lstStyle/>
          <a:p>
            <a:r>
              <a:rPr lang="en-US" dirty="0"/>
              <a:t>Class Inheritance(cont)</a:t>
            </a:r>
            <a:endParaRPr lang="en-CA" dirty="0"/>
          </a:p>
        </p:txBody>
      </p:sp>
      <p:sp>
        <p:nvSpPr>
          <p:cNvPr id="3" name="Content Placeholder 2">
            <a:extLst>
              <a:ext uri="{FF2B5EF4-FFF2-40B4-BE49-F238E27FC236}">
                <a16:creationId xmlns:a16="http://schemas.microsoft.com/office/drawing/2014/main" id="{827BBDA8-23E0-4D3B-8FA1-FA4321C8D907}"/>
              </a:ext>
            </a:extLst>
          </p:cNvPr>
          <p:cNvSpPr>
            <a:spLocks noGrp="1"/>
          </p:cNvSpPr>
          <p:nvPr>
            <p:ph idx="1"/>
          </p:nvPr>
        </p:nvSpPr>
        <p:spPr/>
        <p:txBody>
          <a:bodyPr/>
          <a:lstStyle/>
          <a:p>
            <a:r>
              <a:rPr lang="en-US" dirty="0">
                <a:effectLst>
                  <a:outerShdw blurRad="38100" dist="38100" dir="2700000" algn="tl">
                    <a:srgbClr val="000000">
                      <a:alpha val="43137"/>
                    </a:srgbClr>
                  </a:outerShdw>
                </a:effectLst>
              </a:rPr>
              <a:t>Triangle is defined as follows:</a:t>
            </a:r>
          </a:p>
          <a:p>
            <a:r>
              <a:rPr lang="en-US" i="1" dirty="0">
                <a:solidFill>
                  <a:srgbClr val="C00000"/>
                </a:solidFill>
                <a:effectLst>
                  <a:outerShdw blurRad="38100" dist="38100" dir="2700000" algn="tl">
                    <a:srgbClr val="000000">
                      <a:alpha val="43137"/>
                    </a:srgbClr>
                  </a:outerShdw>
                </a:effectLst>
              </a:rPr>
              <a:t>class Triangle(Polygon):</a:t>
            </a:r>
          </a:p>
          <a:p>
            <a:r>
              <a:rPr lang="en-US" i="1" dirty="0">
                <a:solidFill>
                  <a:srgbClr val="C00000"/>
                </a:solidFill>
                <a:effectLst>
                  <a:outerShdw blurRad="38100" dist="38100" dir="2700000" algn="tl">
                    <a:srgbClr val="000000">
                      <a:alpha val="43137"/>
                    </a:srgbClr>
                  </a:outerShdw>
                </a:effectLst>
              </a:rPr>
              <a:t>    def __init__(self):</a:t>
            </a:r>
          </a:p>
          <a:p>
            <a:r>
              <a:rPr lang="en-US" i="1" dirty="0">
                <a:solidFill>
                  <a:srgbClr val="C00000"/>
                </a:solidFill>
                <a:effectLst>
                  <a:outerShdw blurRad="38100" dist="38100" dir="2700000" algn="tl">
                    <a:srgbClr val="000000">
                      <a:alpha val="43137"/>
                    </a:srgbClr>
                  </a:outerShdw>
                </a:effectLst>
              </a:rPr>
              <a:t>        </a:t>
            </a:r>
            <a:r>
              <a:rPr lang="en-US" i="1" dirty="0" err="1">
                <a:solidFill>
                  <a:srgbClr val="C00000"/>
                </a:solidFill>
                <a:effectLst>
                  <a:outerShdw blurRad="38100" dist="38100" dir="2700000" algn="tl">
                    <a:srgbClr val="000000">
                      <a:alpha val="43137"/>
                    </a:srgbClr>
                  </a:outerShdw>
                </a:effectLst>
              </a:rPr>
              <a:t>Polygon.__init</a:t>
            </a:r>
            <a:r>
              <a:rPr lang="en-US" i="1" dirty="0">
                <a:solidFill>
                  <a:srgbClr val="C00000"/>
                </a:solidFill>
                <a:effectLst>
                  <a:outerShdw blurRad="38100" dist="38100" dir="2700000" algn="tl">
                    <a:srgbClr val="000000">
                      <a:alpha val="43137"/>
                    </a:srgbClr>
                  </a:outerShdw>
                </a:effectLst>
              </a:rPr>
              <a:t>__(self,3)</a:t>
            </a:r>
          </a:p>
          <a:p>
            <a:r>
              <a:rPr lang="en-US" i="1" dirty="0">
                <a:solidFill>
                  <a:srgbClr val="C00000"/>
                </a:solidFill>
                <a:effectLst>
                  <a:outerShdw blurRad="38100" dist="38100" dir="2700000" algn="tl">
                    <a:srgbClr val="000000">
                      <a:alpha val="43137"/>
                    </a:srgbClr>
                  </a:outerShdw>
                </a:effectLst>
              </a:rPr>
              <a:t>    def </a:t>
            </a:r>
            <a:r>
              <a:rPr lang="en-US" i="1" dirty="0" err="1">
                <a:solidFill>
                  <a:srgbClr val="C00000"/>
                </a:solidFill>
                <a:effectLst>
                  <a:outerShdw blurRad="38100" dist="38100" dir="2700000" algn="tl">
                    <a:srgbClr val="000000">
                      <a:alpha val="43137"/>
                    </a:srgbClr>
                  </a:outerShdw>
                </a:effectLst>
              </a:rPr>
              <a:t>findArea</a:t>
            </a:r>
            <a:r>
              <a:rPr lang="en-US" i="1" dirty="0">
                <a:solidFill>
                  <a:srgbClr val="C00000"/>
                </a:solidFill>
                <a:effectLst>
                  <a:outerShdw blurRad="38100" dist="38100" dir="2700000" algn="tl">
                    <a:srgbClr val="000000">
                      <a:alpha val="43137"/>
                    </a:srgbClr>
                  </a:outerShdw>
                </a:effectLst>
              </a:rPr>
              <a:t>(self):</a:t>
            </a:r>
          </a:p>
          <a:p>
            <a:r>
              <a:rPr lang="en-US" i="1" dirty="0">
                <a:solidFill>
                  <a:srgbClr val="C00000"/>
                </a:solidFill>
                <a:effectLst>
                  <a:outerShdw blurRad="38100" dist="38100" dir="2700000" algn="tl">
                    <a:srgbClr val="000000">
                      <a:alpha val="43137"/>
                    </a:srgbClr>
                  </a:outerShdw>
                </a:effectLst>
              </a:rPr>
              <a:t>        a, b, c = </a:t>
            </a:r>
            <a:r>
              <a:rPr lang="en-US" i="1" dirty="0" err="1">
                <a:solidFill>
                  <a:srgbClr val="C00000"/>
                </a:solidFill>
                <a:effectLst>
                  <a:outerShdw blurRad="38100" dist="38100" dir="2700000" algn="tl">
                    <a:srgbClr val="000000">
                      <a:alpha val="43137"/>
                    </a:srgbClr>
                  </a:outerShdw>
                </a:effectLst>
              </a:rPr>
              <a:t>self.sides</a:t>
            </a:r>
            <a:r>
              <a:rPr lang="en-US" i="1" dirty="0">
                <a:solidFill>
                  <a:srgbClr val="C00000"/>
                </a:solidFill>
                <a:effectLst>
                  <a:outerShdw blurRad="38100" dist="38100" dir="2700000" algn="tl">
                    <a:srgbClr val="000000">
                      <a:alpha val="43137"/>
                    </a:srgbClr>
                  </a:outerShdw>
                </a:effectLst>
              </a:rPr>
              <a:t> </a:t>
            </a:r>
          </a:p>
          <a:p>
            <a:r>
              <a:rPr lang="en-US" i="1" dirty="0">
                <a:solidFill>
                  <a:srgbClr val="C00000"/>
                </a:solidFill>
                <a:effectLst>
                  <a:outerShdw blurRad="38100" dist="38100" dir="2700000" algn="tl">
                    <a:srgbClr val="000000">
                      <a:alpha val="43137"/>
                    </a:srgbClr>
                  </a:outerShdw>
                </a:effectLst>
              </a:rPr>
              <a:t>        # calculate the semi-perimeter s = (a + b + c) / 2</a:t>
            </a:r>
          </a:p>
          <a:p>
            <a:r>
              <a:rPr lang="en-US" i="1" dirty="0">
                <a:solidFill>
                  <a:srgbClr val="C00000"/>
                </a:solidFill>
                <a:effectLst>
                  <a:outerShdw blurRad="38100" dist="38100" dir="2700000" algn="tl">
                    <a:srgbClr val="000000">
                      <a:alpha val="43137"/>
                    </a:srgbClr>
                  </a:outerShdw>
                </a:effectLst>
              </a:rPr>
              <a:t>       area = (s*(s-a)*(s-b)*(s-c)) ** 0.5 </a:t>
            </a:r>
          </a:p>
          <a:p>
            <a:r>
              <a:rPr lang="en-US" i="1" dirty="0">
                <a:solidFill>
                  <a:srgbClr val="C00000"/>
                </a:solidFill>
                <a:effectLst>
                  <a:outerShdw blurRad="38100" dist="38100" dir="2700000" algn="tl">
                    <a:srgbClr val="000000">
                      <a:alpha val="43137"/>
                    </a:srgbClr>
                  </a:outerShdw>
                </a:effectLst>
              </a:rPr>
              <a:t>       print('The area of the triangle is %0.2f' %area)</a:t>
            </a:r>
          </a:p>
          <a:p>
            <a:endParaRPr lang="en-US" i="1" dirty="0">
              <a:solidFill>
                <a:srgbClr val="C00000"/>
              </a:solidFill>
              <a:effectLst>
                <a:outerShdw blurRad="38100" dist="38100" dir="2700000" algn="tl">
                  <a:srgbClr val="000000">
                    <a:alpha val="43137"/>
                  </a:srgbClr>
                </a:outerShdw>
              </a:effectLst>
            </a:endParaRPr>
          </a:p>
          <a:p>
            <a:endParaRPr lang="en-US" i="1" dirty="0">
              <a:solidFill>
                <a:srgbClr val="C00000"/>
              </a:solidFill>
              <a:effectLst>
                <a:outerShdw blurRad="38100" dist="38100" dir="2700000" algn="tl">
                  <a:srgbClr val="000000">
                    <a:alpha val="43137"/>
                  </a:srgbClr>
                </a:outerShdw>
              </a:effectLst>
            </a:endParaRPr>
          </a:p>
          <a:p>
            <a:endParaRPr lang="en-US" i="1" dirty="0">
              <a:solidFill>
                <a:srgbClr val="C00000"/>
              </a:solidFill>
              <a:effectLst>
                <a:outerShdw blurRad="38100" dist="38100" dir="2700000" algn="tl">
                  <a:srgbClr val="000000">
                    <a:alpha val="43137"/>
                  </a:srgbClr>
                </a:outerShdw>
              </a:effectLst>
            </a:endParaRPr>
          </a:p>
          <a:p>
            <a:endParaRPr lang="en-US" i="1" dirty="0">
              <a:solidFill>
                <a:srgbClr val="C00000"/>
              </a:solidFill>
              <a:effectLst>
                <a:outerShdw blurRad="38100" dist="38100" dir="2700000" algn="tl">
                  <a:srgbClr val="000000">
                    <a:alpha val="43137"/>
                  </a:srgbClr>
                </a:outerShdw>
              </a:effectLst>
            </a:endParaRPr>
          </a:p>
          <a:p>
            <a:endParaRPr lang="en-US" dirty="0">
              <a:solidFill>
                <a:srgbClr val="C00000"/>
              </a:solidFill>
            </a:endParaRPr>
          </a:p>
          <a:p>
            <a:endParaRPr lang="en-CA" dirty="0"/>
          </a:p>
        </p:txBody>
      </p:sp>
      <p:sp>
        <p:nvSpPr>
          <p:cNvPr id="4" name="Slide Number Placeholder 3">
            <a:extLst>
              <a:ext uri="{FF2B5EF4-FFF2-40B4-BE49-F238E27FC236}">
                <a16:creationId xmlns:a16="http://schemas.microsoft.com/office/drawing/2014/main" id="{2C2E08EA-E78D-4BEA-919F-91A3FD7A3880}"/>
              </a:ext>
            </a:extLst>
          </p:cNvPr>
          <p:cNvSpPr>
            <a:spLocks noGrp="1"/>
          </p:cNvSpPr>
          <p:nvPr>
            <p:ph type="sldNum" sz="quarter" idx="10"/>
          </p:nvPr>
        </p:nvSpPr>
        <p:spPr/>
        <p:txBody>
          <a:bodyPr/>
          <a:lstStyle/>
          <a:p>
            <a:pPr>
              <a:defRPr/>
            </a:pPr>
            <a:fld id="{6DB1FBA9-0009-47E9-8D28-5B0116D2432D}" type="slidenum">
              <a:rPr lang="en-US" altLang="en-US" smtClean="0"/>
              <a:pPr>
                <a:defRPr/>
              </a:pPr>
              <a:t>467</a:t>
            </a:fld>
            <a:endParaRPr lang="en-US" altLang="en-US"/>
          </a:p>
        </p:txBody>
      </p:sp>
      <p:graphicFrame>
        <p:nvGraphicFramePr>
          <p:cNvPr id="5" name="Object 4">
            <a:extLst>
              <a:ext uri="{FF2B5EF4-FFF2-40B4-BE49-F238E27FC236}">
                <a16:creationId xmlns:a16="http://schemas.microsoft.com/office/drawing/2014/main" id="{0A31D9ED-9868-4964-AFAC-D7F0DE915A62}"/>
              </a:ext>
            </a:extLst>
          </p:cNvPr>
          <p:cNvGraphicFramePr>
            <a:graphicFrameLocks noChangeAspect="1"/>
          </p:cNvGraphicFramePr>
          <p:nvPr>
            <p:extLst>
              <p:ext uri="{D42A27DB-BD31-4B8C-83A1-F6EECF244321}">
                <p14:modId xmlns:p14="http://schemas.microsoft.com/office/powerpoint/2010/main" val="1521733057"/>
              </p:ext>
            </p:extLst>
          </p:nvPr>
        </p:nvGraphicFramePr>
        <p:xfrm>
          <a:off x="838200" y="4876800"/>
          <a:ext cx="914400" cy="806450"/>
        </p:xfrm>
        <a:graphic>
          <a:graphicData uri="http://schemas.openxmlformats.org/presentationml/2006/ole">
            <mc:AlternateContent xmlns:mc="http://schemas.openxmlformats.org/markup-compatibility/2006">
              <mc:Choice xmlns:v="urn:schemas-microsoft-com:vml" Requires="v">
                <p:oleObj name="Packager Shell Object" showAsIcon="1" r:id="rId2" imgW="914400" imgH="806400" progId="Package">
                  <p:embed/>
                </p:oleObj>
              </mc:Choice>
              <mc:Fallback>
                <p:oleObj name="Packager Shell Object" showAsIcon="1" r:id="rId2" imgW="914400" imgH="806400" progId="Package">
                  <p:embed/>
                  <p:pic>
                    <p:nvPicPr>
                      <p:cNvPr id="5" name="Object 4">
                        <a:extLst>
                          <a:ext uri="{FF2B5EF4-FFF2-40B4-BE49-F238E27FC236}">
                            <a16:creationId xmlns:a16="http://schemas.microsoft.com/office/drawing/2014/main" id="{0A31D9ED-9868-4964-AFAC-D7F0DE915A62}"/>
                          </a:ext>
                        </a:extLst>
                      </p:cNvPr>
                      <p:cNvPicPr/>
                      <p:nvPr/>
                    </p:nvPicPr>
                    <p:blipFill>
                      <a:blip r:embed="rId3"/>
                      <a:stretch>
                        <a:fillRect/>
                      </a:stretch>
                    </p:blipFill>
                    <p:spPr>
                      <a:xfrm>
                        <a:off x="838200" y="4876800"/>
                        <a:ext cx="914400" cy="806450"/>
                      </a:xfrm>
                      <a:prstGeom prst="rect">
                        <a:avLst/>
                      </a:prstGeom>
                    </p:spPr>
                  </p:pic>
                </p:oleObj>
              </mc:Fallback>
            </mc:AlternateContent>
          </a:graphicData>
        </a:graphic>
      </p:graphicFrame>
    </p:spTree>
    <p:extLst>
      <p:ext uri="{BB962C8B-B14F-4D97-AF65-F5344CB8AC3E}">
        <p14:creationId xmlns:p14="http://schemas.microsoft.com/office/powerpoint/2010/main" val="1764698425"/>
      </p:ext>
    </p:extLst>
  </p:cSld>
  <p:clrMapOvr>
    <a:masterClrMapping/>
  </p:clrMapOvr>
  <p:transition spd="med"/>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Inheritance(cont)</a:t>
            </a:r>
          </a:p>
        </p:txBody>
      </p:sp>
      <p:sp>
        <p:nvSpPr>
          <p:cNvPr id="3" name="Content Placeholder 2"/>
          <p:cNvSpPr>
            <a:spLocks noGrp="1"/>
          </p:cNvSpPr>
          <p:nvPr>
            <p:ph idx="1"/>
          </p:nvPr>
        </p:nvSpPr>
        <p:spPr/>
        <p:txBody>
          <a:bodyPr/>
          <a:lstStyle/>
          <a:p>
            <a:r>
              <a:rPr lang="en-US" dirty="0"/>
              <a:t>However, class </a:t>
            </a:r>
            <a:r>
              <a:rPr lang="en-US" i="1" dirty="0">
                <a:solidFill>
                  <a:srgbClr val="C00000"/>
                </a:solidFill>
              </a:rPr>
              <a:t>Triangle</a:t>
            </a:r>
            <a:r>
              <a:rPr lang="en-US" dirty="0"/>
              <a:t> has a new method </a:t>
            </a:r>
            <a:r>
              <a:rPr lang="en-US" i="1" dirty="0" err="1">
                <a:solidFill>
                  <a:srgbClr val="C00000"/>
                </a:solidFill>
              </a:rPr>
              <a:t>findArea</a:t>
            </a:r>
            <a:r>
              <a:rPr lang="en-US" i="1" dirty="0">
                <a:solidFill>
                  <a:srgbClr val="C00000"/>
                </a:solidFill>
              </a:rPr>
              <a:t>() </a:t>
            </a:r>
            <a:r>
              <a:rPr lang="en-US" dirty="0"/>
              <a:t>to find and print the area of the triangle</a:t>
            </a:r>
          </a:p>
          <a:p>
            <a:r>
              <a:rPr lang="en-US" dirty="0"/>
              <a:t>Let’s use the </a:t>
            </a:r>
            <a:r>
              <a:rPr lang="en-US" i="1" dirty="0">
                <a:solidFill>
                  <a:srgbClr val="C00000"/>
                </a:solidFill>
              </a:rPr>
              <a:t>Triangle</a:t>
            </a:r>
            <a:r>
              <a:rPr lang="en-US" dirty="0"/>
              <a:t> class</a:t>
            </a:r>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468</a:t>
            </a:fld>
            <a:endParaRPr lang="en-US" altLang="en-US"/>
          </a:p>
        </p:txBody>
      </p:sp>
      <p:pic>
        <p:nvPicPr>
          <p:cNvPr id="5" name="Picture 4"/>
          <p:cNvPicPr>
            <a:picLocks noChangeAspect="1"/>
          </p:cNvPicPr>
          <p:nvPr/>
        </p:nvPicPr>
        <p:blipFill>
          <a:blip r:embed="rId2"/>
          <a:stretch>
            <a:fillRect/>
          </a:stretch>
        </p:blipFill>
        <p:spPr>
          <a:xfrm>
            <a:off x="457200" y="2133600"/>
            <a:ext cx="8077200" cy="4724400"/>
          </a:xfrm>
          <a:prstGeom prst="rect">
            <a:avLst/>
          </a:prstGeom>
        </p:spPr>
      </p:pic>
    </p:spTree>
    <p:extLst>
      <p:ext uri="{BB962C8B-B14F-4D97-AF65-F5344CB8AC3E}">
        <p14:creationId xmlns:p14="http://schemas.microsoft.com/office/powerpoint/2010/main" val="2529905309"/>
      </p:ext>
    </p:extLst>
  </p:cSld>
  <p:clrMapOvr>
    <a:masterClrMapping/>
  </p:clrMapOvr>
  <p:transition spd="med"/>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Inheritance(cont)</a:t>
            </a:r>
          </a:p>
        </p:txBody>
      </p:sp>
      <p:sp>
        <p:nvSpPr>
          <p:cNvPr id="3" name="Content Placeholder 2"/>
          <p:cNvSpPr>
            <a:spLocks noGrp="1"/>
          </p:cNvSpPr>
          <p:nvPr>
            <p:ph idx="1"/>
          </p:nvPr>
        </p:nvSpPr>
        <p:spPr/>
        <p:txBody>
          <a:bodyPr/>
          <a:lstStyle/>
          <a:p>
            <a:r>
              <a:rPr lang="en-US" dirty="0"/>
              <a:t>We can see that, even though we did not define </a:t>
            </a:r>
            <a:r>
              <a:rPr lang="en-US" dirty="0">
                <a:solidFill>
                  <a:srgbClr val="C00000"/>
                </a:solidFill>
              </a:rPr>
              <a:t>methods </a:t>
            </a:r>
            <a:r>
              <a:rPr lang="en-US" dirty="0"/>
              <a:t>like </a:t>
            </a:r>
            <a:r>
              <a:rPr lang="en-US" i="1" dirty="0" err="1">
                <a:solidFill>
                  <a:srgbClr val="C00000"/>
                </a:solidFill>
              </a:rPr>
              <a:t>inputSides</a:t>
            </a:r>
            <a:r>
              <a:rPr lang="en-US" i="1" dirty="0">
                <a:solidFill>
                  <a:srgbClr val="C00000"/>
                </a:solidFill>
              </a:rPr>
              <a:t>() </a:t>
            </a:r>
            <a:r>
              <a:rPr lang="en-US" dirty="0"/>
              <a:t>or </a:t>
            </a:r>
            <a:r>
              <a:rPr lang="en-US" i="1" dirty="0" err="1">
                <a:solidFill>
                  <a:srgbClr val="C00000"/>
                </a:solidFill>
              </a:rPr>
              <a:t>dispSides</a:t>
            </a:r>
            <a:r>
              <a:rPr lang="en-US" i="1" dirty="0">
                <a:solidFill>
                  <a:srgbClr val="C00000"/>
                </a:solidFill>
              </a:rPr>
              <a:t>() </a:t>
            </a:r>
            <a:r>
              <a:rPr lang="en-US" dirty="0"/>
              <a:t>for class </a:t>
            </a:r>
            <a:r>
              <a:rPr lang="en-US" dirty="0">
                <a:solidFill>
                  <a:srgbClr val="C00000"/>
                </a:solidFill>
              </a:rPr>
              <a:t>Triangle</a:t>
            </a:r>
            <a:r>
              <a:rPr lang="en-US" dirty="0"/>
              <a:t>, we were able to use them</a:t>
            </a:r>
          </a:p>
          <a:p>
            <a:r>
              <a:rPr lang="en-US" dirty="0"/>
              <a:t>If an attribute is not found in the class, search continues to the base class</a:t>
            </a:r>
          </a:p>
          <a:p>
            <a:r>
              <a:rPr lang="en-US" dirty="0"/>
              <a:t>This repeats recursively, if the base class is itself derived from other classes</a:t>
            </a:r>
          </a:p>
          <a:p>
            <a:r>
              <a:rPr lang="en-US" b="1" dirty="0">
                <a:solidFill>
                  <a:srgbClr val="C00000"/>
                </a:solidFill>
                <a:effectLst>
                  <a:outerShdw blurRad="38100" dist="38100" dir="2700000" algn="tl">
                    <a:srgbClr val="000000">
                      <a:alpha val="43137"/>
                    </a:srgbClr>
                  </a:outerShdw>
                </a:effectLst>
              </a:rPr>
              <a:t>Method Overriding in Python</a:t>
            </a:r>
          </a:p>
          <a:p>
            <a:r>
              <a:rPr lang="en-US" dirty="0"/>
              <a:t>In the </a:t>
            </a:r>
            <a:r>
              <a:rPr lang="en-US" dirty="0">
                <a:solidFill>
                  <a:srgbClr val="C00000"/>
                </a:solidFill>
              </a:rPr>
              <a:t>Triangle</a:t>
            </a:r>
            <a:r>
              <a:rPr lang="en-US" dirty="0"/>
              <a:t> Class Example,  notice that </a:t>
            </a:r>
            <a:r>
              <a:rPr lang="en-US" dirty="0">
                <a:solidFill>
                  <a:srgbClr val="C00000"/>
                </a:solidFill>
              </a:rPr>
              <a:t>__init__() </a:t>
            </a:r>
            <a:r>
              <a:rPr lang="en-US" dirty="0"/>
              <a:t>method was defined in both classes, </a:t>
            </a:r>
            <a:r>
              <a:rPr lang="en-US" dirty="0">
                <a:solidFill>
                  <a:srgbClr val="C00000"/>
                </a:solidFill>
              </a:rPr>
              <a:t>Triangle</a:t>
            </a:r>
            <a:r>
              <a:rPr lang="en-US" dirty="0"/>
              <a:t> as well as </a:t>
            </a:r>
            <a:r>
              <a:rPr lang="en-US" dirty="0">
                <a:solidFill>
                  <a:srgbClr val="C00000"/>
                </a:solidFill>
              </a:rPr>
              <a:t>Polygon</a:t>
            </a:r>
          </a:p>
          <a:p>
            <a:r>
              <a:rPr lang="en-US" i="1" dirty="0">
                <a:solidFill>
                  <a:srgbClr val="C00000"/>
                </a:solidFill>
                <a:effectLst>
                  <a:outerShdw blurRad="38100" dist="38100" dir="2700000" algn="tl">
                    <a:srgbClr val="000000">
                      <a:alpha val="43137"/>
                    </a:srgbClr>
                  </a:outerShdw>
                </a:effectLst>
              </a:rPr>
              <a:t>When this happens, the method in the derived class overrides that in the base class</a:t>
            </a:r>
          </a:p>
          <a:p>
            <a:r>
              <a:rPr lang="en-US" dirty="0"/>
              <a:t>This is to say, </a:t>
            </a:r>
            <a:r>
              <a:rPr lang="en-US" dirty="0">
                <a:solidFill>
                  <a:srgbClr val="C00000"/>
                </a:solidFill>
              </a:rPr>
              <a:t>__init__()</a:t>
            </a:r>
            <a:r>
              <a:rPr lang="en-US" dirty="0"/>
              <a:t> in </a:t>
            </a:r>
            <a:r>
              <a:rPr lang="en-US" dirty="0">
                <a:solidFill>
                  <a:srgbClr val="C00000"/>
                </a:solidFill>
              </a:rPr>
              <a:t>Triangle </a:t>
            </a:r>
            <a:r>
              <a:rPr lang="en-US" dirty="0"/>
              <a:t>gets preference over the same in </a:t>
            </a:r>
            <a:r>
              <a:rPr lang="en-US" dirty="0">
                <a:solidFill>
                  <a:srgbClr val="C00000"/>
                </a:solidFill>
              </a:rPr>
              <a:t>Polygon</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469</a:t>
            </a:fld>
            <a:endParaRPr lang="en-US" altLang="en-US"/>
          </a:p>
        </p:txBody>
      </p:sp>
    </p:spTree>
    <p:extLst>
      <p:ext uri="{BB962C8B-B14F-4D97-AF65-F5344CB8AC3E}">
        <p14:creationId xmlns:p14="http://schemas.microsoft.com/office/powerpoint/2010/main" val="2011897128"/>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F4C30-F991-427B-B185-5C41E61EC174}"/>
              </a:ext>
            </a:extLst>
          </p:cNvPr>
          <p:cNvSpPr>
            <a:spLocks noGrp="1"/>
          </p:cNvSpPr>
          <p:nvPr>
            <p:ph type="title"/>
          </p:nvPr>
        </p:nvSpPr>
        <p:spPr/>
        <p:txBody>
          <a:bodyPr/>
          <a:lstStyle/>
          <a:p>
            <a:r>
              <a:rPr lang="en-US" dirty="0"/>
              <a:t>ID Function(cont)</a:t>
            </a:r>
            <a:endParaRPr lang="en-CA" dirty="0"/>
          </a:p>
        </p:txBody>
      </p:sp>
      <p:sp>
        <p:nvSpPr>
          <p:cNvPr id="3" name="Content Placeholder 2">
            <a:extLst>
              <a:ext uri="{FF2B5EF4-FFF2-40B4-BE49-F238E27FC236}">
                <a16:creationId xmlns:a16="http://schemas.microsoft.com/office/drawing/2014/main" id="{5326B2FF-1422-4AFB-9C9F-9565FE23EEE6}"/>
              </a:ext>
            </a:extLst>
          </p:cNvPr>
          <p:cNvSpPr>
            <a:spLocks noGrp="1"/>
          </p:cNvSpPr>
          <p:nvPr>
            <p:ph idx="1"/>
          </p:nvPr>
        </p:nvSpPr>
        <p:spPr/>
        <p:txBody>
          <a:bodyPr/>
          <a:lstStyle/>
          <a:p>
            <a:r>
              <a:rPr lang="en-US" dirty="0"/>
              <a:t>The output is the identity of the object passed</a:t>
            </a:r>
          </a:p>
          <a:p>
            <a:r>
              <a:rPr lang="en-US" b="1" dirty="0">
                <a:solidFill>
                  <a:srgbClr val="C00000"/>
                </a:solidFill>
              </a:rPr>
              <a:t>This is random but when running in the same program, it generates unique and same identity</a:t>
            </a:r>
          </a:p>
          <a:p>
            <a:endParaRPr lang="en-US" b="1" dirty="0">
              <a:solidFill>
                <a:srgbClr val="C00000"/>
              </a:solidFill>
            </a:endParaRPr>
          </a:p>
          <a:p>
            <a:r>
              <a:rPr lang="en-US" i="1" dirty="0">
                <a:solidFill>
                  <a:srgbClr val="C00000"/>
                </a:solidFill>
              </a:rPr>
              <a:t>str1 = “hello"</a:t>
            </a:r>
          </a:p>
          <a:p>
            <a:r>
              <a:rPr lang="en-US" i="1" dirty="0">
                <a:solidFill>
                  <a:srgbClr val="C00000"/>
                </a:solidFill>
              </a:rPr>
              <a:t>print(id(str1)) </a:t>
            </a:r>
          </a:p>
          <a:p>
            <a:r>
              <a:rPr lang="en-US" i="1" dirty="0">
                <a:solidFill>
                  <a:srgbClr val="C00000"/>
                </a:solidFill>
              </a:rPr>
              <a:t>  </a:t>
            </a:r>
          </a:p>
          <a:p>
            <a:r>
              <a:rPr lang="en-US" i="1" dirty="0">
                <a:solidFill>
                  <a:srgbClr val="C00000"/>
                </a:solidFill>
              </a:rPr>
              <a:t>str2 = “hello"</a:t>
            </a:r>
          </a:p>
          <a:p>
            <a:r>
              <a:rPr lang="en-US" i="1" dirty="0">
                <a:solidFill>
                  <a:srgbClr val="C00000"/>
                </a:solidFill>
              </a:rPr>
              <a:t>print(id(str2)) </a:t>
            </a:r>
          </a:p>
          <a:p>
            <a:r>
              <a:rPr lang="en-US" i="1" dirty="0">
                <a:solidFill>
                  <a:srgbClr val="C00000"/>
                </a:solidFill>
              </a:rPr>
              <a:t>  </a:t>
            </a:r>
          </a:p>
          <a:p>
            <a:r>
              <a:rPr lang="en-US" i="1" dirty="0">
                <a:solidFill>
                  <a:srgbClr val="C00000"/>
                </a:solidFill>
              </a:rPr>
              <a:t># This will return True </a:t>
            </a:r>
          </a:p>
          <a:p>
            <a:r>
              <a:rPr lang="en-US" i="1" dirty="0">
                <a:solidFill>
                  <a:srgbClr val="C00000"/>
                </a:solidFill>
              </a:rPr>
              <a:t>print(id(str1) == id(str2))</a:t>
            </a:r>
          </a:p>
          <a:p>
            <a:endParaRPr lang="en-US" i="1" dirty="0">
              <a:solidFill>
                <a:srgbClr val="C00000"/>
              </a:solidFill>
            </a:endParaRPr>
          </a:p>
          <a:p>
            <a:r>
              <a:rPr lang="en-US" b="1" i="1" dirty="0">
                <a:solidFill>
                  <a:srgbClr val="C00000"/>
                </a:solidFill>
              </a:rPr>
              <a:t>“hello” </a:t>
            </a:r>
            <a:r>
              <a:rPr lang="en-US" i="1" dirty="0">
                <a:solidFill>
                  <a:srgbClr val="C00000"/>
                </a:solidFill>
              </a:rPr>
              <a:t>is the object and </a:t>
            </a:r>
          </a:p>
          <a:p>
            <a:r>
              <a:rPr lang="en-US" b="1" i="1" dirty="0">
                <a:solidFill>
                  <a:srgbClr val="C00000"/>
                </a:solidFill>
              </a:rPr>
              <a:t>str1</a:t>
            </a:r>
            <a:r>
              <a:rPr lang="en-US" i="1" dirty="0">
                <a:solidFill>
                  <a:srgbClr val="C00000"/>
                </a:solidFill>
              </a:rPr>
              <a:t>, </a:t>
            </a:r>
            <a:r>
              <a:rPr lang="en-US" b="1" i="1" dirty="0">
                <a:solidFill>
                  <a:srgbClr val="C00000"/>
                </a:solidFill>
              </a:rPr>
              <a:t>str2</a:t>
            </a:r>
            <a:r>
              <a:rPr lang="en-US" i="1" dirty="0">
                <a:solidFill>
                  <a:srgbClr val="C00000"/>
                </a:solidFill>
              </a:rPr>
              <a:t>, are the </a:t>
            </a:r>
            <a:r>
              <a:rPr lang="en-US" b="1" i="1" dirty="0">
                <a:solidFill>
                  <a:srgbClr val="C00000"/>
                </a:solidFill>
              </a:rPr>
              <a:t>references</a:t>
            </a:r>
            <a:r>
              <a:rPr lang="en-US" i="1" dirty="0">
                <a:solidFill>
                  <a:srgbClr val="C00000"/>
                </a:solidFill>
              </a:rPr>
              <a:t> to it </a:t>
            </a:r>
          </a:p>
          <a:p>
            <a:endParaRPr lang="en-CA" dirty="0"/>
          </a:p>
        </p:txBody>
      </p:sp>
      <p:sp>
        <p:nvSpPr>
          <p:cNvPr id="4" name="Slide Number Placeholder 3">
            <a:extLst>
              <a:ext uri="{FF2B5EF4-FFF2-40B4-BE49-F238E27FC236}">
                <a16:creationId xmlns:a16="http://schemas.microsoft.com/office/drawing/2014/main" id="{5AD387E2-D7BE-40F7-AED6-9F4744B23292}"/>
              </a:ext>
            </a:extLst>
          </p:cNvPr>
          <p:cNvSpPr>
            <a:spLocks noGrp="1"/>
          </p:cNvSpPr>
          <p:nvPr>
            <p:ph type="sldNum" sz="quarter" idx="10"/>
          </p:nvPr>
        </p:nvSpPr>
        <p:spPr/>
        <p:txBody>
          <a:bodyPr/>
          <a:lstStyle/>
          <a:p>
            <a:pPr>
              <a:defRPr/>
            </a:pPr>
            <a:fld id="{6DB1FBA9-0009-47E9-8D28-5B0116D2432D}" type="slidenum">
              <a:rPr lang="en-US" altLang="en-US" smtClean="0"/>
              <a:pPr>
                <a:defRPr/>
              </a:pPr>
              <a:t>47</a:t>
            </a:fld>
            <a:endParaRPr lang="en-US" altLang="en-US"/>
          </a:p>
        </p:txBody>
      </p:sp>
      <p:pic>
        <p:nvPicPr>
          <p:cNvPr id="6" name="Picture 5">
            <a:extLst>
              <a:ext uri="{FF2B5EF4-FFF2-40B4-BE49-F238E27FC236}">
                <a16:creationId xmlns:a16="http://schemas.microsoft.com/office/drawing/2014/main" id="{F4F8BC52-B2E7-45D6-9643-D161F3933885}"/>
              </a:ext>
            </a:extLst>
          </p:cNvPr>
          <p:cNvPicPr>
            <a:picLocks noChangeAspect="1"/>
          </p:cNvPicPr>
          <p:nvPr/>
        </p:nvPicPr>
        <p:blipFill>
          <a:blip r:embed="rId2"/>
          <a:stretch>
            <a:fillRect/>
          </a:stretch>
        </p:blipFill>
        <p:spPr>
          <a:xfrm>
            <a:off x="4052888" y="2212109"/>
            <a:ext cx="4953000" cy="2817091"/>
          </a:xfrm>
          <a:prstGeom prst="rect">
            <a:avLst/>
          </a:prstGeom>
        </p:spPr>
      </p:pic>
    </p:spTree>
    <p:extLst>
      <p:ext uri="{BB962C8B-B14F-4D97-AF65-F5344CB8AC3E}">
        <p14:creationId xmlns:p14="http://schemas.microsoft.com/office/powerpoint/2010/main" val="492629923"/>
      </p:ext>
    </p:extLst>
  </p:cSld>
  <p:clrMapOvr>
    <a:masterClrMapping/>
  </p:clrMapOvr>
  <p:transition spd="med"/>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Inheritance(cont)</a:t>
            </a:r>
          </a:p>
        </p:txBody>
      </p:sp>
      <p:sp>
        <p:nvSpPr>
          <p:cNvPr id="3" name="Content Placeholder 2"/>
          <p:cNvSpPr>
            <a:spLocks noGrp="1"/>
          </p:cNvSpPr>
          <p:nvPr>
            <p:ph idx="1"/>
          </p:nvPr>
        </p:nvSpPr>
        <p:spPr/>
        <p:txBody>
          <a:bodyPr/>
          <a:lstStyle/>
          <a:p>
            <a:r>
              <a:rPr lang="en-US" dirty="0"/>
              <a:t>Generally when </a:t>
            </a:r>
            <a:r>
              <a:rPr lang="en-US" dirty="0">
                <a:solidFill>
                  <a:srgbClr val="C00000"/>
                </a:solidFill>
              </a:rPr>
              <a:t>overriding a base method</a:t>
            </a:r>
            <a:r>
              <a:rPr lang="en-US" dirty="0"/>
              <a:t>, we tend to extend the definition rather than </a:t>
            </a:r>
            <a:r>
              <a:rPr lang="en-US" dirty="0">
                <a:solidFill>
                  <a:srgbClr val="C00000"/>
                </a:solidFill>
              </a:rPr>
              <a:t>simply replace it</a:t>
            </a:r>
          </a:p>
          <a:p>
            <a:r>
              <a:rPr lang="en-US" dirty="0"/>
              <a:t>The same is being done by calling the method in base class from the one in derived class (calling </a:t>
            </a:r>
            <a:r>
              <a:rPr lang="en-US" dirty="0" err="1">
                <a:solidFill>
                  <a:srgbClr val="C00000"/>
                </a:solidFill>
              </a:rPr>
              <a:t>Polygon.__init</a:t>
            </a:r>
            <a:r>
              <a:rPr lang="en-US" dirty="0">
                <a:solidFill>
                  <a:srgbClr val="C00000"/>
                </a:solidFill>
              </a:rPr>
              <a:t>__()</a:t>
            </a:r>
            <a:r>
              <a:rPr lang="en-US" dirty="0"/>
              <a:t> from </a:t>
            </a:r>
            <a:r>
              <a:rPr lang="en-US" dirty="0">
                <a:solidFill>
                  <a:srgbClr val="C00000"/>
                </a:solidFill>
              </a:rPr>
              <a:t>__init__() </a:t>
            </a:r>
            <a:r>
              <a:rPr lang="en-US" dirty="0"/>
              <a:t>in </a:t>
            </a:r>
            <a:r>
              <a:rPr lang="en-US" dirty="0">
                <a:solidFill>
                  <a:srgbClr val="C00000"/>
                </a:solidFill>
              </a:rPr>
              <a:t>Triangle</a:t>
            </a:r>
            <a:r>
              <a:rPr lang="en-US" dirty="0"/>
              <a:t>)</a:t>
            </a:r>
          </a:p>
          <a:p>
            <a:r>
              <a:rPr lang="en-US" dirty="0"/>
              <a:t>A better option would be to use the built-in function </a:t>
            </a:r>
            <a:r>
              <a:rPr lang="en-US" dirty="0">
                <a:solidFill>
                  <a:srgbClr val="C00000"/>
                </a:solidFill>
              </a:rPr>
              <a:t>super()</a:t>
            </a:r>
          </a:p>
          <a:p>
            <a:r>
              <a:rPr lang="en-US" dirty="0"/>
              <a:t>So, </a:t>
            </a:r>
            <a:r>
              <a:rPr lang="en-US" dirty="0">
                <a:solidFill>
                  <a:srgbClr val="C00000"/>
                </a:solidFill>
              </a:rPr>
              <a:t>super().__init__(3) </a:t>
            </a:r>
            <a:r>
              <a:rPr lang="en-US" dirty="0"/>
              <a:t>is equivalent to </a:t>
            </a:r>
            <a:r>
              <a:rPr lang="en-US" dirty="0" err="1">
                <a:solidFill>
                  <a:srgbClr val="C00000"/>
                </a:solidFill>
              </a:rPr>
              <a:t>Polygon.__init</a:t>
            </a:r>
            <a:r>
              <a:rPr lang="en-US" dirty="0">
                <a:solidFill>
                  <a:srgbClr val="C00000"/>
                </a:solidFill>
              </a:rPr>
              <a:t>__(self,3)</a:t>
            </a:r>
            <a:r>
              <a:rPr lang="en-US" dirty="0"/>
              <a:t> and is preferred</a:t>
            </a:r>
          </a:p>
          <a:p>
            <a:r>
              <a:rPr lang="en-US" dirty="0"/>
              <a:t>Two built-in functions </a:t>
            </a:r>
            <a:r>
              <a:rPr lang="en-US" b="1" i="1" dirty="0">
                <a:solidFill>
                  <a:srgbClr val="C00000"/>
                </a:solidFill>
              </a:rPr>
              <a:t>isinstance()</a:t>
            </a:r>
            <a:r>
              <a:rPr lang="en-US" dirty="0"/>
              <a:t> and </a:t>
            </a:r>
            <a:r>
              <a:rPr lang="en-US" b="1" i="1" dirty="0" err="1">
                <a:solidFill>
                  <a:srgbClr val="C00000"/>
                </a:solidFill>
              </a:rPr>
              <a:t>issubclass</a:t>
            </a:r>
            <a:r>
              <a:rPr lang="en-US" b="1" i="1" dirty="0">
                <a:solidFill>
                  <a:srgbClr val="C00000"/>
                </a:solidFill>
              </a:rPr>
              <a:t>()</a:t>
            </a:r>
            <a:r>
              <a:rPr lang="en-US" i="1" dirty="0">
                <a:solidFill>
                  <a:srgbClr val="C00000"/>
                </a:solidFill>
              </a:rPr>
              <a:t> </a:t>
            </a:r>
            <a:r>
              <a:rPr lang="en-US" dirty="0"/>
              <a:t>are used to check inheritances</a:t>
            </a:r>
          </a:p>
          <a:p>
            <a:r>
              <a:rPr lang="en-US" dirty="0"/>
              <a:t>Function </a:t>
            </a:r>
            <a:r>
              <a:rPr lang="en-US" b="1" i="1" dirty="0">
                <a:solidFill>
                  <a:srgbClr val="C00000"/>
                </a:solidFill>
              </a:rPr>
              <a:t>isinstance()</a:t>
            </a:r>
            <a:r>
              <a:rPr lang="en-US" b="1" dirty="0"/>
              <a:t> </a:t>
            </a:r>
            <a:r>
              <a:rPr lang="en-US" dirty="0"/>
              <a:t>returns </a:t>
            </a:r>
            <a:r>
              <a:rPr lang="en-US" dirty="0">
                <a:solidFill>
                  <a:srgbClr val="C00000"/>
                </a:solidFill>
              </a:rPr>
              <a:t>True</a:t>
            </a:r>
            <a:r>
              <a:rPr lang="en-US" dirty="0"/>
              <a:t> if the object is an instance of the class or other classes derived from it</a:t>
            </a:r>
          </a:p>
          <a:p>
            <a:r>
              <a:rPr lang="en-US" dirty="0">
                <a:solidFill>
                  <a:srgbClr val="C00000"/>
                </a:solidFill>
                <a:effectLst>
                  <a:outerShdw blurRad="38100" dist="38100" dir="2700000" algn="tl">
                    <a:srgbClr val="000000">
                      <a:alpha val="43137"/>
                    </a:srgbClr>
                  </a:outerShdw>
                </a:effectLst>
              </a:rPr>
              <a:t>Each class in Python inherits from the base class object</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470</a:t>
            </a:fld>
            <a:endParaRPr lang="en-US" altLang="en-US"/>
          </a:p>
        </p:txBody>
      </p:sp>
    </p:spTree>
    <p:extLst>
      <p:ext uri="{BB962C8B-B14F-4D97-AF65-F5344CB8AC3E}">
        <p14:creationId xmlns:p14="http://schemas.microsoft.com/office/powerpoint/2010/main" val="3975375377"/>
      </p:ext>
    </p:extLst>
  </p:cSld>
  <p:clrMapOvr>
    <a:masterClrMapping/>
  </p:clrMapOvr>
  <p:transition spd="med"/>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Inheritance(cont)</a:t>
            </a:r>
          </a:p>
        </p:txBody>
      </p:sp>
      <p:sp>
        <p:nvSpPr>
          <p:cNvPr id="3" name="Content Placeholder 2"/>
          <p:cNvSpPr>
            <a:spLocks noGrp="1"/>
          </p:cNvSpPr>
          <p:nvPr>
            <p:ph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471</a:t>
            </a:fld>
            <a:endParaRPr lang="en-US" altLang="en-US"/>
          </a:p>
        </p:txBody>
      </p:sp>
      <p:pic>
        <p:nvPicPr>
          <p:cNvPr id="5" name="Picture 4"/>
          <p:cNvPicPr>
            <a:picLocks noChangeAspect="1"/>
          </p:cNvPicPr>
          <p:nvPr/>
        </p:nvPicPr>
        <p:blipFill>
          <a:blip r:embed="rId2"/>
          <a:stretch>
            <a:fillRect/>
          </a:stretch>
        </p:blipFill>
        <p:spPr>
          <a:xfrm>
            <a:off x="457201" y="1600200"/>
            <a:ext cx="8458200" cy="4876800"/>
          </a:xfrm>
          <a:prstGeom prst="rect">
            <a:avLst/>
          </a:prstGeom>
        </p:spPr>
      </p:pic>
    </p:spTree>
    <p:extLst>
      <p:ext uri="{BB962C8B-B14F-4D97-AF65-F5344CB8AC3E}">
        <p14:creationId xmlns:p14="http://schemas.microsoft.com/office/powerpoint/2010/main" val="4233477653"/>
      </p:ext>
    </p:extLst>
  </p:cSld>
  <p:clrMapOvr>
    <a:masterClrMapping/>
  </p:clrMapOvr>
  <p:transition spd="med"/>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Inheritance(cont)</a:t>
            </a:r>
          </a:p>
        </p:txBody>
      </p:sp>
      <p:sp>
        <p:nvSpPr>
          <p:cNvPr id="3" name="Content Placeholder 2"/>
          <p:cNvSpPr>
            <a:spLocks noGrp="1"/>
          </p:cNvSpPr>
          <p:nvPr>
            <p:ph idx="1"/>
          </p:nvPr>
        </p:nvSpPr>
        <p:spPr/>
        <p:txBody>
          <a:bodyPr/>
          <a:lstStyle/>
          <a:p>
            <a:r>
              <a:rPr lang="en-US" dirty="0"/>
              <a:t>Similarly, </a:t>
            </a:r>
            <a:r>
              <a:rPr lang="en-US" i="1" dirty="0" err="1">
                <a:solidFill>
                  <a:srgbClr val="C00000"/>
                </a:solidFill>
              </a:rPr>
              <a:t>issubclass</a:t>
            </a:r>
            <a:r>
              <a:rPr lang="en-US" i="1" dirty="0">
                <a:solidFill>
                  <a:srgbClr val="C00000"/>
                </a:solidFill>
              </a:rPr>
              <a:t>() </a:t>
            </a:r>
            <a:r>
              <a:rPr lang="en-US" dirty="0"/>
              <a:t>is used to check for class </a:t>
            </a:r>
            <a:r>
              <a:rPr lang="en-US" i="1" dirty="0">
                <a:solidFill>
                  <a:srgbClr val="C00000"/>
                </a:solidFill>
              </a:rPr>
              <a:t>inheritance</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472</a:t>
            </a:fld>
            <a:endParaRPr lang="en-US" altLang="en-US"/>
          </a:p>
        </p:txBody>
      </p:sp>
      <p:pic>
        <p:nvPicPr>
          <p:cNvPr id="5" name="Picture 4"/>
          <p:cNvPicPr>
            <a:picLocks noChangeAspect="1"/>
          </p:cNvPicPr>
          <p:nvPr/>
        </p:nvPicPr>
        <p:blipFill>
          <a:blip r:embed="rId2"/>
          <a:stretch>
            <a:fillRect/>
          </a:stretch>
        </p:blipFill>
        <p:spPr>
          <a:xfrm>
            <a:off x="381000" y="1752600"/>
            <a:ext cx="8458199" cy="4419600"/>
          </a:xfrm>
          <a:prstGeom prst="rect">
            <a:avLst/>
          </a:prstGeom>
        </p:spPr>
      </p:pic>
    </p:spTree>
    <p:extLst>
      <p:ext uri="{BB962C8B-B14F-4D97-AF65-F5344CB8AC3E}">
        <p14:creationId xmlns:p14="http://schemas.microsoft.com/office/powerpoint/2010/main" val="99682205"/>
      </p:ext>
    </p:extLst>
  </p:cSld>
  <p:clrMapOvr>
    <a:masterClrMapping/>
  </p:clrMapOvr>
  <p:transition spd="med"/>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Inheritance</a:t>
            </a:r>
          </a:p>
        </p:txBody>
      </p:sp>
      <p:sp>
        <p:nvSpPr>
          <p:cNvPr id="3" name="Content Placeholder 2"/>
          <p:cNvSpPr>
            <a:spLocks noGrp="1"/>
          </p:cNvSpPr>
          <p:nvPr>
            <p:ph idx="1"/>
          </p:nvPr>
        </p:nvSpPr>
        <p:spPr/>
        <p:txBody>
          <a:bodyPr/>
          <a:lstStyle/>
          <a:p>
            <a:r>
              <a:rPr lang="en-US" dirty="0"/>
              <a:t>In this section, you'll learn what is </a:t>
            </a:r>
            <a:r>
              <a:rPr lang="en-US" dirty="0">
                <a:solidFill>
                  <a:srgbClr val="C00000"/>
                </a:solidFill>
                <a:effectLst>
                  <a:outerShdw blurRad="38100" dist="38100" dir="2700000" algn="tl">
                    <a:srgbClr val="000000">
                      <a:alpha val="43137"/>
                    </a:srgbClr>
                  </a:outerShdw>
                </a:effectLst>
              </a:rPr>
              <a:t>multiple inheritance </a:t>
            </a:r>
            <a:r>
              <a:rPr lang="en-US" dirty="0"/>
              <a:t>in Python and how to use it in your program</a:t>
            </a:r>
          </a:p>
          <a:p>
            <a:r>
              <a:rPr lang="en-US" dirty="0"/>
              <a:t>You'll also learn about </a:t>
            </a:r>
            <a:r>
              <a:rPr lang="en-US" dirty="0">
                <a:solidFill>
                  <a:srgbClr val="C00000"/>
                </a:solidFill>
                <a:effectLst>
                  <a:outerShdw blurRad="38100" dist="38100" dir="2700000" algn="tl">
                    <a:srgbClr val="000000">
                      <a:alpha val="43137"/>
                    </a:srgbClr>
                  </a:outerShdw>
                </a:effectLst>
              </a:rPr>
              <a:t>multilevel inheritance </a:t>
            </a:r>
            <a:r>
              <a:rPr lang="en-US" dirty="0"/>
              <a:t>and the </a:t>
            </a:r>
            <a:r>
              <a:rPr lang="en-US" dirty="0">
                <a:solidFill>
                  <a:srgbClr val="C00000"/>
                </a:solidFill>
                <a:effectLst>
                  <a:outerShdw blurRad="38100" dist="38100" dir="2700000" algn="tl">
                    <a:srgbClr val="000000">
                      <a:alpha val="43137"/>
                    </a:srgbClr>
                  </a:outerShdw>
                </a:effectLst>
              </a:rPr>
              <a:t>method resolution order</a:t>
            </a:r>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473</a:t>
            </a:fld>
            <a:endParaRPr lang="en-US" altLang="en-US"/>
          </a:p>
        </p:txBody>
      </p:sp>
      <p:pic>
        <p:nvPicPr>
          <p:cNvPr id="7" name="Picture 6">
            <a:extLst>
              <a:ext uri="{FF2B5EF4-FFF2-40B4-BE49-F238E27FC236}">
                <a16:creationId xmlns:a16="http://schemas.microsoft.com/office/drawing/2014/main" id="{B4B77839-B145-46B7-9A49-0F2839469F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2667000"/>
            <a:ext cx="8890000" cy="2819400"/>
          </a:xfrm>
          <a:prstGeom prst="rect">
            <a:avLst/>
          </a:prstGeom>
        </p:spPr>
      </p:pic>
      <p:sp>
        <p:nvSpPr>
          <p:cNvPr id="6" name="Arrow: U-Turn 5">
            <a:hlinkClick r:id="rId3" action="ppaction://hlinksldjump"/>
            <a:extLst>
              <a:ext uri="{FF2B5EF4-FFF2-40B4-BE49-F238E27FC236}">
                <a16:creationId xmlns:a16="http://schemas.microsoft.com/office/drawing/2014/main" id="{72CEF233-B98D-4CCD-A90D-C6C77D1DE6B4}"/>
              </a:ext>
            </a:extLst>
          </p:cNvPr>
          <p:cNvSpPr/>
          <p:nvPr/>
        </p:nvSpPr>
        <p:spPr bwMode="auto">
          <a:xfrm>
            <a:off x="990600" y="6019800"/>
            <a:ext cx="457200" cy="228600"/>
          </a:xfrm>
          <a:prstGeom prst="uturnArrow">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1196975" marR="0" indent="-282575" algn="l" defTabSz="914400" rtl="0" eaLnBrk="1" fontAlgn="base" latinLnBrk="0" hangingPunct="1">
              <a:lnSpc>
                <a:spcPct val="100000"/>
              </a:lnSpc>
              <a:spcBef>
                <a:spcPts val="500"/>
              </a:spcBef>
              <a:spcAft>
                <a:spcPct val="0"/>
              </a:spcAft>
              <a:buClr>
                <a:srgbClr val="800080"/>
              </a:buClr>
              <a:buSzPct val="55000"/>
              <a:buFont typeface="Wingdings" panose="05000000000000000000" pitchFamily="2" charset="2"/>
              <a:buChar char="n"/>
              <a:tabLst/>
            </a:pPr>
            <a:endParaRPr kumimoji="0" lang="en-US" sz="2000" b="0" i="0" u="none" strike="noStrike" cap="none" normalizeH="0" baseline="0">
              <a:ln>
                <a:noFill/>
              </a:ln>
              <a:solidFill>
                <a:schemeClr val="tx1"/>
              </a:solidFill>
              <a:effectLst/>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823735945"/>
      </p:ext>
    </p:extLst>
  </p:cSld>
  <p:clrMapOvr>
    <a:masterClrMapping/>
  </p:clrMapOvr>
  <p:transition spd="med"/>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Inheritance(cont) </a:t>
            </a:r>
          </a:p>
        </p:txBody>
      </p:sp>
      <p:sp>
        <p:nvSpPr>
          <p:cNvPr id="3" name="Content Placeholder 2"/>
          <p:cNvSpPr>
            <a:spLocks noGrp="1"/>
          </p:cNvSpPr>
          <p:nvPr>
            <p:ph idx="1"/>
          </p:nvPr>
        </p:nvSpPr>
        <p:spPr/>
        <p:txBody>
          <a:bodyPr/>
          <a:lstStyle/>
          <a:p>
            <a:r>
              <a:rPr lang="en-US" dirty="0"/>
              <a:t>Like C++, a class can be derived from more than one base classes in Python</a:t>
            </a:r>
          </a:p>
          <a:p>
            <a:r>
              <a:rPr lang="en-US" dirty="0"/>
              <a:t>This is called </a:t>
            </a:r>
            <a:r>
              <a:rPr lang="en-US" dirty="0">
                <a:solidFill>
                  <a:srgbClr val="C00000"/>
                </a:solidFill>
                <a:effectLst>
                  <a:outerShdw blurRad="38100" dist="38100" dir="2700000" algn="tl">
                    <a:srgbClr val="000000">
                      <a:alpha val="43137"/>
                    </a:srgbClr>
                  </a:outerShdw>
                </a:effectLst>
              </a:rPr>
              <a:t>multiple inheritance</a:t>
            </a:r>
          </a:p>
          <a:p>
            <a:r>
              <a:rPr lang="en-US" dirty="0"/>
              <a:t>In multiple inheritance, the features of all the base classes are inherited into the derived class</a:t>
            </a:r>
          </a:p>
          <a:p>
            <a:r>
              <a:rPr lang="en-US" dirty="0"/>
              <a:t>The syntax for multiple inheritance is similar to single inheritance</a:t>
            </a:r>
          </a:p>
          <a:p>
            <a:r>
              <a:rPr lang="en-US" b="1" dirty="0">
                <a:solidFill>
                  <a:srgbClr val="C00000"/>
                </a:solidFill>
                <a:effectLst>
                  <a:outerShdw blurRad="38100" dist="38100" dir="2700000" algn="tl">
                    <a:srgbClr val="000000">
                      <a:alpha val="43137"/>
                    </a:srgbClr>
                  </a:outerShdw>
                </a:effectLst>
              </a:rPr>
              <a:t>Python Multiple Inheritance Example</a:t>
            </a:r>
          </a:p>
          <a:p>
            <a:r>
              <a:rPr lang="en-US" i="1" dirty="0">
                <a:solidFill>
                  <a:srgbClr val="C00000"/>
                </a:solidFill>
                <a:effectLst>
                  <a:outerShdw blurRad="38100" dist="38100" dir="2700000" algn="tl">
                    <a:srgbClr val="000000">
                      <a:alpha val="43137"/>
                    </a:srgbClr>
                  </a:outerShdw>
                </a:effectLst>
              </a:rPr>
              <a:t>class Base1:</a:t>
            </a:r>
          </a:p>
          <a:p>
            <a:r>
              <a:rPr lang="en-US" i="1" dirty="0">
                <a:solidFill>
                  <a:srgbClr val="C00000"/>
                </a:solidFill>
                <a:effectLst>
                  <a:outerShdw blurRad="38100" dist="38100" dir="2700000" algn="tl">
                    <a:srgbClr val="000000">
                      <a:alpha val="43137"/>
                    </a:srgbClr>
                  </a:outerShdw>
                </a:effectLst>
              </a:rPr>
              <a:t>    pass</a:t>
            </a:r>
          </a:p>
          <a:p>
            <a:endParaRPr lang="en-US" i="1" dirty="0">
              <a:solidFill>
                <a:srgbClr val="C00000"/>
              </a:solidFill>
              <a:effectLst>
                <a:outerShdw blurRad="38100" dist="38100" dir="2700000" algn="tl">
                  <a:srgbClr val="000000">
                    <a:alpha val="43137"/>
                  </a:srgbClr>
                </a:outerShdw>
              </a:effectLst>
            </a:endParaRPr>
          </a:p>
          <a:p>
            <a:r>
              <a:rPr lang="en-US" i="1" dirty="0">
                <a:solidFill>
                  <a:srgbClr val="C00000"/>
                </a:solidFill>
                <a:effectLst>
                  <a:outerShdw blurRad="38100" dist="38100" dir="2700000" algn="tl">
                    <a:srgbClr val="000000">
                      <a:alpha val="43137"/>
                    </a:srgbClr>
                  </a:outerShdw>
                </a:effectLst>
              </a:rPr>
              <a:t>class Base2:</a:t>
            </a:r>
          </a:p>
          <a:p>
            <a:r>
              <a:rPr lang="en-US" i="1" dirty="0">
                <a:solidFill>
                  <a:srgbClr val="C00000"/>
                </a:solidFill>
                <a:effectLst>
                  <a:outerShdw blurRad="38100" dist="38100" dir="2700000" algn="tl">
                    <a:srgbClr val="000000">
                      <a:alpha val="43137"/>
                    </a:srgbClr>
                  </a:outerShdw>
                </a:effectLst>
              </a:rPr>
              <a:t>    pass</a:t>
            </a:r>
          </a:p>
          <a:p>
            <a:endParaRPr lang="en-US" i="1" dirty="0">
              <a:solidFill>
                <a:srgbClr val="C00000"/>
              </a:solidFill>
              <a:effectLst>
                <a:outerShdw blurRad="38100" dist="38100" dir="2700000" algn="tl">
                  <a:srgbClr val="000000">
                    <a:alpha val="43137"/>
                  </a:srgbClr>
                </a:outerShdw>
              </a:effectLst>
            </a:endParaRPr>
          </a:p>
          <a:p>
            <a:r>
              <a:rPr lang="en-US" i="1" dirty="0">
                <a:solidFill>
                  <a:srgbClr val="C00000"/>
                </a:solidFill>
                <a:effectLst>
                  <a:outerShdw blurRad="38100" dist="38100" dir="2700000" algn="tl">
                    <a:srgbClr val="000000">
                      <a:alpha val="43137"/>
                    </a:srgbClr>
                  </a:outerShdw>
                </a:effectLst>
              </a:rPr>
              <a:t>class </a:t>
            </a:r>
            <a:r>
              <a:rPr lang="en-US" i="1" dirty="0" err="1">
                <a:solidFill>
                  <a:srgbClr val="C00000"/>
                </a:solidFill>
                <a:effectLst>
                  <a:outerShdw blurRad="38100" dist="38100" dir="2700000" algn="tl">
                    <a:srgbClr val="000000">
                      <a:alpha val="43137"/>
                    </a:srgbClr>
                  </a:outerShdw>
                </a:effectLst>
              </a:rPr>
              <a:t>MultiDerived</a:t>
            </a:r>
            <a:r>
              <a:rPr lang="en-US" i="1" dirty="0">
                <a:solidFill>
                  <a:srgbClr val="C00000"/>
                </a:solidFill>
                <a:effectLst>
                  <a:outerShdw blurRad="38100" dist="38100" dir="2700000" algn="tl">
                    <a:srgbClr val="000000">
                      <a:alpha val="43137"/>
                    </a:srgbClr>
                  </a:outerShdw>
                </a:effectLst>
              </a:rPr>
              <a:t>(Base1, Base2):</a:t>
            </a:r>
          </a:p>
          <a:p>
            <a:r>
              <a:rPr lang="en-US" i="1" dirty="0">
                <a:solidFill>
                  <a:srgbClr val="C00000"/>
                </a:solidFill>
                <a:effectLst>
                  <a:outerShdw blurRad="38100" dist="38100" dir="2700000" algn="tl">
                    <a:srgbClr val="000000">
                      <a:alpha val="43137"/>
                    </a:srgbClr>
                  </a:outerShdw>
                </a:effectLst>
              </a:rPr>
              <a:t>    pass</a:t>
            </a:r>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474</a:t>
            </a:fld>
            <a:endParaRPr lang="en-US" altLang="en-US"/>
          </a:p>
        </p:txBody>
      </p:sp>
    </p:spTree>
    <p:extLst>
      <p:ext uri="{BB962C8B-B14F-4D97-AF65-F5344CB8AC3E}">
        <p14:creationId xmlns:p14="http://schemas.microsoft.com/office/powerpoint/2010/main" val="1193946572"/>
      </p:ext>
    </p:extLst>
  </p:cSld>
  <p:clrMapOvr>
    <a:masterClrMapping/>
  </p:clrMapOvr>
  <p:transition spd="med"/>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96392"/>
            <a:ext cx="8853488" cy="838200"/>
          </a:xfrm>
        </p:spPr>
        <p:txBody>
          <a:bodyPr/>
          <a:lstStyle/>
          <a:p>
            <a:r>
              <a:rPr lang="en-US" dirty="0"/>
              <a:t>Multiple Inheritance(cont)</a:t>
            </a:r>
          </a:p>
        </p:txBody>
      </p:sp>
      <p:pic>
        <p:nvPicPr>
          <p:cNvPr id="5" name="Content Placeholder 4"/>
          <p:cNvPicPr>
            <a:picLocks noGrp="1" noChangeAspect="1"/>
          </p:cNvPicPr>
          <p:nvPr>
            <p:ph idx="1"/>
          </p:nvPr>
        </p:nvPicPr>
        <p:blipFill>
          <a:blip r:embed="rId2"/>
          <a:stretch>
            <a:fillRect/>
          </a:stretch>
        </p:blipFill>
        <p:spPr>
          <a:xfrm>
            <a:off x="423862" y="1219200"/>
            <a:ext cx="8296275" cy="5257800"/>
          </a:xfrm>
          <a:prstGeom prst="rect">
            <a:avLst/>
          </a:prstGeom>
        </p:spPr>
      </p:pic>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475</a:t>
            </a:fld>
            <a:endParaRPr lang="en-US" altLang="en-US"/>
          </a:p>
        </p:txBody>
      </p:sp>
    </p:spTree>
    <p:extLst>
      <p:ext uri="{BB962C8B-B14F-4D97-AF65-F5344CB8AC3E}">
        <p14:creationId xmlns:p14="http://schemas.microsoft.com/office/powerpoint/2010/main" val="326394559"/>
      </p:ext>
    </p:extLst>
  </p:cSld>
  <p:clrMapOvr>
    <a:masterClrMapping/>
  </p:clrMapOvr>
  <p:transition spd="med"/>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Inheritance(cont)</a:t>
            </a:r>
          </a:p>
        </p:txBody>
      </p:sp>
      <p:sp>
        <p:nvSpPr>
          <p:cNvPr id="3" name="Content Placeholder 2"/>
          <p:cNvSpPr>
            <a:spLocks noGrp="1"/>
          </p:cNvSpPr>
          <p:nvPr>
            <p:ph idx="1"/>
          </p:nvPr>
        </p:nvSpPr>
        <p:spPr/>
        <p:txBody>
          <a:bodyPr/>
          <a:lstStyle/>
          <a:p>
            <a:r>
              <a:rPr lang="en-US" b="1" dirty="0">
                <a:solidFill>
                  <a:srgbClr val="C00000"/>
                </a:solidFill>
                <a:effectLst>
                  <a:outerShdw blurRad="38100" dist="38100" dir="2700000" algn="tl">
                    <a:srgbClr val="000000">
                      <a:alpha val="43137"/>
                    </a:srgbClr>
                  </a:outerShdw>
                </a:effectLst>
              </a:rPr>
              <a:t>Multilevel Inheritance in Python</a:t>
            </a:r>
          </a:p>
          <a:p>
            <a:r>
              <a:rPr lang="en-US" dirty="0"/>
              <a:t>On the other hand, we can also inherit from a derived class</a:t>
            </a:r>
          </a:p>
          <a:p>
            <a:r>
              <a:rPr lang="en-US" dirty="0"/>
              <a:t>This is called multilevel inheritance</a:t>
            </a:r>
          </a:p>
          <a:p>
            <a:r>
              <a:rPr lang="en-US" dirty="0"/>
              <a:t>It can be of any depth in Python</a:t>
            </a:r>
          </a:p>
          <a:p>
            <a:r>
              <a:rPr lang="en-US" dirty="0"/>
              <a:t>In multilevel inheritance, features of the base class and the derived class is inherited into the new derived class</a:t>
            </a:r>
          </a:p>
          <a:p>
            <a:r>
              <a:rPr lang="en-US" b="1" dirty="0">
                <a:solidFill>
                  <a:srgbClr val="C00000"/>
                </a:solidFill>
              </a:rPr>
              <a:t>An Example</a:t>
            </a:r>
          </a:p>
          <a:p>
            <a:r>
              <a:rPr lang="en-US" i="1" dirty="0">
                <a:solidFill>
                  <a:srgbClr val="C00000"/>
                </a:solidFill>
                <a:effectLst>
                  <a:outerShdw blurRad="38100" dist="38100" dir="2700000" algn="tl">
                    <a:srgbClr val="000000">
                      <a:alpha val="43137"/>
                    </a:srgbClr>
                  </a:outerShdw>
                </a:effectLst>
              </a:rPr>
              <a:t>class Base:</a:t>
            </a:r>
          </a:p>
          <a:p>
            <a:r>
              <a:rPr lang="en-US" i="1" dirty="0">
                <a:solidFill>
                  <a:srgbClr val="C00000"/>
                </a:solidFill>
                <a:effectLst>
                  <a:outerShdw blurRad="38100" dist="38100" dir="2700000" algn="tl">
                    <a:srgbClr val="000000">
                      <a:alpha val="43137"/>
                    </a:srgbClr>
                  </a:outerShdw>
                </a:effectLst>
              </a:rPr>
              <a:t>    pass</a:t>
            </a:r>
          </a:p>
          <a:p>
            <a:endParaRPr lang="en-US" i="1" dirty="0">
              <a:solidFill>
                <a:srgbClr val="C00000"/>
              </a:solidFill>
              <a:effectLst>
                <a:outerShdw blurRad="38100" dist="38100" dir="2700000" algn="tl">
                  <a:srgbClr val="000000">
                    <a:alpha val="43137"/>
                  </a:srgbClr>
                </a:outerShdw>
              </a:effectLst>
            </a:endParaRPr>
          </a:p>
          <a:p>
            <a:r>
              <a:rPr lang="en-US" i="1" dirty="0">
                <a:solidFill>
                  <a:srgbClr val="C00000"/>
                </a:solidFill>
                <a:effectLst>
                  <a:outerShdw blurRad="38100" dist="38100" dir="2700000" algn="tl">
                    <a:srgbClr val="000000">
                      <a:alpha val="43137"/>
                    </a:srgbClr>
                  </a:outerShdw>
                </a:effectLst>
              </a:rPr>
              <a:t>class Derived1(Base):</a:t>
            </a:r>
          </a:p>
          <a:p>
            <a:r>
              <a:rPr lang="en-US" i="1" dirty="0">
                <a:solidFill>
                  <a:srgbClr val="C00000"/>
                </a:solidFill>
                <a:effectLst>
                  <a:outerShdw blurRad="38100" dist="38100" dir="2700000" algn="tl">
                    <a:srgbClr val="000000">
                      <a:alpha val="43137"/>
                    </a:srgbClr>
                  </a:outerShdw>
                </a:effectLst>
              </a:rPr>
              <a:t>    pass</a:t>
            </a:r>
          </a:p>
          <a:p>
            <a:endParaRPr lang="en-US" i="1" dirty="0">
              <a:solidFill>
                <a:srgbClr val="C00000"/>
              </a:solidFill>
              <a:effectLst>
                <a:outerShdw blurRad="38100" dist="38100" dir="2700000" algn="tl">
                  <a:srgbClr val="000000">
                    <a:alpha val="43137"/>
                  </a:srgbClr>
                </a:outerShdw>
              </a:effectLst>
            </a:endParaRPr>
          </a:p>
          <a:p>
            <a:r>
              <a:rPr lang="en-US" i="1" dirty="0">
                <a:solidFill>
                  <a:srgbClr val="C00000"/>
                </a:solidFill>
                <a:effectLst>
                  <a:outerShdw blurRad="38100" dist="38100" dir="2700000" algn="tl">
                    <a:srgbClr val="000000">
                      <a:alpha val="43137"/>
                    </a:srgbClr>
                  </a:outerShdw>
                </a:effectLst>
              </a:rPr>
              <a:t>class Derived2(Derived1):</a:t>
            </a:r>
          </a:p>
          <a:p>
            <a:r>
              <a:rPr lang="en-US" i="1" dirty="0">
                <a:solidFill>
                  <a:srgbClr val="C00000"/>
                </a:solidFill>
                <a:effectLst>
                  <a:outerShdw blurRad="38100" dist="38100" dir="2700000" algn="tl">
                    <a:srgbClr val="000000">
                      <a:alpha val="43137"/>
                    </a:srgbClr>
                  </a:outerShdw>
                </a:effectLst>
              </a:rPr>
              <a:t>    pass</a:t>
            </a:r>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476</a:t>
            </a:fld>
            <a:endParaRPr lang="en-US" altLang="en-US"/>
          </a:p>
        </p:txBody>
      </p:sp>
    </p:spTree>
    <p:extLst>
      <p:ext uri="{BB962C8B-B14F-4D97-AF65-F5344CB8AC3E}">
        <p14:creationId xmlns:p14="http://schemas.microsoft.com/office/powerpoint/2010/main" val="3353802196"/>
      </p:ext>
    </p:extLst>
  </p:cSld>
  <p:clrMapOvr>
    <a:masterClrMapping/>
  </p:clrMapOvr>
  <p:transition spd="med"/>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Inheritance(cont)</a:t>
            </a:r>
          </a:p>
        </p:txBody>
      </p:sp>
      <p:pic>
        <p:nvPicPr>
          <p:cNvPr id="5" name="Content Placeholder 4"/>
          <p:cNvPicPr>
            <a:picLocks noGrp="1" noChangeAspect="1"/>
          </p:cNvPicPr>
          <p:nvPr>
            <p:ph idx="1"/>
          </p:nvPr>
        </p:nvPicPr>
        <p:blipFill>
          <a:blip r:embed="rId2"/>
          <a:stretch>
            <a:fillRect/>
          </a:stretch>
        </p:blipFill>
        <p:spPr>
          <a:xfrm>
            <a:off x="460111" y="1066800"/>
            <a:ext cx="8223777" cy="5562600"/>
          </a:xfrm>
          <a:prstGeom prst="rect">
            <a:avLst/>
          </a:prstGeom>
        </p:spPr>
      </p:pic>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477</a:t>
            </a:fld>
            <a:endParaRPr lang="en-US" altLang="en-US"/>
          </a:p>
        </p:txBody>
      </p:sp>
    </p:spTree>
    <p:extLst>
      <p:ext uri="{BB962C8B-B14F-4D97-AF65-F5344CB8AC3E}">
        <p14:creationId xmlns:p14="http://schemas.microsoft.com/office/powerpoint/2010/main" val="3774931391"/>
      </p:ext>
    </p:extLst>
  </p:cSld>
  <p:clrMapOvr>
    <a:masterClrMapping/>
  </p:clrMapOvr>
  <p:transition spd="med"/>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Inheritance(cont)</a:t>
            </a:r>
          </a:p>
        </p:txBody>
      </p:sp>
      <p:sp>
        <p:nvSpPr>
          <p:cNvPr id="3" name="Content Placeholder 2"/>
          <p:cNvSpPr>
            <a:spLocks noGrp="1"/>
          </p:cNvSpPr>
          <p:nvPr>
            <p:ph idx="1"/>
          </p:nvPr>
        </p:nvSpPr>
        <p:spPr/>
        <p:txBody>
          <a:bodyPr/>
          <a:lstStyle/>
          <a:p>
            <a:r>
              <a:rPr lang="en-US" b="1" dirty="0">
                <a:solidFill>
                  <a:srgbClr val="C00000"/>
                </a:solidFill>
                <a:effectLst>
                  <a:outerShdw blurRad="38100" dist="38100" dir="2700000" algn="tl">
                    <a:srgbClr val="000000">
                      <a:alpha val="43137"/>
                    </a:srgbClr>
                  </a:outerShdw>
                </a:effectLst>
              </a:rPr>
              <a:t>Method Resolution Order in Python</a:t>
            </a:r>
          </a:p>
          <a:p>
            <a:r>
              <a:rPr lang="en-US" dirty="0"/>
              <a:t>Every class in Python is derived from the class </a:t>
            </a:r>
            <a:r>
              <a:rPr lang="en-US" b="1" dirty="0">
                <a:solidFill>
                  <a:srgbClr val="C00000"/>
                </a:solidFill>
              </a:rPr>
              <a:t>object</a:t>
            </a:r>
          </a:p>
          <a:p>
            <a:r>
              <a:rPr lang="en-US" dirty="0">
                <a:solidFill>
                  <a:srgbClr val="C00000"/>
                </a:solidFill>
                <a:effectLst>
                  <a:outerShdw blurRad="38100" dist="38100" dir="2700000" algn="tl">
                    <a:srgbClr val="000000">
                      <a:alpha val="43137"/>
                    </a:srgbClr>
                  </a:outerShdw>
                </a:effectLst>
              </a:rPr>
              <a:t>It is the underlying base class in Python</a:t>
            </a:r>
          </a:p>
          <a:p>
            <a:r>
              <a:rPr lang="en-US" dirty="0"/>
              <a:t>So technically, all other classes, either built-in or user-defined, are derived classes and all objects are instances of </a:t>
            </a:r>
            <a:r>
              <a:rPr lang="en-US" b="1" dirty="0">
                <a:solidFill>
                  <a:srgbClr val="C00000"/>
                </a:solidFill>
              </a:rPr>
              <a:t>object</a:t>
            </a:r>
            <a:r>
              <a:rPr lang="en-US" dirty="0"/>
              <a:t> class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478</a:t>
            </a:fld>
            <a:endParaRPr lang="en-US" altLang="en-US"/>
          </a:p>
        </p:txBody>
      </p:sp>
      <p:pic>
        <p:nvPicPr>
          <p:cNvPr id="5" name="Picture 4"/>
          <p:cNvPicPr>
            <a:picLocks noChangeAspect="1"/>
          </p:cNvPicPr>
          <p:nvPr/>
        </p:nvPicPr>
        <p:blipFill>
          <a:blip r:embed="rId2"/>
          <a:stretch>
            <a:fillRect/>
          </a:stretch>
        </p:blipFill>
        <p:spPr>
          <a:xfrm>
            <a:off x="533400" y="3124200"/>
            <a:ext cx="8382000" cy="3505200"/>
          </a:xfrm>
          <a:prstGeom prst="rect">
            <a:avLst/>
          </a:prstGeom>
        </p:spPr>
      </p:pic>
    </p:spTree>
    <p:extLst>
      <p:ext uri="{BB962C8B-B14F-4D97-AF65-F5344CB8AC3E}">
        <p14:creationId xmlns:p14="http://schemas.microsoft.com/office/powerpoint/2010/main" val="1707397715"/>
      </p:ext>
    </p:extLst>
  </p:cSld>
  <p:clrMapOvr>
    <a:masterClrMapping/>
  </p:clrMapOvr>
  <p:transition spd="med"/>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Inheritance(cont)</a:t>
            </a:r>
          </a:p>
        </p:txBody>
      </p:sp>
      <p:sp>
        <p:nvSpPr>
          <p:cNvPr id="3" name="Content Placeholder 2"/>
          <p:cNvSpPr>
            <a:spLocks noGrp="1"/>
          </p:cNvSpPr>
          <p:nvPr>
            <p:ph idx="1"/>
          </p:nvPr>
        </p:nvSpPr>
        <p:spPr/>
        <p:txBody>
          <a:bodyPr/>
          <a:lstStyle/>
          <a:p>
            <a:r>
              <a:rPr lang="en-US" dirty="0"/>
              <a:t>In the </a:t>
            </a:r>
            <a:r>
              <a:rPr lang="en-US" dirty="0">
                <a:solidFill>
                  <a:srgbClr val="C00000"/>
                </a:solidFill>
              </a:rPr>
              <a:t>multiple inheritance scenario</a:t>
            </a:r>
            <a:r>
              <a:rPr lang="en-US" dirty="0"/>
              <a:t>, any specified attribute is searched first in the current class</a:t>
            </a:r>
          </a:p>
          <a:p>
            <a:r>
              <a:rPr lang="en-US" dirty="0"/>
              <a:t>If not found, the search continues into parent classes in depth-first, left-right fashion without searching same class twice</a:t>
            </a:r>
          </a:p>
          <a:p>
            <a:endParaRPr lang="en-US" dirty="0"/>
          </a:p>
          <a:p>
            <a:r>
              <a:rPr lang="en-US" dirty="0"/>
              <a:t>So, in our example of a </a:t>
            </a:r>
            <a:r>
              <a:rPr lang="en-US" dirty="0" err="1">
                <a:solidFill>
                  <a:srgbClr val="C00000"/>
                </a:solidFill>
              </a:rPr>
              <a:t>MultiDerived</a:t>
            </a:r>
            <a:r>
              <a:rPr lang="en-US" dirty="0"/>
              <a:t> class the search order is [</a:t>
            </a:r>
            <a:r>
              <a:rPr lang="en-US" dirty="0" err="1">
                <a:solidFill>
                  <a:srgbClr val="C00000"/>
                </a:solidFill>
                <a:effectLst>
                  <a:outerShdw blurRad="38100" dist="38100" dir="2700000" algn="tl">
                    <a:srgbClr val="000000">
                      <a:alpha val="43137"/>
                    </a:srgbClr>
                  </a:outerShdw>
                </a:effectLst>
              </a:rPr>
              <a:t>MultiDerived</a:t>
            </a:r>
            <a:r>
              <a:rPr lang="en-US" dirty="0">
                <a:solidFill>
                  <a:srgbClr val="C00000"/>
                </a:solidFill>
                <a:effectLst>
                  <a:outerShdw blurRad="38100" dist="38100" dir="2700000" algn="tl">
                    <a:srgbClr val="000000">
                      <a:alpha val="43137"/>
                    </a:srgbClr>
                  </a:outerShdw>
                </a:effectLst>
              </a:rPr>
              <a:t>, Base1, Base2, object</a:t>
            </a:r>
            <a:r>
              <a:rPr lang="en-US" dirty="0"/>
              <a:t>]</a:t>
            </a:r>
          </a:p>
          <a:p>
            <a:r>
              <a:rPr lang="en-US" dirty="0"/>
              <a:t>This order is also called linearization of </a:t>
            </a:r>
            <a:r>
              <a:rPr lang="en-US" dirty="0" err="1"/>
              <a:t>MultiDerived</a:t>
            </a:r>
            <a:r>
              <a:rPr lang="en-US" dirty="0"/>
              <a:t> class and the set of rules used to find this order is called </a:t>
            </a:r>
            <a:r>
              <a:rPr lang="en-US" b="1" dirty="0">
                <a:solidFill>
                  <a:srgbClr val="C00000"/>
                </a:solidFill>
                <a:effectLst>
                  <a:outerShdw blurRad="38100" dist="38100" dir="2700000" algn="tl">
                    <a:srgbClr val="000000">
                      <a:alpha val="43137"/>
                    </a:srgbClr>
                  </a:outerShdw>
                </a:effectLst>
              </a:rPr>
              <a:t>Method Resolution Order (MRO)</a:t>
            </a:r>
          </a:p>
          <a:p>
            <a:r>
              <a:rPr lang="en-US" dirty="0">
                <a:solidFill>
                  <a:srgbClr val="C00000"/>
                </a:solidFill>
              </a:rPr>
              <a:t>MRO</a:t>
            </a:r>
            <a:r>
              <a:rPr lang="en-US" dirty="0"/>
              <a:t> must prevent local precedence ordering and provide monotonicity</a:t>
            </a:r>
          </a:p>
          <a:p>
            <a:r>
              <a:rPr lang="en-US" dirty="0">
                <a:solidFill>
                  <a:srgbClr val="C00000"/>
                </a:solidFill>
              </a:rPr>
              <a:t>It ensures that a class always appears before its parents and in case of multiple parents, the order is same as tuple of base classes</a:t>
            </a:r>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479</a:t>
            </a:fld>
            <a:endParaRPr lang="en-US" altLang="en-US"/>
          </a:p>
        </p:txBody>
      </p:sp>
    </p:spTree>
    <p:extLst>
      <p:ext uri="{BB962C8B-B14F-4D97-AF65-F5344CB8AC3E}">
        <p14:creationId xmlns:p14="http://schemas.microsoft.com/office/powerpoint/2010/main" val="2889560684"/>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1677C-5562-4205-8C6D-78B1771BB170}"/>
              </a:ext>
            </a:extLst>
          </p:cNvPr>
          <p:cNvSpPr>
            <a:spLocks noGrp="1"/>
          </p:cNvSpPr>
          <p:nvPr>
            <p:ph type="title"/>
          </p:nvPr>
        </p:nvSpPr>
        <p:spPr/>
        <p:txBody>
          <a:bodyPr/>
          <a:lstStyle/>
          <a:p>
            <a:r>
              <a:rPr lang="en-US" dirty="0"/>
              <a:t>PEP8 Standard</a:t>
            </a:r>
            <a:endParaRPr lang="en-CA" dirty="0"/>
          </a:p>
        </p:txBody>
      </p:sp>
      <p:sp>
        <p:nvSpPr>
          <p:cNvPr id="3" name="Content Placeholder 2">
            <a:extLst>
              <a:ext uri="{FF2B5EF4-FFF2-40B4-BE49-F238E27FC236}">
                <a16:creationId xmlns:a16="http://schemas.microsoft.com/office/drawing/2014/main" id="{B4D2AD88-8571-4D16-B436-31501325F861}"/>
              </a:ext>
            </a:extLst>
          </p:cNvPr>
          <p:cNvSpPr>
            <a:spLocks noGrp="1"/>
          </p:cNvSpPr>
          <p:nvPr>
            <p:ph idx="1"/>
          </p:nvPr>
        </p:nvSpPr>
        <p:spPr/>
        <p:txBody>
          <a:bodyPr/>
          <a:lstStyle/>
          <a:p>
            <a:r>
              <a:rPr lang="en-US" b="1" dirty="0">
                <a:solidFill>
                  <a:srgbClr val="C00000"/>
                </a:solidFill>
              </a:rPr>
              <a:t>PEP-8</a:t>
            </a:r>
            <a:r>
              <a:rPr lang="en-US" dirty="0"/>
              <a:t> or the </a:t>
            </a:r>
            <a:r>
              <a:rPr lang="en-US" b="1" dirty="0">
                <a:solidFill>
                  <a:srgbClr val="C00000"/>
                </a:solidFill>
              </a:rPr>
              <a:t>Python Enhancement Proposal</a:t>
            </a:r>
            <a:r>
              <a:rPr lang="en-US" dirty="0"/>
              <a:t> presents some of the key points that you can use to make your code more organized and readable</a:t>
            </a:r>
          </a:p>
          <a:p>
            <a:endParaRPr lang="en-US" dirty="0"/>
          </a:p>
          <a:p>
            <a:r>
              <a:rPr lang="en-US" i="1" dirty="0">
                <a:solidFill>
                  <a:srgbClr val="C00000"/>
                </a:solidFill>
              </a:rPr>
              <a:t>As Python creator Guido Van Rossum says: </a:t>
            </a:r>
          </a:p>
          <a:p>
            <a:endParaRPr lang="en-US" i="1" dirty="0">
              <a:solidFill>
                <a:srgbClr val="C00000"/>
              </a:solidFill>
            </a:endParaRPr>
          </a:p>
          <a:p>
            <a:r>
              <a:rPr lang="en-US" i="1" dirty="0">
                <a:solidFill>
                  <a:srgbClr val="C00000"/>
                </a:solidFill>
              </a:rPr>
              <a:t>The code is read much more often than it is written</a:t>
            </a:r>
          </a:p>
          <a:p>
            <a:endParaRPr lang="en-CA" dirty="0"/>
          </a:p>
          <a:p>
            <a:r>
              <a:rPr lang="en-US" dirty="0"/>
              <a:t>The Python programming language has evolved over time as one of the most popular programming languages</a:t>
            </a:r>
          </a:p>
          <a:p>
            <a:endParaRPr lang="en-US" dirty="0"/>
          </a:p>
          <a:p>
            <a:r>
              <a:rPr lang="en-US" dirty="0"/>
              <a:t>Python language is relatively easy to learn than most other programming languages (I know this is debatable</a:t>
            </a:r>
            <a:r>
              <a:rPr lang="en-US" dirty="0">
                <a:sym typeface="Wingdings" panose="05000000000000000000" pitchFamily="2" charset="2"/>
              </a:rPr>
              <a:t>)</a:t>
            </a:r>
          </a:p>
          <a:p>
            <a:endParaRPr lang="en-US" dirty="0">
              <a:sym typeface="Wingdings" panose="05000000000000000000" pitchFamily="2" charset="2"/>
            </a:endParaRPr>
          </a:p>
        </p:txBody>
      </p:sp>
      <p:sp>
        <p:nvSpPr>
          <p:cNvPr id="4" name="Slide Number Placeholder 3">
            <a:extLst>
              <a:ext uri="{FF2B5EF4-FFF2-40B4-BE49-F238E27FC236}">
                <a16:creationId xmlns:a16="http://schemas.microsoft.com/office/drawing/2014/main" id="{FAEAF42E-1A28-4AE5-8258-9281A784D041}"/>
              </a:ext>
            </a:extLst>
          </p:cNvPr>
          <p:cNvSpPr>
            <a:spLocks noGrp="1"/>
          </p:cNvSpPr>
          <p:nvPr>
            <p:ph type="sldNum" sz="quarter" idx="10"/>
          </p:nvPr>
        </p:nvSpPr>
        <p:spPr/>
        <p:txBody>
          <a:bodyPr/>
          <a:lstStyle/>
          <a:p>
            <a:pPr>
              <a:defRPr/>
            </a:pPr>
            <a:fld id="{6DB1FBA9-0009-47E9-8D28-5B0116D2432D}" type="slidenum">
              <a:rPr lang="en-US" altLang="en-US" smtClean="0"/>
              <a:pPr>
                <a:defRPr/>
              </a:pPr>
              <a:t>48</a:t>
            </a:fld>
            <a:endParaRPr lang="en-US" altLang="en-US"/>
          </a:p>
        </p:txBody>
      </p:sp>
    </p:spTree>
    <p:extLst>
      <p:ext uri="{BB962C8B-B14F-4D97-AF65-F5344CB8AC3E}">
        <p14:creationId xmlns:p14="http://schemas.microsoft.com/office/powerpoint/2010/main" val="4214416416"/>
      </p:ext>
    </p:extLst>
  </p:cSld>
  <p:clrMapOvr>
    <a:masterClrMapping/>
  </p:clrMapOvr>
  <p:transition spd="med"/>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Inheritance(cont)</a:t>
            </a:r>
          </a:p>
        </p:txBody>
      </p:sp>
      <p:sp>
        <p:nvSpPr>
          <p:cNvPr id="3" name="Content Placeholder 2"/>
          <p:cNvSpPr>
            <a:spLocks noGrp="1"/>
          </p:cNvSpPr>
          <p:nvPr>
            <p:ph idx="1"/>
          </p:nvPr>
        </p:nvSpPr>
        <p:spPr/>
        <p:txBody>
          <a:bodyPr/>
          <a:lstStyle/>
          <a:p>
            <a:r>
              <a:rPr lang="en-US" dirty="0">
                <a:solidFill>
                  <a:srgbClr val="C00000"/>
                </a:solidFill>
                <a:effectLst>
                  <a:outerShdw blurRad="38100" dist="38100" dir="2700000" algn="tl">
                    <a:srgbClr val="000000">
                      <a:alpha val="43137"/>
                    </a:srgbClr>
                  </a:outerShdw>
                </a:effectLst>
              </a:rPr>
              <a:t>MRO</a:t>
            </a:r>
            <a:r>
              <a:rPr lang="en-US" dirty="0"/>
              <a:t> of a class can be viewed as the </a:t>
            </a:r>
            <a:r>
              <a:rPr lang="en-US" dirty="0">
                <a:solidFill>
                  <a:srgbClr val="C00000"/>
                </a:solidFill>
                <a:effectLst>
                  <a:outerShdw blurRad="38100" dist="38100" dir="2700000" algn="tl">
                    <a:srgbClr val="000000">
                      <a:alpha val="43137"/>
                    </a:srgbClr>
                  </a:outerShdw>
                </a:effectLst>
              </a:rPr>
              <a:t>__</a:t>
            </a:r>
            <a:r>
              <a:rPr lang="en-US" dirty="0" err="1">
                <a:solidFill>
                  <a:srgbClr val="C00000"/>
                </a:solidFill>
                <a:effectLst>
                  <a:outerShdw blurRad="38100" dist="38100" dir="2700000" algn="tl">
                    <a:srgbClr val="000000">
                      <a:alpha val="43137"/>
                    </a:srgbClr>
                  </a:outerShdw>
                </a:effectLst>
              </a:rPr>
              <a:t>mro</a:t>
            </a:r>
            <a:r>
              <a:rPr lang="en-US" dirty="0">
                <a:solidFill>
                  <a:srgbClr val="C00000"/>
                </a:solidFill>
                <a:effectLst>
                  <a:outerShdw blurRad="38100" dist="38100" dir="2700000" algn="tl">
                    <a:srgbClr val="000000">
                      <a:alpha val="43137"/>
                    </a:srgbClr>
                  </a:outerShdw>
                </a:effectLst>
              </a:rPr>
              <a:t>__ </a:t>
            </a:r>
            <a:r>
              <a:rPr lang="en-US" dirty="0"/>
              <a:t>attribute or </a:t>
            </a:r>
            <a:r>
              <a:rPr lang="en-US" dirty="0" err="1">
                <a:solidFill>
                  <a:srgbClr val="C00000"/>
                </a:solidFill>
                <a:effectLst>
                  <a:outerShdw blurRad="38100" dist="38100" dir="2700000" algn="tl">
                    <a:srgbClr val="000000">
                      <a:alpha val="43137"/>
                    </a:srgbClr>
                  </a:outerShdw>
                </a:effectLst>
              </a:rPr>
              <a:t>mro</a:t>
            </a:r>
            <a:r>
              <a:rPr lang="en-US" dirty="0">
                <a:solidFill>
                  <a:srgbClr val="C00000"/>
                </a:solidFill>
                <a:effectLst>
                  <a:outerShdw blurRad="38100" dist="38100" dir="2700000" algn="tl">
                    <a:srgbClr val="000000">
                      <a:alpha val="43137"/>
                    </a:srgbClr>
                  </a:outerShdw>
                </a:effectLst>
              </a:rPr>
              <a:t>() </a:t>
            </a:r>
            <a:r>
              <a:rPr lang="en-US" dirty="0"/>
              <a:t>method</a:t>
            </a:r>
          </a:p>
          <a:p>
            <a:r>
              <a:rPr lang="en-US" dirty="0"/>
              <a:t>The former returns a </a:t>
            </a:r>
            <a:r>
              <a:rPr lang="en-US" dirty="0">
                <a:solidFill>
                  <a:srgbClr val="C00000"/>
                </a:solidFill>
              </a:rPr>
              <a:t>tuple</a:t>
            </a:r>
            <a:r>
              <a:rPr lang="en-US" dirty="0"/>
              <a:t> while latter returns a </a:t>
            </a:r>
            <a:r>
              <a:rPr lang="en-US" dirty="0">
                <a:solidFill>
                  <a:srgbClr val="C00000"/>
                </a:solidFill>
              </a:rPr>
              <a:t>list</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480</a:t>
            </a:fld>
            <a:endParaRPr lang="en-US" altLang="en-US"/>
          </a:p>
        </p:txBody>
      </p:sp>
      <p:pic>
        <p:nvPicPr>
          <p:cNvPr id="6" name="Picture 5"/>
          <p:cNvPicPr>
            <a:picLocks noChangeAspect="1"/>
          </p:cNvPicPr>
          <p:nvPr/>
        </p:nvPicPr>
        <p:blipFill>
          <a:blip r:embed="rId2"/>
          <a:stretch>
            <a:fillRect/>
          </a:stretch>
        </p:blipFill>
        <p:spPr>
          <a:xfrm>
            <a:off x="609600" y="2286000"/>
            <a:ext cx="7610475" cy="3657600"/>
          </a:xfrm>
          <a:prstGeom prst="rect">
            <a:avLst/>
          </a:prstGeom>
        </p:spPr>
      </p:pic>
    </p:spTree>
    <p:extLst>
      <p:ext uri="{BB962C8B-B14F-4D97-AF65-F5344CB8AC3E}">
        <p14:creationId xmlns:p14="http://schemas.microsoft.com/office/powerpoint/2010/main" val="1920208353"/>
      </p:ext>
    </p:extLst>
  </p:cSld>
  <p:clrMapOvr>
    <a:masterClrMapping/>
  </p:clrMapOvr>
  <p:transition spd="med"/>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Inheritance(cont)</a:t>
            </a:r>
          </a:p>
        </p:txBody>
      </p:sp>
      <p:sp>
        <p:nvSpPr>
          <p:cNvPr id="3" name="Content Placeholder 2"/>
          <p:cNvSpPr>
            <a:spLocks noGrp="1"/>
          </p:cNvSpPr>
          <p:nvPr>
            <p:ph idx="1"/>
          </p:nvPr>
        </p:nvSpPr>
        <p:spPr/>
        <p:txBody>
          <a:bodyPr/>
          <a:lstStyle/>
          <a:p>
            <a:r>
              <a:rPr lang="en-US" dirty="0">
                <a:solidFill>
                  <a:srgbClr val="C00000"/>
                </a:solidFill>
              </a:rPr>
              <a:t>Example – A more complex multiple inheritance example and its visualization along with the MRO</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481</a:t>
            </a:fld>
            <a:endParaRPr lang="en-US" altLang="en-US"/>
          </a:p>
        </p:txBody>
      </p:sp>
      <p:pic>
        <p:nvPicPr>
          <p:cNvPr id="5" name="Picture 4"/>
          <p:cNvPicPr>
            <a:picLocks noChangeAspect="1"/>
          </p:cNvPicPr>
          <p:nvPr/>
        </p:nvPicPr>
        <p:blipFill>
          <a:blip r:embed="rId2"/>
          <a:stretch>
            <a:fillRect/>
          </a:stretch>
        </p:blipFill>
        <p:spPr>
          <a:xfrm>
            <a:off x="838200" y="1981200"/>
            <a:ext cx="7772400" cy="4724400"/>
          </a:xfrm>
          <a:prstGeom prst="rect">
            <a:avLst/>
          </a:prstGeom>
        </p:spPr>
      </p:pic>
    </p:spTree>
    <p:extLst>
      <p:ext uri="{BB962C8B-B14F-4D97-AF65-F5344CB8AC3E}">
        <p14:creationId xmlns:p14="http://schemas.microsoft.com/office/powerpoint/2010/main" val="2192062218"/>
      </p:ext>
    </p:extLst>
  </p:cSld>
  <p:clrMapOvr>
    <a:masterClrMapping/>
  </p:clrMapOvr>
  <p:transition spd="med"/>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Inheritance(cont)</a:t>
            </a:r>
          </a:p>
        </p:txBody>
      </p:sp>
      <p:sp>
        <p:nvSpPr>
          <p:cNvPr id="3" name="Content Placeholder 2"/>
          <p:cNvSpPr>
            <a:spLocks noGrp="1"/>
          </p:cNvSpPr>
          <p:nvPr>
            <p:ph idx="1"/>
          </p:nvPr>
        </p:nvSpPr>
        <p:spPr/>
        <p:txBody>
          <a:bodyPr/>
          <a:lstStyle/>
          <a:p>
            <a:r>
              <a:rPr lang="en-US" i="1" dirty="0">
                <a:solidFill>
                  <a:srgbClr val="C00000"/>
                </a:solidFill>
                <a:effectLst>
                  <a:outerShdw blurRad="38100" dist="38100" dir="2700000" algn="tl">
                    <a:srgbClr val="000000">
                      <a:alpha val="43137"/>
                    </a:srgbClr>
                  </a:outerShdw>
                </a:effectLst>
              </a:rPr>
              <a:t>class X: pass</a:t>
            </a:r>
          </a:p>
          <a:p>
            <a:r>
              <a:rPr lang="en-US" i="1" dirty="0">
                <a:solidFill>
                  <a:srgbClr val="C00000"/>
                </a:solidFill>
                <a:effectLst>
                  <a:outerShdw blurRad="38100" dist="38100" dir="2700000" algn="tl">
                    <a:srgbClr val="000000">
                      <a:alpha val="43137"/>
                    </a:srgbClr>
                  </a:outerShdw>
                </a:effectLst>
              </a:rPr>
              <a:t>class Y: pass</a:t>
            </a:r>
          </a:p>
          <a:p>
            <a:r>
              <a:rPr lang="en-US" i="1" dirty="0">
                <a:solidFill>
                  <a:srgbClr val="C00000"/>
                </a:solidFill>
                <a:effectLst>
                  <a:outerShdw blurRad="38100" dist="38100" dir="2700000" algn="tl">
                    <a:srgbClr val="000000">
                      <a:alpha val="43137"/>
                    </a:srgbClr>
                  </a:outerShdw>
                </a:effectLst>
              </a:rPr>
              <a:t>class Z: pass</a:t>
            </a:r>
          </a:p>
          <a:p>
            <a:r>
              <a:rPr lang="en-US" i="1" dirty="0">
                <a:solidFill>
                  <a:srgbClr val="C00000"/>
                </a:solidFill>
                <a:effectLst>
                  <a:outerShdw blurRad="38100" dist="38100" dir="2700000" algn="tl">
                    <a:srgbClr val="000000">
                      <a:alpha val="43137"/>
                    </a:srgbClr>
                  </a:outerShdw>
                </a:effectLst>
              </a:rPr>
              <a:t>class A(X,Y): pass</a:t>
            </a:r>
          </a:p>
          <a:p>
            <a:r>
              <a:rPr lang="en-US" i="1" dirty="0">
                <a:solidFill>
                  <a:srgbClr val="C00000"/>
                </a:solidFill>
                <a:effectLst>
                  <a:outerShdw blurRad="38100" dist="38100" dir="2700000" algn="tl">
                    <a:srgbClr val="000000">
                      <a:alpha val="43137"/>
                    </a:srgbClr>
                  </a:outerShdw>
                </a:effectLst>
              </a:rPr>
              <a:t>class B(Y,Z): pass</a:t>
            </a:r>
          </a:p>
          <a:p>
            <a:r>
              <a:rPr lang="en-US" i="1" dirty="0">
                <a:solidFill>
                  <a:srgbClr val="C00000"/>
                </a:solidFill>
                <a:effectLst>
                  <a:outerShdw blurRad="38100" dist="38100" dir="2700000" algn="tl">
                    <a:srgbClr val="000000">
                      <a:alpha val="43137"/>
                    </a:srgbClr>
                  </a:outerShdw>
                </a:effectLst>
              </a:rPr>
              <a:t>class M(B,A,Z): pass</a:t>
            </a:r>
          </a:p>
          <a:p>
            <a:r>
              <a:rPr lang="en-US" i="1" dirty="0">
                <a:solidFill>
                  <a:srgbClr val="C00000"/>
                </a:solidFill>
                <a:effectLst>
                  <a:outerShdw blurRad="38100" dist="38100" dir="2700000" algn="tl">
                    <a:srgbClr val="000000">
                      <a:alpha val="43137"/>
                    </a:srgbClr>
                  </a:outerShdw>
                </a:effectLst>
              </a:rPr>
              <a:t>print(</a:t>
            </a:r>
            <a:r>
              <a:rPr lang="en-US" i="1" dirty="0" err="1">
                <a:solidFill>
                  <a:srgbClr val="C00000"/>
                </a:solidFill>
                <a:effectLst>
                  <a:outerShdw blurRad="38100" dist="38100" dir="2700000" algn="tl">
                    <a:srgbClr val="000000">
                      <a:alpha val="43137"/>
                    </a:srgbClr>
                  </a:outerShdw>
                </a:effectLst>
              </a:rPr>
              <a:t>M.mro</a:t>
            </a:r>
            <a:r>
              <a:rPr lang="en-US" i="1" dirty="0">
                <a:solidFill>
                  <a:srgbClr val="C00000"/>
                </a:solidFill>
                <a:effectLst>
                  <a:outerShdw blurRad="38100" dist="38100" dir="2700000" algn="tl">
                    <a:srgbClr val="000000">
                      <a:alpha val="43137"/>
                    </a:srgbClr>
                  </a:outerShdw>
                </a:effectLst>
              </a:rPr>
              <a:t>())</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482</a:t>
            </a:fld>
            <a:endParaRPr lang="en-US" altLang="en-US"/>
          </a:p>
        </p:txBody>
      </p:sp>
      <p:pic>
        <p:nvPicPr>
          <p:cNvPr id="5" name="Picture 4"/>
          <p:cNvPicPr>
            <a:picLocks noChangeAspect="1"/>
          </p:cNvPicPr>
          <p:nvPr/>
        </p:nvPicPr>
        <p:blipFill>
          <a:blip r:embed="rId2"/>
          <a:stretch>
            <a:fillRect/>
          </a:stretch>
        </p:blipFill>
        <p:spPr>
          <a:xfrm>
            <a:off x="381000" y="3638550"/>
            <a:ext cx="8001000" cy="2914650"/>
          </a:xfrm>
          <a:prstGeom prst="rect">
            <a:avLst/>
          </a:prstGeom>
        </p:spPr>
      </p:pic>
    </p:spTree>
    <p:extLst>
      <p:ext uri="{BB962C8B-B14F-4D97-AF65-F5344CB8AC3E}">
        <p14:creationId xmlns:p14="http://schemas.microsoft.com/office/powerpoint/2010/main" val="3076732053"/>
      </p:ext>
    </p:extLst>
  </p:cSld>
  <p:clrMapOvr>
    <a:masterClrMapping/>
  </p:clrMapOvr>
  <p:transition spd="med"/>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FD34A-7E9A-4E7A-9F90-8F87D7B33C95}"/>
              </a:ext>
            </a:extLst>
          </p:cNvPr>
          <p:cNvSpPr>
            <a:spLocks noGrp="1"/>
          </p:cNvSpPr>
          <p:nvPr>
            <p:ph type="title"/>
          </p:nvPr>
        </p:nvSpPr>
        <p:spPr/>
        <p:txBody>
          <a:bodyPr/>
          <a:lstStyle/>
          <a:p>
            <a:r>
              <a:rPr lang="en-US" dirty="0"/>
              <a:t>Quiz 12</a:t>
            </a:r>
          </a:p>
        </p:txBody>
      </p:sp>
      <p:pic>
        <p:nvPicPr>
          <p:cNvPr id="6" name="Content Placeholder 5" descr="A close up of a sign&#10;&#10;Description automatically generated">
            <a:extLst>
              <a:ext uri="{FF2B5EF4-FFF2-40B4-BE49-F238E27FC236}">
                <a16:creationId xmlns:a16="http://schemas.microsoft.com/office/drawing/2014/main" id="{6E196971-4948-47BD-B19A-24C4D5AAC0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9800" y="1600200"/>
            <a:ext cx="4495800" cy="4495800"/>
          </a:xfrm>
        </p:spPr>
      </p:pic>
      <p:sp>
        <p:nvSpPr>
          <p:cNvPr id="4" name="Slide Number Placeholder 3">
            <a:extLst>
              <a:ext uri="{FF2B5EF4-FFF2-40B4-BE49-F238E27FC236}">
                <a16:creationId xmlns:a16="http://schemas.microsoft.com/office/drawing/2014/main" id="{2D3B07E5-A1B8-4A46-941A-0118F67FFFA1}"/>
              </a:ext>
            </a:extLst>
          </p:cNvPr>
          <p:cNvSpPr>
            <a:spLocks noGrp="1"/>
          </p:cNvSpPr>
          <p:nvPr>
            <p:ph type="sldNum" sz="quarter" idx="10"/>
          </p:nvPr>
        </p:nvSpPr>
        <p:spPr/>
        <p:txBody>
          <a:bodyPr/>
          <a:lstStyle/>
          <a:p>
            <a:pPr>
              <a:defRPr/>
            </a:pPr>
            <a:fld id="{6DB1FBA9-0009-47E9-8D28-5B0116D2432D}" type="slidenum">
              <a:rPr lang="en-US" altLang="en-US" smtClean="0"/>
              <a:pPr>
                <a:defRPr/>
              </a:pPr>
              <a:t>483</a:t>
            </a:fld>
            <a:endParaRPr lang="en-US" altLang="en-US"/>
          </a:p>
        </p:txBody>
      </p:sp>
    </p:spTree>
    <p:extLst>
      <p:ext uri="{BB962C8B-B14F-4D97-AF65-F5344CB8AC3E}">
        <p14:creationId xmlns:p14="http://schemas.microsoft.com/office/powerpoint/2010/main" val="928382164"/>
      </p:ext>
    </p:extLst>
  </p:cSld>
  <p:clrMapOvr>
    <a:masterClrMapping/>
  </p:clrMapOvr>
  <p:transition spd="med"/>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13098-A777-451F-8D3E-95369D327DE4}"/>
              </a:ext>
            </a:extLst>
          </p:cNvPr>
          <p:cNvSpPr>
            <a:spLocks noGrp="1"/>
          </p:cNvSpPr>
          <p:nvPr>
            <p:ph type="title"/>
          </p:nvPr>
        </p:nvSpPr>
        <p:spPr/>
        <p:txBody>
          <a:bodyPr/>
          <a:lstStyle/>
          <a:p>
            <a:r>
              <a:rPr lang="en-US" dirty="0"/>
              <a:t>Quiz 12</a:t>
            </a:r>
            <a:endParaRPr lang="en-CA" dirty="0"/>
          </a:p>
        </p:txBody>
      </p:sp>
      <p:sp>
        <p:nvSpPr>
          <p:cNvPr id="3" name="Content Placeholder 2">
            <a:extLst>
              <a:ext uri="{FF2B5EF4-FFF2-40B4-BE49-F238E27FC236}">
                <a16:creationId xmlns:a16="http://schemas.microsoft.com/office/drawing/2014/main" id="{263F2365-EC1E-4FE6-8CA5-EFB57E8251EB}"/>
              </a:ext>
            </a:extLst>
          </p:cNvPr>
          <p:cNvSpPr>
            <a:spLocks noGrp="1"/>
          </p:cNvSpPr>
          <p:nvPr>
            <p:ph idx="1"/>
          </p:nvPr>
        </p:nvSpPr>
        <p:spPr/>
        <p:txBody>
          <a:bodyPr/>
          <a:lstStyle/>
          <a:p>
            <a:r>
              <a:rPr lang="en-US" b="1" dirty="0"/>
              <a:t>1. What is Instantiation in terms of OOP(object oriented programming) terminology?</a:t>
            </a:r>
          </a:p>
          <a:p>
            <a:endParaRPr lang="en-US" dirty="0"/>
          </a:p>
          <a:p>
            <a:r>
              <a:rPr lang="en-US" dirty="0"/>
              <a:t>A. Deleting an instance of class</a:t>
            </a:r>
          </a:p>
          <a:p>
            <a:r>
              <a:rPr lang="en-US" dirty="0"/>
              <a:t>B. Modifying an instance of class</a:t>
            </a:r>
          </a:p>
          <a:p>
            <a:r>
              <a:rPr lang="en-US" dirty="0"/>
              <a:t>C. Copying an instance of class</a:t>
            </a:r>
          </a:p>
          <a:p>
            <a:r>
              <a:rPr lang="en-US" dirty="0"/>
              <a:t>D. Creating an instance of class</a:t>
            </a:r>
            <a:endParaRPr lang="en-CA" dirty="0"/>
          </a:p>
        </p:txBody>
      </p:sp>
      <p:sp>
        <p:nvSpPr>
          <p:cNvPr id="4" name="Slide Number Placeholder 3">
            <a:extLst>
              <a:ext uri="{FF2B5EF4-FFF2-40B4-BE49-F238E27FC236}">
                <a16:creationId xmlns:a16="http://schemas.microsoft.com/office/drawing/2014/main" id="{61213B42-833D-47F0-AD81-70B83B4256D6}"/>
              </a:ext>
            </a:extLst>
          </p:cNvPr>
          <p:cNvSpPr>
            <a:spLocks noGrp="1"/>
          </p:cNvSpPr>
          <p:nvPr>
            <p:ph type="sldNum" sz="quarter" idx="10"/>
          </p:nvPr>
        </p:nvSpPr>
        <p:spPr/>
        <p:txBody>
          <a:bodyPr/>
          <a:lstStyle/>
          <a:p>
            <a:pPr>
              <a:defRPr/>
            </a:pPr>
            <a:fld id="{6DB1FBA9-0009-47E9-8D28-5B0116D2432D}" type="slidenum">
              <a:rPr lang="en-US" altLang="en-US" smtClean="0"/>
              <a:pPr>
                <a:defRPr/>
              </a:pPr>
              <a:t>484</a:t>
            </a:fld>
            <a:endParaRPr lang="en-US" altLang="en-US"/>
          </a:p>
        </p:txBody>
      </p:sp>
    </p:spTree>
    <p:extLst>
      <p:ext uri="{BB962C8B-B14F-4D97-AF65-F5344CB8AC3E}">
        <p14:creationId xmlns:p14="http://schemas.microsoft.com/office/powerpoint/2010/main" val="3475162905"/>
      </p:ext>
    </p:extLst>
  </p:cSld>
  <p:clrMapOvr>
    <a:masterClrMapping/>
  </p:clrMapOvr>
  <p:transition spd="med"/>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46832-FB18-4756-9E26-1CC42F7C544F}"/>
              </a:ext>
            </a:extLst>
          </p:cNvPr>
          <p:cNvSpPr>
            <a:spLocks noGrp="1"/>
          </p:cNvSpPr>
          <p:nvPr>
            <p:ph type="title"/>
          </p:nvPr>
        </p:nvSpPr>
        <p:spPr/>
        <p:txBody>
          <a:bodyPr/>
          <a:lstStyle/>
          <a:p>
            <a:r>
              <a:rPr lang="en-US" dirty="0"/>
              <a:t>Quiz 12</a:t>
            </a:r>
            <a:endParaRPr lang="en-CA" dirty="0"/>
          </a:p>
        </p:txBody>
      </p:sp>
      <p:sp>
        <p:nvSpPr>
          <p:cNvPr id="3" name="Content Placeholder 2">
            <a:extLst>
              <a:ext uri="{FF2B5EF4-FFF2-40B4-BE49-F238E27FC236}">
                <a16:creationId xmlns:a16="http://schemas.microsoft.com/office/drawing/2014/main" id="{A90EEC71-66E1-4595-9978-892BD11CBC24}"/>
              </a:ext>
            </a:extLst>
          </p:cNvPr>
          <p:cNvSpPr>
            <a:spLocks noGrp="1"/>
          </p:cNvSpPr>
          <p:nvPr>
            <p:ph idx="1"/>
          </p:nvPr>
        </p:nvSpPr>
        <p:spPr/>
        <p:txBody>
          <a:bodyPr/>
          <a:lstStyle/>
          <a:p>
            <a:r>
              <a:rPr lang="en-US" b="1" dirty="0"/>
              <a:t>2. What is the output of the following code?</a:t>
            </a:r>
          </a:p>
          <a:p>
            <a:r>
              <a:rPr lang="en-US" i="1" dirty="0">
                <a:solidFill>
                  <a:srgbClr val="C00000"/>
                </a:solidFill>
              </a:rPr>
              <a:t>class test:</a:t>
            </a:r>
          </a:p>
          <a:p>
            <a:r>
              <a:rPr lang="en-US" i="1" dirty="0">
                <a:solidFill>
                  <a:srgbClr val="C00000"/>
                </a:solidFill>
              </a:rPr>
              <a:t>     def __init__(</a:t>
            </a:r>
            <a:r>
              <a:rPr lang="en-US" i="1" dirty="0" err="1">
                <a:solidFill>
                  <a:srgbClr val="C00000"/>
                </a:solidFill>
              </a:rPr>
              <a:t>self,a</a:t>
            </a:r>
            <a:r>
              <a:rPr lang="en-US" i="1" dirty="0">
                <a:solidFill>
                  <a:srgbClr val="C00000"/>
                </a:solidFill>
              </a:rPr>
              <a:t>="Hello World"):</a:t>
            </a:r>
          </a:p>
          <a:p>
            <a:r>
              <a:rPr lang="en-US" i="1" dirty="0">
                <a:solidFill>
                  <a:srgbClr val="C00000"/>
                </a:solidFill>
              </a:rPr>
              <a:t>         </a:t>
            </a:r>
            <a:r>
              <a:rPr lang="en-US" i="1" dirty="0" err="1">
                <a:solidFill>
                  <a:srgbClr val="C00000"/>
                </a:solidFill>
              </a:rPr>
              <a:t>self.a</a:t>
            </a:r>
            <a:r>
              <a:rPr lang="en-US" i="1" dirty="0">
                <a:solidFill>
                  <a:srgbClr val="C00000"/>
                </a:solidFill>
              </a:rPr>
              <a:t>=a</a:t>
            </a:r>
          </a:p>
          <a:p>
            <a:r>
              <a:rPr lang="en-US" i="1" dirty="0">
                <a:solidFill>
                  <a:srgbClr val="C00000"/>
                </a:solidFill>
              </a:rPr>
              <a:t> </a:t>
            </a:r>
          </a:p>
          <a:p>
            <a:r>
              <a:rPr lang="en-US" i="1" dirty="0">
                <a:solidFill>
                  <a:srgbClr val="C00000"/>
                </a:solidFill>
              </a:rPr>
              <a:t>     def display(self):</a:t>
            </a:r>
          </a:p>
          <a:p>
            <a:r>
              <a:rPr lang="en-US" i="1" dirty="0">
                <a:solidFill>
                  <a:srgbClr val="C00000"/>
                </a:solidFill>
              </a:rPr>
              <a:t>         print(</a:t>
            </a:r>
            <a:r>
              <a:rPr lang="en-US" i="1" dirty="0" err="1">
                <a:solidFill>
                  <a:srgbClr val="C00000"/>
                </a:solidFill>
              </a:rPr>
              <a:t>self.a</a:t>
            </a:r>
            <a:r>
              <a:rPr lang="en-US" i="1" dirty="0">
                <a:solidFill>
                  <a:srgbClr val="C00000"/>
                </a:solidFill>
              </a:rPr>
              <a:t>)</a:t>
            </a:r>
          </a:p>
          <a:p>
            <a:r>
              <a:rPr lang="en-US" i="1" dirty="0">
                <a:solidFill>
                  <a:srgbClr val="C00000"/>
                </a:solidFill>
              </a:rPr>
              <a:t>obj=test()</a:t>
            </a:r>
          </a:p>
          <a:p>
            <a:r>
              <a:rPr lang="en-US" i="1" dirty="0" err="1">
                <a:solidFill>
                  <a:srgbClr val="C00000"/>
                </a:solidFill>
              </a:rPr>
              <a:t>obj.display</a:t>
            </a:r>
            <a:r>
              <a:rPr lang="en-US" i="1" dirty="0">
                <a:solidFill>
                  <a:srgbClr val="C00000"/>
                </a:solidFill>
              </a:rPr>
              <a:t>()</a:t>
            </a:r>
          </a:p>
          <a:p>
            <a:r>
              <a:rPr lang="en-US" dirty="0"/>
              <a:t>A. The program has an error because constructor can’t have default arguments</a:t>
            </a:r>
          </a:p>
          <a:p>
            <a:r>
              <a:rPr lang="en-US" dirty="0"/>
              <a:t>B. Nothing is displayed</a:t>
            </a:r>
          </a:p>
          <a:p>
            <a:r>
              <a:rPr lang="en-US" dirty="0"/>
              <a:t>C. “Hello World” is displayed</a:t>
            </a:r>
          </a:p>
          <a:p>
            <a:r>
              <a:rPr lang="en-US" dirty="0"/>
              <a:t>D. The program has an error display function doesn’t have parameters</a:t>
            </a:r>
            <a:endParaRPr lang="en-CA" dirty="0"/>
          </a:p>
        </p:txBody>
      </p:sp>
      <p:sp>
        <p:nvSpPr>
          <p:cNvPr id="4" name="Slide Number Placeholder 3">
            <a:extLst>
              <a:ext uri="{FF2B5EF4-FFF2-40B4-BE49-F238E27FC236}">
                <a16:creationId xmlns:a16="http://schemas.microsoft.com/office/drawing/2014/main" id="{0321061D-99E0-45AD-A527-F262D09992A3}"/>
              </a:ext>
            </a:extLst>
          </p:cNvPr>
          <p:cNvSpPr>
            <a:spLocks noGrp="1"/>
          </p:cNvSpPr>
          <p:nvPr>
            <p:ph type="sldNum" sz="quarter" idx="10"/>
          </p:nvPr>
        </p:nvSpPr>
        <p:spPr/>
        <p:txBody>
          <a:bodyPr/>
          <a:lstStyle/>
          <a:p>
            <a:pPr>
              <a:defRPr/>
            </a:pPr>
            <a:fld id="{6DB1FBA9-0009-47E9-8D28-5B0116D2432D}" type="slidenum">
              <a:rPr lang="en-US" altLang="en-US" smtClean="0"/>
              <a:pPr>
                <a:defRPr/>
              </a:pPr>
              <a:t>485</a:t>
            </a:fld>
            <a:endParaRPr lang="en-US" altLang="en-US"/>
          </a:p>
        </p:txBody>
      </p:sp>
    </p:spTree>
    <p:extLst>
      <p:ext uri="{BB962C8B-B14F-4D97-AF65-F5344CB8AC3E}">
        <p14:creationId xmlns:p14="http://schemas.microsoft.com/office/powerpoint/2010/main" val="1229147260"/>
      </p:ext>
    </p:extLst>
  </p:cSld>
  <p:clrMapOvr>
    <a:masterClrMapping/>
  </p:clrMapOvr>
  <p:transition spd="med"/>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6099D-CCDD-4600-AB8F-4619B1F7CFCC}"/>
              </a:ext>
            </a:extLst>
          </p:cNvPr>
          <p:cNvSpPr>
            <a:spLocks noGrp="1"/>
          </p:cNvSpPr>
          <p:nvPr>
            <p:ph type="title"/>
          </p:nvPr>
        </p:nvSpPr>
        <p:spPr/>
        <p:txBody>
          <a:bodyPr/>
          <a:lstStyle/>
          <a:p>
            <a:r>
              <a:rPr lang="en-US" dirty="0"/>
              <a:t>Quiz 12</a:t>
            </a:r>
            <a:endParaRPr lang="en-CA" dirty="0"/>
          </a:p>
        </p:txBody>
      </p:sp>
      <p:sp>
        <p:nvSpPr>
          <p:cNvPr id="3" name="Content Placeholder 2">
            <a:extLst>
              <a:ext uri="{FF2B5EF4-FFF2-40B4-BE49-F238E27FC236}">
                <a16:creationId xmlns:a16="http://schemas.microsoft.com/office/drawing/2014/main" id="{CA1A80CC-06DF-4B4C-937A-39185D19DF1F}"/>
              </a:ext>
            </a:extLst>
          </p:cNvPr>
          <p:cNvSpPr>
            <a:spLocks noGrp="1"/>
          </p:cNvSpPr>
          <p:nvPr>
            <p:ph idx="1"/>
          </p:nvPr>
        </p:nvSpPr>
        <p:spPr/>
        <p:txBody>
          <a:bodyPr/>
          <a:lstStyle/>
          <a:p>
            <a:r>
              <a:rPr lang="en-US" b="1" dirty="0"/>
              <a:t>3. What is the output of the following code?</a:t>
            </a:r>
          </a:p>
          <a:p>
            <a:r>
              <a:rPr lang="en-US" dirty="0"/>
              <a:t> </a:t>
            </a:r>
            <a:r>
              <a:rPr lang="en-US" i="1" dirty="0">
                <a:solidFill>
                  <a:srgbClr val="C00000"/>
                </a:solidFill>
              </a:rPr>
              <a:t>class test:</a:t>
            </a:r>
          </a:p>
          <a:p>
            <a:r>
              <a:rPr lang="en-US" i="1" dirty="0">
                <a:solidFill>
                  <a:srgbClr val="C00000"/>
                </a:solidFill>
              </a:rPr>
              <a:t>     def __init__(</a:t>
            </a:r>
            <a:r>
              <a:rPr lang="en-US" i="1" dirty="0" err="1">
                <a:solidFill>
                  <a:srgbClr val="C00000"/>
                </a:solidFill>
              </a:rPr>
              <a:t>self,a</a:t>
            </a:r>
            <a:r>
              <a:rPr lang="en-US" i="1" dirty="0">
                <a:solidFill>
                  <a:srgbClr val="C00000"/>
                </a:solidFill>
              </a:rPr>
              <a:t>):</a:t>
            </a:r>
          </a:p>
          <a:p>
            <a:r>
              <a:rPr lang="en-US" i="1" dirty="0">
                <a:solidFill>
                  <a:srgbClr val="C00000"/>
                </a:solidFill>
              </a:rPr>
              <a:t>         </a:t>
            </a:r>
            <a:r>
              <a:rPr lang="en-US" i="1" dirty="0" err="1">
                <a:solidFill>
                  <a:srgbClr val="C00000"/>
                </a:solidFill>
              </a:rPr>
              <a:t>self.a</a:t>
            </a:r>
            <a:r>
              <a:rPr lang="en-US" i="1" dirty="0">
                <a:solidFill>
                  <a:srgbClr val="C00000"/>
                </a:solidFill>
              </a:rPr>
              <a:t>=a</a:t>
            </a:r>
          </a:p>
          <a:p>
            <a:r>
              <a:rPr lang="en-US" i="1" dirty="0">
                <a:solidFill>
                  <a:srgbClr val="C00000"/>
                </a:solidFill>
              </a:rPr>
              <a:t> </a:t>
            </a:r>
          </a:p>
          <a:p>
            <a:r>
              <a:rPr lang="en-US" i="1" dirty="0">
                <a:solidFill>
                  <a:srgbClr val="C00000"/>
                </a:solidFill>
              </a:rPr>
              <a:t>     def display(self):</a:t>
            </a:r>
          </a:p>
          <a:p>
            <a:r>
              <a:rPr lang="en-US" i="1" dirty="0">
                <a:solidFill>
                  <a:srgbClr val="C00000"/>
                </a:solidFill>
              </a:rPr>
              <a:t>         print(</a:t>
            </a:r>
            <a:r>
              <a:rPr lang="en-US" i="1" dirty="0" err="1">
                <a:solidFill>
                  <a:srgbClr val="C00000"/>
                </a:solidFill>
              </a:rPr>
              <a:t>self.a</a:t>
            </a:r>
            <a:r>
              <a:rPr lang="en-US" i="1" dirty="0">
                <a:solidFill>
                  <a:srgbClr val="C00000"/>
                </a:solidFill>
              </a:rPr>
              <a:t>)</a:t>
            </a:r>
          </a:p>
          <a:p>
            <a:r>
              <a:rPr lang="en-US" i="1" dirty="0">
                <a:solidFill>
                  <a:srgbClr val="C00000"/>
                </a:solidFill>
              </a:rPr>
              <a:t>obj=test()</a:t>
            </a:r>
          </a:p>
          <a:p>
            <a:r>
              <a:rPr lang="en-US" i="1" dirty="0" err="1">
                <a:solidFill>
                  <a:srgbClr val="C00000"/>
                </a:solidFill>
              </a:rPr>
              <a:t>obj.display</a:t>
            </a:r>
            <a:r>
              <a:rPr lang="en-US" i="1" dirty="0">
                <a:solidFill>
                  <a:srgbClr val="C00000"/>
                </a:solidFill>
              </a:rPr>
              <a:t>()</a:t>
            </a:r>
          </a:p>
          <a:p>
            <a:r>
              <a:rPr lang="en-US" dirty="0"/>
              <a:t>A. Runs normally, doesn’t display anything</a:t>
            </a:r>
          </a:p>
          <a:p>
            <a:r>
              <a:rPr lang="en-US" dirty="0"/>
              <a:t>B. Displays 0, which is the automatic default value</a:t>
            </a:r>
          </a:p>
          <a:p>
            <a:r>
              <a:rPr lang="en-US" dirty="0"/>
              <a:t>C. Error as one argument is required while creating the object</a:t>
            </a:r>
          </a:p>
          <a:p>
            <a:r>
              <a:rPr lang="en-US" dirty="0"/>
              <a:t>D. Error as display function requires additional argument</a:t>
            </a:r>
            <a:endParaRPr lang="en-CA" dirty="0"/>
          </a:p>
        </p:txBody>
      </p:sp>
      <p:sp>
        <p:nvSpPr>
          <p:cNvPr id="4" name="Slide Number Placeholder 3">
            <a:extLst>
              <a:ext uri="{FF2B5EF4-FFF2-40B4-BE49-F238E27FC236}">
                <a16:creationId xmlns:a16="http://schemas.microsoft.com/office/drawing/2014/main" id="{F7BB2494-B318-423B-9F58-F0FF16D4ECDC}"/>
              </a:ext>
            </a:extLst>
          </p:cNvPr>
          <p:cNvSpPr>
            <a:spLocks noGrp="1"/>
          </p:cNvSpPr>
          <p:nvPr>
            <p:ph type="sldNum" sz="quarter" idx="10"/>
          </p:nvPr>
        </p:nvSpPr>
        <p:spPr/>
        <p:txBody>
          <a:bodyPr/>
          <a:lstStyle/>
          <a:p>
            <a:pPr>
              <a:defRPr/>
            </a:pPr>
            <a:fld id="{6DB1FBA9-0009-47E9-8D28-5B0116D2432D}" type="slidenum">
              <a:rPr lang="en-US" altLang="en-US" smtClean="0"/>
              <a:pPr>
                <a:defRPr/>
              </a:pPr>
              <a:t>486</a:t>
            </a:fld>
            <a:endParaRPr lang="en-US" altLang="en-US"/>
          </a:p>
        </p:txBody>
      </p:sp>
    </p:spTree>
    <p:extLst>
      <p:ext uri="{BB962C8B-B14F-4D97-AF65-F5344CB8AC3E}">
        <p14:creationId xmlns:p14="http://schemas.microsoft.com/office/powerpoint/2010/main" val="3785708174"/>
      </p:ext>
    </p:extLst>
  </p:cSld>
  <p:clrMapOvr>
    <a:masterClrMapping/>
  </p:clrMapOvr>
  <p:transition spd="med"/>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C1DE2-15F2-404D-B3B3-A87516E47C17}"/>
              </a:ext>
            </a:extLst>
          </p:cNvPr>
          <p:cNvSpPr>
            <a:spLocks noGrp="1"/>
          </p:cNvSpPr>
          <p:nvPr>
            <p:ph type="title"/>
          </p:nvPr>
        </p:nvSpPr>
        <p:spPr/>
        <p:txBody>
          <a:bodyPr/>
          <a:lstStyle/>
          <a:p>
            <a:r>
              <a:rPr lang="en-US" dirty="0"/>
              <a:t>Quiz 12</a:t>
            </a:r>
            <a:endParaRPr lang="en-CA" dirty="0"/>
          </a:p>
        </p:txBody>
      </p:sp>
      <p:sp>
        <p:nvSpPr>
          <p:cNvPr id="3" name="Content Placeholder 2">
            <a:extLst>
              <a:ext uri="{FF2B5EF4-FFF2-40B4-BE49-F238E27FC236}">
                <a16:creationId xmlns:a16="http://schemas.microsoft.com/office/drawing/2014/main" id="{188FDF61-9006-445D-A893-8A116EFCD4DD}"/>
              </a:ext>
            </a:extLst>
          </p:cNvPr>
          <p:cNvSpPr>
            <a:spLocks noGrp="1"/>
          </p:cNvSpPr>
          <p:nvPr>
            <p:ph idx="1"/>
          </p:nvPr>
        </p:nvSpPr>
        <p:spPr/>
        <p:txBody>
          <a:bodyPr/>
          <a:lstStyle/>
          <a:p>
            <a:r>
              <a:rPr lang="en-US" b="1" dirty="0"/>
              <a:t>4. Is the following piece of code correct?</a:t>
            </a:r>
          </a:p>
          <a:p>
            <a:r>
              <a:rPr lang="en-US" i="1" dirty="0">
                <a:solidFill>
                  <a:srgbClr val="C00000"/>
                </a:solidFill>
              </a:rPr>
              <a:t>class A:</a:t>
            </a:r>
          </a:p>
          <a:p>
            <a:r>
              <a:rPr lang="en-US" i="1" dirty="0">
                <a:solidFill>
                  <a:srgbClr val="C00000"/>
                </a:solidFill>
              </a:rPr>
              <a:t>    def __init__(</a:t>
            </a:r>
            <a:r>
              <a:rPr lang="en-US" i="1" dirty="0" err="1">
                <a:solidFill>
                  <a:srgbClr val="C00000"/>
                </a:solidFill>
              </a:rPr>
              <a:t>self,b</a:t>
            </a:r>
            <a:r>
              <a:rPr lang="en-US" i="1" dirty="0">
                <a:solidFill>
                  <a:srgbClr val="C00000"/>
                </a:solidFill>
              </a:rPr>
              <a:t>):</a:t>
            </a:r>
          </a:p>
          <a:p>
            <a:r>
              <a:rPr lang="en-US" i="1" dirty="0">
                <a:solidFill>
                  <a:srgbClr val="C00000"/>
                </a:solidFill>
              </a:rPr>
              <a:t>	</a:t>
            </a:r>
            <a:r>
              <a:rPr lang="en-US" i="1" dirty="0" err="1">
                <a:solidFill>
                  <a:srgbClr val="C00000"/>
                </a:solidFill>
              </a:rPr>
              <a:t>self.b</a:t>
            </a:r>
            <a:r>
              <a:rPr lang="en-US" i="1" dirty="0">
                <a:solidFill>
                  <a:srgbClr val="C00000"/>
                </a:solidFill>
              </a:rPr>
              <a:t>=b</a:t>
            </a:r>
          </a:p>
          <a:p>
            <a:r>
              <a:rPr lang="en-US" i="1" dirty="0">
                <a:solidFill>
                  <a:srgbClr val="C00000"/>
                </a:solidFill>
              </a:rPr>
              <a:t>	def display(self):</a:t>
            </a:r>
          </a:p>
          <a:p>
            <a:r>
              <a:rPr lang="en-US" i="1" dirty="0">
                <a:solidFill>
                  <a:srgbClr val="C00000"/>
                </a:solidFill>
              </a:rPr>
              <a:t>	print(</a:t>
            </a:r>
            <a:r>
              <a:rPr lang="en-US" i="1" dirty="0" err="1">
                <a:solidFill>
                  <a:srgbClr val="C00000"/>
                </a:solidFill>
              </a:rPr>
              <a:t>self.b</a:t>
            </a:r>
            <a:r>
              <a:rPr lang="en-US" i="1" dirty="0">
                <a:solidFill>
                  <a:srgbClr val="C00000"/>
                </a:solidFill>
              </a:rPr>
              <a:t>)</a:t>
            </a:r>
          </a:p>
          <a:p>
            <a:endParaRPr lang="en-US" i="1" dirty="0">
              <a:solidFill>
                <a:srgbClr val="C00000"/>
              </a:solidFill>
            </a:endParaRPr>
          </a:p>
          <a:p>
            <a:r>
              <a:rPr lang="en-US" i="1" dirty="0">
                <a:solidFill>
                  <a:srgbClr val="C00000"/>
                </a:solidFill>
              </a:rPr>
              <a:t>obj=A("Hello")</a:t>
            </a:r>
          </a:p>
          <a:p>
            <a:r>
              <a:rPr lang="en-US" i="1" dirty="0">
                <a:solidFill>
                  <a:srgbClr val="C00000"/>
                </a:solidFill>
              </a:rPr>
              <a:t>del obj</a:t>
            </a:r>
          </a:p>
          <a:p>
            <a:endParaRPr lang="en-US" dirty="0"/>
          </a:p>
          <a:p>
            <a:r>
              <a:rPr lang="en-US" dirty="0"/>
              <a:t>A.  True</a:t>
            </a:r>
          </a:p>
          <a:p>
            <a:r>
              <a:rPr lang="en-US" dirty="0"/>
              <a:t>B.  False</a:t>
            </a:r>
            <a:endParaRPr lang="en-CA" dirty="0"/>
          </a:p>
        </p:txBody>
      </p:sp>
      <p:sp>
        <p:nvSpPr>
          <p:cNvPr id="4" name="Slide Number Placeholder 3">
            <a:extLst>
              <a:ext uri="{FF2B5EF4-FFF2-40B4-BE49-F238E27FC236}">
                <a16:creationId xmlns:a16="http://schemas.microsoft.com/office/drawing/2014/main" id="{D82BE760-27F9-41FF-988F-7C7714E92BE9}"/>
              </a:ext>
            </a:extLst>
          </p:cNvPr>
          <p:cNvSpPr>
            <a:spLocks noGrp="1"/>
          </p:cNvSpPr>
          <p:nvPr>
            <p:ph type="sldNum" sz="quarter" idx="10"/>
          </p:nvPr>
        </p:nvSpPr>
        <p:spPr/>
        <p:txBody>
          <a:bodyPr/>
          <a:lstStyle/>
          <a:p>
            <a:pPr>
              <a:defRPr/>
            </a:pPr>
            <a:fld id="{6DB1FBA9-0009-47E9-8D28-5B0116D2432D}" type="slidenum">
              <a:rPr lang="en-US" altLang="en-US" smtClean="0"/>
              <a:pPr>
                <a:defRPr/>
              </a:pPr>
              <a:t>487</a:t>
            </a:fld>
            <a:endParaRPr lang="en-US" altLang="en-US"/>
          </a:p>
        </p:txBody>
      </p:sp>
    </p:spTree>
    <p:extLst>
      <p:ext uri="{BB962C8B-B14F-4D97-AF65-F5344CB8AC3E}">
        <p14:creationId xmlns:p14="http://schemas.microsoft.com/office/powerpoint/2010/main" val="3646327037"/>
      </p:ext>
    </p:extLst>
  </p:cSld>
  <p:clrMapOvr>
    <a:masterClrMapping/>
  </p:clrMapOvr>
  <p:transition spd="med"/>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D4377-C95B-4E0E-8327-7AFB9B4E522E}"/>
              </a:ext>
            </a:extLst>
          </p:cNvPr>
          <p:cNvSpPr>
            <a:spLocks noGrp="1"/>
          </p:cNvSpPr>
          <p:nvPr>
            <p:ph type="title"/>
          </p:nvPr>
        </p:nvSpPr>
        <p:spPr/>
        <p:txBody>
          <a:bodyPr/>
          <a:lstStyle/>
          <a:p>
            <a:r>
              <a:rPr lang="en-US" dirty="0"/>
              <a:t>Quiz 12</a:t>
            </a:r>
            <a:endParaRPr lang="en-CA" dirty="0"/>
          </a:p>
        </p:txBody>
      </p:sp>
      <p:sp>
        <p:nvSpPr>
          <p:cNvPr id="3" name="Content Placeholder 2">
            <a:extLst>
              <a:ext uri="{FF2B5EF4-FFF2-40B4-BE49-F238E27FC236}">
                <a16:creationId xmlns:a16="http://schemas.microsoft.com/office/drawing/2014/main" id="{1E64EEDE-6B31-456A-8B2D-E0734AF710D1}"/>
              </a:ext>
            </a:extLst>
          </p:cNvPr>
          <p:cNvSpPr>
            <a:spLocks noGrp="1"/>
          </p:cNvSpPr>
          <p:nvPr>
            <p:ph idx="1"/>
          </p:nvPr>
        </p:nvSpPr>
        <p:spPr/>
        <p:txBody>
          <a:bodyPr/>
          <a:lstStyle/>
          <a:p>
            <a:r>
              <a:rPr lang="en-US" b="1" dirty="0"/>
              <a:t>5. What is the output of the following code?</a:t>
            </a:r>
          </a:p>
          <a:p>
            <a:r>
              <a:rPr lang="en-US" dirty="0"/>
              <a:t> </a:t>
            </a:r>
            <a:r>
              <a:rPr lang="en-US" i="1" dirty="0">
                <a:solidFill>
                  <a:srgbClr val="C00000"/>
                </a:solidFill>
              </a:rPr>
              <a:t>class Demo:</a:t>
            </a:r>
          </a:p>
          <a:p>
            <a:r>
              <a:rPr lang="en-US" i="1" dirty="0">
                <a:solidFill>
                  <a:srgbClr val="C00000"/>
                </a:solidFill>
              </a:rPr>
              <a:t>    def __init__(self):</a:t>
            </a:r>
          </a:p>
          <a:p>
            <a:r>
              <a:rPr lang="en-US" i="1" dirty="0">
                <a:solidFill>
                  <a:srgbClr val="C00000"/>
                </a:solidFill>
              </a:rPr>
              <a:t>        pass</a:t>
            </a:r>
          </a:p>
          <a:p>
            <a:r>
              <a:rPr lang="en-US" i="1" dirty="0">
                <a:solidFill>
                  <a:srgbClr val="C00000"/>
                </a:solidFill>
              </a:rPr>
              <a:t>    def test(self):</a:t>
            </a:r>
          </a:p>
          <a:p>
            <a:r>
              <a:rPr lang="en-US" i="1" dirty="0">
                <a:solidFill>
                  <a:srgbClr val="C00000"/>
                </a:solidFill>
              </a:rPr>
              <a:t>        print(“hello”)</a:t>
            </a:r>
          </a:p>
          <a:p>
            <a:r>
              <a:rPr lang="en-US" i="1" dirty="0">
                <a:solidFill>
                  <a:srgbClr val="C00000"/>
                </a:solidFill>
              </a:rPr>
              <a:t>obj = Demo()</a:t>
            </a:r>
          </a:p>
          <a:p>
            <a:r>
              <a:rPr lang="en-US" i="1" dirty="0" err="1">
                <a:solidFill>
                  <a:srgbClr val="C00000"/>
                </a:solidFill>
              </a:rPr>
              <a:t>obj.test</a:t>
            </a:r>
            <a:r>
              <a:rPr lang="en-US" i="1" dirty="0">
                <a:solidFill>
                  <a:srgbClr val="C00000"/>
                </a:solidFill>
              </a:rPr>
              <a:t>()</a:t>
            </a:r>
          </a:p>
          <a:p>
            <a:endParaRPr lang="en-US" dirty="0"/>
          </a:p>
          <a:p>
            <a:r>
              <a:rPr lang="en-US" dirty="0"/>
              <a:t>A. Exception is thrown</a:t>
            </a:r>
          </a:p>
          <a:p>
            <a:r>
              <a:rPr lang="en-US" dirty="0"/>
              <a:t>B. __init__</a:t>
            </a:r>
          </a:p>
          <a:p>
            <a:r>
              <a:rPr lang="en-US" dirty="0"/>
              <a:t>C. Demo</a:t>
            </a:r>
          </a:p>
          <a:p>
            <a:r>
              <a:rPr lang="en-US" dirty="0"/>
              <a:t>D. hello</a:t>
            </a:r>
          </a:p>
          <a:p>
            <a:r>
              <a:rPr lang="en-US" dirty="0"/>
              <a:t>E. None of the above</a:t>
            </a:r>
            <a:endParaRPr lang="en-CA" dirty="0"/>
          </a:p>
        </p:txBody>
      </p:sp>
      <p:sp>
        <p:nvSpPr>
          <p:cNvPr id="4" name="Slide Number Placeholder 3">
            <a:extLst>
              <a:ext uri="{FF2B5EF4-FFF2-40B4-BE49-F238E27FC236}">
                <a16:creationId xmlns:a16="http://schemas.microsoft.com/office/drawing/2014/main" id="{3AA56C29-F23A-49EB-9F02-4096CA473783}"/>
              </a:ext>
            </a:extLst>
          </p:cNvPr>
          <p:cNvSpPr>
            <a:spLocks noGrp="1"/>
          </p:cNvSpPr>
          <p:nvPr>
            <p:ph type="sldNum" sz="quarter" idx="10"/>
          </p:nvPr>
        </p:nvSpPr>
        <p:spPr/>
        <p:txBody>
          <a:bodyPr/>
          <a:lstStyle/>
          <a:p>
            <a:pPr>
              <a:defRPr/>
            </a:pPr>
            <a:fld id="{6DB1FBA9-0009-47E9-8D28-5B0116D2432D}" type="slidenum">
              <a:rPr lang="en-US" altLang="en-US" smtClean="0"/>
              <a:pPr>
                <a:defRPr/>
              </a:pPr>
              <a:t>488</a:t>
            </a:fld>
            <a:endParaRPr lang="en-US" altLang="en-US"/>
          </a:p>
        </p:txBody>
      </p:sp>
    </p:spTree>
    <p:extLst>
      <p:ext uri="{BB962C8B-B14F-4D97-AF65-F5344CB8AC3E}">
        <p14:creationId xmlns:p14="http://schemas.microsoft.com/office/powerpoint/2010/main" val="3430207145"/>
      </p:ext>
    </p:extLst>
  </p:cSld>
  <p:clrMapOvr>
    <a:masterClrMapping/>
  </p:clrMapOvr>
  <p:transition spd="med"/>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67E2D-43A9-47B2-88F3-3D093FC51DC3}"/>
              </a:ext>
            </a:extLst>
          </p:cNvPr>
          <p:cNvSpPr>
            <a:spLocks noGrp="1"/>
          </p:cNvSpPr>
          <p:nvPr>
            <p:ph type="title"/>
          </p:nvPr>
        </p:nvSpPr>
        <p:spPr/>
        <p:txBody>
          <a:bodyPr/>
          <a:lstStyle/>
          <a:p>
            <a:r>
              <a:rPr lang="en-US" dirty="0"/>
              <a:t>Quiz 12</a:t>
            </a:r>
            <a:endParaRPr lang="en-CA" dirty="0"/>
          </a:p>
        </p:txBody>
      </p:sp>
      <p:sp>
        <p:nvSpPr>
          <p:cNvPr id="3" name="Content Placeholder 2">
            <a:extLst>
              <a:ext uri="{FF2B5EF4-FFF2-40B4-BE49-F238E27FC236}">
                <a16:creationId xmlns:a16="http://schemas.microsoft.com/office/drawing/2014/main" id="{D8DD28D0-AC21-4B27-820C-556FCE7589DF}"/>
              </a:ext>
            </a:extLst>
          </p:cNvPr>
          <p:cNvSpPr>
            <a:spLocks noGrp="1"/>
          </p:cNvSpPr>
          <p:nvPr>
            <p:ph idx="1"/>
          </p:nvPr>
        </p:nvSpPr>
        <p:spPr/>
        <p:txBody>
          <a:bodyPr/>
          <a:lstStyle/>
          <a:p>
            <a:r>
              <a:rPr lang="en-US" sz="1600" b="1" dirty="0"/>
              <a:t>6. What is the output of the following piece of code?</a:t>
            </a:r>
          </a:p>
          <a:p>
            <a:r>
              <a:rPr lang="en-US" sz="1600" i="1" dirty="0">
                <a:solidFill>
                  <a:srgbClr val="C00000"/>
                </a:solidFill>
              </a:rPr>
              <a:t>class A:</a:t>
            </a:r>
          </a:p>
          <a:p>
            <a:r>
              <a:rPr lang="en-US" sz="1600" i="1" dirty="0">
                <a:solidFill>
                  <a:srgbClr val="C00000"/>
                </a:solidFill>
              </a:rPr>
              <a:t>    def one(self):</a:t>
            </a:r>
          </a:p>
          <a:p>
            <a:r>
              <a:rPr lang="en-US" sz="1600" i="1" dirty="0">
                <a:solidFill>
                  <a:srgbClr val="C00000"/>
                </a:solidFill>
              </a:rPr>
              <a:t>        return </a:t>
            </a:r>
            <a:r>
              <a:rPr lang="en-US" sz="1600" i="1" dirty="0" err="1">
                <a:solidFill>
                  <a:srgbClr val="C00000"/>
                </a:solidFill>
              </a:rPr>
              <a:t>self.two</a:t>
            </a:r>
            <a:r>
              <a:rPr lang="en-US" sz="1600" i="1" dirty="0">
                <a:solidFill>
                  <a:srgbClr val="C00000"/>
                </a:solidFill>
              </a:rPr>
              <a:t>()</a:t>
            </a:r>
          </a:p>
          <a:p>
            <a:r>
              <a:rPr lang="en-US" sz="1600" i="1" dirty="0">
                <a:solidFill>
                  <a:srgbClr val="C00000"/>
                </a:solidFill>
              </a:rPr>
              <a:t> </a:t>
            </a:r>
          </a:p>
          <a:p>
            <a:r>
              <a:rPr lang="en-US" sz="1600" i="1" dirty="0">
                <a:solidFill>
                  <a:srgbClr val="C00000"/>
                </a:solidFill>
              </a:rPr>
              <a:t>    def two(self):</a:t>
            </a:r>
          </a:p>
          <a:p>
            <a:r>
              <a:rPr lang="en-US" sz="1600" i="1" dirty="0">
                <a:solidFill>
                  <a:srgbClr val="C00000"/>
                </a:solidFill>
              </a:rPr>
              <a:t>        return 'A'</a:t>
            </a:r>
          </a:p>
          <a:p>
            <a:r>
              <a:rPr lang="en-US" sz="1600" i="1" dirty="0">
                <a:solidFill>
                  <a:srgbClr val="C00000"/>
                </a:solidFill>
              </a:rPr>
              <a:t> </a:t>
            </a:r>
          </a:p>
          <a:p>
            <a:r>
              <a:rPr lang="en-US" sz="1600" i="1" dirty="0">
                <a:solidFill>
                  <a:srgbClr val="C00000"/>
                </a:solidFill>
              </a:rPr>
              <a:t>class B(A):</a:t>
            </a:r>
          </a:p>
          <a:p>
            <a:r>
              <a:rPr lang="en-US" sz="1600" i="1" dirty="0">
                <a:solidFill>
                  <a:srgbClr val="C00000"/>
                </a:solidFill>
              </a:rPr>
              <a:t>    def two(self):</a:t>
            </a:r>
          </a:p>
          <a:p>
            <a:r>
              <a:rPr lang="en-US" sz="1600" i="1" dirty="0">
                <a:solidFill>
                  <a:srgbClr val="C00000"/>
                </a:solidFill>
              </a:rPr>
              <a:t>        return 'B'</a:t>
            </a:r>
          </a:p>
          <a:p>
            <a:r>
              <a:rPr lang="en-US" sz="1600" i="1" dirty="0">
                <a:solidFill>
                  <a:srgbClr val="C00000"/>
                </a:solidFill>
              </a:rPr>
              <a:t>obj1=A()</a:t>
            </a:r>
          </a:p>
          <a:p>
            <a:r>
              <a:rPr lang="en-US" sz="1600" i="1" dirty="0">
                <a:solidFill>
                  <a:srgbClr val="C00000"/>
                </a:solidFill>
              </a:rPr>
              <a:t>obj2=B()</a:t>
            </a:r>
          </a:p>
          <a:p>
            <a:r>
              <a:rPr lang="en-US" sz="1600" i="1" dirty="0">
                <a:solidFill>
                  <a:srgbClr val="C00000"/>
                </a:solidFill>
              </a:rPr>
              <a:t>print(obj1.two(),obj2.two())</a:t>
            </a:r>
          </a:p>
          <a:p>
            <a:r>
              <a:rPr lang="en-US" sz="1600" dirty="0"/>
              <a:t>A.    A </a:t>
            </a:r>
            <a:r>
              <a:rPr lang="en-US" sz="1600" dirty="0" err="1"/>
              <a:t>A</a:t>
            </a:r>
            <a:endParaRPr lang="en-US" sz="1600" dirty="0"/>
          </a:p>
          <a:p>
            <a:r>
              <a:rPr lang="en-US" sz="1600" dirty="0"/>
              <a:t>B.    A B</a:t>
            </a:r>
          </a:p>
          <a:p>
            <a:r>
              <a:rPr lang="en-US" sz="1600" dirty="0"/>
              <a:t>C.    B </a:t>
            </a:r>
            <a:r>
              <a:rPr lang="en-US" sz="1600" dirty="0" err="1"/>
              <a:t>B</a:t>
            </a:r>
            <a:endParaRPr lang="en-US" sz="1600" dirty="0"/>
          </a:p>
          <a:p>
            <a:r>
              <a:rPr lang="en-US" sz="1600" dirty="0"/>
              <a:t>D.    An exception is thrown</a:t>
            </a:r>
            <a:endParaRPr lang="en-CA" sz="1600" dirty="0"/>
          </a:p>
        </p:txBody>
      </p:sp>
      <p:sp>
        <p:nvSpPr>
          <p:cNvPr id="4" name="Slide Number Placeholder 3">
            <a:extLst>
              <a:ext uri="{FF2B5EF4-FFF2-40B4-BE49-F238E27FC236}">
                <a16:creationId xmlns:a16="http://schemas.microsoft.com/office/drawing/2014/main" id="{D0A85D4B-ABF6-442E-92F3-AC66BD2805C3}"/>
              </a:ext>
            </a:extLst>
          </p:cNvPr>
          <p:cNvSpPr>
            <a:spLocks noGrp="1"/>
          </p:cNvSpPr>
          <p:nvPr>
            <p:ph type="sldNum" sz="quarter" idx="10"/>
          </p:nvPr>
        </p:nvSpPr>
        <p:spPr/>
        <p:txBody>
          <a:bodyPr/>
          <a:lstStyle/>
          <a:p>
            <a:pPr>
              <a:defRPr/>
            </a:pPr>
            <a:fld id="{6DB1FBA9-0009-47E9-8D28-5B0116D2432D}" type="slidenum">
              <a:rPr lang="en-US" altLang="en-US" smtClean="0"/>
              <a:pPr>
                <a:defRPr/>
              </a:pPr>
              <a:t>489</a:t>
            </a:fld>
            <a:endParaRPr lang="en-US" altLang="en-US"/>
          </a:p>
        </p:txBody>
      </p:sp>
    </p:spTree>
    <p:extLst>
      <p:ext uri="{BB962C8B-B14F-4D97-AF65-F5344CB8AC3E}">
        <p14:creationId xmlns:p14="http://schemas.microsoft.com/office/powerpoint/2010/main" val="3134144147"/>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517DF-5FB1-445D-BF43-B6710F7EC293}"/>
              </a:ext>
            </a:extLst>
          </p:cNvPr>
          <p:cNvSpPr>
            <a:spLocks noGrp="1"/>
          </p:cNvSpPr>
          <p:nvPr>
            <p:ph type="title"/>
          </p:nvPr>
        </p:nvSpPr>
        <p:spPr/>
        <p:txBody>
          <a:bodyPr/>
          <a:lstStyle/>
          <a:p>
            <a:r>
              <a:rPr lang="en-US" dirty="0"/>
              <a:t>PEP8 Standard(cont)</a:t>
            </a:r>
            <a:endParaRPr lang="en-CA" dirty="0"/>
          </a:p>
        </p:txBody>
      </p:sp>
      <p:sp>
        <p:nvSpPr>
          <p:cNvPr id="3" name="Content Placeholder 2">
            <a:extLst>
              <a:ext uri="{FF2B5EF4-FFF2-40B4-BE49-F238E27FC236}">
                <a16:creationId xmlns:a16="http://schemas.microsoft.com/office/drawing/2014/main" id="{846AE00A-C848-4F8E-A4DD-A5FBBEE8DF55}"/>
              </a:ext>
            </a:extLst>
          </p:cNvPr>
          <p:cNvSpPr>
            <a:spLocks noGrp="1"/>
          </p:cNvSpPr>
          <p:nvPr>
            <p:ph idx="1"/>
          </p:nvPr>
        </p:nvSpPr>
        <p:spPr/>
        <p:txBody>
          <a:bodyPr/>
          <a:lstStyle/>
          <a:p>
            <a:r>
              <a:rPr lang="en-US" dirty="0">
                <a:solidFill>
                  <a:srgbClr val="C00000"/>
                </a:solidFill>
              </a:rPr>
              <a:t>The naming conventions of Python's library are a bit of a mess, and will never be completely consistent</a:t>
            </a:r>
          </a:p>
          <a:p>
            <a:endParaRPr lang="en-US" dirty="0">
              <a:solidFill>
                <a:srgbClr val="C00000"/>
              </a:solidFill>
            </a:endParaRPr>
          </a:p>
          <a:p>
            <a:r>
              <a:rPr lang="en-US" dirty="0"/>
              <a:t>However, here are the currently recommended naming standards</a:t>
            </a:r>
          </a:p>
          <a:p>
            <a:endParaRPr lang="en-US" dirty="0"/>
          </a:p>
          <a:p>
            <a:r>
              <a:rPr lang="en-US" dirty="0"/>
              <a:t>New modules and packages (including third party) should be written to these standards, but where an existing library has a different style, internal consistency is preferred</a:t>
            </a:r>
          </a:p>
          <a:p>
            <a:endParaRPr lang="en-CA" dirty="0"/>
          </a:p>
        </p:txBody>
      </p:sp>
      <p:sp>
        <p:nvSpPr>
          <p:cNvPr id="4" name="Slide Number Placeholder 3">
            <a:extLst>
              <a:ext uri="{FF2B5EF4-FFF2-40B4-BE49-F238E27FC236}">
                <a16:creationId xmlns:a16="http://schemas.microsoft.com/office/drawing/2014/main" id="{5872061E-90B1-45BF-8935-AB4D5C516C41}"/>
              </a:ext>
            </a:extLst>
          </p:cNvPr>
          <p:cNvSpPr>
            <a:spLocks noGrp="1"/>
          </p:cNvSpPr>
          <p:nvPr>
            <p:ph type="sldNum" sz="quarter" idx="10"/>
          </p:nvPr>
        </p:nvSpPr>
        <p:spPr/>
        <p:txBody>
          <a:bodyPr/>
          <a:lstStyle/>
          <a:p>
            <a:pPr>
              <a:defRPr/>
            </a:pPr>
            <a:fld id="{6DB1FBA9-0009-47E9-8D28-5B0116D2432D}" type="slidenum">
              <a:rPr lang="en-US" altLang="en-US" smtClean="0"/>
              <a:pPr>
                <a:defRPr/>
              </a:pPr>
              <a:t>49</a:t>
            </a:fld>
            <a:endParaRPr lang="en-US" altLang="en-US"/>
          </a:p>
        </p:txBody>
      </p:sp>
    </p:spTree>
    <p:extLst>
      <p:ext uri="{BB962C8B-B14F-4D97-AF65-F5344CB8AC3E}">
        <p14:creationId xmlns:p14="http://schemas.microsoft.com/office/powerpoint/2010/main" val="2035774624"/>
      </p:ext>
    </p:extLst>
  </p:cSld>
  <p:clrMapOvr>
    <a:masterClrMapping/>
  </p:clrMapOvr>
  <p:transition spd="med"/>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B31CF-E815-4F78-BBCD-3570459968D5}"/>
              </a:ext>
            </a:extLst>
          </p:cNvPr>
          <p:cNvSpPr>
            <a:spLocks noGrp="1"/>
          </p:cNvSpPr>
          <p:nvPr>
            <p:ph type="title"/>
          </p:nvPr>
        </p:nvSpPr>
        <p:spPr/>
        <p:txBody>
          <a:bodyPr/>
          <a:lstStyle/>
          <a:p>
            <a:r>
              <a:rPr lang="en-US" dirty="0"/>
              <a:t>Quiz 12</a:t>
            </a:r>
            <a:endParaRPr lang="en-CA" dirty="0"/>
          </a:p>
        </p:txBody>
      </p:sp>
      <p:sp>
        <p:nvSpPr>
          <p:cNvPr id="3" name="Content Placeholder 2">
            <a:extLst>
              <a:ext uri="{FF2B5EF4-FFF2-40B4-BE49-F238E27FC236}">
                <a16:creationId xmlns:a16="http://schemas.microsoft.com/office/drawing/2014/main" id="{E4892C32-DE4E-478D-99A9-843FDEC94DCF}"/>
              </a:ext>
            </a:extLst>
          </p:cNvPr>
          <p:cNvSpPr>
            <a:spLocks noGrp="1"/>
          </p:cNvSpPr>
          <p:nvPr>
            <p:ph idx="1"/>
          </p:nvPr>
        </p:nvSpPr>
        <p:spPr/>
        <p:txBody>
          <a:bodyPr/>
          <a:lstStyle/>
          <a:p>
            <a:r>
              <a:rPr lang="en-US" b="1" dirty="0"/>
              <a:t>7. What type of inheritance is illustrated in the following piece of code?</a:t>
            </a:r>
          </a:p>
          <a:p>
            <a:r>
              <a:rPr lang="en-US" i="1" dirty="0">
                <a:solidFill>
                  <a:srgbClr val="C00000"/>
                </a:solidFill>
              </a:rPr>
              <a:t>class A():</a:t>
            </a:r>
          </a:p>
          <a:p>
            <a:r>
              <a:rPr lang="en-US" i="1" dirty="0">
                <a:solidFill>
                  <a:srgbClr val="C00000"/>
                </a:solidFill>
              </a:rPr>
              <a:t>    pass</a:t>
            </a:r>
          </a:p>
          <a:p>
            <a:r>
              <a:rPr lang="en-US" i="1" dirty="0">
                <a:solidFill>
                  <a:srgbClr val="C00000"/>
                </a:solidFill>
              </a:rPr>
              <a:t>class B():</a:t>
            </a:r>
          </a:p>
          <a:p>
            <a:r>
              <a:rPr lang="en-US" i="1" dirty="0">
                <a:solidFill>
                  <a:srgbClr val="C00000"/>
                </a:solidFill>
              </a:rPr>
              <a:t>    pass</a:t>
            </a:r>
          </a:p>
          <a:p>
            <a:r>
              <a:rPr lang="en-US" i="1" dirty="0">
                <a:solidFill>
                  <a:srgbClr val="C00000"/>
                </a:solidFill>
              </a:rPr>
              <a:t>class C(A,B):</a:t>
            </a:r>
          </a:p>
          <a:p>
            <a:r>
              <a:rPr lang="en-US" i="1" dirty="0">
                <a:solidFill>
                  <a:srgbClr val="C00000"/>
                </a:solidFill>
              </a:rPr>
              <a:t>    pass</a:t>
            </a:r>
          </a:p>
          <a:p>
            <a:endParaRPr lang="en-US" i="1" dirty="0">
              <a:solidFill>
                <a:srgbClr val="C00000"/>
              </a:solidFill>
            </a:endParaRPr>
          </a:p>
          <a:p>
            <a:r>
              <a:rPr lang="en-US" dirty="0"/>
              <a:t>A. Multi-level inheritance</a:t>
            </a:r>
          </a:p>
          <a:p>
            <a:r>
              <a:rPr lang="en-US" dirty="0"/>
              <a:t>B. Multiple inheritance</a:t>
            </a:r>
          </a:p>
          <a:p>
            <a:r>
              <a:rPr lang="en-US" dirty="0"/>
              <a:t>C. Hierarchical inheritance</a:t>
            </a:r>
          </a:p>
          <a:p>
            <a:r>
              <a:rPr lang="en-US" dirty="0"/>
              <a:t>D. Single-level inheritance</a:t>
            </a:r>
            <a:endParaRPr lang="en-CA" dirty="0"/>
          </a:p>
        </p:txBody>
      </p:sp>
      <p:sp>
        <p:nvSpPr>
          <p:cNvPr id="4" name="Slide Number Placeholder 3">
            <a:extLst>
              <a:ext uri="{FF2B5EF4-FFF2-40B4-BE49-F238E27FC236}">
                <a16:creationId xmlns:a16="http://schemas.microsoft.com/office/drawing/2014/main" id="{0DA4DF95-DDFF-4875-B73E-BD36E493F3EB}"/>
              </a:ext>
            </a:extLst>
          </p:cNvPr>
          <p:cNvSpPr>
            <a:spLocks noGrp="1"/>
          </p:cNvSpPr>
          <p:nvPr>
            <p:ph type="sldNum" sz="quarter" idx="10"/>
          </p:nvPr>
        </p:nvSpPr>
        <p:spPr/>
        <p:txBody>
          <a:bodyPr/>
          <a:lstStyle/>
          <a:p>
            <a:pPr>
              <a:defRPr/>
            </a:pPr>
            <a:fld id="{6DB1FBA9-0009-47E9-8D28-5B0116D2432D}" type="slidenum">
              <a:rPr lang="en-US" altLang="en-US" smtClean="0"/>
              <a:pPr>
                <a:defRPr/>
              </a:pPr>
              <a:t>490</a:t>
            </a:fld>
            <a:endParaRPr lang="en-US" altLang="en-US"/>
          </a:p>
        </p:txBody>
      </p:sp>
    </p:spTree>
    <p:extLst>
      <p:ext uri="{BB962C8B-B14F-4D97-AF65-F5344CB8AC3E}">
        <p14:creationId xmlns:p14="http://schemas.microsoft.com/office/powerpoint/2010/main" val="3948514365"/>
      </p:ext>
    </p:extLst>
  </p:cSld>
  <p:clrMapOvr>
    <a:masterClrMapping/>
  </p:clrMapOvr>
  <p:transition spd="med"/>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7159A-BF9B-472C-BBAD-B4253B76C2AA}"/>
              </a:ext>
            </a:extLst>
          </p:cNvPr>
          <p:cNvSpPr>
            <a:spLocks noGrp="1"/>
          </p:cNvSpPr>
          <p:nvPr>
            <p:ph type="title"/>
          </p:nvPr>
        </p:nvSpPr>
        <p:spPr/>
        <p:txBody>
          <a:bodyPr/>
          <a:lstStyle/>
          <a:p>
            <a:r>
              <a:rPr lang="en-US" dirty="0"/>
              <a:t>Quiz 12</a:t>
            </a:r>
            <a:endParaRPr lang="en-CA" dirty="0"/>
          </a:p>
        </p:txBody>
      </p:sp>
      <p:sp>
        <p:nvSpPr>
          <p:cNvPr id="3" name="Content Placeholder 2">
            <a:extLst>
              <a:ext uri="{FF2B5EF4-FFF2-40B4-BE49-F238E27FC236}">
                <a16:creationId xmlns:a16="http://schemas.microsoft.com/office/drawing/2014/main" id="{B57FDC8D-723D-4F61-8ACC-71F7920BA04B}"/>
              </a:ext>
            </a:extLst>
          </p:cNvPr>
          <p:cNvSpPr>
            <a:spLocks noGrp="1"/>
          </p:cNvSpPr>
          <p:nvPr>
            <p:ph idx="1"/>
          </p:nvPr>
        </p:nvSpPr>
        <p:spPr/>
        <p:txBody>
          <a:bodyPr/>
          <a:lstStyle/>
          <a:p>
            <a:r>
              <a:rPr lang="en-US" b="1" dirty="0"/>
              <a:t>8. What is the output of the following piece of code?</a:t>
            </a:r>
          </a:p>
          <a:p>
            <a:r>
              <a:rPr lang="en-US" sz="1800" i="1" dirty="0">
                <a:solidFill>
                  <a:srgbClr val="C00000"/>
                </a:solidFill>
              </a:rPr>
              <a:t>class Test:</a:t>
            </a:r>
          </a:p>
          <a:p>
            <a:r>
              <a:rPr lang="en-US" sz="1800" i="1" dirty="0">
                <a:solidFill>
                  <a:srgbClr val="C00000"/>
                </a:solidFill>
              </a:rPr>
              <a:t>    def __init__(self):</a:t>
            </a:r>
          </a:p>
          <a:p>
            <a:r>
              <a:rPr lang="en-US" sz="1800" i="1" dirty="0">
                <a:solidFill>
                  <a:srgbClr val="C00000"/>
                </a:solidFill>
              </a:rPr>
              <a:t>        </a:t>
            </a:r>
            <a:r>
              <a:rPr lang="en-US" sz="1800" i="1" dirty="0" err="1">
                <a:solidFill>
                  <a:srgbClr val="C00000"/>
                </a:solidFill>
              </a:rPr>
              <a:t>self.x</a:t>
            </a:r>
            <a:r>
              <a:rPr lang="en-US" sz="1800" i="1" dirty="0">
                <a:solidFill>
                  <a:srgbClr val="C00000"/>
                </a:solidFill>
              </a:rPr>
              <a:t> = 0</a:t>
            </a:r>
          </a:p>
          <a:p>
            <a:r>
              <a:rPr lang="en-US" sz="1800" i="1" dirty="0">
                <a:solidFill>
                  <a:srgbClr val="C00000"/>
                </a:solidFill>
              </a:rPr>
              <a:t>class </a:t>
            </a:r>
            <a:r>
              <a:rPr lang="en-US" sz="1800" i="1" dirty="0" err="1">
                <a:solidFill>
                  <a:srgbClr val="C00000"/>
                </a:solidFill>
              </a:rPr>
              <a:t>Derived_Test</a:t>
            </a:r>
            <a:r>
              <a:rPr lang="en-US" sz="1800" i="1" dirty="0">
                <a:solidFill>
                  <a:srgbClr val="C00000"/>
                </a:solidFill>
              </a:rPr>
              <a:t>(Test):</a:t>
            </a:r>
          </a:p>
          <a:p>
            <a:r>
              <a:rPr lang="en-US" sz="1800" i="1" dirty="0">
                <a:solidFill>
                  <a:srgbClr val="C00000"/>
                </a:solidFill>
              </a:rPr>
              <a:t>    def __init__(self):</a:t>
            </a:r>
          </a:p>
          <a:p>
            <a:r>
              <a:rPr lang="en-US" sz="1800" i="1" dirty="0">
                <a:solidFill>
                  <a:srgbClr val="C00000"/>
                </a:solidFill>
              </a:rPr>
              <a:t>        </a:t>
            </a:r>
            <a:r>
              <a:rPr lang="en-US" sz="1800" i="1" dirty="0" err="1">
                <a:solidFill>
                  <a:srgbClr val="C00000"/>
                </a:solidFill>
              </a:rPr>
              <a:t>self.y</a:t>
            </a:r>
            <a:r>
              <a:rPr lang="en-US" sz="1800" i="1" dirty="0">
                <a:solidFill>
                  <a:srgbClr val="C00000"/>
                </a:solidFill>
              </a:rPr>
              <a:t> = 1</a:t>
            </a:r>
          </a:p>
          <a:p>
            <a:r>
              <a:rPr lang="en-US" sz="1800" i="1" dirty="0">
                <a:solidFill>
                  <a:srgbClr val="C00000"/>
                </a:solidFill>
              </a:rPr>
              <a:t>def main():</a:t>
            </a:r>
          </a:p>
          <a:p>
            <a:r>
              <a:rPr lang="en-US" sz="1800" i="1" dirty="0">
                <a:solidFill>
                  <a:srgbClr val="C00000"/>
                </a:solidFill>
              </a:rPr>
              <a:t>    b = </a:t>
            </a:r>
            <a:r>
              <a:rPr lang="en-US" sz="1800" i="1" dirty="0" err="1">
                <a:solidFill>
                  <a:srgbClr val="C00000"/>
                </a:solidFill>
              </a:rPr>
              <a:t>Derived_Test</a:t>
            </a:r>
            <a:r>
              <a:rPr lang="en-US" sz="1800" i="1" dirty="0">
                <a:solidFill>
                  <a:srgbClr val="C00000"/>
                </a:solidFill>
              </a:rPr>
              <a:t>()</a:t>
            </a:r>
          </a:p>
          <a:p>
            <a:r>
              <a:rPr lang="en-US" sz="1800" i="1" dirty="0">
                <a:solidFill>
                  <a:srgbClr val="C00000"/>
                </a:solidFill>
              </a:rPr>
              <a:t>    print(</a:t>
            </a:r>
            <a:r>
              <a:rPr lang="en-US" sz="1800" i="1" dirty="0" err="1">
                <a:solidFill>
                  <a:srgbClr val="C00000"/>
                </a:solidFill>
              </a:rPr>
              <a:t>b.x,b.y</a:t>
            </a:r>
            <a:r>
              <a:rPr lang="en-US" sz="1800" i="1" dirty="0">
                <a:solidFill>
                  <a:srgbClr val="C00000"/>
                </a:solidFill>
              </a:rPr>
              <a:t>)</a:t>
            </a:r>
          </a:p>
          <a:p>
            <a:r>
              <a:rPr lang="en-US" sz="1800" i="1" dirty="0">
                <a:solidFill>
                  <a:srgbClr val="C00000"/>
                </a:solidFill>
              </a:rPr>
              <a:t>main()</a:t>
            </a:r>
          </a:p>
          <a:p>
            <a:r>
              <a:rPr lang="en-US" sz="1800" dirty="0"/>
              <a:t>A.  0 1</a:t>
            </a:r>
          </a:p>
          <a:p>
            <a:r>
              <a:rPr lang="en-US" sz="1800" dirty="0"/>
              <a:t>B.  0 0</a:t>
            </a:r>
          </a:p>
          <a:p>
            <a:r>
              <a:rPr lang="en-US" sz="1800" dirty="0"/>
              <a:t>C.  Error because class B inherits A but variable x isn’t inherited</a:t>
            </a:r>
          </a:p>
          <a:p>
            <a:r>
              <a:rPr lang="en-US" sz="1800" dirty="0"/>
              <a:t>D. Error because when object is created, argument must be passed like     </a:t>
            </a:r>
            <a:r>
              <a:rPr lang="en-US" sz="1800" dirty="0" err="1"/>
              <a:t>Derived_Test</a:t>
            </a:r>
            <a:r>
              <a:rPr lang="en-US" sz="1800" dirty="0"/>
              <a:t>(1)</a:t>
            </a:r>
            <a:endParaRPr lang="en-CA" sz="1800" dirty="0"/>
          </a:p>
        </p:txBody>
      </p:sp>
      <p:sp>
        <p:nvSpPr>
          <p:cNvPr id="4" name="Slide Number Placeholder 3">
            <a:extLst>
              <a:ext uri="{FF2B5EF4-FFF2-40B4-BE49-F238E27FC236}">
                <a16:creationId xmlns:a16="http://schemas.microsoft.com/office/drawing/2014/main" id="{B751EF4D-7779-417B-A8A8-DEAE53B13416}"/>
              </a:ext>
            </a:extLst>
          </p:cNvPr>
          <p:cNvSpPr>
            <a:spLocks noGrp="1"/>
          </p:cNvSpPr>
          <p:nvPr>
            <p:ph type="sldNum" sz="quarter" idx="10"/>
          </p:nvPr>
        </p:nvSpPr>
        <p:spPr/>
        <p:txBody>
          <a:bodyPr/>
          <a:lstStyle/>
          <a:p>
            <a:pPr>
              <a:defRPr/>
            </a:pPr>
            <a:fld id="{6DB1FBA9-0009-47E9-8D28-5B0116D2432D}" type="slidenum">
              <a:rPr lang="en-US" altLang="en-US" smtClean="0"/>
              <a:pPr>
                <a:defRPr/>
              </a:pPr>
              <a:t>491</a:t>
            </a:fld>
            <a:endParaRPr lang="en-US" altLang="en-US"/>
          </a:p>
        </p:txBody>
      </p:sp>
    </p:spTree>
    <p:extLst>
      <p:ext uri="{BB962C8B-B14F-4D97-AF65-F5344CB8AC3E}">
        <p14:creationId xmlns:p14="http://schemas.microsoft.com/office/powerpoint/2010/main" val="1147490424"/>
      </p:ext>
    </p:extLst>
  </p:cSld>
  <p:clrMapOvr>
    <a:masterClrMapping/>
  </p:clrMapOvr>
  <p:transition spd="med"/>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F439A-6481-4084-9E25-818DD1902626}"/>
              </a:ext>
            </a:extLst>
          </p:cNvPr>
          <p:cNvSpPr>
            <a:spLocks noGrp="1"/>
          </p:cNvSpPr>
          <p:nvPr>
            <p:ph type="title"/>
          </p:nvPr>
        </p:nvSpPr>
        <p:spPr/>
        <p:txBody>
          <a:bodyPr/>
          <a:lstStyle/>
          <a:p>
            <a:r>
              <a:rPr lang="en-US" dirty="0"/>
              <a:t>Quiz 12</a:t>
            </a:r>
            <a:endParaRPr lang="en-CA" dirty="0"/>
          </a:p>
        </p:txBody>
      </p:sp>
      <p:sp>
        <p:nvSpPr>
          <p:cNvPr id="3" name="Content Placeholder 2">
            <a:extLst>
              <a:ext uri="{FF2B5EF4-FFF2-40B4-BE49-F238E27FC236}">
                <a16:creationId xmlns:a16="http://schemas.microsoft.com/office/drawing/2014/main" id="{A55E794C-7C4C-47C1-98C5-0904048790F0}"/>
              </a:ext>
            </a:extLst>
          </p:cNvPr>
          <p:cNvSpPr>
            <a:spLocks noGrp="1"/>
          </p:cNvSpPr>
          <p:nvPr>
            <p:ph idx="1"/>
          </p:nvPr>
        </p:nvSpPr>
        <p:spPr/>
        <p:txBody>
          <a:bodyPr/>
          <a:lstStyle/>
          <a:p>
            <a:r>
              <a:rPr lang="en-US" b="1" dirty="0"/>
              <a:t>9. What is the output of the following piece of code?</a:t>
            </a:r>
          </a:p>
          <a:p>
            <a:r>
              <a:rPr lang="en-US" i="1" dirty="0">
                <a:solidFill>
                  <a:srgbClr val="C00000"/>
                </a:solidFill>
              </a:rPr>
              <a:t>class A():</a:t>
            </a:r>
          </a:p>
          <a:p>
            <a:r>
              <a:rPr lang="en-US" i="1" dirty="0">
                <a:solidFill>
                  <a:srgbClr val="C00000"/>
                </a:solidFill>
              </a:rPr>
              <a:t>    def display(self):</a:t>
            </a:r>
          </a:p>
          <a:p>
            <a:r>
              <a:rPr lang="en-US" i="1" dirty="0">
                <a:solidFill>
                  <a:srgbClr val="C00000"/>
                </a:solidFill>
              </a:rPr>
              <a:t>        print("A display()")</a:t>
            </a:r>
          </a:p>
          <a:p>
            <a:r>
              <a:rPr lang="en-US" i="1" dirty="0">
                <a:solidFill>
                  <a:srgbClr val="C00000"/>
                </a:solidFill>
              </a:rPr>
              <a:t>class B(A):</a:t>
            </a:r>
          </a:p>
          <a:p>
            <a:r>
              <a:rPr lang="en-US" i="1" dirty="0">
                <a:solidFill>
                  <a:srgbClr val="C00000"/>
                </a:solidFill>
              </a:rPr>
              <a:t>    pass</a:t>
            </a:r>
          </a:p>
          <a:p>
            <a:r>
              <a:rPr lang="en-US" i="1" dirty="0">
                <a:solidFill>
                  <a:srgbClr val="C00000"/>
                </a:solidFill>
              </a:rPr>
              <a:t>obj = B()</a:t>
            </a:r>
          </a:p>
          <a:p>
            <a:r>
              <a:rPr lang="en-US" i="1" dirty="0" err="1">
                <a:solidFill>
                  <a:srgbClr val="C00000"/>
                </a:solidFill>
              </a:rPr>
              <a:t>obj.display</a:t>
            </a:r>
            <a:r>
              <a:rPr lang="en-US" i="1" dirty="0">
                <a:solidFill>
                  <a:srgbClr val="C00000"/>
                </a:solidFill>
              </a:rPr>
              <a:t>()</a:t>
            </a:r>
          </a:p>
          <a:p>
            <a:endParaRPr lang="en-US" dirty="0"/>
          </a:p>
          <a:p>
            <a:r>
              <a:rPr lang="en-US" dirty="0"/>
              <a:t>A. Invalid syntax for inheritance</a:t>
            </a:r>
          </a:p>
          <a:p>
            <a:r>
              <a:rPr lang="en-US" dirty="0"/>
              <a:t>B. Error because when object is created, argument must be passed</a:t>
            </a:r>
          </a:p>
          <a:p>
            <a:r>
              <a:rPr lang="en-US" dirty="0"/>
              <a:t>C. Nothing is printed</a:t>
            </a:r>
          </a:p>
          <a:p>
            <a:r>
              <a:rPr lang="en-US" dirty="0"/>
              <a:t>D. A display()</a:t>
            </a:r>
            <a:endParaRPr lang="en-CA" dirty="0"/>
          </a:p>
        </p:txBody>
      </p:sp>
      <p:sp>
        <p:nvSpPr>
          <p:cNvPr id="4" name="Slide Number Placeholder 3">
            <a:extLst>
              <a:ext uri="{FF2B5EF4-FFF2-40B4-BE49-F238E27FC236}">
                <a16:creationId xmlns:a16="http://schemas.microsoft.com/office/drawing/2014/main" id="{BBE9530D-907F-434A-A9B0-9430E78B619C}"/>
              </a:ext>
            </a:extLst>
          </p:cNvPr>
          <p:cNvSpPr>
            <a:spLocks noGrp="1"/>
          </p:cNvSpPr>
          <p:nvPr>
            <p:ph type="sldNum" sz="quarter" idx="10"/>
          </p:nvPr>
        </p:nvSpPr>
        <p:spPr/>
        <p:txBody>
          <a:bodyPr/>
          <a:lstStyle/>
          <a:p>
            <a:pPr>
              <a:defRPr/>
            </a:pPr>
            <a:fld id="{6DB1FBA9-0009-47E9-8D28-5B0116D2432D}" type="slidenum">
              <a:rPr lang="en-US" altLang="en-US" smtClean="0"/>
              <a:pPr>
                <a:defRPr/>
              </a:pPr>
              <a:t>492</a:t>
            </a:fld>
            <a:endParaRPr lang="en-US" altLang="en-US"/>
          </a:p>
        </p:txBody>
      </p:sp>
    </p:spTree>
    <p:extLst>
      <p:ext uri="{BB962C8B-B14F-4D97-AF65-F5344CB8AC3E}">
        <p14:creationId xmlns:p14="http://schemas.microsoft.com/office/powerpoint/2010/main" val="146088992"/>
      </p:ext>
    </p:extLst>
  </p:cSld>
  <p:clrMapOvr>
    <a:masterClrMapping/>
  </p:clrMapOvr>
  <p:transition spd="med"/>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3C6F4-3E7F-4D85-970E-1A9B07C0DB6B}"/>
              </a:ext>
            </a:extLst>
          </p:cNvPr>
          <p:cNvSpPr>
            <a:spLocks noGrp="1"/>
          </p:cNvSpPr>
          <p:nvPr>
            <p:ph type="title"/>
          </p:nvPr>
        </p:nvSpPr>
        <p:spPr/>
        <p:txBody>
          <a:bodyPr/>
          <a:lstStyle/>
          <a:p>
            <a:r>
              <a:rPr lang="en-US" dirty="0"/>
              <a:t>Quiz 12</a:t>
            </a:r>
            <a:endParaRPr lang="en-CA" dirty="0"/>
          </a:p>
        </p:txBody>
      </p:sp>
      <p:sp>
        <p:nvSpPr>
          <p:cNvPr id="3" name="Content Placeholder 2">
            <a:extLst>
              <a:ext uri="{FF2B5EF4-FFF2-40B4-BE49-F238E27FC236}">
                <a16:creationId xmlns:a16="http://schemas.microsoft.com/office/drawing/2014/main" id="{59DD0BF8-2E30-441C-BC43-99A85E003D82}"/>
              </a:ext>
            </a:extLst>
          </p:cNvPr>
          <p:cNvSpPr>
            <a:spLocks noGrp="1"/>
          </p:cNvSpPr>
          <p:nvPr>
            <p:ph idx="1"/>
          </p:nvPr>
        </p:nvSpPr>
        <p:spPr/>
        <p:txBody>
          <a:bodyPr/>
          <a:lstStyle/>
          <a:p>
            <a:r>
              <a:rPr lang="en-US" b="1" dirty="0"/>
              <a:t>10. Suppose B is a subclass of A, to invoke the __init__ method in A from B, what is the line of code you should write?</a:t>
            </a:r>
          </a:p>
          <a:p>
            <a:endParaRPr lang="en-US" b="1" dirty="0"/>
          </a:p>
          <a:p>
            <a:r>
              <a:rPr lang="en-US" dirty="0"/>
              <a:t>A.     </a:t>
            </a:r>
            <a:r>
              <a:rPr lang="en-US" dirty="0" err="1"/>
              <a:t>A.__init</a:t>
            </a:r>
            <a:r>
              <a:rPr lang="en-US" dirty="0"/>
              <a:t>__(self)</a:t>
            </a:r>
          </a:p>
          <a:p>
            <a:r>
              <a:rPr lang="en-US" dirty="0"/>
              <a:t>B.     </a:t>
            </a:r>
            <a:r>
              <a:rPr lang="en-US" dirty="0" err="1"/>
              <a:t>B.__init</a:t>
            </a:r>
            <a:r>
              <a:rPr lang="en-US" dirty="0"/>
              <a:t>__(self)</a:t>
            </a:r>
          </a:p>
          <a:p>
            <a:r>
              <a:rPr lang="en-US" dirty="0"/>
              <a:t>C.     </a:t>
            </a:r>
            <a:r>
              <a:rPr lang="en-US" dirty="0" err="1"/>
              <a:t>A.__init</a:t>
            </a:r>
            <a:r>
              <a:rPr lang="en-US" dirty="0"/>
              <a:t>__(B)</a:t>
            </a:r>
          </a:p>
          <a:p>
            <a:r>
              <a:rPr lang="en-US" dirty="0"/>
              <a:t>D.     </a:t>
            </a:r>
            <a:r>
              <a:rPr lang="en-US" dirty="0" err="1"/>
              <a:t>B.__init</a:t>
            </a:r>
            <a:r>
              <a:rPr lang="en-US" dirty="0"/>
              <a:t>__(A)</a:t>
            </a:r>
          </a:p>
          <a:p>
            <a:r>
              <a:rPr lang="en-US" dirty="0"/>
              <a:t>E.     None of the above</a:t>
            </a:r>
            <a:endParaRPr lang="en-CA" dirty="0"/>
          </a:p>
        </p:txBody>
      </p:sp>
      <p:sp>
        <p:nvSpPr>
          <p:cNvPr id="4" name="Slide Number Placeholder 3">
            <a:extLst>
              <a:ext uri="{FF2B5EF4-FFF2-40B4-BE49-F238E27FC236}">
                <a16:creationId xmlns:a16="http://schemas.microsoft.com/office/drawing/2014/main" id="{9BA3B2A4-D05C-4C78-B63F-7542B9EBFF60}"/>
              </a:ext>
            </a:extLst>
          </p:cNvPr>
          <p:cNvSpPr>
            <a:spLocks noGrp="1"/>
          </p:cNvSpPr>
          <p:nvPr>
            <p:ph type="sldNum" sz="quarter" idx="10"/>
          </p:nvPr>
        </p:nvSpPr>
        <p:spPr/>
        <p:txBody>
          <a:bodyPr/>
          <a:lstStyle/>
          <a:p>
            <a:pPr>
              <a:defRPr/>
            </a:pPr>
            <a:fld id="{6DB1FBA9-0009-47E9-8D28-5B0116D2432D}" type="slidenum">
              <a:rPr lang="en-US" altLang="en-US" smtClean="0"/>
              <a:pPr>
                <a:defRPr/>
              </a:pPr>
              <a:t>493</a:t>
            </a:fld>
            <a:endParaRPr lang="en-US" altLang="en-US"/>
          </a:p>
        </p:txBody>
      </p:sp>
    </p:spTree>
    <p:extLst>
      <p:ext uri="{BB962C8B-B14F-4D97-AF65-F5344CB8AC3E}">
        <p14:creationId xmlns:p14="http://schemas.microsoft.com/office/powerpoint/2010/main" val="1971261708"/>
      </p:ext>
    </p:extLst>
  </p:cSld>
  <p:clrMapOvr>
    <a:masterClrMapping/>
  </p:clrMapOvr>
  <p:transition spd="med"/>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Operator Overloading</a:t>
            </a:r>
          </a:p>
        </p:txBody>
      </p:sp>
      <p:sp>
        <p:nvSpPr>
          <p:cNvPr id="3" name="Content Placeholder 2"/>
          <p:cNvSpPr>
            <a:spLocks noGrp="1"/>
          </p:cNvSpPr>
          <p:nvPr>
            <p:ph idx="1"/>
          </p:nvPr>
        </p:nvSpPr>
        <p:spPr/>
        <p:txBody>
          <a:bodyPr/>
          <a:lstStyle/>
          <a:p>
            <a:r>
              <a:rPr lang="en-US" dirty="0"/>
              <a:t>You can change the meaning of an operator in Python depending upon the operands used</a:t>
            </a:r>
          </a:p>
          <a:p>
            <a:r>
              <a:rPr lang="en-US" dirty="0"/>
              <a:t>This practice is known as operating overloading</a:t>
            </a:r>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494</a:t>
            </a:fld>
            <a:endParaRPr lang="en-US" altLang="en-US"/>
          </a:p>
        </p:txBody>
      </p:sp>
      <p:pic>
        <p:nvPicPr>
          <p:cNvPr id="7" name="Picture 6">
            <a:extLst>
              <a:ext uri="{FF2B5EF4-FFF2-40B4-BE49-F238E27FC236}">
                <a16:creationId xmlns:a16="http://schemas.microsoft.com/office/drawing/2014/main" id="{59394E66-4866-4B1C-BC25-EF25096D7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2209800"/>
            <a:ext cx="8458200" cy="3505200"/>
          </a:xfrm>
          <a:prstGeom prst="rect">
            <a:avLst/>
          </a:prstGeom>
        </p:spPr>
      </p:pic>
      <p:sp>
        <p:nvSpPr>
          <p:cNvPr id="6" name="Arrow: U-Turn 5">
            <a:hlinkClick r:id="rId3" action="ppaction://hlinksldjump"/>
            <a:extLst>
              <a:ext uri="{FF2B5EF4-FFF2-40B4-BE49-F238E27FC236}">
                <a16:creationId xmlns:a16="http://schemas.microsoft.com/office/drawing/2014/main" id="{B1CCAC36-347A-4FF5-A795-0C480E9C3A17}"/>
              </a:ext>
            </a:extLst>
          </p:cNvPr>
          <p:cNvSpPr/>
          <p:nvPr/>
        </p:nvSpPr>
        <p:spPr bwMode="auto">
          <a:xfrm>
            <a:off x="990600" y="6205097"/>
            <a:ext cx="457200" cy="228600"/>
          </a:xfrm>
          <a:prstGeom prst="uturnArrow">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1196975" marR="0" indent="-282575" algn="l" defTabSz="914400" rtl="0" eaLnBrk="1" fontAlgn="base" latinLnBrk="0" hangingPunct="1">
              <a:lnSpc>
                <a:spcPct val="100000"/>
              </a:lnSpc>
              <a:spcBef>
                <a:spcPts val="500"/>
              </a:spcBef>
              <a:spcAft>
                <a:spcPct val="0"/>
              </a:spcAft>
              <a:buClr>
                <a:srgbClr val="800080"/>
              </a:buClr>
              <a:buSzPct val="55000"/>
              <a:buFont typeface="Wingdings" panose="05000000000000000000" pitchFamily="2" charset="2"/>
              <a:buChar char="n"/>
              <a:tabLst/>
            </a:pPr>
            <a:endParaRPr kumimoji="0" lang="en-US" sz="2000" b="0" i="0" u="none" strike="noStrike" cap="none" normalizeH="0" baseline="0">
              <a:ln>
                <a:noFill/>
              </a:ln>
              <a:solidFill>
                <a:schemeClr val="tx1"/>
              </a:solidFill>
              <a:effectLst/>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745332656"/>
      </p:ext>
    </p:extLst>
  </p:cSld>
  <p:clrMapOvr>
    <a:masterClrMapping/>
  </p:clrMapOvr>
  <p:transition spd="med"/>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Operator Overloading(cont)</a:t>
            </a:r>
          </a:p>
        </p:txBody>
      </p:sp>
      <p:sp>
        <p:nvSpPr>
          <p:cNvPr id="3" name="Content Placeholder 2"/>
          <p:cNvSpPr>
            <a:spLocks noGrp="1"/>
          </p:cNvSpPr>
          <p:nvPr>
            <p:ph idx="1"/>
          </p:nvPr>
        </p:nvSpPr>
        <p:spPr/>
        <p:txBody>
          <a:bodyPr/>
          <a:lstStyle/>
          <a:p>
            <a:r>
              <a:rPr lang="en-US" b="1" dirty="0"/>
              <a:t>Python operators work for built-in classes</a:t>
            </a:r>
          </a:p>
          <a:p>
            <a:r>
              <a:rPr lang="en-US" dirty="0"/>
              <a:t>But same operator behaves differently with different types</a:t>
            </a:r>
          </a:p>
          <a:p>
            <a:r>
              <a:rPr lang="en-US" dirty="0"/>
              <a:t>For example, the </a:t>
            </a:r>
            <a:r>
              <a:rPr lang="en-US" b="1" dirty="0">
                <a:solidFill>
                  <a:srgbClr val="C00000"/>
                </a:solidFill>
              </a:rPr>
              <a:t>+</a:t>
            </a:r>
            <a:r>
              <a:rPr lang="en-US" dirty="0"/>
              <a:t> operator will, perform arithmetic addition on two numbers, merge two lists and concatenate two strings</a:t>
            </a:r>
          </a:p>
          <a:p>
            <a:r>
              <a:rPr lang="en-US" dirty="0">
                <a:solidFill>
                  <a:srgbClr val="C00000"/>
                </a:solidFill>
              </a:rPr>
              <a:t>This feature in Python, that allows same operator to have different meaning according to the context is called </a:t>
            </a:r>
            <a:r>
              <a:rPr lang="en-US" b="1" dirty="0">
                <a:solidFill>
                  <a:srgbClr val="C00000"/>
                </a:solidFill>
                <a:effectLst>
                  <a:outerShdw blurRad="38100" dist="38100" dir="2700000" algn="tl">
                    <a:srgbClr val="000000">
                      <a:alpha val="43137"/>
                    </a:srgbClr>
                  </a:outerShdw>
                </a:effectLst>
              </a:rPr>
              <a:t>operator overloading</a:t>
            </a:r>
          </a:p>
          <a:p>
            <a:r>
              <a:rPr lang="en-US" dirty="0"/>
              <a:t>So what happens when we use them with objects of a user-defined class?</a:t>
            </a:r>
          </a:p>
          <a:p>
            <a:r>
              <a:rPr lang="en-US" dirty="0"/>
              <a:t>Let us consider the following class, which tries to simulate a point in 2-D coordinate system (Cartesian)</a:t>
            </a:r>
          </a:p>
          <a:p>
            <a:r>
              <a:rPr lang="en-US" i="1" dirty="0">
                <a:solidFill>
                  <a:srgbClr val="C00000"/>
                </a:solidFill>
              </a:rPr>
              <a:t>class Point: </a:t>
            </a:r>
          </a:p>
          <a:p>
            <a:r>
              <a:rPr lang="en-US" i="1" dirty="0">
                <a:solidFill>
                  <a:srgbClr val="C00000"/>
                </a:solidFill>
              </a:rPr>
              <a:t>    def __init__(self, x = 0, y = 0):</a:t>
            </a:r>
          </a:p>
          <a:p>
            <a:r>
              <a:rPr lang="en-US" i="1" dirty="0">
                <a:solidFill>
                  <a:srgbClr val="C00000"/>
                </a:solidFill>
              </a:rPr>
              <a:t>        </a:t>
            </a:r>
            <a:r>
              <a:rPr lang="en-US" i="1" dirty="0" err="1">
                <a:solidFill>
                  <a:srgbClr val="C00000"/>
                </a:solidFill>
              </a:rPr>
              <a:t>self.x</a:t>
            </a:r>
            <a:r>
              <a:rPr lang="en-US" i="1" dirty="0">
                <a:solidFill>
                  <a:srgbClr val="C00000"/>
                </a:solidFill>
              </a:rPr>
              <a:t> = x</a:t>
            </a:r>
          </a:p>
          <a:p>
            <a:r>
              <a:rPr lang="en-US" i="1" dirty="0">
                <a:solidFill>
                  <a:srgbClr val="C00000"/>
                </a:solidFill>
              </a:rPr>
              <a:t>        </a:t>
            </a:r>
            <a:r>
              <a:rPr lang="en-US" i="1" dirty="0" err="1">
                <a:solidFill>
                  <a:srgbClr val="C00000"/>
                </a:solidFill>
              </a:rPr>
              <a:t>self.y</a:t>
            </a:r>
            <a:r>
              <a:rPr lang="en-US" i="1" dirty="0">
                <a:solidFill>
                  <a:srgbClr val="C00000"/>
                </a:solidFill>
              </a:rPr>
              <a:t> = y</a:t>
            </a:r>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495</a:t>
            </a:fld>
            <a:endParaRPr lang="en-US" altLang="en-US"/>
          </a:p>
        </p:txBody>
      </p:sp>
    </p:spTree>
    <p:extLst>
      <p:ext uri="{BB962C8B-B14F-4D97-AF65-F5344CB8AC3E}">
        <p14:creationId xmlns:p14="http://schemas.microsoft.com/office/powerpoint/2010/main" val="2349146381"/>
      </p:ext>
    </p:extLst>
  </p:cSld>
  <p:clrMapOvr>
    <a:masterClrMapping/>
  </p:clrMapOvr>
  <p:transition spd="med"/>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Operator Overloading(cont)</a:t>
            </a:r>
          </a:p>
        </p:txBody>
      </p:sp>
      <p:sp>
        <p:nvSpPr>
          <p:cNvPr id="3" name="Content Placeholder 2"/>
          <p:cNvSpPr>
            <a:spLocks noGrp="1"/>
          </p:cNvSpPr>
          <p:nvPr>
            <p:ph idx="1"/>
          </p:nvPr>
        </p:nvSpPr>
        <p:spPr/>
        <p:txBody>
          <a:bodyPr/>
          <a:lstStyle/>
          <a:p>
            <a:r>
              <a:rPr lang="en-US" dirty="0"/>
              <a:t>Run the code for class Point and try the following below</a:t>
            </a:r>
          </a:p>
          <a:p>
            <a:r>
              <a:rPr lang="fr-FR" i="1" dirty="0">
                <a:solidFill>
                  <a:srgbClr val="C00000"/>
                </a:solidFill>
              </a:rPr>
              <a:t>p1 = Point(4,4)</a:t>
            </a:r>
          </a:p>
          <a:p>
            <a:r>
              <a:rPr lang="fr-FR" i="1" dirty="0">
                <a:solidFill>
                  <a:srgbClr val="C00000"/>
                </a:solidFill>
              </a:rPr>
              <a:t>p2 = Point(0,0)</a:t>
            </a:r>
          </a:p>
          <a:p>
            <a:r>
              <a:rPr lang="fr-FR" i="1" dirty="0">
                <a:solidFill>
                  <a:srgbClr val="C00000"/>
                </a:solidFill>
              </a:rPr>
              <a:t>p1 + p2 </a:t>
            </a:r>
          </a:p>
          <a:p>
            <a:endParaRPr lang="fr-FR" dirty="0"/>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496</a:t>
            </a:fld>
            <a:endParaRPr lang="en-US" altLang="en-US"/>
          </a:p>
        </p:txBody>
      </p:sp>
      <p:pic>
        <p:nvPicPr>
          <p:cNvPr id="5" name="Picture 4"/>
          <p:cNvPicPr>
            <a:picLocks noChangeAspect="1"/>
          </p:cNvPicPr>
          <p:nvPr/>
        </p:nvPicPr>
        <p:blipFill>
          <a:blip r:embed="rId2"/>
          <a:stretch>
            <a:fillRect/>
          </a:stretch>
        </p:blipFill>
        <p:spPr>
          <a:xfrm>
            <a:off x="228600" y="2628802"/>
            <a:ext cx="7858125" cy="3552825"/>
          </a:xfrm>
          <a:prstGeom prst="rect">
            <a:avLst/>
          </a:prstGeom>
        </p:spPr>
      </p:pic>
    </p:spTree>
    <p:extLst>
      <p:ext uri="{BB962C8B-B14F-4D97-AF65-F5344CB8AC3E}">
        <p14:creationId xmlns:p14="http://schemas.microsoft.com/office/powerpoint/2010/main" val="2507617738"/>
      </p:ext>
    </p:extLst>
  </p:cSld>
  <p:clrMapOvr>
    <a:masterClrMapping/>
  </p:clrMapOvr>
  <p:transition spd="med"/>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Operator Overloading(cont)</a:t>
            </a:r>
          </a:p>
        </p:txBody>
      </p:sp>
      <p:sp>
        <p:nvSpPr>
          <p:cNvPr id="3" name="Content Placeholder 2"/>
          <p:cNvSpPr>
            <a:spLocks noGrp="1"/>
          </p:cNvSpPr>
          <p:nvPr>
            <p:ph idx="1"/>
          </p:nvPr>
        </p:nvSpPr>
        <p:spPr/>
        <p:txBody>
          <a:bodyPr/>
          <a:lstStyle/>
          <a:p>
            <a:r>
              <a:rPr lang="en-US" dirty="0"/>
              <a:t>We have a </a:t>
            </a:r>
            <a:r>
              <a:rPr lang="en-US" b="1" dirty="0">
                <a:solidFill>
                  <a:srgbClr val="C00000"/>
                </a:solidFill>
                <a:effectLst>
                  <a:outerShdw blurRad="38100" dist="38100" dir="2700000" algn="tl">
                    <a:srgbClr val="000000">
                      <a:alpha val="43137"/>
                    </a:srgbClr>
                  </a:outerShdw>
                </a:effectLst>
              </a:rPr>
              <a:t>TypeError</a:t>
            </a:r>
            <a:r>
              <a:rPr lang="en-US" dirty="0"/>
              <a:t> raised since Python didn't know how to add two Point objects together</a:t>
            </a:r>
          </a:p>
          <a:p>
            <a:r>
              <a:rPr lang="en-US" dirty="0"/>
              <a:t>However, the good news is that we can teach this to Python through operator overloading</a:t>
            </a:r>
          </a:p>
          <a:p>
            <a:r>
              <a:rPr lang="en-US" dirty="0"/>
              <a:t>But first, let's get a notion about special functions</a:t>
            </a:r>
          </a:p>
          <a:p>
            <a:r>
              <a:rPr lang="en-US" b="1" dirty="0">
                <a:solidFill>
                  <a:srgbClr val="C00000"/>
                </a:solidFill>
              </a:rPr>
              <a:t>Special Functions in Python</a:t>
            </a:r>
          </a:p>
          <a:p>
            <a:r>
              <a:rPr lang="en-US" dirty="0"/>
              <a:t>Class functions that begins with </a:t>
            </a:r>
            <a:r>
              <a:rPr lang="en-US" b="1" dirty="0">
                <a:solidFill>
                  <a:srgbClr val="C00000"/>
                </a:solidFill>
                <a:effectLst>
                  <a:outerShdw blurRad="38100" dist="38100" dir="2700000" algn="tl">
                    <a:srgbClr val="000000">
                      <a:alpha val="43137"/>
                    </a:srgbClr>
                  </a:outerShdw>
                </a:effectLst>
              </a:rPr>
              <a:t>double underscore __</a:t>
            </a:r>
            <a:r>
              <a:rPr lang="en-US" dirty="0">
                <a:solidFill>
                  <a:srgbClr val="C00000"/>
                </a:solidFill>
                <a:effectLst>
                  <a:outerShdw blurRad="38100" dist="38100" dir="2700000" algn="tl">
                    <a:srgbClr val="000000">
                      <a:alpha val="43137"/>
                    </a:srgbClr>
                  </a:outerShdw>
                </a:effectLst>
              </a:rPr>
              <a:t> </a:t>
            </a:r>
            <a:r>
              <a:rPr lang="en-US" dirty="0"/>
              <a:t>are called special functions in Python (sometimes called </a:t>
            </a:r>
            <a:r>
              <a:rPr lang="en-US" dirty="0">
                <a:solidFill>
                  <a:srgbClr val="C00000"/>
                </a:solidFill>
              </a:rPr>
              <a:t>“dunder”</a:t>
            </a:r>
            <a:r>
              <a:rPr lang="en-US" dirty="0"/>
              <a:t> methods)</a:t>
            </a:r>
          </a:p>
          <a:p>
            <a:r>
              <a:rPr lang="en-US" i="1" dirty="0">
                <a:solidFill>
                  <a:srgbClr val="C00000"/>
                </a:solidFill>
              </a:rPr>
              <a:t>This is because, well, they are not ordinary</a:t>
            </a:r>
          </a:p>
          <a:p>
            <a:r>
              <a:rPr lang="en-US" dirty="0">
                <a:solidFill>
                  <a:srgbClr val="C00000"/>
                </a:solidFill>
                <a:effectLst>
                  <a:outerShdw blurRad="38100" dist="38100" dir="2700000" algn="tl">
                    <a:srgbClr val="000000">
                      <a:alpha val="43137"/>
                    </a:srgbClr>
                  </a:outerShdw>
                </a:effectLst>
              </a:rPr>
              <a:t>The </a:t>
            </a:r>
            <a:r>
              <a:rPr lang="en-US" b="1" dirty="0">
                <a:solidFill>
                  <a:srgbClr val="C00000"/>
                </a:solidFill>
                <a:effectLst>
                  <a:outerShdw blurRad="38100" dist="38100" dir="2700000" algn="tl">
                    <a:srgbClr val="000000">
                      <a:alpha val="43137"/>
                    </a:srgbClr>
                  </a:outerShdw>
                </a:effectLst>
              </a:rPr>
              <a:t>__init__() </a:t>
            </a:r>
            <a:r>
              <a:rPr lang="en-US" dirty="0"/>
              <a:t>function, is one of them</a:t>
            </a:r>
          </a:p>
          <a:p>
            <a:r>
              <a:rPr lang="en-US" dirty="0"/>
              <a:t>It gets called every time we create a new object of that class</a:t>
            </a:r>
          </a:p>
          <a:p>
            <a:r>
              <a:rPr lang="en-US" dirty="0"/>
              <a:t>There are a lot of special functions in Python</a:t>
            </a:r>
          </a:p>
          <a:p>
            <a:r>
              <a:rPr lang="en-US" dirty="0"/>
              <a:t>Using special functions, we can make our class compatible with built-in functions</a:t>
            </a:r>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497</a:t>
            </a:fld>
            <a:endParaRPr lang="en-US" altLang="en-US"/>
          </a:p>
        </p:txBody>
      </p:sp>
    </p:spTree>
    <p:extLst>
      <p:ext uri="{BB962C8B-B14F-4D97-AF65-F5344CB8AC3E}">
        <p14:creationId xmlns:p14="http://schemas.microsoft.com/office/powerpoint/2010/main" val="3064580939"/>
      </p:ext>
    </p:extLst>
  </p:cSld>
  <p:clrMapOvr>
    <a:masterClrMapping/>
  </p:clrMapOvr>
  <p:transition spd="med"/>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Operator Overloading(cont)</a:t>
            </a:r>
          </a:p>
        </p:txBody>
      </p:sp>
      <p:sp>
        <p:nvSpPr>
          <p:cNvPr id="3" name="Content Placeholder 2"/>
          <p:cNvSpPr>
            <a:spLocks noGrp="1"/>
          </p:cNvSpPr>
          <p:nvPr>
            <p:ph idx="1"/>
          </p:nvPr>
        </p:nvSpPr>
        <p:spPr/>
        <p:txBody>
          <a:bodyPr/>
          <a:lstStyle/>
          <a:p>
            <a:r>
              <a:rPr lang="en-US" b="1" dirty="0"/>
              <a:t>Example</a:t>
            </a:r>
          </a:p>
          <a:p>
            <a:r>
              <a:rPr lang="en-US" dirty="0"/>
              <a:t>p1 = Point(2,3)</a:t>
            </a:r>
          </a:p>
          <a:p>
            <a:r>
              <a:rPr lang="en-US" dirty="0"/>
              <a:t>print(p1)</a:t>
            </a:r>
          </a:p>
          <a:p>
            <a:endParaRPr lang="en-US" dirty="0"/>
          </a:p>
          <a:p>
            <a:endParaRPr lang="en-US" dirty="0"/>
          </a:p>
          <a:p>
            <a:endParaRPr lang="en-US" dirty="0"/>
          </a:p>
          <a:p>
            <a:endParaRPr lang="en-US" dirty="0"/>
          </a:p>
          <a:p>
            <a:endParaRPr lang="en-US" dirty="0"/>
          </a:p>
          <a:p>
            <a:endParaRPr lang="en-US" dirty="0"/>
          </a:p>
          <a:p>
            <a:endParaRPr lang="en-US" dirty="0"/>
          </a:p>
          <a:p>
            <a:r>
              <a:rPr lang="en-US" dirty="0"/>
              <a:t>define </a:t>
            </a:r>
            <a:r>
              <a:rPr lang="en-US" b="1" dirty="0">
                <a:solidFill>
                  <a:srgbClr val="C00000"/>
                </a:solidFill>
                <a:effectLst>
                  <a:outerShdw blurRad="38100" dist="38100" dir="2700000" algn="tl">
                    <a:srgbClr val="000000">
                      <a:alpha val="43137"/>
                    </a:srgbClr>
                  </a:outerShdw>
                </a:effectLst>
              </a:rPr>
              <a:t>__</a:t>
            </a:r>
            <a:r>
              <a:rPr lang="en-US" b="1" dirty="0" err="1">
                <a:solidFill>
                  <a:srgbClr val="C00000"/>
                </a:solidFill>
                <a:effectLst>
                  <a:outerShdw blurRad="38100" dist="38100" dir="2700000" algn="tl">
                    <a:srgbClr val="000000">
                      <a:alpha val="43137"/>
                    </a:srgbClr>
                  </a:outerShdw>
                </a:effectLst>
              </a:rPr>
              <a:t>str</a:t>
            </a:r>
            <a:r>
              <a:rPr lang="en-US" b="1" dirty="0">
                <a:solidFill>
                  <a:srgbClr val="C00000"/>
                </a:solidFill>
                <a:effectLst>
                  <a:outerShdw blurRad="38100" dist="38100" dir="2700000" algn="tl">
                    <a:srgbClr val="000000">
                      <a:alpha val="43137"/>
                    </a:srgbClr>
                  </a:outerShdw>
                </a:effectLst>
              </a:rPr>
              <a:t>__() </a:t>
            </a:r>
            <a:r>
              <a:rPr lang="en-US" dirty="0"/>
              <a:t>method in our class, so we can control how it gets printed</a:t>
            </a:r>
          </a:p>
          <a:p>
            <a:r>
              <a:rPr lang="en-US" dirty="0"/>
              <a:t> So, let's add this to our class</a:t>
            </a:r>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498</a:t>
            </a:fld>
            <a:endParaRPr lang="en-US" altLang="en-US"/>
          </a:p>
        </p:txBody>
      </p:sp>
      <p:pic>
        <p:nvPicPr>
          <p:cNvPr id="5" name="Picture 4"/>
          <p:cNvPicPr>
            <a:picLocks noChangeAspect="1"/>
          </p:cNvPicPr>
          <p:nvPr/>
        </p:nvPicPr>
        <p:blipFill>
          <a:blip r:embed="rId2"/>
          <a:stretch>
            <a:fillRect/>
          </a:stretch>
        </p:blipFill>
        <p:spPr>
          <a:xfrm>
            <a:off x="304800" y="2433637"/>
            <a:ext cx="8153400" cy="1990725"/>
          </a:xfrm>
          <a:prstGeom prst="rect">
            <a:avLst/>
          </a:prstGeom>
        </p:spPr>
      </p:pic>
    </p:spTree>
    <p:extLst>
      <p:ext uri="{BB962C8B-B14F-4D97-AF65-F5344CB8AC3E}">
        <p14:creationId xmlns:p14="http://schemas.microsoft.com/office/powerpoint/2010/main" val="3669005487"/>
      </p:ext>
    </p:extLst>
  </p:cSld>
  <p:clrMapOvr>
    <a:masterClrMapping/>
  </p:clrMapOvr>
  <p:transition spd="med"/>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Operator Overloading(cont)</a:t>
            </a:r>
          </a:p>
        </p:txBody>
      </p:sp>
      <p:sp>
        <p:nvSpPr>
          <p:cNvPr id="3" name="Content Placeholder 2"/>
          <p:cNvSpPr>
            <a:spLocks noGrp="1"/>
          </p:cNvSpPr>
          <p:nvPr>
            <p:ph idx="1"/>
          </p:nvPr>
        </p:nvSpPr>
        <p:spPr/>
        <p:txBody>
          <a:bodyPr/>
          <a:lstStyle/>
          <a:p>
            <a:r>
              <a:rPr lang="en-US" i="1" dirty="0">
                <a:solidFill>
                  <a:srgbClr val="C00000"/>
                </a:solidFill>
              </a:rPr>
              <a:t>class Point:</a:t>
            </a:r>
          </a:p>
          <a:p>
            <a:r>
              <a:rPr lang="en-US" i="1" dirty="0">
                <a:solidFill>
                  <a:srgbClr val="C00000"/>
                </a:solidFill>
              </a:rPr>
              <a:t>    def __init__(self, x = 0, y = 0):</a:t>
            </a:r>
          </a:p>
          <a:p>
            <a:r>
              <a:rPr lang="en-US" i="1" dirty="0">
                <a:solidFill>
                  <a:srgbClr val="C00000"/>
                </a:solidFill>
              </a:rPr>
              <a:t>        </a:t>
            </a:r>
            <a:r>
              <a:rPr lang="en-US" i="1" dirty="0" err="1">
                <a:solidFill>
                  <a:srgbClr val="C00000"/>
                </a:solidFill>
              </a:rPr>
              <a:t>self.x</a:t>
            </a:r>
            <a:r>
              <a:rPr lang="en-US" i="1" dirty="0">
                <a:solidFill>
                  <a:srgbClr val="C00000"/>
                </a:solidFill>
              </a:rPr>
              <a:t> = x</a:t>
            </a:r>
          </a:p>
          <a:p>
            <a:r>
              <a:rPr lang="en-US" i="1" dirty="0">
                <a:solidFill>
                  <a:srgbClr val="C00000"/>
                </a:solidFill>
              </a:rPr>
              <a:t>        </a:t>
            </a:r>
            <a:r>
              <a:rPr lang="en-US" i="1" dirty="0" err="1">
                <a:solidFill>
                  <a:srgbClr val="C00000"/>
                </a:solidFill>
              </a:rPr>
              <a:t>self.y</a:t>
            </a:r>
            <a:r>
              <a:rPr lang="en-US" i="1" dirty="0">
                <a:solidFill>
                  <a:srgbClr val="C00000"/>
                </a:solidFill>
              </a:rPr>
              <a:t> = y</a:t>
            </a:r>
          </a:p>
          <a:p>
            <a:r>
              <a:rPr lang="en-US" i="1" dirty="0">
                <a:solidFill>
                  <a:srgbClr val="C00000"/>
                </a:solidFill>
              </a:rPr>
              <a:t>    </a:t>
            </a:r>
            <a:r>
              <a:rPr lang="en-US" i="1" dirty="0" err="1">
                <a:solidFill>
                  <a:srgbClr val="C00000"/>
                </a:solidFill>
              </a:rPr>
              <a:t>def</a:t>
            </a:r>
            <a:r>
              <a:rPr lang="en-US" i="1" dirty="0">
                <a:solidFill>
                  <a:srgbClr val="C00000"/>
                </a:solidFill>
              </a:rPr>
              <a:t> __</a:t>
            </a:r>
            <a:r>
              <a:rPr lang="en-US" i="1" dirty="0" err="1">
                <a:solidFill>
                  <a:srgbClr val="C00000"/>
                </a:solidFill>
              </a:rPr>
              <a:t>str</a:t>
            </a:r>
            <a:r>
              <a:rPr lang="en-US" i="1" dirty="0">
                <a:solidFill>
                  <a:srgbClr val="C00000"/>
                </a:solidFill>
              </a:rPr>
              <a:t>__(self):</a:t>
            </a:r>
          </a:p>
          <a:p>
            <a:r>
              <a:rPr lang="en-US" i="1" dirty="0">
                <a:solidFill>
                  <a:srgbClr val="C00000"/>
                </a:solidFill>
              </a:rPr>
              <a:t>        return "({0},{1})".format(</a:t>
            </a:r>
            <a:r>
              <a:rPr lang="en-US" i="1" dirty="0" err="1">
                <a:solidFill>
                  <a:srgbClr val="C00000"/>
                </a:solidFill>
              </a:rPr>
              <a:t>self.x,self.y</a:t>
            </a:r>
            <a:r>
              <a:rPr lang="en-US" i="1" dirty="0">
                <a:solidFill>
                  <a:srgbClr val="C00000"/>
                </a:solidFill>
              </a:rPr>
              <a:t>)</a:t>
            </a:r>
          </a:p>
          <a:p>
            <a:endParaRPr lang="en-US" dirty="0"/>
          </a:p>
          <a:p>
            <a:r>
              <a:rPr lang="en-US" dirty="0">
                <a:solidFill>
                  <a:srgbClr val="C00000"/>
                </a:solidFill>
                <a:effectLst>
                  <a:outerShdw blurRad="38100" dist="38100" dir="2700000" algn="tl">
                    <a:srgbClr val="000000">
                      <a:alpha val="43137"/>
                    </a:srgbClr>
                  </a:outerShdw>
                </a:effectLst>
              </a:rPr>
              <a:t>p1 = Point(2,3)</a:t>
            </a:r>
          </a:p>
          <a:p>
            <a:r>
              <a:rPr lang="en-US" dirty="0">
                <a:solidFill>
                  <a:srgbClr val="C00000"/>
                </a:solidFill>
                <a:effectLst>
                  <a:outerShdw blurRad="38100" dist="38100" dir="2700000" algn="tl">
                    <a:srgbClr val="000000">
                      <a:alpha val="43137"/>
                    </a:srgbClr>
                  </a:outerShdw>
                </a:effectLst>
              </a:rPr>
              <a:t>print(p1</a:t>
            </a: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499</a:t>
            </a:fld>
            <a:endParaRPr lang="en-US" altLang="en-US"/>
          </a:p>
        </p:txBody>
      </p:sp>
      <p:pic>
        <p:nvPicPr>
          <p:cNvPr id="5" name="Picture 4"/>
          <p:cNvPicPr>
            <a:picLocks noChangeAspect="1"/>
          </p:cNvPicPr>
          <p:nvPr/>
        </p:nvPicPr>
        <p:blipFill>
          <a:blip r:embed="rId2"/>
          <a:stretch>
            <a:fillRect/>
          </a:stretch>
        </p:blipFill>
        <p:spPr>
          <a:xfrm>
            <a:off x="381000" y="4343400"/>
            <a:ext cx="8229600" cy="2286000"/>
          </a:xfrm>
          <a:prstGeom prst="rect">
            <a:avLst/>
          </a:prstGeom>
        </p:spPr>
      </p:pic>
    </p:spTree>
    <p:extLst>
      <p:ext uri="{BB962C8B-B14F-4D97-AF65-F5344CB8AC3E}">
        <p14:creationId xmlns:p14="http://schemas.microsoft.com/office/powerpoint/2010/main" val="51364866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DB72E-A2A0-4401-8F0A-87A84E7F780E}"/>
              </a:ext>
            </a:extLst>
          </p:cNvPr>
          <p:cNvSpPr>
            <a:spLocks noGrp="1"/>
          </p:cNvSpPr>
          <p:nvPr>
            <p:ph type="title"/>
          </p:nvPr>
        </p:nvSpPr>
        <p:spPr/>
        <p:txBody>
          <a:bodyPr/>
          <a:lstStyle/>
          <a:p>
            <a:r>
              <a:rPr lang="en-CA" dirty="0"/>
              <a:t>What is Python</a:t>
            </a:r>
          </a:p>
        </p:txBody>
      </p:sp>
      <p:sp>
        <p:nvSpPr>
          <p:cNvPr id="3" name="Content Placeholder 2">
            <a:extLst>
              <a:ext uri="{FF2B5EF4-FFF2-40B4-BE49-F238E27FC236}">
                <a16:creationId xmlns:a16="http://schemas.microsoft.com/office/drawing/2014/main" id="{1C7BCBF3-CCCD-4D2D-8D92-30076B899C43}"/>
              </a:ext>
            </a:extLst>
          </p:cNvPr>
          <p:cNvSpPr>
            <a:spLocks noGrp="1"/>
          </p:cNvSpPr>
          <p:nvPr>
            <p:ph idx="1"/>
          </p:nvPr>
        </p:nvSpPr>
        <p:spPr/>
        <p:txBody>
          <a:bodyPr/>
          <a:lstStyle/>
          <a:p>
            <a:r>
              <a:rPr lang="en-US" b="1" dirty="0">
                <a:solidFill>
                  <a:srgbClr val="C00000"/>
                </a:solidFill>
                <a:effectLst>
                  <a:outerShdw blurRad="38100" dist="38100" dir="2700000" algn="tl">
                    <a:srgbClr val="000000">
                      <a:alpha val="43137"/>
                    </a:srgbClr>
                  </a:outerShdw>
                </a:effectLst>
              </a:rPr>
              <a:t>Executive Summary</a:t>
            </a:r>
          </a:p>
          <a:p>
            <a:r>
              <a:rPr lang="en-US" dirty="0"/>
              <a:t>Python is an interpreted, object-oriented, high-level programming language with dynamic semantics</a:t>
            </a:r>
          </a:p>
          <a:p>
            <a:r>
              <a:rPr lang="en-US" dirty="0"/>
              <a:t>Its high-level built in data structures, combined with dynamic typing and dynamic binding, make it very attractive for Rapid Application Development, as well as for use as a scripting or glue language to connect existing components together</a:t>
            </a:r>
          </a:p>
          <a:p>
            <a:r>
              <a:rPr lang="en-US" dirty="0"/>
              <a:t>Python's </a:t>
            </a:r>
            <a:r>
              <a:rPr lang="en-US" b="1" dirty="0">
                <a:solidFill>
                  <a:srgbClr val="C00000"/>
                </a:solidFill>
              </a:rPr>
              <a:t>simple, easy to learn syntax emphasizes </a:t>
            </a:r>
            <a:r>
              <a:rPr lang="en-US" dirty="0"/>
              <a:t>readability and therefore reduces the cost of program maintenance</a:t>
            </a:r>
          </a:p>
          <a:p>
            <a:r>
              <a:rPr lang="en-US" dirty="0"/>
              <a:t>Python supports modules and packages, which encourages program modularity and code reuse</a:t>
            </a:r>
          </a:p>
          <a:p>
            <a:r>
              <a:rPr lang="en-US" dirty="0"/>
              <a:t>The Python interpreter and the extensive standard library are available in source or binary form without charge for all major platforms, and can be freely distributed </a:t>
            </a:r>
          </a:p>
          <a:p>
            <a:endParaRPr lang="en-CA" dirty="0"/>
          </a:p>
        </p:txBody>
      </p:sp>
      <p:sp>
        <p:nvSpPr>
          <p:cNvPr id="4" name="Slide Number Placeholder 3">
            <a:extLst>
              <a:ext uri="{FF2B5EF4-FFF2-40B4-BE49-F238E27FC236}">
                <a16:creationId xmlns:a16="http://schemas.microsoft.com/office/drawing/2014/main" id="{4C0C7DBB-AD79-4516-9355-18AFCAB5DF37}"/>
              </a:ext>
            </a:extLst>
          </p:cNvPr>
          <p:cNvSpPr>
            <a:spLocks noGrp="1"/>
          </p:cNvSpPr>
          <p:nvPr>
            <p:ph type="sldNum" sz="quarter" idx="10"/>
          </p:nvPr>
        </p:nvSpPr>
        <p:spPr/>
        <p:txBody>
          <a:bodyPr/>
          <a:lstStyle/>
          <a:p>
            <a:pPr>
              <a:defRPr/>
            </a:pPr>
            <a:fld id="{6DB1FBA9-0009-47E9-8D28-5B0116D2432D}" type="slidenum">
              <a:rPr lang="en-US" altLang="en-US" smtClean="0"/>
              <a:pPr>
                <a:defRPr/>
              </a:pPr>
              <a:t>5</a:t>
            </a:fld>
            <a:endParaRPr lang="en-US" altLang="en-US"/>
          </a:p>
        </p:txBody>
      </p:sp>
    </p:spTree>
    <p:extLst>
      <p:ext uri="{BB962C8B-B14F-4D97-AF65-F5344CB8AC3E}">
        <p14:creationId xmlns:p14="http://schemas.microsoft.com/office/powerpoint/2010/main" val="2408895865"/>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E5544-A599-459E-880A-13D1D9615A78}"/>
              </a:ext>
            </a:extLst>
          </p:cNvPr>
          <p:cNvSpPr>
            <a:spLocks noGrp="1"/>
          </p:cNvSpPr>
          <p:nvPr>
            <p:ph type="title"/>
          </p:nvPr>
        </p:nvSpPr>
        <p:spPr/>
        <p:txBody>
          <a:bodyPr/>
          <a:lstStyle/>
          <a:p>
            <a:r>
              <a:rPr lang="en-US" dirty="0"/>
              <a:t>PEP8 Standard(cont)</a:t>
            </a:r>
            <a:endParaRPr lang="en-CA" dirty="0"/>
          </a:p>
        </p:txBody>
      </p:sp>
      <p:sp>
        <p:nvSpPr>
          <p:cNvPr id="3" name="Content Placeholder 2">
            <a:extLst>
              <a:ext uri="{FF2B5EF4-FFF2-40B4-BE49-F238E27FC236}">
                <a16:creationId xmlns:a16="http://schemas.microsoft.com/office/drawing/2014/main" id="{0BFBD6A7-2B07-41F0-82D9-A4F0B6B510D3}"/>
              </a:ext>
            </a:extLst>
          </p:cNvPr>
          <p:cNvSpPr>
            <a:spLocks noGrp="1"/>
          </p:cNvSpPr>
          <p:nvPr>
            <p:ph idx="1"/>
          </p:nvPr>
        </p:nvSpPr>
        <p:spPr/>
        <p:txBody>
          <a:bodyPr/>
          <a:lstStyle/>
          <a:p>
            <a:r>
              <a:rPr lang="en-US" b="1" dirty="0">
                <a:solidFill>
                  <a:srgbClr val="C00000"/>
                </a:solidFill>
              </a:rPr>
              <a:t>Descriptive: Naming Styles</a:t>
            </a:r>
          </a:p>
          <a:p>
            <a:r>
              <a:rPr lang="en-US" dirty="0"/>
              <a:t>There are a lot of different naming styles</a:t>
            </a:r>
          </a:p>
          <a:p>
            <a:r>
              <a:rPr lang="en-US" dirty="0"/>
              <a:t>It helps to be able to recognize what naming style is being used, independently from what they are used for</a:t>
            </a:r>
          </a:p>
          <a:p>
            <a:endParaRPr lang="en-US" b="1" dirty="0"/>
          </a:p>
          <a:p>
            <a:r>
              <a:rPr lang="en-US" b="1" dirty="0"/>
              <a:t>The following naming styles are commonly distinguished:</a:t>
            </a:r>
          </a:p>
          <a:p>
            <a:r>
              <a:rPr lang="en-US" dirty="0">
                <a:solidFill>
                  <a:srgbClr val="C00000"/>
                </a:solidFill>
              </a:rPr>
              <a:t>b (single lowercase letter)</a:t>
            </a:r>
          </a:p>
          <a:p>
            <a:r>
              <a:rPr lang="en-US" dirty="0">
                <a:solidFill>
                  <a:srgbClr val="C00000"/>
                </a:solidFill>
              </a:rPr>
              <a:t>B (single uppercase letter)</a:t>
            </a:r>
          </a:p>
          <a:p>
            <a:r>
              <a:rPr lang="en-US" dirty="0">
                <a:solidFill>
                  <a:srgbClr val="C00000"/>
                </a:solidFill>
              </a:rPr>
              <a:t>lowercase</a:t>
            </a:r>
          </a:p>
          <a:p>
            <a:r>
              <a:rPr lang="en-US" dirty="0" err="1">
                <a:solidFill>
                  <a:srgbClr val="C00000"/>
                </a:solidFill>
              </a:rPr>
              <a:t>lower_case_with_underscores</a:t>
            </a:r>
            <a:endParaRPr lang="en-US" dirty="0">
              <a:solidFill>
                <a:srgbClr val="C00000"/>
              </a:solidFill>
            </a:endParaRPr>
          </a:p>
          <a:p>
            <a:r>
              <a:rPr lang="en-US" dirty="0">
                <a:solidFill>
                  <a:srgbClr val="C00000"/>
                </a:solidFill>
              </a:rPr>
              <a:t>UPPERCASE</a:t>
            </a:r>
          </a:p>
          <a:p>
            <a:r>
              <a:rPr lang="en-US" dirty="0">
                <a:solidFill>
                  <a:srgbClr val="C00000"/>
                </a:solidFill>
              </a:rPr>
              <a:t>UPPER_CASE_WITH_UNDERSCORES</a:t>
            </a:r>
          </a:p>
          <a:p>
            <a:endParaRPr lang="en-US" dirty="0">
              <a:solidFill>
                <a:srgbClr val="C00000"/>
              </a:solidFill>
            </a:endParaRPr>
          </a:p>
          <a:p>
            <a:endParaRPr lang="en-CA" dirty="0"/>
          </a:p>
        </p:txBody>
      </p:sp>
      <p:sp>
        <p:nvSpPr>
          <p:cNvPr id="4" name="Slide Number Placeholder 3">
            <a:extLst>
              <a:ext uri="{FF2B5EF4-FFF2-40B4-BE49-F238E27FC236}">
                <a16:creationId xmlns:a16="http://schemas.microsoft.com/office/drawing/2014/main" id="{7B8EE863-DB9A-4A87-8823-9BAE3EC33F22}"/>
              </a:ext>
            </a:extLst>
          </p:cNvPr>
          <p:cNvSpPr>
            <a:spLocks noGrp="1"/>
          </p:cNvSpPr>
          <p:nvPr>
            <p:ph type="sldNum" sz="quarter" idx="10"/>
          </p:nvPr>
        </p:nvSpPr>
        <p:spPr/>
        <p:txBody>
          <a:bodyPr/>
          <a:lstStyle/>
          <a:p>
            <a:pPr>
              <a:defRPr/>
            </a:pPr>
            <a:fld id="{6DB1FBA9-0009-47E9-8D28-5B0116D2432D}" type="slidenum">
              <a:rPr lang="en-US" altLang="en-US" smtClean="0"/>
              <a:pPr>
                <a:defRPr/>
              </a:pPr>
              <a:t>50</a:t>
            </a:fld>
            <a:endParaRPr lang="en-US" altLang="en-US"/>
          </a:p>
        </p:txBody>
      </p:sp>
    </p:spTree>
    <p:extLst>
      <p:ext uri="{BB962C8B-B14F-4D97-AF65-F5344CB8AC3E}">
        <p14:creationId xmlns:p14="http://schemas.microsoft.com/office/powerpoint/2010/main" val="3123976478"/>
      </p:ext>
    </p:extLst>
  </p:cSld>
  <p:clrMapOvr>
    <a:masterClrMapping/>
  </p:clrMapOvr>
  <p:transition spd="med"/>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Operator Overloading(cont)</a:t>
            </a:r>
          </a:p>
        </p:txBody>
      </p:sp>
      <p:sp>
        <p:nvSpPr>
          <p:cNvPr id="3" name="Content Placeholder 2"/>
          <p:cNvSpPr>
            <a:spLocks noGrp="1"/>
          </p:cNvSpPr>
          <p:nvPr>
            <p:ph idx="1"/>
          </p:nvPr>
        </p:nvSpPr>
        <p:spPr>
          <a:xfrm>
            <a:off x="0" y="1066800"/>
            <a:ext cx="9144000" cy="5791200"/>
          </a:xfrm>
        </p:spPr>
        <p:txBody>
          <a:bodyPr/>
          <a:lstStyle/>
          <a:p>
            <a:r>
              <a:rPr lang="en-US" dirty="0"/>
              <a:t>Looks much better</a:t>
            </a:r>
          </a:p>
          <a:p>
            <a:r>
              <a:rPr lang="en-US" b="1" dirty="0">
                <a:solidFill>
                  <a:srgbClr val="C00000"/>
                </a:solidFill>
              </a:rPr>
              <a:t>Overloading the + Operator in Python</a:t>
            </a:r>
          </a:p>
          <a:p>
            <a:r>
              <a:rPr lang="en-US" dirty="0"/>
              <a:t>To overload the </a:t>
            </a:r>
            <a:r>
              <a:rPr lang="en-US" b="1" dirty="0">
                <a:solidFill>
                  <a:srgbClr val="C00000"/>
                </a:solidFill>
                <a:effectLst>
                  <a:outerShdw blurRad="38100" dist="38100" dir="2700000" algn="tl">
                    <a:srgbClr val="000000">
                      <a:alpha val="43137"/>
                    </a:srgbClr>
                  </a:outerShdw>
                </a:effectLst>
              </a:rPr>
              <a:t>+</a:t>
            </a:r>
            <a:r>
              <a:rPr lang="en-US" dirty="0"/>
              <a:t> sign, we will need to implement </a:t>
            </a:r>
            <a:r>
              <a:rPr lang="en-US" b="1" dirty="0">
                <a:solidFill>
                  <a:srgbClr val="C00000"/>
                </a:solidFill>
                <a:effectLst>
                  <a:outerShdw blurRad="38100" dist="38100" dir="2700000" algn="tl">
                    <a:srgbClr val="000000">
                      <a:alpha val="43137"/>
                    </a:srgbClr>
                  </a:outerShdw>
                </a:effectLst>
              </a:rPr>
              <a:t>__add__() </a:t>
            </a:r>
            <a:r>
              <a:rPr lang="en-US" dirty="0"/>
              <a:t>function in the class</a:t>
            </a:r>
          </a:p>
          <a:p>
            <a:r>
              <a:rPr lang="en-US" dirty="0"/>
              <a:t>We can do whatever we like, inside this function</a:t>
            </a:r>
          </a:p>
          <a:p>
            <a:r>
              <a:rPr lang="en-US" dirty="0"/>
              <a:t>But it makes sense to return a Point object of the coordinate sum</a:t>
            </a:r>
          </a:p>
          <a:p>
            <a:r>
              <a:rPr lang="en-US" sz="1800" i="1" dirty="0">
                <a:solidFill>
                  <a:srgbClr val="C00000"/>
                </a:solidFill>
              </a:rPr>
              <a:t>class Point:</a:t>
            </a:r>
          </a:p>
          <a:p>
            <a:r>
              <a:rPr lang="en-US" sz="1800" i="1" dirty="0">
                <a:solidFill>
                  <a:srgbClr val="C00000"/>
                </a:solidFill>
              </a:rPr>
              <a:t>    def __init__(self, x = 0, y = 0):</a:t>
            </a:r>
          </a:p>
          <a:p>
            <a:r>
              <a:rPr lang="en-US" sz="1800" i="1" dirty="0">
                <a:solidFill>
                  <a:srgbClr val="C00000"/>
                </a:solidFill>
              </a:rPr>
              <a:t>        </a:t>
            </a:r>
            <a:r>
              <a:rPr lang="en-US" sz="1800" i="1" dirty="0" err="1">
                <a:solidFill>
                  <a:srgbClr val="C00000"/>
                </a:solidFill>
              </a:rPr>
              <a:t>self.x</a:t>
            </a:r>
            <a:r>
              <a:rPr lang="en-US" sz="1800" i="1" dirty="0">
                <a:solidFill>
                  <a:srgbClr val="C00000"/>
                </a:solidFill>
              </a:rPr>
              <a:t> = x</a:t>
            </a:r>
          </a:p>
          <a:p>
            <a:r>
              <a:rPr lang="en-US" sz="1800" i="1" dirty="0">
                <a:solidFill>
                  <a:srgbClr val="C00000"/>
                </a:solidFill>
              </a:rPr>
              <a:t>        </a:t>
            </a:r>
            <a:r>
              <a:rPr lang="en-US" sz="1800" i="1" dirty="0" err="1">
                <a:solidFill>
                  <a:srgbClr val="C00000"/>
                </a:solidFill>
              </a:rPr>
              <a:t>self.y</a:t>
            </a:r>
            <a:r>
              <a:rPr lang="en-US" sz="1800" i="1" dirty="0">
                <a:solidFill>
                  <a:srgbClr val="C00000"/>
                </a:solidFill>
              </a:rPr>
              <a:t> = y</a:t>
            </a:r>
          </a:p>
          <a:p>
            <a:r>
              <a:rPr lang="en-US" sz="1800" i="1" dirty="0">
                <a:solidFill>
                  <a:srgbClr val="C00000"/>
                </a:solidFill>
              </a:rPr>
              <a:t>    </a:t>
            </a:r>
            <a:r>
              <a:rPr lang="en-US" sz="1800" i="1" dirty="0" err="1">
                <a:solidFill>
                  <a:srgbClr val="C00000"/>
                </a:solidFill>
              </a:rPr>
              <a:t>def</a:t>
            </a:r>
            <a:r>
              <a:rPr lang="en-US" sz="1800" i="1" dirty="0">
                <a:solidFill>
                  <a:srgbClr val="C00000"/>
                </a:solidFill>
              </a:rPr>
              <a:t> __</a:t>
            </a:r>
            <a:r>
              <a:rPr lang="en-US" sz="1800" i="1" dirty="0" err="1">
                <a:solidFill>
                  <a:srgbClr val="C00000"/>
                </a:solidFill>
              </a:rPr>
              <a:t>str</a:t>
            </a:r>
            <a:r>
              <a:rPr lang="en-US" sz="1800" i="1" dirty="0">
                <a:solidFill>
                  <a:srgbClr val="C00000"/>
                </a:solidFill>
              </a:rPr>
              <a:t>__(self):</a:t>
            </a:r>
          </a:p>
          <a:p>
            <a:r>
              <a:rPr lang="en-US" sz="1800" i="1" dirty="0">
                <a:solidFill>
                  <a:srgbClr val="C00000"/>
                </a:solidFill>
              </a:rPr>
              <a:t>        return "({0},{1})".format(</a:t>
            </a:r>
            <a:r>
              <a:rPr lang="en-US" sz="1800" i="1" dirty="0" err="1">
                <a:solidFill>
                  <a:srgbClr val="C00000"/>
                </a:solidFill>
              </a:rPr>
              <a:t>self.x,self.y</a:t>
            </a:r>
            <a:r>
              <a:rPr lang="en-US" sz="1800" i="1" dirty="0">
                <a:solidFill>
                  <a:srgbClr val="C00000"/>
                </a:solidFill>
              </a:rPr>
              <a:t>)</a:t>
            </a:r>
          </a:p>
          <a:p>
            <a:r>
              <a:rPr lang="en-US" sz="1800" i="1" dirty="0">
                <a:solidFill>
                  <a:srgbClr val="C00000"/>
                </a:solidFill>
              </a:rPr>
              <a:t>    </a:t>
            </a:r>
            <a:r>
              <a:rPr lang="en-US" sz="1800" i="1" dirty="0" err="1">
                <a:solidFill>
                  <a:srgbClr val="C00000"/>
                </a:solidFill>
              </a:rPr>
              <a:t>def</a:t>
            </a:r>
            <a:r>
              <a:rPr lang="en-US" sz="1800" i="1" dirty="0">
                <a:solidFill>
                  <a:srgbClr val="C00000"/>
                </a:solidFill>
              </a:rPr>
              <a:t> __add__(</a:t>
            </a:r>
            <a:r>
              <a:rPr lang="en-US" sz="1800" i="1" dirty="0" err="1">
                <a:solidFill>
                  <a:srgbClr val="C00000"/>
                </a:solidFill>
              </a:rPr>
              <a:t>self,other</a:t>
            </a:r>
            <a:r>
              <a:rPr lang="en-US" sz="1800" i="1" dirty="0">
                <a:solidFill>
                  <a:srgbClr val="C00000"/>
                </a:solidFill>
              </a:rPr>
              <a:t>):</a:t>
            </a:r>
          </a:p>
          <a:p>
            <a:r>
              <a:rPr lang="en-US" sz="1800" i="1" dirty="0">
                <a:solidFill>
                  <a:srgbClr val="C00000"/>
                </a:solidFill>
              </a:rPr>
              <a:t>        x = </a:t>
            </a:r>
            <a:r>
              <a:rPr lang="en-US" sz="1800" i="1" dirty="0" err="1">
                <a:solidFill>
                  <a:srgbClr val="C00000"/>
                </a:solidFill>
              </a:rPr>
              <a:t>self.x</a:t>
            </a:r>
            <a:r>
              <a:rPr lang="en-US" sz="1800" i="1" dirty="0">
                <a:solidFill>
                  <a:srgbClr val="C00000"/>
                </a:solidFill>
              </a:rPr>
              <a:t> + </a:t>
            </a:r>
            <a:r>
              <a:rPr lang="en-US" sz="1800" i="1" dirty="0" err="1">
                <a:solidFill>
                  <a:srgbClr val="C00000"/>
                </a:solidFill>
              </a:rPr>
              <a:t>other.x</a:t>
            </a:r>
            <a:endParaRPr lang="en-US" sz="1800" i="1" dirty="0">
              <a:solidFill>
                <a:srgbClr val="C00000"/>
              </a:solidFill>
            </a:endParaRPr>
          </a:p>
          <a:p>
            <a:r>
              <a:rPr lang="en-US" sz="1800" i="1" dirty="0">
                <a:solidFill>
                  <a:srgbClr val="C00000"/>
                </a:solidFill>
              </a:rPr>
              <a:t>        y = </a:t>
            </a:r>
            <a:r>
              <a:rPr lang="en-US" sz="1800" i="1" dirty="0" err="1">
                <a:solidFill>
                  <a:srgbClr val="C00000"/>
                </a:solidFill>
              </a:rPr>
              <a:t>self.y</a:t>
            </a:r>
            <a:r>
              <a:rPr lang="en-US" sz="1800" i="1" dirty="0">
                <a:solidFill>
                  <a:srgbClr val="C00000"/>
                </a:solidFill>
              </a:rPr>
              <a:t> + </a:t>
            </a:r>
            <a:r>
              <a:rPr lang="en-US" sz="1800" i="1" dirty="0" err="1">
                <a:solidFill>
                  <a:srgbClr val="C00000"/>
                </a:solidFill>
              </a:rPr>
              <a:t>other.y</a:t>
            </a:r>
            <a:endParaRPr lang="en-US" sz="1800" i="1" dirty="0">
              <a:solidFill>
                <a:srgbClr val="C00000"/>
              </a:solidFill>
            </a:endParaRPr>
          </a:p>
          <a:p>
            <a:r>
              <a:rPr lang="en-US" sz="1800" i="1" dirty="0">
                <a:solidFill>
                  <a:srgbClr val="C00000"/>
                </a:solidFill>
              </a:rPr>
              <a:t>        return Point(</a:t>
            </a:r>
            <a:r>
              <a:rPr lang="en-US" sz="1800" i="1" dirty="0" err="1">
                <a:solidFill>
                  <a:srgbClr val="C00000"/>
                </a:solidFill>
              </a:rPr>
              <a:t>x,y</a:t>
            </a:r>
            <a:r>
              <a:rPr lang="en-US" sz="1800" i="1" dirty="0">
                <a:solidFill>
                  <a:srgbClr val="C00000"/>
                </a:solidFill>
              </a:rPr>
              <a:t>)</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500</a:t>
            </a:fld>
            <a:endParaRPr lang="en-US" altLang="en-US"/>
          </a:p>
        </p:txBody>
      </p:sp>
    </p:spTree>
    <p:extLst>
      <p:ext uri="{BB962C8B-B14F-4D97-AF65-F5344CB8AC3E}">
        <p14:creationId xmlns:p14="http://schemas.microsoft.com/office/powerpoint/2010/main" val="102121106"/>
      </p:ext>
    </p:extLst>
  </p:cSld>
  <p:clrMapOvr>
    <a:masterClrMapping/>
  </p:clrMapOvr>
  <p:transition spd="med"/>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Operator Overloading(cont)</a:t>
            </a:r>
          </a:p>
        </p:txBody>
      </p:sp>
      <p:sp>
        <p:nvSpPr>
          <p:cNvPr id="3" name="Content Placeholder 2"/>
          <p:cNvSpPr>
            <a:spLocks noGrp="1"/>
          </p:cNvSpPr>
          <p:nvPr>
            <p:ph idx="1"/>
          </p:nvPr>
        </p:nvSpPr>
        <p:spPr/>
        <p:txBody>
          <a:bodyPr/>
          <a:lstStyle/>
          <a:p>
            <a:r>
              <a:rPr lang="en-US" dirty="0"/>
              <a:t>Now let’s try the addition again</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501</a:t>
            </a:fld>
            <a:endParaRPr lang="en-US" altLang="en-US"/>
          </a:p>
        </p:txBody>
      </p:sp>
      <p:pic>
        <p:nvPicPr>
          <p:cNvPr id="5" name="Picture 4"/>
          <p:cNvPicPr>
            <a:picLocks noChangeAspect="1"/>
          </p:cNvPicPr>
          <p:nvPr/>
        </p:nvPicPr>
        <p:blipFill>
          <a:blip r:embed="rId2"/>
          <a:stretch>
            <a:fillRect/>
          </a:stretch>
        </p:blipFill>
        <p:spPr>
          <a:xfrm>
            <a:off x="609600" y="1566126"/>
            <a:ext cx="7858027" cy="5133975"/>
          </a:xfrm>
          <a:prstGeom prst="rect">
            <a:avLst/>
          </a:prstGeom>
        </p:spPr>
      </p:pic>
    </p:spTree>
    <p:extLst>
      <p:ext uri="{BB962C8B-B14F-4D97-AF65-F5344CB8AC3E}">
        <p14:creationId xmlns:p14="http://schemas.microsoft.com/office/powerpoint/2010/main" val="1484782721"/>
      </p:ext>
    </p:extLst>
  </p:cSld>
  <p:clrMapOvr>
    <a:masterClrMapping/>
  </p:clrMapOvr>
  <p:transition spd="med"/>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Operator Overloading(cont)</a:t>
            </a:r>
          </a:p>
        </p:txBody>
      </p:sp>
      <p:sp>
        <p:nvSpPr>
          <p:cNvPr id="3" name="Content Placeholder 2"/>
          <p:cNvSpPr>
            <a:spLocks noGrp="1"/>
          </p:cNvSpPr>
          <p:nvPr>
            <p:ph idx="1"/>
          </p:nvPr>
        </p:nvSpPr>
        <p:spPr/>
        <p:txBody>
          <a:bodyPr/>
          <a:lstStyle/>
          <a:p>
            <a:endParaRPr lang="en-US" dirty="0"/>
          </a:p>
          <a:p>
            <a:r>
              <a:rPr lang="en-US" dirty="0"/>
              <a:t>You could have done it this way</a:t>
            </a:r>
          </a:p>
          <a:p>
            <a:endParaRPr lang="en-US" dirty="0"/>
          </a:p>
          <a:p>
            <a:endParaRPr lang="en-US" dirty="0"/>
          </a:p>
          <a:p>
            <a:endParaRPr lang="en-US" dirty="0"/>
          </a:p>
          <a:p>
            <a:endParaRPr lang="en-US" dirty="0"/>
          </a:p>
          <a:p>
            <a:endParaRPr lang="en-US" dirty="0"/>
          </a:p>
          <a:p>
            <a:endParaRPr lang="en-US" i="1" dirty="0">
              <a:solidFill>
                <a:srgbClr val="C00000"/>
              </a:solidFill>
            </a:endParaRPr>
          </a:p>
          <a:p>
            <a:r>
              <a:rPr lang="en-US" i="1" dirty="0">
                <a:solidFill>
                  <a:srgbClr val="C00000"/>
                </a:solidFill>
              </a:rPr>
              <a:t>What happens is that, when you do p1 + p2, Python will call p1.__add__(p2) which in turn is </a:t>
            </a:r>
            <a:r>
              <a:rPr lang="en-US" i="1" dirty="0" err="1">
                <a:solidFill>
                  <a:srgbClr val="C00000"/>
                </a:solidFill>
              </a:rPr>
              <a:t>Point.__add</a:t>
            </a:r>
            <a:r>
              <a:rPr lang="en-US" i="1" dirty="0">
                <a:solidFill>
                  <a:srgbClr val="C00000"/>
                </a:solidFill>
              </a:rPr>
              <a:t>__(p1,p2)</a:t>
            </a:r>
          </a:p>
          <a:p>
            <a:endParaRPr lang="en-US" dirty="0"/>
          </a:p>
          <a:p>
            <a:r>
              <a:rPr lang="en-US" dirty="0"/>
              <a:t>You can overload other operators as well, see the chart on the next slide</a:t>
            </a:r>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502</a:t>
            </a:fld>
            <a:endParaRPr lang="en-US" altLang="en-US"/>
          </a:p>
        </p:txBody>
      </p:sp>
      <p:pic>
        <p:nvPicPr>
          <p:cNvPr id="6" name="Picture 5"/>
          <p:cNvPicPr>
            <a:picLocks noChangeAspect="1"/>
          </p:cNvPicPr>
          <p:nvPr/>
        </p:nvPicPr>
        <p:blipFill>
          <a:blip r:embed="rId2"/>
          <a:stretch>
            <a:fillRect/>
          </a:stretch>
        </p:blipFill>
        <p:spPr>
          <a:xfrm>
            <a:off x="304800" y="1981200"/>
            <a:ext cx="7600950" cy="1704975"/>
          </a:xfrm>
          <a:prstGeom prst="rect">
            <a:avLst/>
          </a:prstGeom>
        </p:spPr>
      </p:pic>
    </p:spTree>
    <p:extLst>
      <p:ext uri="{BB962C8B-B14F-4D97-AF65-F5344CB8AC3E}">
        <p14:creationId xmlns:p14="http://schemas.microsoft.com/office/powerpoint/2010/main" val="3365224116"/>
      </p:ext>
    </p:extLst>
  </p:cSld>
  <p:clrMapOvr>
    <a:masterClrMapping/>
  </p:clrMapOvr>
  <p:transition spd="med"/>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Operator Overloading(cont)</a:t>
            </a:r>
          </a:p>
        </p:txBody>
      </p:sp>
      <p:pic>
        <p:nvPicPr>
          <p:cNvPr id="5" name="Content Placeholder 4"/>
          <p:cNvPicPr>
            <a:picLocks noGrp="1" noChangeAspect="1"/>
          </p:cNvPicPr>
          <p:nvPr>
            <p:ph idx="1"/>
          </p:nvPr>
        </p:nvPicPr>
        <p:blipFill>
          <a:blip r:embed="rId2"/>
          <a:stretch>
            <a:fillRect/>
          </a:stretch>
        </p:blipFill>
        <p:spPr>
          <a:xfrm>
            <a:off x="1143000" y="1066800"/>
            <a:ext cx="7010400" cy="5562600"/>
          </a:xfrm>
          <a:prstGeom prst="rect">
            <a:avLst/>
          </a:prstGeom>
        </p:spPr>
      </p:pic>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503</a:t>
            </a:fld>
            <a:endParaRPr lang="en-US" altLang="en-US"/>
          </a:p>
        </p:txBody>
      </p:sp>
    </p:spTree>
    <p:extLst>
      <p:ext uri="{BB962C8B-B14F-4D97-AF65-F5344CB8AC3E}">
        <p14:creationId xmlns:p14="http://schemas.microsoft.com/office/powerpoint/2010/main" val="2639377400"/>
      </p:ext>
    </p:extLst>
  </p:cSld>
  <p:clrMapOvr>
    <a:masterClrMapping/>
  </p:clrMapOvr>
  <p:transition spd="med"/>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Operator Overloading(cont)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a:t>Overloading Comparison Operators in Python</a:t>
                </a:r>
              </a:p>
              <a:p>
                <a:r>
                  <a:rPr lang="en-US" dirty="0"/>
                  <a:t>Python does not limit operator overloading to arithmetic operators only</a:t>
                </a:r>
              </a:p>
              <a:p>
                <a:r>
                  <a:rPr lang="en-US" dirty="0">
                    <a:solidFill>
                      <a:srgbClr val="C00000"/>
                    </a:solidFill>
                    <a:effectLst>
                      <a:outerShdw blurRad="38100" dist="38100" dir="2700000" algn="tl">
                        <a:srgbClr val="000000">
                          <a:alpha val="43137"/>
                        </a:srgbClr>
                      </a:outerShdw>
                    </a:effectLst>
                  </a:rPr>
                  <a:t>We can overload comparison operators as well</a:t>
                </a:r>
              </a:p>
              <a:p>
                <a:r>
                  <a:rPr lang="en-US" dirty="0"/>
                  <a:t>Suppose, we wanted to implement the less than symbol “</a:t>
                </a:r>
                <a:r>
                  <a:rPr lang="en-US" dirty="0">
                    <a:solidFill>
                      <a:srgbClr val="C00000"/>
                    </a:solidFill>
                    <a:effectLst>
                      <a:outerShdw blurRad="38100" dist="38100" dir="2700000" algn="tl">
                        <a:srgbClr val="000000">
                          <a:alpha val="43137"/>
                        </a:srgbClr>
                      </a:outerShdw>
                    </a:effectLst>
                  </a:rPr>
                  <a:t>&lt;</a:t>
                </a:r>
                <a:r>
                  <a:rPr lang="en-US" dirty="0"/>
                  <a:t>“ in our Point class</a:t>
                </a:r>
              </a:p>
              <a:p>
                <a:r>
                  <a:rPr lang="en-US" dirty="0"/>
                  <a:t>Let us compare the magnitude of these points from the origin and return the result for this purpose</a:t>
                </a:r>
              </a:p>
              <a:p>
                <a:r>
                  <a:rPr lang="en-US" dirty="0"/>
                  <a:t>If you remember magnitude of a point in the Cartesian plane, it is </a:t>
                </a:r>
                <a:r>
                  <a:rPr lang="en-US" i="1" dirty="0">
                    <a:solidFill>
                      <a:srgbClr val="C00000"/>
                    </a:solidFill>
                  </a:rPr>
                  <a:t>|(</a:t>
                </a:r>
                <a:r>
                  <a:rPr lang="en-US" i="1" dirty="0" err="1">
                    <a:solidFill>
                      <a:srgbClr val="C00000"/>
                    </a:solidFill>
                  </a:rPr>
                  <a:t>a,b</a:t>
                </a:r>
                <a:r>
                  <a:rPr lang="en-US" i="1" dirty="0">
                    <a:solidFill>
                      <a:srgbClr val="C00000"/>
                    </a:solidFill>
                  </a:rPr>
                  <a:t>)| = </a:t>
                </a:r>
                <a:r>
                  <a:rPr lang="en-US" i="1" dirty="0" err="1">
                    <a:solidFill>
                      <a:srgbClr val="C00000"/>
                    </a:solidFill>
                  </a:rPr>
                  <a:t>square_root</a:t>
                </a:r>
                <a:r>
                  <a:rPr lang="en-US" i="1" dirty="0">
                    <a:solidFill>
                      <a:srgbClr val="C00000"/>
                    </a:solidFill>
                  </a:rPr>
                  <a:t>(</a:t>
                </a:r>
                <a14:m>
                  <m:oMath xmlns:m="http://schemas.openxmlformats.org/officeDocument/2006/math">
                    <m:sSup>
                      <m:sSupPr>
                        <m:ctrlPr>
                          <a:rPr lang="pt-BR" i="1" smtClean="0">
                            <a:solidFill>
                              <a:srgbClr val="C00000"/>
                            </a:solidFill>
                            <a:latin typeface="Cambria Math" panose="02040503050406030204" pitchFamily="18" charset="0"/>
                          </a:rPr>
                        </m:ctrlPr>
                      </m:sSupPr>
                      <m:e>
                        <m:r>
                          <a:rPr lang="pt-BR" i="1" smtClean="0">
                            <a:solidFill>
                              <a:srgbClr val="C00000"/>
                            </a:solidFill>
                            <a:latin typeface="Cambria Math" panose="02040503050406030204" pitchFamily="18" charset="0"/>
                          </a:rPr>
                          <m:t>𝑎</m:t>
                        </m:r>
                      </m:e>
                      <m:sup>
                        <m:r>
                          <a:rPr lang="pt-BR" i="1" smtClean="0">
                            <a:solidFill>
                              <a:srgbClr val="C00000"/>
                            </a:solidFill>
                            <a:latin typeface="Cambria Math" panose="02040503050406030204" pitchFamily="18" charset="0"/>
                          </a:rPr>
                          <m:t>2</m:t>
                        </m:r>
                      </m:sup>
                    </m:sSup>
                    <m:r>
                      <a:rPr lang="pt-BR" i="1" smtClean="0">
                        <a:solidFill>
                          <a:srgbClr val="C00000"/>
                        </a:solidFill>
                        <a:latin typeface="Cambria Math" panose="02040503050406030204" pitchFamily="18" charset="0"/>
                      </a:rPr>
                      <m:t>+</m:t>
                    </m:r>
                    <m:sSup>
                      <m:sSupPr>
                        <m:ctrlPr>
                          <a:rPr lang="pt-BR" i="1" smtClean="0">
                            <a:solidFill>
                              <a:srgbClr val="C00000"/>
                            </a:solidFill>
                            <a:latin typeface="Cambria Math" panose="02040503050406030204" pitchFamily="18" charset="0"/>
                          </a:rPr>
                        </m:ctrlPr>
                      </m:sSupPr>
                      <m:e>
                        <m:r>
                          <a:rPr lang="pt-BR" i="1" smtClean="0">
                            <a:solidFill>
                              <a:srgbClr val="C00000"/>
                            </a:solidFill>
                            <a:latin typeface="Cambria Math" panose="02040503050406030204" pitchFamily="18" charset="0"/>
                          </a:rPr>
                          <m:t>𝑏</m:t>
                        </m:r>
                      </m:e>
                      <m:sup>
                        <m:r>
                          <a:rPr lang="pt-BR" i="1" smtClean="0">
                            <a:solidFill>
                              <a:srgbClr val="C00000"/>
                            </a:solidFill>
                            <a:latin typeface="Cambria Math" panose="02040503050406030204" pitchFamily="18" charset="0"/>
                          </a:rPr>
                          <m:t>2</m:t>
                        </m:r>
                      </m:sup>
                    </m:sSup>
                    <m:r>
                      <a:rPr lang="en-US" b="0" i="1" smtClean="0">
                        <a:solidFill>
                          <a:srgbClr val="C00000"/>
                        </a:solidFill>
                        <a:latin typeface="Cambria Math" panose="02040503050406030204" pitchFamily="18" charset="0"/>
                      </a:rPr>
                      <m:t>)</m:t>
                    </m:r>
                  </m:oMath>
                </a14:m>
                <a:endParaRPr lang="en-US" i="1" dirty="0">
                  <a:solidFill>
                    <a:srgbClr val="C00000"/>
                  </a:solidFill>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548"/>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504</a:t>
            </a:fld>
            <a:endParaRPr lang="en-US" altLang="en-US"/>
          </a:p>
        </p:txBody>
      </p:sp>
      <p:pic>
        <p:nvPicPr>
          <p:cNvPr id="5" name="Picture 4">
            <a:extLst>
              <a:ext uri="{FF2B5EF4-FFF2-40B4-BE49-F238E27FC236}">
                <a16:creationId xmlns:a16="http://schemas.microsoft.com/office/drawing/2014/main" id="{0E3B4BEB-2829-404F-8146-B597DDADFA16}"/>
              </a:ext>
            </a:extLst>
          </p:cNvPr>
          <p:cNvPicPr>
            <a:picLocks noChangeAspect="1"/>
          </p:cNvPicPr>
          <p:nvPr/>
        </p:nvPicPr>
        <p:blipFill>
          <a:blip r:embed="rId3"/>
          <a:stretch>
            <a:fillRect/>
          </a:stretch>
        </p:blipFill>
        <p:spPr>
          <a:xfrm>
            <a:off x="510268" y="4724400"/>
            <a:ext cx="2895600" cy="1815595"/>
          </a:xfrm>
          <a:prstGeom prst="rect">
            <a:avLst/>
          </a:prstGeom>
        </p:spPr>
      </p:pic>
      <p:sp>
        <p:nvSpPr>
          <p:cNvPr id="6" name="TextBox 5">
            <a:extLst>
              <a:ext uri="{FF2B5EF4-FFF2-40B4-BE49-F238E27FC236}">
                <a16:creationId xmlns:a16="http://schemas.microsoft.com/office/drawing/2014/main" id="{8DB719F8-2579-4E36-ADAA-A1907636889F}"/>
              </a:ext>
            </a:extLst>
          </p:cNvPr>
          <p:cNvSpPr txBox="1"/>
          <p:nvPr/>
        </p:nvSpPr>
        <p:spPr>
          <a:xfrm>
            <a:off x="3881119" y="4924311"/>
            <a:ext cx="3429000" cy="707886"/>
          </a:xfrm>
          <a:prstGeom prst="rect">
            <a:avLst/>
          </a:prstGeom>
          <a:noFill/>
        </p:spPr>
        <p:txBody>
          <a:bodyPr wrap="square" rtlCol="0">
            <a:spAutoFit/>
          </a:bodyPr>
          <a:lstStyle/>
          <a:p>
            <a:r>
              <a:rPr lang="en-US" i="1" dirty="0">
                <a:solidFill>
                  <a:srgbClr val="C00000"/>
                </a:solidFill>
              </a:rPr>
              <a:t>c is the magnitude of the point(</a:t>
            </a:r>
            <a:r>
              <a:rPr lang="en-US" i="1" dirty="0" err="1">
                <a:solidFill>
                  <a:srgbClr val="C00000"/>
                </a:solidFill>
              </a:rPr>
              <a:t>a,b</a:t>
            </a:r>
            <a:r>
              <a:rPr lang="en-US" i="1" dirty="0">
                <a:solidFill>
                  <a:srgbClr val="C00000"/>
                </a:solidFill>
              </a:rPr>
              <a:t>)</a:t>
            </a:r>
          </a:p>
        </p:txBody>
      </p:sp>
    </p:spTree>
    <p:extLst>
      <p:ext uri="{BB962C8B-B14F-4D97-AF65-F5344CB8AC3E}">
        <p14:creationId xmlns:p14="http://schemas.microsoft.com/office/powerpoint/2010/main" val="4136900670"/>
      </p:ext>
    </p:extLst>
  </p:cSld>
  <p:clrMapOvr>
    <a:masterClrMapping/>
  </p:clrMapOvr>
  <p:transition spd="med"/>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Operator Overloading(cont)</a:t>
            </a:r>
          </a:p>
        </p:txBody>
      </p:sp>
      <p:sp>
        <p:nvSpPr>
          <p:cNvPr id="3" name="Content Placeholder 2"/>
          <p:cNvSpPr>
            <a:spLocks noGrp="1"/>
          </p:cNvSpPr>
          <p:nvPr>
            <p:ph idx="1"/>
          </p:nvPr>
        </p:nvSpPr>
        <p:spPr/>
        <p:txBody>
          <a:bodyPr/>
          <a:lstStyle/>
          <a:p>
            <a:r>
              <a:rPr lang="en-US" i="1" dirty="0">
                <a:solidFill>
                  <a:srgbClr val="C00000"/>
                </a:solidFill>
              </a:rPr>
              <a:t>class Point:</a:t>
            </a:r>
          </a:p>
          <a:p>
            <a:r>
              <a:rPr lang="en-US" i="1" dirty="0">
                <a:solidFill>
                  <a:srgbClr val="C00000"/>
                </a:solidFill>
              </a:rPr>
              <a:t>    def __init__(self, x = 0, y = 0):</a:t>
            </a:r>
          </a:p>
          <a:p>
            <a:r>
              <a:rPr lang="en-US" i="1" dirty="0">
                <a:solidFill>
                  <a:srgbClr val="C00000"/>
                </a:solidFill>
              </a:rPr>
              <a:t>        </a:t>
            </a:r>
            <a:r>
              <a:rPr lang="en-US" i="1" dirty="0" err="1">
                <a:solidFill>
                  <a:srgbClr val="C00000"/>
                </a:solidFill>
              </a:rPr>
              <a:t>self.x</a:t>
            </a:r>
            <a:r>
              <a:rPr lang="en-US" i="1" dirty="0">
                <a:solidFill>
                  <a:srgbClr val="C00000"/>
                </a:solidFill>
              </a:rPr>
              <a:t> = x</a:t>
            </a:r>
          </a:p>
          <a:p>
            <a:r>
              <a:rPr lang="en-US" i="1" dirty="0">
                <a:solidFill>
                  <a:srgbClr val="C00000"/>
                </a:solidFill>
              </a:rPr>
              <a:t>        </a:t>
            </a:r>
            <a:r>
              <a:rPr lang="en-US" i="1" dirty="0" err="1">
                <a:solidFill>
                  <a:srgbClr val="C00000"/>
                </a:solidFill>
              </a:rPr>
              <a:t>self.y</a:t>
            </a:r>
            <a:r>
              <a:rPr lang="en-US" i="1" dirty="0">
                <a:solidFill>
                  <a:srgbClr val="C00000"/>
                </a:solidFill>
              </a:rPr>
              <a:t> = y</a:t>
            </a:r>
          </a:p>
          <a:p>
            <a:r>
              <a:rPr lang="en-US" i="1" dirty="0">
                <a:solidFill>
                  <a:srgbClr val="C00000"/>
                </a:solidFill>
              </a:rPr>
              <a:t>    </a:t>
            </a:r>
          </a:p>
          <a:p>
            <a:r>
              <a:rPr lang="en-US" i="1" dirty="0">
                <a:solidFill>
                  <a:srgbClr val="C00000"/>
                </a:solidFill>
              </a:rPr>
              <a:t>    </a:t>
            </a:r>
            <a:r>
              <a:rPr lang="en-US" i="1" dirty="0" err="1">
                <a:solidFill>
                  <a:srgbClr val="C00000"/>
                </a:solidFill>
              </a:rPr>
              <a:t>def</a:t>
            </a:r>
            <a:r>
              <a:rPr lang="en-US" i="1" dirty="0">
                <a:solidFill>
                  <a:srgbClr val="C00000"/>
                </a:solidFill>
              </a:rPr>
              <a:t> __</a:t>
            </a:r>
            <a:r>
              <a:rPr lang="en-US" i="1" dirty="0" err="1">
                <a:solidFill>
                  <a:srgbClr val="C00000"/>
                </a:solidFill>
              </a:rPr>
              <a:t>str</a:t>
            </a:r>
            <a:r>
              <a:rPr lang="en-US" i="1" dirty="0">
                <a:solidFill>
                  <a:srgbClr val="C00000"/>
                </a:solidFill>
              </a:rPr>
              <a:t>__(self):</a:t>
            </a:r>
          </a:p>
          <a:p>
            <a:r>
              <a:rPr lang="en-US" i="1" dirty="0">
                <a:solidFill>
                  <a:srgbClr val="C00000"/>
                </a:solidFill>
              </a:rPr>
              <a:t>        return "({0},{1})".format(</a:t>
            </a:r>
            <a:r>
              <a:rPr lang="en-US" i="1" dirty="0" err="1">
                <a:solidFill>
                  <a:srgbClr val="C00000"/>
                </a:solidFill>
              </a:rPr>
              <a:t>self.x,self.y</a:t>
            </a:r>
            <a:r>
              <a:rPr lang="en-US" i="1" dirty="0">
                <a:solidFill>
                  <a:srgbClr val="C00000"/>
                </a:solidFill>
              </a:rPr>
              <a:t>)</a:t>
            </a:r>
          </a:p>
          <a:p>
            <a:r>
              <a:rPr lang="en-US" i="1" dirty="0">
                <a:solidFill>
                  <a:srgbClr val="C00000"/>
                </a:solidFill>
              </a:rPr>
              <a:t>    </a:t>
            </a:r>
          </a:p>
          <a:p>
            <a:r>
              <a:rPr lang="en-US" i="1" dirty="0">
                <a:solidFill>
                  <a:srgbClr val="C00000"/>
                </a:solidFill>
              </a:rPr>
              <a:t>    </a:t>
            </a:r>
            <a:r>
              <a:rPr lang="en-US" i="1" dirty="0" err="1">
                <a:solidFill>
                  <a:srgbClr val="C00000"/>
                </a:solidFill>
              </a:rPr>
              <a:t>def</a:t>
            </a:r>
            <a:r>
              <a:rPr lang="en-US" i="1" dirty="0">
                <a:solidFill>
                  <a:srgbClr val="C00000"/>
                </a:solidFill>
              </a:rPr>
              <a:t> __</a:t>
            </a:r>
            <a:r>
              <a:rPr lang="en-US" i="1" dirty="0" err="1">
                <a:solidFill>
                  <a:srgbClr val="C00000"/>
                </a:solidFill>
              </a:rPr>
              <a:t>lt</a:t>
            </a:r>
            <a:r>
              <a:rPr lang="en-US" i="1" dirty="0">
                <a:solidFill>
                  <a:srgbClr val="C00000"/>
                </a:solidFill>
              </a:rPr>
              <a:t>__(</a:t>
            </a:r>
            <a:r>
              <a:rPr lang="en-US" i="1" dirty="0" err="1">
                <a:solidFill>
                  <a:srgbClr val="C00000"/>
                </a:solidFill>
              </a:rPr>
              <a:t>self,other</a:t>
            </a:r>
            <a:r>
              <a:rPr lang="en-US" i="1" dirty="0">
                <a:solidFill>
                  <a:srgbClr val="C00000"/>
                </a:solidFill>
              </a:rPr>
              <a:t>):</a:t>
            </a:r>
          </a:p>
          <a:p>
            <a:r>
              <a:rPr lang="en-US" i="1" dirty="0">
                <a:solidFill>
                  <a:srgbClr val="C00000"/>
                </a:solidFill>
              </a:rPr>
              <a:t>        </a:t>
            </a:r>
            <a:r>
              <a:rPr lang="en-US" i="1" dirty="0" err="1">
                <a:solidFill>
                  <a:srgbClr val="C00000"/>
                </a:solidFill>
              </a:rPr>
              <a:t>self_mag</a:t>
            </a:r>
            <a:r>
              <a:rPr lang="en-US" i="1" dirty="0">
                <a:solidFill>
                  <a:srgbClr val="C00000"/>
                </a:solidFill>
              </a:rPr>
              <a:t> = (</a:t>
            </a:r>
            <a:r>
              <a:rPr lang="en-US" i="1" dirty="0" err="1">
                <a:solidFill>
                  <a:srgbClr val="C00000"/>
                </a:solidFill>
              </a:rPr>
              <a:t>self.x</a:t>
            </a:r>
            <a:r>
              <a:rPr lang="en-US" i="1" dirty="0">
                <a:solidFill>
                  <a:srgbClr val="C00000"/>
                </a:solidFill>
              </a:rPr>
              <a:t> ** 2) + (</a:t>
            </a:r>
            <a:r>
              <a:rPr lang="en-US" i="1" dirty="0" err="1">
                <a:solidFill>
                  <a:srgbClr val="C00000"/>
                </a:solidFill>
              </a:rPr>
              <a:t>self.y</a:t>
            </a:r>
            <a:r>
              <a:rPr lang="en-US" i="1" dirty="0">
                <a:solidFill>
                  <a:srgbClr val="C00000"/>
                </a:solidFill>
              </a:rPr>
              <a:t> ** 2)</a:t>
            </a:r>
          </a:p>
          <a:p>
            <a:r>
              <a:rPr lang="en-US" i="1" dirty="0">
                <a:solidFill>
                  <a:srgbClr val="C00000"/>
                </a:solidFill>
              </a:rPr>
              <a:t>        </a:t>
            </a:r>
            <a:r>
              <a:rPr lang="en-US" i="1" dirty="0" err="1">
                <a:solidFill>
                  <a:srgbClr val="C00000"/>
                </a:solidFill>
              </a:rPr>
              <a:t>other_mag</a:t>
            </a:r>
            <a:r>
              <a:rPr lang="en-US" i="1" dirty="0">
                <a:solidFill>
                  <a:srgbClr val="C00000"/>
                </a:solidFill>
              </a:rPr>
              <a:t> = (</a:t>
            </a:r>
            <a:r>
              <a:rPr lang="en-US" i="1" dirty="0" err="1">
                <a:solidFill>
                  <a:srgbClr val="C00000"/>
                </a:solidFill>
              </a:rPr>
              <a:t>other.x</a:t>
            </a:r>
            <a:r>
              <a:rPr lang="en-US" i="1" dirty="0">
                <a:solidFill>
                  <a:srgbClr val="C00000"/>
                </a:solidFill>
              </a:rPr>
              <a:t> ** 2) + (</a:t>
            </a:r>
            <a:r>
              <a:rPr lang="en-US" i="1" dirty="0" err="1">
                <a:solidFill>
                  <a:srgbClr val="C00000"/>
                </a:solidFill>
              </a:rPr>
              <a:t>other.y</a:t>
            </a:r>
            <a:r>
              <a:rPr lang="en-US" i="1" dirty="0">
                <a:solidFill>
                  <a:srgbClr val="C00000"/>
                </a:solidFill>
              </a:rPr>
              <a:t> ** 2)</a:t>
            </a:r>
          </a:p>
          <a:p>
            <a:r>
              <a:rPr lang="en-US" i="1" dirty="0">
                <a:solidFill>
                  <a:srgbClr val="C00000"/>
                </a:solidFill>
              </a:rPr>
              <a:t>        return </a:t>
            </a:r>
            <a:r>
              <a:rPr lang="en-US" i="1" dirty="0" err="1">
                <a:solidFill>
                  <a:srgbClr val="C00000"/>
                </a:solidFill>
              </a:rPr>
              <a:t>self_mag</a:t>
            </a:r>
            <a:r>
              <a:rPr lang="en-US" i="1" dirty="0">
                <a:solidFill>
                  <a:srgbClr val="C00000"/>
                </a:solidFill>
              </a:rPr>
              <a:t> &lt; </a:t>
            </a:r>
            <a:r>
              <a:rPr lang="en-US" i="1" dirty="0" err="1">
                <a:solidFill>
                  <a:srgbClr val="C00000"/>
                </a:solidFill>
              </a:rPr>
              <a:t>other_mag</a:t>
            </a:r>
            <a:endParaRPr lang="en-US" i="1" dirty="0">
              <a:solidFill>
                <a:srgbClr val="C00000"/>
              </a:solidFill>
            </a:endParaRPr>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505</a:t>
            </a:fld>
            <a:endParaRPr lang="en-US" altLang="en-US"/>
          </a:p>
        </p:txBody>
      </p:sp>
    </p:spTree>
    <p:extLst>
      <p:ext uri="{BB962C8B-B14F-4D97-AF65-F5344CB8AC3E}">
        <p14:creationId xmlns:p14="http://schemas.microsoft.com/office/powerpoint/2010/main" val="321721152"/>
      </p:ext>
    </p:extLst>
  </p:cSld>
  <p:clrMapOvr>
    <a:masterClrMapping/>
  </p:clrMapOvr>
  <p:transition spd="med"/>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Operator Overloading(cont)</a:t>
            </a:r>
          </a:p>
        </p:txBody>
      </p:sp>
      <p:pic>
        <p:nvPicPr>
          <p:cNvPr id="5" name="Content Placeholder 4"/>
          <p:cNvPicPr>
            <a:picLocks noGrp="1" noChangeAspect="1"/>
          </p:cNvPicPr>
          <p:nvPr>
            <p:ph idx="1"/>
          </p:nvPr>
        </p:nvPicPr>
        <p:blipFill>
          <a:blip r:embed="rId2"/>
          <a:stretch>
            <a:fillRect/>
          </a:stretch>
        </p:blipFill>
        <p:spPr>
          <a:xfrm>
            <a:off x="659163" y="1066800"/>
            <a:ext cx="7825674" cy="5562600"/>
          </a:xfrm>
          <a:prstGeom prst="rect">
            <a:avLst/>
          </a:prstGeom>
        </p:spPr>
      </p:pic>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506</a:t>
            </a:fld>
            <a:endParaRPr lang="en-US" altLang="en-US"/>
          </a:p>
        </p:txBody>
      </p:sp>
    </p:spTree>
    <p:extLst>
      <p:ext uri="{BB962C8B-B14F-4D97-AF65-F5344CB8AC3E}">
        <p14:creationId xmlns:p14="http://schemas.microsoft.com/office/powerpoint/2010/main" val="12238081"/>
      </p:ext>
    </p:extLst>
  </p:cSld>
  <p:clrMapOvr>
    <a:masterClrMapping/>
  </p:clrMapOvr>
  <p:transition spd="med"/>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Operator Overloading(cont)</a:t>
            </a:r>
          </a:p>
        </p:txBody>
      </p:sp>
      <p:pic>
        <p:nvPicPr>
          <p:cNvPr id="5" name="Content Placeholder 4"/>
          <p:cNvPicPr>
            <a:picLocks noGrp="1" noChangeAspect="1"/>
          </p:cNvPicPr>
          <p:nvPr>
            <p:ph idx="1"/>
          </p:nvPr>
        </p:nvPicPr>
        <p:blipFill>
          <a:blip r:embed="rId2"/>
          <a:stretch>
            <a:fillRect/>
          </a:stretch>
        </p:blipFill>
        <p:spPr>
          <a:xfrm>
            <a:off x="161252" y="1066800"/>
            <a:ext cx="8821496" cy="5562600"/>
          </a:xfrm>
          <a:prstGeom prst="rect">
            <a:avLst/>
          </a:prstGeom>
        </p:spPr>
      </p:pic>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507</a:t>
            </a:fld>
            <a:endParaRPr lang="en-US" altLang="en-US"/>
          </a:p>
        </p:txBody>
      </p:sp>
    </p:spTree>
    <p:extLst>
      <p:ext uri="{BB962C8B-B14F-4D97-AF65-F5344CB8AC3E}">
        <p14:creationId xmlns:p14="http://schemas.microsoft.com/office/powerpoint/2010/main" val="1463143291"/>
      </p:ext>
    </p:extLst>
  </p:cSld>
  <p:clrMapOvr>
    <a:masterClrMapping/>
  </p:clrMapOvr>
  <p:transition spd="med"/>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FD34A-7E9A-4E7A-9F90-8F87D7B33C95}"/>
              </a:ext>
            </a:extLst>
          </p:cNvPr>
          <p:cNvSpPr>
            <a:spLocks noGrp="1"/>
          </p:cNvSpPr>
          <p:nvPr>
            <p:ph type="title"/>
          </p:nvPr>
        </p:nvSpPr>
        <p:spPr/>
        <p:txBody>
          <a:bodyPr/>
          <a:lstStyle/>
          <a:p>
            <a:r>
              <a:rPr lang="en-US" dirty="0"/>
              <a:t>Quiz 13</a:t>
            </a:r>
          </a:p>
        </p:txBody>
      </p:sp>
      <p:pic>
        <p:nvPicPr>
          <p:cNvPr id="6" name="Content Placeholder 5" descr="A close up of a sign&#10;&#10;Description automatically generated">
            <a:extLst>
              <a:ext uri="{FF2B5EF4-FFF2-40B4-BE49-F238E27FC236}">
                <a16:creationId xmlns:a16="http://schemas.microsoft.com/office/drawing/2014/main" id="{6E196971-4948-47BD-B19A-24C4D5AAC0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9800" y="1600200"/>
            <a:ext cx="4495800" cy="4495800"/>
          </a:xfrm>
        </p:spPr>
      </p:pic>
      <p:sp>
        <p:nvSpPr>
          <p:cNvPr id="4" name="Slide Number Placeholder 3">
            <a:extLst>
              <a:ext uri="{FF2B5EF4-FFF2-40B4-BE49-F238E27FC236}">
                <a16:creationId xmlns:a16="http://schemas.microsoft.com/office/drawing/2014/main" id="{2D3B07E5-A1B8-4A46-941A-0118F67FFFA1}"/>
              </a:ext>
            </a:extLst>
          </p:cNvPr>
          <p:cNvSpPr>
            <a:spLocks noGrp="1"/>
          </p:cNvSpPr>
          <p:nvPr>
            <p:ph type="sldNum" sz="quarter" idx="10"/>
          </p:nvPr>
        </p:nvSpPr>
        <p:spPr/>
        <p:txBody>
          <a:bodyPr/>
          <a:lstStyle/>
          <a:p>
            <a:pPr>
              <a:defRPr/>
            </a:pPr>
            <a:fld id="{6DB1FBA9-0009-47E9-8D28-5B0116D2432D}" type="slidenum">
              <a:rPr lang="en-US" altLang="en-US" smtClean="0"/>
              <a:pPr>
                <a:defRPr/>
              </a:pPr>
              <a:t>508</a:t>
            </a:fld>
            <a:endParaRPr lang="en-US" altLang="en-US"/>
          </a:p>
        </p:txBody>
      </p:sp>
    </p:spTree>
    <p:extLst>
      <p:ext uri="{BB962C8B-B14F-4D97-AF65-F5344CB8AC3E}">
        <p14:creationId xmlns:p14="http://schemas.microsoft.com/office/powerpoint/2010/main" val="955001977"/>
      </p:ext>
    </p:extLst>
  </p:cSld>
  <p:clrMapOvr>
    <a:masterClrMapping/>
  </p:clrMapOvr>
  <p:transition spd="med"/>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36444-C683-4EE1-B752-C6F5A1590783}"/>
              </a:ext>
            </a:extLst>
          </p:cNvPr>
          <p:cNvSpPr>
            <a:spLocks noGrp="1"/>
          </p:cNvSpPr>
          <p:nvPr>
            <p:ph type="title"/>
          </p:nvPr>
        </p:nvSpPr>
        <p:spPr/>
        <p:txBody>
          <a:bodyPr/>
          <a:lstStyle/>
          <a:p>
            <a:r>
              <a:rPr lang="en-US" dirty="0"/>
              <a:t>Quiz 13</a:t>
            </a:r>
            <a:endParaRPr lang="en-CA" dirty="0"/>
          </a:p>
        </p:txBody>
      </p:sp>
      <p:sp>
        <p:nvSpPr>
          <p:cNvPr id="3" name="Content Placeholder 2">
            <a:extLst>
              <a:ext uri="{FF2B5EF4-FFF2-40B4-BE49-F238E27FC236}">
                <a16:creationId xmlns:a16="http://schemas.microsoft.com/office/drawing/2014/main" id="{742E05F7-4B3F-40FA-B15B-40C0885B6370}"/>
              </a:ext>
            </a:extLst>
          </p:cNvPr>
          <p:cNvSpPr>
            <a:spLocks noGrp="1"/>
          </p:cNvSpPr>
          <p:nvPr>
            <p:ph idx="1"/>
          </p:nvPr>
        </p:nvSpPr>
        <p:spPr/>
        <p:txBody>
          <a:bodyPr/>
          <a:lstStyle/>
          <a:p>
            <a:r>
              <a:rPr lang="en-US" b="1" dirty="0"/>
              <a:t>1. Which is the output of the following code snippet?</a:t>
            </a:r>
          </a:p>
          <a:p>
            <a:endParaRPr lang="en-US" dirty="0"/>
          </a:p>
          <a:p>
            <a:pPr algn="l" fontAlgn="base"/>
            <a:r>
              <a:rPr lang="en-CA" i="1" dirty="0">
                <a:solidFill>
                  <a:srgbClr val="C00000"/>
                </a:solidFill>
              </a:rPr>
              <a:t>class Vase:</a:t>
            </a:r>
          </a:p>
          <a:p>
            <a:pPr algn="l" fontAlgn="base"/>
            <a:r>
              <a:rPr lang="en-CA" i="1" dirty="0">
                <a:solidFill>
                  <a:srgbClr val="C00000"/>
                </a:solidFill>
              </a:rPr>
              <a:t>    def __init__(self, volume):</a:t>
            </a:r>
          </a:p>
          <a:p>
            <a:pPr algn="l" fontAlgn="base"/>
            <a:r>
              <a:rPr lang="en-CA" i="1" dirty="0">
                <a:solidFill>
                  <a:srgbClr val="C00000"/>
                </a:solidFill>
              </a:rPr>
              <a:t>        </a:t>
            </a:r>
            <a:r>
              <a:rPr lang="en-CA" i="1" dirty="0" err="1">
                <a:solidFill>
                  <a:srgbClr val="C00000"/>
                </a:solidFill>
              </a:rPr>
              <a:t>self.volume</a:t>
            </a:r>
            <a:r>
              <a:rPr lang="en-CA" i="1" dirty="0">
                <a:solidFill>
                  <a:srgbClr val="C00000"/>
                </a:solidFill>
              </a:rPr>
              <a:t> = volume</a:t>
            </a:r>
          </a:p>
          <a:p>
            <a:r>
              <a:rPr lang="en-US" i="1" dirty="0">
                <a:solidFill>
                  <a:srgbClr val="C00000"/>
                </a:solidFill>
              </a:rPr>
              <a:t>v1 = Vase(100)</a:t>
            </a:r>
          </a:p>
          <a:p>
            <a:r>
              <a:rPr lang="en-US" i="1" dirty="0">
                <a:solidFill>
                  <a:srgbClr val="C00000"/>
                </a:solidFill>
              </a:rPr>
              <a:t>v2 = Vase(200)</a:t>
            </a:r>
          </a:p>
          <a:p>
            <a:r>
              <a:rPr lang="en-US" i="1" dirty="0">
                <a:solidFill>
                  <a:srgbClr val="C00000"/>
                </a:solidFill>
              </a:rPr>
              <a:t>print(v1 + v2)</a:t>
            </a:r>
          </a:p>
          <a:p>
            <a:endParaRPr lang="en-US" dirty="0"/>
          </a:p>
          <a:p>
            <a:r>
              <a:rPr lang="en-US" dirty="0"/>
              <a:t>A 100</a:t>
            </a:r>
          </a:p>
          <a:p>
            <a:r>
              <a:rPr lang="en-US" dirty="0"/>
              <a:t>B 300</a:t>
            </a:r>
          </a:p>
          <a:p>
            <a:r>
              <a:rPr lang="en-US" dirty="0"/>
              <a:t>C 200</a:t>
            </a:r>
          </a:p>
          <a:p>
            <a:r>
              <a:rPr lang="en-US" dirty="0"/>
              <a:t>D </a:t>
            </a:r>
            <a:r>
              <a:rPr lang="en-CA" dirty="0"/>
              <a:t>unsupported operand type(s) for +: 'Vase' and 'Vase'</a:t>
            </a:r>
          </a:p>
        </p:txBody>
      </p:sp>
      <p:sp>
        <p:nvSpPr>
          <p:cNvPr id="4" name="Slide Number Placeholder 3">
            <a:extLst>
              <a:ext uri="{FF2B5EF4-FFF2-40B4-BE49-F238E27FC236}">
                <a16:creationId xmlns:a16="http://schemas.microsoft.com/office/drawing/2014/main" id="{431EDB0E-6C65-4FE5-BDA4-8AFF6DF958EF}"/>
              </a:ext>
            </a:extLst>
          </p:cNvPr>
          <p:cNvSpPr>
            <a:spLocks noGrp="1"/>
          </p:cNvSpPr>
          <p:nvPr>
            <p:ph type="sldNum" sz="quarter" idx="10"/>
          </p:nvPr>
        </p:nvSpPr>
        <p:spPr/>
        <p:txBody>
          <a:bodyPr/>
          <a:lstStyle/>
          <a:p>
            <a:pPr>
              <a:defRPr/>
            </a:pPr>
            <a:fld id="{6DB1FBA9-0009-47E9-8D28-5B0116D2432D}" type="slidenum">
              <a:rPr lang="en-US" altLang="en-US" smtClean="0"/>
              <a:pPr>
                <a:defRPr/>
              </a:pPr>
              <a:t>509</a:t>
            </a:fld>
            <a:endParaRPr lang="en-US" altLang="en-US"/>
          </a:p>
        </p:txBody>
      </p:sp>
    </p:spTree>
    <p:extLst>
      <p:ext uri="{BB962C8B-B14F-4D97-AF65-F5344CB8AC3E}">
        <p14:creationId xmlns:p14="http://schemas.microsoft.com/office/powerpoint/2010/main" val="3829619746"/>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10C48-3C5D-4D3E-9BA7-6318955829AC}"/>
              </a:ext>
            </a:extLst>
          </p:cNvPr>
          <p:cNvSpPr>
            <a:spLocks noGrp="1"/>
          </p:cNvSpPr>
          <p:nvPr>
            <p:ph type="title"/>
          </p:nvPr>
        </p:nvSpPr>
        <p:spPr/>
        <p:txBody>
          <a:bodyPr/>
          <a:lstStyle/>
          <a:p>
            <a:r>
              <a:rPr lang="en-US" dirty="0"/>
              <a:t>PEP8 Standard(cont)</a:t>
            </a:r>
            <a:endParaRPr lang="en-CA" dirty="0"/>
          </a:p>
        </p:txBody>
      </p:sp>
      <p:sp>
        <p:nvSpPr>
          <p:cNvPr id="3" name="Content Placeholder 2">
            <a:extLst>
              <a:ext uri="{FF2B5EF4-FFF2-40B4-BE49-F238E27FC236}">
                <a16:creationId xmlns:a16="http://schemas.microsoft.com/office/drawing/2014/main" id="{4C71CF42-DD6B-462F-8EAB-C29F43D18DEA}"/>
              </a:ext>
            </a:extLst>
          </p:cNvPr>
          <p:cNvSpPr>
            <a:spLocks noGrp="1"/>
          </p:cNvSpPr>
          <p:nvPr>
            <p:ph idx="1"/>
          </p:nvPr>
        </p:nvSpPr>
        <p:spPr/>
        <p:txBody>
          <a:bodyPr/>
          <a:lstStyle/>
          <a:p>
            <a:r>
              <a:rPr lang="en-US" b="1" dirty="0">
                <a:solidFill>
                  <a:srgbClr val="C00000"/>
                </a:solidFill>
              </a:rPr>
              <a:t>CapitalizedWords</a:t>
            </a:r>
            <a:r>
              <a:rPr lang="en-US" dirty="0"/>
              <a:t> (or </a:t>
            </a:r>
            <a:r>
              <a:rPr lang="en-US" b="1" dirty="0">
                <a:solidFill>
                  <a:srgbClr val="C00000"/>
                </a:solidFill>
              </a:rPr>
              <a:t>CapWords</a:t>
            </a:r>
            <a:r>
              <a:rPr lang="en-US" dirty="0"/>
              <a:t>, or </a:t>
            </a:r>
            <a:r>
              <a:rPr lang="en-US" b="1" dirty="0">
                <a:solidFill>
                  <a:srgbClr val="C00000"/>
                </a:solidFill>
              </a:rPr>
              <a:t>CamelCase</a:t>
            </a:r>
            <a:r>
              <a:rPr lang="en-US" dirty="0"/>
              <a:t> -- so named because of the bumpy look of its letters)</a:t>
            </a:r>
          </a:p>
          <a:p>
            <a:endParaRPr lang="en-US" dirty="0"/>
          </a:p>
          <a:p>
            <a:r>
              <a:rPr lang="en-US" dirty="0"/>
              <a:t>This is also sometimes known as </a:t>
            </a:r>
            <a:r>
              <a:rPr lang="en-US" b="1" dirty="0" err="1">
                <a:solidFill>
                  <a:srgbClr val="C00000"/>
                </a:solidFill>
              </a:rPr>
              <a:t>StudlyCaps</a:t>
            </a:r>
            <a:endParaRPr lang="en-US" b="1" dirty="0">
              <a:solidFill>
                <a:srgbClr val="C00000"/>
              </a:solidFill>
            </a:endParaRPr>
          </a:p>
          <a:p>
            <a:endParaRPr lang="en-US" dirty="0"/>
          </a:p>
          <a:p>
            <a:r>
              <a:rPr lang="en-US" b="1" dirty="0">
                <a:solidFill>
                  <a:srgbClr val="C00000"/>
                </a:solidFill>
              </a:rPr>
              <a:t>Note:</a:t>
            </a:r>
            <a:r>
              <a:rPr lang="en-US" dirty="0"/>
              <a:t> When using acronyms in </a:t>
            </a:r>
            <a:r>
              <a:rPr lang="en-US" b="1" dirty="0">
                <a:solidFill>
                  <a:srgbClr val="C00000"/>
                </a:solidFill>
              </a:rPr>
              <a:t>CapWords</a:t>
            </a:r>
            <a:r>
              <a:rPr lang="en-US" dirty="0"/>
              <a:t>, capitalize all the letters of the acronym </a:t>
            </a:r>
            <a:r>
              <a:rPr lang="en-US" dirty="0">
                <a:sym typeface="Wingdings" panose="05000000000000000000" pitchFamily="2" charset="2"/>
              </a:rPr>
              <a:t></a:t>
            </a:r>
            <a:r>
              <a:rPr lang="en-US" dirty="0"/>
              <a:t> Thus </a:t>
            </a:r>
            <a:r>
              <a:rPr lang="en-US" dirty="0" err="1">
                <a:solidFill>
                  <a:srgbClr val="C00000"/>
                </a:solidFill>
              </a:rPr>
              <a:t>HTTPServerError</a:t>
            </a:r>
            <a:r>
              <a:rPr lang="en-US" dirty="0"/>
              <a:t> is better than </a:t>
            </a:r>
            <a:r>
              <a:rPr lang="en-US" dirty="0">
                <a:solidFill>
                  <a:srgbClr val="C00000"/>
                </a:solidFill>
              </a:rPr>
              <a:t>HttpServerError</a:t>
            </a:r>
          </a:p>
          <a:p>
            <a:endParaRPr lang="en-US" dirty="0"/>
          </a:p>
          <a:p>
            <a:r>
              <a:rPr lang="en-US" b="1" dirty="0">
                <a:solidFill>
                  <a:srgbClr val="C00000"/>
                </a:solidFill>
              </a:rPr>
              <a:t>mixedCase</a:t>
            </a:r>
            <a:r>
              <a:rPr lang="en-US" dirty="0"/>
              <a:t> (differs from </a:t>
            </a:r>
            <a:r>
              <a:rPr lang="en-US" dirty="0">
                <a:solidFill>
                  <a:srgbClr val="C00000"/>
                </a:solidFill>
              </a:rPr>
              <a:t>CapitalizedWords</a:t>
            </a:r>
            <a:r>
              <a:rPr lang="en-US" dirty="0"/>
              <a:t> by initial lowercase character!)</a:t>
            </a:r>
          </a:p>
          <a:p>
            <a:r>
              <a:rPr lang="en-US" dirty="0"/>
              <a:t>i.e., </a:t>
            </a:r>
            <a:r>
              <a:rPr lang="en-US" dirty="0" err="1">
                <a:solidFill>
                  <a:srgbClr val="C00000"/>
                </a:solidFill>
              </a:rPr>
              <a:t>captializedWords</a:t>
            </a:r>
            <a:r>
              <a:rPr lang="en-US" dirty="0">
                <a:solidFill>
                  <a:srgbClr val="C00000"/>
                </a:solidFill>
              </a:rPr>
              <a:t> </a:t>
            </a:r>
          </a:p>
          <a:p>
            <a:pPr marL="0" indent="0">
              <a:buNone/>
            </a:pPr>
            <a:endParaRPr lang="en-CA" dirty="0"/>
          </a:p>
        </p:txBody>
      </p:sp>
      <p:sp>
        <p:nvSpPr>
          <p:cNvPr id="4" name="Slide Number Placeholder 3">
            <a:extLst>
              <a:ext uri="{FF2B5EF4-FFF2-40B4-BE49-F238E27FC236}">
                <a16:creationId xmlns:a16="http://schemas.microsoft.com/office/drawing/2014/main" id="{647EE5CF-47F9-4CC4-9AAE-75E2ABA3AC74}"/>
              </a:ext>
            </a:extLst>
          </p:cNvPr>
          <p:cNvSpPr>
            <a:spLocks noGrp="1"/>
          </p:cNvSpPr>
          <p:nvPr>
            <p:ph type="sldNum" sz="quarter" idx="10"/>
          </p:nvPr>
        </p:nvSpPr>
        <p:spPr/>
        <p:txBody>
          <a:bodyPr/>
          <a:lstStyle/>
          <a:p>
            <a:pPr>
              <a:defRPr/>
            </a:pPr>
            <a:fld id="{6DB1FBA9-0009-47E9-8D28-5B0116D2432D}" type="slidenum">
              <a:rPr lang="en-US" altLang="en-US" smtClean="0"/>
              <a:pPr>
                <a:defRPr/>
              </a:pPr>
              <a:t>51</a:t>
            </a:fld>
            <a:endParaRPr lang="en-US" altLang="en-US"/>
          </a:p>
        </p:txBody>
      </p:sp>
    </p:spTree>
    <p:extLst>
      <p:ext uri="{BB962C8B-B14F-4D97-AF65-F5344CB8AC3E}">
        <p14:creationId xmlns:p14="http://schemas.microsoft.com/office/powerpoint/2010/main" val="702561828"/>
      </p:ext>
    </p:extLst>
  </p:cSld>
  <p:clrMapOvr>
    <a:masterClrMapping/>
  </p:clrMapOvr>
  <p:transition spd="med"/>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7798C-AD00-45C4-8757-DB9FF81C1801}"/>
              </a:ext>
            </a:extLst>
          </p:cNvPr>
          <p:cNvSpPr>
            <a:spLocks noGrp="1"/>
          </p:cNvSpPr>
          <p:nvPr>
            <p:ph type="title"/>
          </p:nvPr>
        </p:nvSpPr>
        <p:spPr/>
        <p:txBody>
          <a:bodyPr/>
          <a:lstStyle/>
          <a:p>
            <a:r>
              <a:rPr lang="en-US" dirty="0"/>
              <a:t>Quiz 13</a:t>
            </a:r>
            <a:endParaRPr lang="en-CA" dirty="0"/>
          </a:p>
        </p:txBody>
      </p:sp>
      <p:sp>
        <p:nvSpPr>
          <p:cNvPr id="3" name="Content Placeholder 2">
            <a:extLst>
              <a:ext uri="{FF2B5EF4-FFF2-40B4-BE49-F238E27FC236}">
                <a16:creationId xmlns:a16="http://schemas.microsoft.com/office/drawing/2014/main" id="{E584024B-F836-4F25-B358-B22F499B65E1}"/>
              </a:ext>
            </a:extLst>
          </p:cNvPr>
          <p:cNvSpPr>
            <a:spLocks noGrp="1"/>
          </p:cNvSpPr>
          <p:nvPr>
            <p:ph idx="1"/>
          </p:nvPr>
        </p:nvSpPr>
        <p:spPr/>
        <p:txBody>
          <a:bodyPr/>
          <a:lstStyle/>
          <a:p>
            <a:r>
              <a:rPr lang="en-US" b="1" dirty="0"/>
              <a:t>2.</a:t>
            </a:r>
            <a:r>
              <a:rPr lang="en-US" sz="1400" b="1" dirty="0"/>
              <a:t> </a:t>
            </a:r>
            <a:r>
              <a:rPr lang="en-US" sz="1800" b="1" dirty="0"/>
              <a:t>Which of the following will print </a:t>
            </a:r>
            <a:r>
              <a:rPr lang="en-US" sz="1800" b="1" dirty="0">
                <a:solidFill>
                  <a:srgbClr val="C00000"/>
                </a:solidFill>
              </a:rPr>
              <a:t>True</a:t>
            </a:r>
            <a:r>
              <a:rPr lang="en-US" sz="1800" b="1" dirty="0"/>
              <a:t> after the code executes?</a:t>
            </a:r>
          </a:p>
          <a:p>
            <a:r>
              <a:rPr lang="en-US" sz="1400" i="1" dirty="0">
                <a:solidFill>
                  <a:srgbClr val="C00000"/>
                </a:solidFill>
              </a:rPr>
              <a:t>a = foo(2)</a:t>
            </a:r>
          </a:p>
          <a:p>
            <a:r>
              <a:rPr lang="en-US" sz="1400" i="1" dirty="0">
                <a:solidFill>
                  <a:srgbClr val="C00000"/>
                </a:solidFill>
              </a:rPr>
              <a:t>b = foo(3)</a:t>
            </a:r>
          </a:p>
          <a:p>
            <a:r>
              <a:rPr lang="en-US" sz="1400" i="1" dirty="0">
                <a:solidFill>
                  <a:srgbClr val="C00000"/>
                </a:solidFill>
              </a:rPr>
              <a:t>print(a &lt; b)</a:t>
            </a:r>
          </a:p>
          <a:p>
            <a:r>
              <a:rPr lang="en-US" sz="1400" b="1" dirty="0"/>
              <a:t>A</a:t>
            </a:r>
          </a:p>
          <a:p>
            <a:r>
              <a:rPr lang="en-US" sz="1400" dirty="0"/>
              <a:t>class foo:</a:t>
            </a:r>
          </a:p>
          <a:p>
            <a:r>
              <a:rPr lang="en-US" sz="1400" dirty="0"/>
              <a:t>    def __init__(self, x):</a:t>
            </a:r>
          </a:p>
          <a:p>
            <a:r>
              <a:rPr lang="en-US" sz="1400" dirty="0"/>
              <a:t>        </a:t>
            </a:r>
            <a:r>
              <a:rPr lang="en-US" sz="1400" dirty="0" err="1"/>
              <a:t>self.x</a:t>
            </a:r>
            <a:r>
              <a:rPr lang="en-US" sz="1400" dirty="0"/>
              <a:t> = x</a:t>
            </a:r>
          </a:p>
          <a:p>
            <a:r>
              <a:rPr lang="en-US" sz="1400" dirty="0"/>
              <a:t>    def __</a:t>
            </a:r>
            <a:r>
              <a:rPr lang="en-US" sz="1400" dirty="0" err="1"/>
              <a:t>lt</a:t>
            </a:r>
            <a:r>
              <a:rPr lang="en-US" sz="1400" dirty="0"/>
              <a:t>__(self, other):</a:t>
            </a:r>
          </a:p>
          <a:p>
            <a:r>
              <a:rPr lang="en-US" sz="1400" dirty="0"/>
              <a:t>        if </a:t>
            </a:r>
            <a:r>
              <a:rPr lang="en-US" sz="1400" dirty="0" err="1"/>
              <a:t>self.x</a:t>
            </a:r>
            <a:r>
              <a:rPr lang="en-US" sz="1400" dirty="0"/>
              <a:t> &lt; </a:t>
            </a:r>
            <a:r>
              <a:rPr lang="en-US" sz="1400" dirty="0" err="1"/>
              <a:t>other.x</a:t>
            </a:r>
            <a:r>
              <a:rPr lang="en-US" sz="1400" dirty="0"/>
              <a:t>:</a:t>
            </a:r>
          </a:p>
          <a:p>
            <a:r>
              <a:rPr lang="en-US" sz="1400" dirty="0"/>
              <a:t>            return False</a:t>
            </a:r>
          </a:p>
          <a:p>
            <a:r>
              <a:rPr lang="en-US" sz="1400" dirty="0"/>
              <a:t>        else:</a:t>
            </a:r>
          </a:p>
          <a:p>
            <a:r>
              <a:rPr lang="en-US" sz="1400" dirty="0"/>
              <a:t>            return True</a:t>
            </a:r>
          </a:p>
          <a:p>
            <a:endParaRPr lang="en-CA" sz="1000" dirty="0"/>
          </a:p>
        </p:txBody>
      </p:sp>
      <p:sp>
        <p:nvSpPr>
          <p:cNvPr id="4" name="Slide Number Placeholder 3">
            <a:extLst>
              <a:ext uri="{FF2B5EF4-FFF2-40B4-BE49-F238E27FC236}">
                <a16:creationId xmlns:a16="http://schemas.microsoft.com/office/drawing/2014/main" id="{F95FA3C2-5A17-4578-A40C-5399DAB40460}"/>
              </a:ext>
            </a:extLst>
          </p:cNvPr>
          <p:cNvSpPr>
            <a:spLocks noGrp="1"/>
          </p:cNvSpPr>
          <p:nvPr>
            <p:ph type="sldNum" sz="quarter" idx="10"/>
          </p:nvPr>
        </p:nvSpPr>
        <p:spPr/>
        <p:txBody>
          <a:bodyPr/>
          <a:lstStyle/>
          <a:p>
            <a:pPr>
              <a:defRPr/>
            </a:pPr>
            <a:fld id="{6DB1FBA9-0009-47E9-8D28-5B0116D2432D}" type="slidenum">
              <a:rPr lang="en-US" altLang="en-US" smtClean="0"/>
              <a:pPr>
                <a:defRPr/>
              </a:pPr>
              <a:t>510</a:t>
            </a:fld>
            <a:endParaRPr lang="en-US" altLang="en-US"/>
          </a:p>
        </p:txBody>
      </p:sp>
      <p:sp>
        <p:nvSpPr>
          <p:cNvPr id="6" name="TextBox 5">
            <a:extLst>
              <a:ext uri="{FF2B5EF4-FFF2-40B4-BE49-F238E27FC236}">
                <a16:creationId xmlns:a16="http://schemas.microsoft.com/office/drawing/2014/main" id="{B63FC28F-25E5-419B-9AB8-85EB054D08C1}"/>
              </a:ext>
            </a:extLst>
          </p:cNvPr>
          <p:cNvSpPr txBox="1"/>
          <p:nvPr/>
        </p:nvSpPr>
        <p:spPr>
          <a:xfrm>
            <a:off x="4419600" y="2133600"/>
            <a:ext cx="2971800" cy="2431435"/>
          </a:xfrm>
          <a:prstGeom prst="rect">
            <a:avLst/>
          </a:prstGeom>
          <a:noFill/>
        </p:spPr>
        <p:txBody>
          <a:bodyPr wrap="square" rtlCol="0">
            <a:spAutoFit/>
          </a:bodyPr>
          <a:lstStyle/>
          <a:p>
            <a:r>
              <a:rPr lang="en-US" sz="1400" b="1" dirty="0"/>
              <a:t>B</a:t>
            </a:r>
          </a:p>
          <a:p>
            <a:r>
              <a:rPr lang="en-US" sz="1400" dirty="0"/>
              <a:t>class foo:</a:t>
            </a:r>
          </a:p>
          <a:p>
            <a:r>
              <a:rPr lang="en-US" sz="1400" dirty="0"/>
              <a:t>    def __</a:t>
            </a:r>
            <a:r>
              <a:rPr lang="en-US" sz="1400" dirty="0" err="1"/>
              <a:t>init</a:t>
            </a:r>
            <a:r>
              <a:rPr lang="en-US" sz="1400" dirty="0"/>
              <a:t>__(self, x):</a:t>
            </a:r>
          </a:p>
          <a:p>
            <a:r>
              <a:rPr lang="en-US" sz="1400" dirty="0"/>
              <a:t>        </a:t>
            </a:r>
            <a:r>
              <a:rPr lang="en-US" sz="1400" dirty="0" err="1"/>
              <a:t>self.x</a:t>
            </a:r>
            <a:r>
              <a:rPr lang="en-US" sz="1400" dirty="0"/>
              <a:t> = x</a:t>
            </a:r>
          </a:p>
          <a:p>
            <a:r>
              <a:rPr lang="en-US" sz="1400" dirty="0"/>
              <a:t>    def __less__(self, other):</a:t>
            </a:r>
          </a:p>
          <a:p>
            <a:r>
              <a:rPr lang="en-US" sz="1400" dirty="0"/>
              <a:t>        if </a:t>
            </a:r>
            <a:r>
              <a:rPr lang="en-US" sz="1400" dirty="0" err="1"/>
              <a:t>self.x</a:t>
            </a:r>
            <a:r>
              <a:rPr lang="en-US" sz="1400" dirty="0"/>
              <a:t> &gt; </a:t>
            </a:r>
            <a:r>
              <a:rPr lang="en-US" sz="1400" dirty="0" err="1"/>
              <a:t>other.x</a:t>
            </a:r>
            <a:r>
              <a:rPr lang="en-US" sz="1400" dirty="0"/>
              <a:t>:</a:t>
            </a:r>
          </a:p>
          <a:p>
            <a:r>
              <a:rPr lang="en-US" sz="1400" dirty="0"/>
              <a:t>            return False</a:t>
            </a:r>
          </a:p>
          <a:p>
            <a:r>
              <a:rPr lang="en-US" sz="1400" dirty="0"/>
              <a:t>        else:</a:t>
            </a:r>
          </a:p>
          <a:p>
            <a:r>
              <a:rPr lang="en-US" sz="1400" dirty="0"/>
              <a:t>            return True</a:t>
            </a:r>
          </a:p>
          <a:p>
            <a:endParaRPr lang="en-US" dirty="0"/>
          </a:p>
        </p:txBody>
      </p:sp>
      <p:sp>
        <p:nvSpPr>
          <p:cNvPr id="7" name="TextBox 6">
            <a:extLst>
              <a:ext uri="{FF2B5EF4-FFF2-40B4-BE49-F238E27FC236}">
                <a16:creationId xmlns:a16="http://schemas.microsoft.com/office/drawing/2014/main" id="{37DE87FB-F5D4-4628-B416-03E99195DA64}"/>
              </a:ext>
            </a:extLst>
          </p:cNvPr>
          <p:cNvSpPr txBox="1"/>
          <p:nvPr/>
        </p:nvSpPr>
        <p:spPr>
          <a:xfrm>
            <a:off x="533400" y="4621649"/>
            <a:ext cx="2895600" cy="2339102"/>
          </a:xfrm>
          <a:prstGeom prst="rect">
            <a:avLst/>
          </a:prstGeom>
          <a:noFill/>
        </p:spPr>
        <p:txBody>
          <a:bodyPr wrap="square" rtlCol="0">
            <a:spAutoFit/>
          </a:bodyPr>
          <a:lstStyle/>
          <a:p>
            <a:r>
              <a:rPr lang="en-US" sz="1400" b="1" dirty="0"/>
              <a:t>C</a:t>
            </a:r>
          </a:p>
          <a:p>
            <a:r>
              <a:rPr lang="en-US" sz="1400" dirty="0"/>
              <a:t>class foo:</a:t>
            </a:r>
          </a:p>
          <a:p>
            <a:r>
              <a:rPr lang="en-US" sz="1400" dirty="0"/>
              <a:t>    def __</a:t>
            </a:r>
            <a:r>
              <a:rPr lang="en-US" sz="1400" dirty="0" err="1"/>
              <a:t>init</a:t>
            </a:r>
            <a:r>
              <a:rPr lang="en-US" sz="1400" dirty="0"/>
              <a:t>__(self, x):</a:t>
            </a:r>
          </a:p>
          <a:p>
            <a:r>
              <a:rPr lang="en-US" sz="1400" dirty="0"/>
              <a:t>        </a:t>
            </a:r>
            <a:r>
              <a:rPr lang="en-US" sz="1400" dirty="0" err="1"/>
              <a:t>self.x</a:t>
            </a:r>
            <a:r>
              <a:rPr lang="en-US" sz="1400" dirty="0"/>
              <a:t> = x</a:t>
            </a:r>
          </a:p>
          <a:p>
            <a:r>
              <a:rPr lang="en-US" sz="1400" dirty="0"/>
              <a:t>    def __</a:t>
            </a:r>
            <a:r>
              <a:rPr lang="en-US" sz="1400" dirty="0" err="1"/>
              <a:t>lt</a:t>
            </a:r>
            <a:r>
              <a:rPr lang="en-US" sz="1400" dirty="0"/>
              <a:t>__(self, other):</a:t>
            </a:r>
          </a:p>
          <a:p>
            <a:r>
              <a:rPr lang="en-US" sz="1400" dirty="0"/>
              <a:t>        if </a:t>
            </a:r>
            <a:r>
              <a:rPr lang="en-US" sz="1400" dirty="0" err="1"/>
              <a:t>self.x</a:t>
            </a:r>
            <a:r>
              <a:rPr lang="en-US" sz="1400" dirty="0"/>
              <a:t> &lt; </a:t>
            </a:r>
            <a:r>
              <a:rPr lang="en-US" sz="1400" dirty="0" err="1"/>
              <a:t>other.x</a:t>
            </a:r>
            <a:r>
              <a:rPr lang="en-US" sz="1400" dirty="0"/>
              <a:t>:</a:t>
            </a:r>
          </a:p>
          <a:p>
            <a:r>
              <a:rPr lang="en-US" sz="1400" dirty="0"/>
              <a:t>            return True</a:t>
            </a:r>
          </a:p>
          <a:p>
            <a:r>
              <a:rPr lang="en-US" sz="1400" dirty="0"/>
              <a:t>        else:</a:t>
            </a:r>
          </a:p>
          <a:p>
            <a:r>
              <a:rPr lang="en-US" sz="1400" dirty="0"/>
              <a:t>            return False</a:t>
            </a:r>
          </a:p>
          <a:p>
            <a:endParaRPr lang="en-US" dirty="0"/>
          </a:p>
        </p:txBody>
      </p:sp>
      <p:sp>
        <p:nvSpPr>
          <p:cNvPr id="9" name="TextBox 8">
            <a:extLst>
              <a:ext uri="{FF2B5EF4-FFF2-40B4-BE49-F238E27FC236}">
                <a16:creationId xmlns:a16="http://schemas.microsoft.com/office/drawing/2014/main" id="{D1614848-4F2F-442C-815F-8255DBC95CBA}"/>
              </a:ext>
            </a:extLst>
          </p:cNvPr>
          <p:cNvSpPr txBox="1"/>
          <p:nvPr/>
        </p:nvSpPr>
        <p:spPr>
          <a:xfrm>
            <a:off x="4579144" y="4560171"/>
            <a:ext cx="3581400" cy="2031325"/>
          </a:xfrm>
          <a:prstGeom prst="rect">
            <a:avLst/>
          </a:prstGeom>
          <a:noFill/>
        </p:spPr>
        <p:txBody>
          <a:bodyPr wrap="square" rtlCol="0">
            <a:spAutoFit/>
          </a:bodyPr>
          <a:lstStyle/>
          <a:p>
            <a:r>
              <a:rPr lang="en-US" sz="1400" b="1" dirty="0"/>
              <a:t>D</a:t>
            </a:r>
          </a:p>
          <a:p>
            <a:r>
              <a:rPr lang="en-US" sz="1400" dirty="0"/>
              <a:t>class foo:</a:t>
            </a:r>
          </a:p>
          <a:p>
            <a:r>
              <a:rPr lang="en-US" sz="1400" dirty="0"/>
              <a:t>    def __</a:t>
            </a:r>
            <a:r>
              <a:rPr lang="en-US" sz="1400" dirty="0" err="1"/>
              <a:t>init</a:t>
            </a:r>
            <a:r>
              <a:rPr lang="en-US" sz="1400" dirty="0"/>
              <a:t>__(self, x):</a:t>
            </a:r>
          </a:p>
          <a:p>
            <a:r>
              <a:rPr lang="en-US" sz="1400" dirty="0"/>
              <a:t>        </a:t>
            </a:r>
            <a:r>
              <a:rPr lang="en-US" sz="1400" dirty="0" err="1"/>
              <a:t>self.x</a:t>
            </a:r>
            <a:r>
              <a:rPr lang="en-US" sz="1400" dirty="0"/>
              <a:t> = x</a:t>
            </a:r>
          </a:p>
          <a:p>
            <a:r>
              <a:rPr lang="en-US" sz="1400" dirty="0"/>
              <a:t>    def __less__(self, other):</a:t>
            </a:r>
          </a:p>
          <a:p>
            <a:r>
              <a:rPr lang="en-US" sz="1400" dirty="0"/>
              <a:t>        if </a:t>
            </a:r>
            <a:r>
              <a:rPr lang="en-US" sz="1400" dirty="0" err="1"/>
              <a:t>self.x</a:t>
            </a:r>
            <a:r>
              <a:rPr lang="en-US" sz="1400" dirty="0"/>
              <a:t> &lt; </a:t>
            </a:r>
            <a:r>
              <a:rPr lang="en-US" sz="1400" dirty="0" err="1"/>
              <a:t>other.x</a:t>
            </a:r>
            <a:r>
              <a:rPr lang="en-US" sz="1400" dirty="0"/>
              <a:t>:</a:t>
            </a:r>
          </a:p>
          <a:p>
            <a:r>
              <a:rPr lang="en-US" sz="1400" dirty="0"/>
              <a:t>            return False</a:t>
            </a:r>
          </a:p>
          <a:p>
            <a:r>
              <a:rPr lang="en-US" sz="1400" dirty="0"/>
              <a:t>        else:</a:t>
            </a:r>
          </a:p>
          <a:p>
            <a:r>
              <a:rPr lang="en-US" sz="1400" dirty="0"/>
              <a:t>            return True</a:t>
            </a:r>
          </a:p>
        </p:txBody>
      </p:sp>
    </p:spTree>
    <p:extLst>
      <p:ext uri="{BB962C8B-B14F-4D97-AF65-F5344CB8AC3E}">
        <p14:creationId xmlns:p14="http://schemas.microsoft.com/office/powerpoint/2010/main" val="872263465"/>
      </p:ext>
    </p:extLst>
  </p:cSld>
  <p:clrMapOvr>
    <a:masterClrMapping/>
  </p:clrMapOvr>
  <p:transition spd="med"/>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BF9E0-C0B5-4806-856E-C4FB84882932}"/>
              </a:ext>
            </a:extLst>
          </p:cNvPr>
          <p:cNvSpPr>
            <a:spLocks noGrp="1"/>
          </p:cNvSpPr>
          <p:nvPr>
            <p:ph type="title"/>
          </p:nvPr>
        </p:nvSpPr>
        <p:spPr/>
        <p:txBody>
          <a:bodyPr/>
          <a:lstStyle/>
          <a:p>
            <a:r>
              <a:rPr lang="en-US" dirty="0"/>
              <a:t>Quiz 13</a:t>
            </a:r>
            <a:endParaRPr lang="en-CA" dirty="0"/>
          </a:p>
        </p:txBody>
      </p:sp>
      <p:sp>
        <p:nvSpPr>
          <p:cNvPr id="3" name="Content Placeholder 2">
            <a:extLst>
              <a:ext uri="{FF2B5EF4-FFF2-40B4-BE49-F238E27FC236}">
                <a16:creationId xmlns:a16="http://schemas.microsoft.com/office/drawing/2014/main" id="{4A9F5945-58C4-4686-8EA2-E09DC4332DB3}"/>
              </a:ext>
            </a:extLst>
          </p:cNvPr>
          <p:cNvSpPr>
            <a:spLocks noGrp="1"/>
          </p:cNvSpPr>
          <p:nvPr>
            <p:ph idx="1"/>
          </p:nvPr>
        </p:nvSpPr>
        <p:spPr/>
        <p:txBody>
          <a:bodyPr/>
          <a:lstStyle/>
          <a:p>
            <a:r>
              <a:rPr lang="en-US" b="1" dirty="0"/>
              <a:t>3. Which function overloads the </a:t>
            </a:r>
            <a:r>
              <a:rPr lang="en-US" b="1" dirty="0">
                <a:solidFill>
                  <a:srgbClr val="C00000"/>
                </a:solidFill>
              </a:rPr>
              <a:t>+</a:t>
            </a:r>
            <a:r>
              <a:rPr lang="en-US" b="1" dirty="0"/>
              <a:t> operator?</a:t>
            </a:r>
          </a:p>
          <a:p>
            <a:r>
              <a:rPr lang="en-US" dirty="0"/>
              <a:t>A __add__()</a:t>
            </a:r>
          </a:p>
          <a:p>
            <a:r>
              <a:rPr lang="en-US" dirty="0"/>
              <a:t>B __plus__()</a:t>
            </a:r>
          </a:p>
          <a:p>
            <a:r>
              <a:rPr lang="en-US" dirty="0"/>
              <a:t>C __sum__()</a:t>
            </a:r>
          </a:p>
          <a:p>
            <a:r>
              <a:rPr lang="en-US" dirty="0"/>
              <a:t>D None of the above</a:t>
            </a:r>
          </a:p>
          <a:p>
            <a:endParaRPr lang="en-US" dirty="0"/>
          </a:p>
          <a:p>
            <a:endParaRPr lang="en-US" dirty="0"/>
          </a:p>
          <a:p>
            <a:endParaRPr lang="en-US" dirty="0"/>
          </a:p>
          <a:p>
            <a:r>
              <a:rPr lang="en-US" b="1" dirty="0"/>
              <a:t>4. Which operator is overloaded by </a:t>
            </a:r>
            <a:r>
              <a:rPr lang="en-US" b="1" dirty="0">
                <a:solidFill>
                  <a:srgbClr val="C00000"/>
                </a:solidFill>
              </a:rPr>
              <a:t>__invert__()</a:t>
            </a:r>
            <a:r>
              <a:rPr lang="en-US" b="1" dirty="0"/>
              <a:t>?</a:t>
            </a:r>
          </a:p>
          <a:p>
            <a:r>
              <a:rPr lang="en-US" dirty="0"/>
              <a:t>A   !</a:t>
            </a:r>
          </a:p>
          <a:p>
            <a:r>
              <a:rPr lang="en-US" dirty="0"/>
              <a:t>B  ~</a:t>
            </a:r>
          </a:p>
          <a:p>
            <a:r>
              <a:rPr lang="en-US" dirty="0"/>
              <a:t>C  ^</a:t>
            </a:r>
          </a:p>
          <a:p>
            <a:r>
              <a:rPr lang="en-US" dirty="0"/>
              <a:t>D   –</a:t>
            </a:r>
          </a:p>
          <a:p>
            <a:endParaRPr lang="en-CA" dirty="0"/>
          </a:p>
        </p:txBody>
      </p:sp>
      <p:sp>
        <p:nvSpPr>
          <p:cNvPr id="4" name="Slide Number Placeholder 3">
            <a:extLst>
              <a:ext uri="{FF2B5EF4-FFF2-40B4-BE49-F238E27FC236}">
                <a16:creationId xmlns:a16="http://schemas.microsoft.com/office/drawing/2014/main" id="{709634F9-4A18-45C9-B576-8F454178A052}"/>
              </a:ext>
            </a:extLst>
          </p:cNvPr>
          <p:cNvSpPr>
            <a:spLocks noGrp="1"/>
          </p:cNvSpPr>
          <p:nvPr>
            <p:ph type="sldNum" sz="quarter" idx="10"/>
          </p:nvPr>
        </p:nvSpPr>
        <p:spPr/>
        <p:txBody>
          <a:bodyPr/>
          <a:lstStyle/>
          <a:p>
            <a:pPr>
              <a:defRPr/>
            </a:pPr>
            <a:fld id="{6DB1FBA9-0009-47E9-8D28-5B0116D2432D}" type="slidenum">
              <a:rPr lang="en-US" altLang="en-US" smtClean="0"/>
              <a:pPr>
                <a:defRPr/>
              </a:pPr>
              <a:t>511</a:t>
            </a:fld>
            <a:endParaRPr lang="en-US" altLang="en-US"/>
          </a:p>
        </p:txBody>
      </p:sp>
    </p:spTree>
    <p:extLst>
      <p:ext uri="{BB962C8B-B14F-4D97-AF65-F5344CB8AC3E}">
        <p14:creationId xmlns:p14="http://schemas.microsoft.com/office/powerpoint/2010/main" val="2050381901"/>
      </p:ext>
    </p:extLst>
  </p:cSld>
  <p:clrMapOvr>
    <a:masterClrMapping/>
  </p:clrMapOvr>
  <p:transition spd="med"/>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F8336-9C7B-4510-80B3-C44B7A2D312A}"/>
              </a:ext>
            </a:extLst>
          </p:cNvPr>
          <p:cNvSpPr>
            <a:spLocks noGrp="1"/>
          </p:cNvSpPr>
          <p:nvPr>
            <p:ph type="title"/>
          </p:nvPr>
        </p:nvSpPr>
        <p:spPr/>
        <p:txBody>
          <a:bodyPr/>
          <a:lstStyle/>
          <a:p>
            <a:r>
              <a:rPr lang="en-US" dirty="0"/>
              <a:t>Quiz 13</a:t>
            </a:r>
            <a:endParaRPr lang="en-CA" dirty="0"/>
          </a:p>
        </p:txBody>
      </p:sp>
      <p:sp>
        <p:nvSpPr>
          <p:cNvPr id="3" name="Content Placeholder 2">
            <a:extLst>
              <a:ext uri="{FF2B5EF4-FFF2-40B4-BE49-F238E27FC236}">
                <a16:creationId xmlns:a16="http://schemas.microsoft.com/office/drawing/2014/main" id="{BCFBB561-5F69-4450-962D-50EF58A6ABCD}"/>
              </a:ext>
            </a:extLst>
          </p:cNvPr>
          <p:cNvSpPr>
            <a:spLocks noGrp="1"/>
          </p:cNvSpPr>
          <p:nvPr>
            <p:ph idx="1"/>
          </p:nvPr>
        </p:nvSpPr>
        <p:spPr/>
        <p:txBody>
          <a:bodyPr/>
          <a:lstStyle/>
          <a:p>
            <a:r>
              <a:rPr lang="en-US" b="1" dirty="0"/>
              <a:t>5. Which function overloads the </a:t>
            </a:r>
            <a:r>
              <a:rPr lang="en-US" b="1" dirty="0">
                <a:solidFill>
                  <a:srgbClr val="C00000"/>
                </a:solidFill>
              </a:rPr>
              <a:t>== </a:t>
            </a:r>
            <a:r>
              <a:rPr lang="en-US" b="1" dirty="0"/>
              <a:t>operator?</a:t>
            </a:r>
          </a:p>
          <a:p>
            <a:r>
              <a:rPr lang="en-US" dirty="0"/>
              <a:t>A __eq__()</a:t>
            </a:r>
          </a:p>
          <a:p>
            <a:r>
              <a:rPr lang="en-US" dirty="0"/>
              <a:t>B __</a:t>
            </a:r>
            <a:r>
              <a:rPr lang="en-US" dirty="0" err="1"/>
              <a:t>equ</a:t>
            </a:r>
            <a:r>
              <a:rPr lang="en-US" dirty="0"/>
              <a:t>__()</a:t>
            </a:r>
          </a:p>
          <a:p>
            <a:r>
              <a:rPr lang="en-US" dirty="0"/>
              <a:t>C __</a:t>
            </a:r>
            <a:r>
              <a:rPr lang="en-US" dirty="0" err="1"/>
              <a:t>isequal</a:t>
            </a:r>
            <a:r>
              <a:rPr lang="en-US" dirty="0"/>
              <a:t>__()</a:t>
            </a:r>
          </a:p>
          <a:p>
            <a:r>
              <a:rPr lang="en-US" dirty="0"/>
              <a:t>D None of the above</a:t>
            </a:r>
          </a:p>
          <a:p>
            <a:endParaRPr lang="en-US" dirty="0"/>
          </a:p>
          <a:p>
            <a:endParaRPr lang="en-US" dirty="0"/>
          </a:p>
          <a:p>
            <a:endParaRPr lang="en-US" dirty="0"/>
          </a:p>
          <a:p>
            <a:r>
              <a:rPr lang="en-US" b="1" dirty="0"/>
              <a:t>6. Which operator is overloaded by </a:t>
            </a:r>
            <a:r>
              <a:rPr lang="en-US" b="1" dirty="0">
                <a:solidFill>
                  <a:srgbClr val="C00000"/>
                </a:solidFill>
              </a:rPr>
              <a:t>__lg__()?</a:t>
            </a:r>
          </a:p>
          <a:p>
            <a:r>
              <a:rPr lang="en-US" dirty="0"/>
              <a:t>A &lt;</a:t>
            </a:r>
          </a:p>
          <a:p>
            <a:r>
              <a:rPr lang="en-US" dirty="0"/>
              <a:t>B &gt;</a:t>
            </a:r>
          </a:p>
          <a:p>
            <a:r>
              <a:rPr lang="en-US" dirty="0"/>
              <a:t>C !=</a:t>
            </a:r>
          </a:p>
          <a:p>
            <a:r>
              <a:rPr lang="en-US" dirty="0"/>
              <a:t>D None of the above</a:t>
            </a:r>
          </a:p>
          <a:p>
            <a:endParaRPr lang="en-US" dirty="0"/>
          </a:p>
          <a:p>
            <a:endParaRPr lang="en-CA" dirty="0"/>
          </a:p>
        </p:txBody>
      </p:sp>
      <p:sp>
        <p:nvSpPr>
          <p:cNvPr id="4" name="Slide Number Placeholder 3">
            <a:extLst>
              <a:ext uri="{FF2B5EF4-FFF2-40B4-BE49-F238E27FC236}">
                <a16:creationId xmlns:a16="http://schemas.microsoft.com/office/drawing/2014/main" id="{81C537DF-6CF7-4105-88DA-75C669342F57}"/>
              </a:ext>
            </a:extLst>
          </p:cNvPr>
          <p:cNvSpPr>
            <a:spLocks noGrp="1"/>
          </p:cNvSpPr>
          <p:nvPr>
            <p:ph type="sldNum" sz="quarter" idx="10"/>
          </p:nvPr>
        </p:nvSpPr>
        <p:spPr/>
        <p:txBody>
          <a:bodyPr/>
          <a:lstStyle/>
          <a:p>
            <a:pPr>
              <a:defRPr/>
            </a:pPr>
            <a:fld id="{6DB1FBA9-0009-47E9-8D28-5B0116D2432D}" type="slidenum">
              <a:rPr lang="en-US" altLang="en-US" smtClean="0"/>
              <a:pPr>
                <a:defRPr/>
              </a:pPr>
              <a:t>512</a:t>
            </a:fld>
            <a:endParaRPr lang="en-US" altLang="en-US"/>
          </a:p>
        </p:txBody>
      </p:sp>
    </p:spTree>
    <p:extLst>
      <p:ext uri="{BB962C8B-B14F-4D97-AF65-F5344CB8AC3E}">
        <p14:creationId xmlns:p14="http://schemas.microsoft.com/office/powerpoint/2010/main" val="1939896766"/>
      </p:ext>
    </p:extLst>
  </p:cSld>
  <p:clrMapOvr>
    <a:masterClrMapping/>
  </p:clrMapOvr>
  <p:transition spd="med"/>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DFB14-6F41-4C65-A1D0-12CB4949C20D}"/>
              </a:ext>
            </a:extLst>
          </p:cNvPr>
          <p:cNvSpPr>
            <a:spLocks noGrp="1"/>
          </p:cNvSpPr>
          <p:nvPr>
            <p:ph type="title"/>
          </p:nvPr>
        </p:nvSpPr>
        <p:spPr/>
        <p:txBody>
          <a:bodyPr/>
          <a:lstStyle/>
          <a:p>
            <a:r>
              <a:rPr lang="en-US" dirty="0"/>
              <a:t>Quiz 13</a:t>
            </a:r>
            <a:endParaRPr lang="en-CA" dirty="0"/>
          </a:p>
        </p:txBody>
      </p:sp>
      <p:sp>
        <p:nvSpPr>
          <p:cNvPr id="3" name="Content Placeholder 2">
            <a:extLst>
              <a:ext uri="{FF2B5EF4-FFF2-40B4-BE49-F238E27FC236}">
                <a16:creationId xmlns:a16="http://schemas.microsoft.com/office/drawing/2014/main" id="{3620F076-4048-4925-AFCD-3574F934E101}"/>
              </a:ext>
            </a:extLst>
          </p:cNvPr>
          <p:cNvSpPr>
            <a:spLocks noGrp="1"/>
          </p:cNvSpPr>
          <p:nvPr>
            <p:ph idx="1"/>
          </p:nvPr>
        </p:nvSpPr>
        <p:spPr/>
        <p:txBody>
          <a:bodyPr/>
          <a:lstStyle/>
          <a:p>
            <a:r>
              <a:rPr lang="en-US" b="1" dirty="0"/>
              <a:t>7. Which function overloads the </a:t>
            </a:r>
            <a:r>
              <a:rPr lang="en-US" b="1" dirty="0">
                <a:solidFill>
                  <a:srgbClr val="C00000"/>
                </a:solidFill>
              </a:rPr>
              <a:t>&gt;&gt; operator?</a:t>
            </a:r>
          </a:p>
          <a:p>
            <a:r>
              <a:rPr lang="en-US" dirty="0"/>
              <a:t>A __</a:t>
            </a:r>
            <a:r>
              <a:rPr lang="en-US" dirty="0" err="1"/>
              <a:t>rshift</a:t>
            </a:r>
            <a:r>
              <a:rPr lang="en-US" dirty="0"/>
              <a:t>__()</a:t>
            </a:r>
          </a:p>
          <a:p>
            <a:r>
              <a:rPr lang="en-US" dirty="0"/>
              <a:t>B __</a:t>
            </a:r>
            <a:r>
              <a:rPr lang="en-US" dirty="0" err="1"/>
              <a:t>gt</a:t>
            </a:r>
            <a:r>
              <a:rPr lang="en-US" dirty="0"/>
              <a:t>__()</a:t>
            </a:r>
          </a:p>
          <a:p>
            <a:r>
              <a:rPr lang="en-US" dirty="0"/>
              <a:t>C __</a:t>
            </a:r>
            <a:r>
              <a:rPr lang="en-US" dirty="0" err="1"/>
              <a:t>ge</a:t>
            </a:r>
            <a:r>
              <a:rPr lang="en-US" dirty="0"/>
              <a:t>__()</a:t>
            </a:r>
          </a:p>
          <a:p>
            <a:r>
              <a:rPr lang="en-US" dirty="0"/>
              <a:t>D None of the above</a:t>
            </a:r>
          </a:p>
          <a:p>
            <a:endParaRPr lang="en-US" dirty="0"/>
          </a:p>
          <a:p>
            <a:endParaRPr lang="en-US" dirty="0"/>
          </a:p>
          <a:p>
            <a:endParaRPr lang="en-US" dirty="0"/>
          </a:p>
          <a:p>
            <a:r>
              <a:rPr lang="en-US" b="1" dirty="0"/>
              <a:t>8. Which operator is overloaded by the </a:t>
            </a:r>
            <a:r>
              <a:rPr lang="en-US" b="1" dirty="0">
                <a:solidFill>
                  <a:srgbClr val="C00000"/>
                </a:solidFill>
              </a:rPr>
              <a:t>__or__() </a:t>
            </a:r>
            <a:r>
              <a:rPr lang="en-US" b="1" dirty="0"/>
              <a:t>function?</a:t>
            </a:r>
          </a:p>
          <a:p>
            <a:r>
              <a:rPr lang="en-US" dirty="0"/>
              <a:t>A ||</a:t>
            </a:r>
          </a:p>
          <a:p>
            <a:r>
              <a:rPr lang="en-US" dirty="0"/>
              <a:t>B |</a:t>
            </a:r>
          </a:p>
          <a:p>
            <a:r>
              <a:rPr lang="en-US" dirty="0"/>
              <a:t>C //</a:t>
            </a:r>
          </a:p>
          <a:p>
            <a:r>
              <a:rPr lang="en-US" dirty="0"/>
              <a:t>D /</a:t>
            </a:r>
          </a:p>
          <a:p>
            <a:endParaRPr lang="en-US" dirty="0"/>
          </a:p>
          <a:p>
            <a:endParaRPr lang="en-CA" dirty="0"/>
          </a:p>
        </p:txBody>
      </p:sp>
      <p:sp>
        <p:nvSpPr>
          <p:cNvPr id="4" name="Slide Number Placeholder 3">
            <a:extLst>
              <a:ext uri="{FF2B5EF4-FFF2-40B4-BE49-F238E27FC236}">
                <a16:creationId xmlns:a16="http://schemas.microsoft.com/office/drawing/2014/main" id="{C031D9F1-E169-42C3-A570-6DE412680D7C}"/>
              </a:ext>
            </a:extLst>
          </p:cNvPr>
          <p:cNvSpPr>
            <a:spLocks noGrp="1"/>
          </p:cNvSpPr>
          <p:nvPr>
            <p:ph type="sldNum" sz="quarter" idx="10"/>
          </p:nvPr>
        </p:nvSpPr>
        <p:spPr/>
        <p:txBody>
          <a:bodyPr/>
          <a:lstStyle/>
          <a:p>
            <a:pPr>
              <a:defRPr/>
            </a:pPr>
            <a:fld id="{6DB1FBA9-0009-47E9-8D28-5B0116D2432D}" type="slidenum">
              <a:rPr lang="en-US" altLang="en-US" smtClean="0"/>
              <a:pPr>
                <a:defRPr/>
              </a:pPr>
              <a:t>513</a:t>
            </a:fld>
            <a:endParaRPr lang="en-US" altLang="en-US"/>
          </a:p>
        </p:txBody>
      </p:sp>
    </p:spTree>
    <p:extLst>
      <p:ext uri="{BB962C8B-B14F-4D97-AF65-F5344CB8AC3E}">
        <p14:creationId xmlns:p14="http://schemas.microsoft.com/office/powerpoint/2010/main" val="2263088467"/>
      </p:ext>
    </p:extLst>
  </p:cSld>
  <p:clrMapOvr>
    <a:masterClrMapping/>
  </p:clrMapOvr>
  <p:transition spd="med"/>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0E8D0-5EF4-4E8B-AF49-8920EFE596B2}"/>
              </a:ext>
            </a:extLst>
          </p:cNvPr>
          <p:cNvSpPr>
            <a:spLocks noGrp="1"/>
          </p:cNvSpPr>
          <p:nvPr>
            <p:ph type="title"/>
          </p:nvPr>
        </p:nvSpPr>
        <p:spPr/>
        <p:txBody>
          <a:bodyPr/>
          <a:lstStyle/>
          <a:p>
            <a:r>
              <a:rPr lang="en-US" dirty="0"/>
              <a:t>Quiz 13</a:t>
            </a:r>
            <a:endParaRPr lang="en-CA" dirty="0"/>
          </a:p>
        </p:txBody>
      </p:sp>
      <p:sp>
        <p:nvSpPr>
          <p:cNvPr id="3" name="Content Placeholder 2">
            <a:extLst>
              <a:ext uri="{FF2B5EF4-FFF2-40B4-BE49-F238E27FC236}">
                <a16:creationId xmlns:a16="http://schemas.microsoft.com/office/drawing/2014/main" id="{0F21A114-A927-4477-A0A2-C27183BA2584}"/>
              </a:ext>
            </a:extLst>
          </p:cNvPr>
          <p:cNvSpPr>
            <a:spLocks noGrp="1"/>
          </p:cNvSpPr>
          <p:nvPr>
            <p:ph idx="1"/>
          </p:nvPr>
        </p:nvSpPr>
        <p:spPr/>
        <p:txBody>
          <a:bodyPr/>
          <a:lstStyle/>
          <a:p>
            <a:r>
              <a:rPr lang="en-US" b="1" dirty="0"/>
              <a:t>9. Which function overloads the </a:t>
            </a:r>
            <a:r>
              <a:rPr lang="en-US" b="1" dirty="0">
                <a:solidFill>
                  <a:srgbClr val="C00000"/>
                </a:solidFill>
              </a:rPr>
              <a:t>//</a:t>
            </a:r>
            <a:r>
              <a:rPr lang="en-US" b="1" dirty="0"/>
              <a:t> operator?</a:t>
            </a:r>
          </a:p>
          <a:p>
            <a:r>
              <a:rPr lang="en-US" dirty="0"/>
              <a:t>A __div__()</a:t>
            </a:r>
          </a:p>
          <a:p>
            <a:r>
              <a:rPr lang="en-US" dirty="0"/>
              <a:t>B __</a:t>
            </a:r>
            <a:r>
              <a:rPr lang="en-US" dirty="0" err="1"/>
              <a:t>ceildiv</a:t>
            </a:r>
            <a:r>
              <a:rPr lang="en-US" dirty="0"/>
              <a:t>__()</a:t>
            </a:r>
          </a:p>
          <a:p>
            <a:r>
              <a:rPr lang="en-US" dirty="0"/>
              <a:t>C __</a:t>
            </a:r>
            <a:r>
              <a:rPr lang="en-US" dirty="0" err="1"/>
              <a:t>floordiv</a:t>
            </a:r>
            <a:r>
              <a:rPr lang="en-US" dirty="0"/>
              <a:t>__()</a:t>
            </a:r>
          </a:p>
          <a:p>
            <a:r>
              <a:rPr lang="en-US" dirty="0"/>
              <a:t>D __</a:t>
            </a:r>
            <a:r>
              <a:rPr lang="en-US" dirty="0" err="1"/>
              <a:t>truediv</a:t>
            </a:r>
            <a:r>
              <a:rPr lang="en-US" dirty="0"/>
              <a:t>__()</a:t>
            </a:r>
          </a:p>
          <a:p>
            <a:endParaRPr lang="en-US" dirty="0"/>
          </a:p>
          <a:p>
            <a:endParaRPr lang="en-US" dirty="0"/>
          </a:p>
          <a:p>
            <a:endParaRPr lang="en-US" dirty="0"/>
          </a:p>
          <a:p>
            <a:r>
              <a:rPr lang="en-US" b="1" dirty="0"/>
              <a:t>10. Let A and B be objects of class Foo. Which functions are called when </a:t>
            </a:r>
            <a:r>
              <a:rPr lang="en-US" b="1" dirty="0">
                <a:solidFill>
                  <a:srgbClr val="C00000"/>
                </a:solidFill>
              </a:rPr>
              <a:t>print(A + B) </a:t>
            </a:r>
            <a:r>
              <a:rPr lang="en-US" b="1" dirty="0"/>
              <a:t>is executed?</a:t>
            </a:r>
          </a:p>
          <a:p>
            <a:r>
              <a:rPr lang="en-US" dirty="0"/>
              <a:t>A __add__(), __str__()</a:t>
            </a:r>
          </a:p>
          <a:p>
            <a:r>
              <a:rPr lang="en-US" dirty="0"/>
              <a:t>B __str__(), __add__()</a:t>
            </a:r>
          </a:p>
          <a:p>
            <a:r>
              <a:rPr lang="en-US" dirty="0"/>
              <a:t>C __sum__(), __str__()</a:t>
            </a:r>
          </a:p>
          <a:p>
            <a:r>
              <a:rPr lang="en-US" dirty="0"/>
              <a:t>D __str__(), __sum__()</a:t>
            </a:r>
            <a:endParaRPr lang="en-CA" dirty="0"/>
          </a:p>
        </p:txBody>
      </p:sp>
      <p:sp>
        <p:nvSpPr>
          <p:cNvPr id="4" name="Slide Number Placeholder 3">
            <a:extLst>
              <a:ext uri="{FF2B5EF4-FFF2-40B4-BE49-F238E27FC236}">
                <a16:creationId xmlns:a16="http://schemas.microsoft.com/office/drawing/2014/main" id="{7EBF87F5-B1A6-4ACE-9D03-AA049EE464F2}"/>
              </a:ext>
            </a:extLst>
          </p:cNvPr>
          <p:cNvSpPr>
            <a:spLocks noGrp="1"/>
          </p:cNvSpPr>
          <p:nvPr>
            <p:ph type="sldNum" sz="quarter" idx="10"/>
          </p:nvPr>
        </p:nvSpPr>
        <p:spPr/>
        <p:txBody>
          <a:bodyPr/>
          <a:lstStyle/>
          <a:p>
            <a:pPr>
              <a:defRPr/>
            </a:pPr>
            <a:fld id="{6DB1FBA9-0009-47E9-8D28-5B0116D2432D}" type="slidenum">
              <a:rPr lang="en-US" altLang="en-US" smtClean="0"/>
              <a:pPr>
                <a:defRPr/>
              </a:pPr>
              <a:t>514</a:t>
            </a:fld>
            <a:endParaRPr lang="en-US" altLang="en-US"/>
          </a:p>
        </p:txBody>
      </p:sp>
    </p:spTree>
    <p:extLst>
      <p:ext uri="{BB962C8B-B14F-4D97-AF65-F5344CB8AC3E}">
        <p14:creationId xmlns:p14="http://schemas.microsoft.com/office/powerpoint/2010/main" val="3126752175"/>
      </p:ext>
    </p:extLst>
  </p:cSld>
  <p:clrMapOvr>
    <a:masterClrMapping/>
  </p:clrMapOvr>
  <p:transition spd="med"/>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6"/>
          <p:cNvSpPr>
            <a:spLocks noGrp="1" noChangeArrowheads="1"/>
          </p:cNvSpPr>
          <p:nvPr>
            <p:ph type="sldNum" sz="quarter" idx="10"/>
          </p:nvPr>
        </p:nvSpPr>
        <p:spPr>
          <a:noFill/>
        </p:spPr>
        <p:txBody>
          <a:bodyPr/>
          <a:lstStyle>
            <a:lvl1pPr>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1pPr>
            <a:lvl2pPr marL="742950" indent="-28575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2pPr>
            <a:lvl3pPr marL="11430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3pPr>
            <a:lvl4pPr marL="16002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4pPr>
            <a:lvl5pPr marL="20574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C9001B6-C0C1-496A-A1D5-E2DF79D17807}" type="slidenum">
              <a:rPr kumimoji="0" lang="en-US" altLang="en-US" sz="1400" b="0" i="0" u="none" strike="noStrike" kern="1200" cap="none" spc="0" normalizeH="0" baseline="0" noProof="0">
                <a:ln>
                  <a:noFill/>
                </a:ln>
                <a:solidFill>
                  <a:srgbClr val="FFFFFF"/>
                </a:solidFill>
                <a:effectLst/>
                <a:uLnTx/>
                <a:uFillTx/>
                <a:latin typeface="Tahoma" panose="020B0604030504040204" pitchFamily="34" charset="0"/>
                <a:ea typeface="+mn-ea"/>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515</a:t>
            </a:fld>
            <a:endParaRPr kumimoji="0" lang="en-US" altLang="en-US" sz="1400" b="0" i="0" u="none" strike="noStrike" kern="1200" cap="none" spc="0" normalizeH="0" baseline="0" noProof="0">
              <a:ln>
                <a:noFill/>
              </a:ln>
              <a:solidFill>
                <a:srgbClr val="FFFFFF"/>
              </a:solidFill>
              <a:effectLst/>
              <a:uLnTx/>
              <a:uFillTx/>
              <a:latin typeface="Tahoma" panose="020B0604030504040204" pitchFamily="34" charset="0"/>
              <a:ea typeface="+mn-ea"/>
              <a:cs typeface="Times New Roman" panose="02020603050405020304" pitchFamily="18" charset="0"/>
            </a:endParaRPr>
          </a:p>
        </p:txBody>
      </p:sp>
      <p:sp>
        <p:nvSpPr>
          <p:cNvPr id="1491970" name="Rectangle 2"/>
          <p:cNvSpPr>
            <a:spLocks noGrp="1" noChangeArrowheads="1"/>
          </p:cNvSpPr>
          <p:nvPr>
            <p:ph type="title"/>
          </p:nvPr>
        </p:nvSpPr>
        <p:spPr/>
        <p:txBody>
          <a:bodyPr/>
          <a:lstStyle/>
          <a:p>
            <a:pPr eaLnBrk="1" hangingPunct="1">
              <a:defRPr/>
            </a:pPr>
            <a:r>
              <a:rPr lang="en-US" altLang="en-US" dirty="0"/>
              <a:t>DATE TIME</a:t>
            </a:r>
          </a:p>
        </p:txBody>
      </p:sp>
      <p:sp>
        <p:nvSpPr>
          <p:cNvPr id="4" name="Arrow: U-Turn 3">
            <a:hlinkClick r:id="rId3" action="ppaction://hlinksldjump"/>
            <a:extLst>
              <a:ext uri="{FF2B5EF4-FFF2-40B4-BE49-F238E27FC236}">
                <a16:creationId xmlns:a16="http://schemas.microsoft.com/office/drawing/2014/main" id="{1B929EC1-032C-4C28-9D43-484B2433EE3A}"/>
              </a:ext>
            </a:extLst>
          </p:cNvPr>
          <p:cNvSpPr/>
          <p:nvPr/>
        </p:nvSpPr>
        <p:spPr bwMode="auto">
          <a:xfrm>
            <a:off x="1066800" y="5300662"/>
            <a:ext cx="457200" cy="228600"/>
          </a:xfrm>
          <a:prstGeom prst="uturnArrow">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1196975" marR="0" indent="-282575" algn="l" defTabSz="914400" rtl="0" eaLnBrk="1" fontAlgn="base" latinLnBrk="0" hangingPunct="1">
              <a:lnSpc>
                <a:spcPct val="100000"/>
              </a:lnSpc>
              <a:spcBef>
                <a:spcPts val="500"/>
              </a:spcBef>
              <a:spcAft>
                <a:spcPct val="0"/>
              </a:spcAft>
              <a:buClr>
                <a:srgbClr val="800080"/>
              </a:buClr>
              <a:buSzPct val="55000"/>
              <a:buFont typeface="Wingdings" panose="05000000000000000000" pitchFamily="2" charset="2"/>
              <a:buChar char="n"/>
              <a:tabLst/>
            </a:pPr>
            <a:endParaRPr kumimoji="0" lang="en-US" sz="2000" b="0" i="0" u="none" strike="noStrike" cap="none" normalizeH="0" baseline="0">
              <a:ln>
                <a:noFill/>
              </a:ln>
              <a:solidFill>
                <a:schemeClr val="tx1"/>
              </a:solidFill>
              <a:effectLst/>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271711834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1FCBE-14D3-4252-842B-29D841D8856E}"/>
              </a:ext>
            </a:extLst>
          </p:cNvPr>
          <p:cNvSpPr>
            <a:spLocks noGrp="1"/>
          </p:cNvSpPr>
          <p:nvPr>
            <p:ph type="title"/>
          </p:nvPr>
        </p:nvSpPr>
        <p:spPr/>
        <p:txBody>
          <a:bodyPr/>
          <a:lstStyle/>
          <a:p>
            <a:r>
              <a:rPr lang="en-US" dirty="0"/>
              <a:t>Date Time</a:t>
            </a:r>
          </a:p>
        </p:txBody>
      </p:sp>
      <p:sp>
        <p:nvSpPr>
          <p:cNvPr id="3" name="Content Placeholder 2">
            <a:extLst>
              <a:ext uri="{FF2B5EF4-FFF2-40B4-BE49-F238E27FC236}">
                <a16:creationId xmlns:a16="http://schemas.microsoft.com/office/drawing/2014/main" id="{F980A1A7-A975-4EEE-9C48-E19597C9F2DD}"/>
              </a:ext>
            </a:extLst>
          </p:cNvPr>
          <p:cNvSpPr>
            <a:spLocks noGrp="1"/>
          </p:cNvSpPr>
          <p:nvPr>
            <p:ph idx="1"/>
          </p:nvPr>
        </p:nvSpPr>
        <p:spPr/>
        <p:txBody>
          <a:bodyPr/>
          <a:lstStyle/>
          <a:p>
            <a:r>
              <a:rPr lang="en-US" dirty="0"/>
              <a:t>Python has a module named datetime to work with dates and time</a:t>
            </a:r>
          </a:p>
          <a:p>
            <a:r>
              <a:rPr lang="en-US" b="1" dirty="0"/>
              <a:t>Example</a:t>
            </a:r>
          </a:p>
          <a:p>
            <a:r>
              <a:rPr lang="en-US" dirty="0">
                <a:solidFill>
                  <a:srgbClr val="C00000"/>
                </a:solidFill>
              </a:rPr>
              <a:t>Get Current Date and Time</a:t>
            </a:r>
          </a:p>
          <a:p>
            <a:endParaRPr lang="en-US" dirty="0"/>
          </a:p>
          <a:p>
            <a:r>
              <a:rPr lang="en-US" i="1" dirty="0">
                <a:solidFill>
                  <a:srgbClr val="C00000"/>
                </a:solidFill>
              </a:rPr>
              <a:t>import datetime</a:t>
            </a:r>
          </a:p>
          <a:p>
            <a:endParaRPr lang="en-US" i="1" dirty="0">
              <a:solidFill>
                <a:srgbClr val="C00000"/>
              </a:solidFill>
            </a:endParaRPr>
          </a:p>
          <a:p>
            <a:r>
              <a:rPr lang="en-US" i="1" dirty="0" err="1">
                <a:solidFill>
                  <a:srgbClr val="C00000"/>
                </a:solidFill>
              </a:rPr>
              <a:t>curr_datetime</a:t>
            </a:r>
            <a:r>
              <a:rPr lang="en-US" i="1" dirty="0">
                <a:solidFill>
                  <a:srgbClr val="C00000"/>
                </a:solidFill>
              </a:rPr>
              <a:t> = </a:t>
            </a:r>
            <a:r>
              <a:rPr lang="en-US" i="1" dirty="0" err="1">
                <a:solidFill>
                  <a:srgbClr val="C00000"/>
                </a:solidFill>
              </a:rPr>
              <a:t>datetime.datetime.now</a:t>
            </a:r>
            <a:r>
              <a:rPr lang="en-US" i="1" dirty="0">
                <a:solidFill>
                  <a:srgbClr val="C00000"/>
                </a:solidFill>
              </a:rPr>
              <a:t>()</a:t>
            </a:r>
          </a:p>
          <a:p>
            <a:r>
              <a:rPr lang="en-US" i="1" dirty="0">
                <a:solidFill>
                  <a:srgbClr val="C00000"/>
                </a:solidFill>
              </a:rPr>
              <a:t>print(</a:t>
            </a:r>
            <a:r>
              <a:rPr lang="en-US" i="1" dirty="0" err="1">
                <a:solidFill>
                  <a:srgbClr val="C00000"/>
                </a:solidFill>
              </a:rPr>
              <a:t>curr_datetime</a:t>
            </a:r>
            <a:r>
              <a:rPr lang="en-US" i="1" dirty="0">
                <a:solidFill>
                  <a:srgbClr val="C00000"/>
                </a:solidFill>
              </a:rPr>
              <a:t>)</a:t>
            </a:r>
          </a:p>
          <a:p>
            <a:endParaRPr lang="en-US" dirty="0"/>
          </a:p>
          <a:p>
            <a:r>
              <a:rPr lang="en-US" dirty="0"/>
              <a:t>We have imported </a:t>
            </a:r>
            <a:r>
              <a:rPr lang="en-US" dirty="0">
                <a:solidFill>
                  <a:srgbClr val="C00000"/>
                </a:solidFill>
              </a:rPr>
              <a:t>datetime</a:t>
            </a:r>
            <a:r>
              <a:rPr lang="en-US" dirty="0"/>
              <a:t> module using import datetime statement</a:t>
            </a:r>
          </a:p>
          <a:p>
            <a:r>
              <a:rPr lang="en-US" dirty="0"/>
              <a:t>One of the classes defined in the </a:t>
            </a:r>
            <a:r>
              <a:rPr lang="en-US" dirty="0">
                <a:solidFill>
                  <a:srgbClr val="C00000"/>
                </a:solidFill>
              </a:rPr>
              <a:t>datetime</a:t>
            </a:r>
            <a:r>
              <a:rPr lang="en-US" dirty="0"/>
              <a:t> module is </a:t>
            </a:r>
            <a:r>
              <a:rPr lang="en-US" dirty="0">
                <a:solidFill>
                  <a:srgbClr val="C00000"/>
                </a:solidFill>
              </a:rPr>
              <a:t>datetime </a:t>
            </a:r>
            <a:r>
              <a:rPr lang="en-US" dirty="0"/>
              <a:t>class</a:t>
            </a:r>
          </a:p>
          <a:p>
            <a:r>
              <a:rPr lang="en-US" dirty="0"/>
              <a:t>We then used </a:t>
            </a:r>
            <a:r>
              <a:rPr lang="en-US" dirty="0">
                <a:solidFill>
                  <a:srgbClr val="C00000"/>
                </a:solidFill>
              </a:rPr>
              <a:t>now() </a:t>
            </a:r>
            <a:r>
              <a:rPr lang="en-US" dirty="0"/>
              <a:t>method to create a </a:t>
            </a:r>
            <a:r>
              <a:rPr lang="en-US" dirty="0">
                <a:solidFill>
                  <a:srgbClr val="C00000"/>
                </a:solidFill>
              </a:rPr>
              <a:t>datetime</a:t>
            </a:r>
            <a:r>
              <a:rPr lang="en-US" dirty="0"/>
              <a:t> object containing the current local date and time</a:t>
            </a:r>
          </a:p>
        </p:txBody>
      </p:sp>
      <p:sp>
        <p:nvSpPr>
          <p:cNvPr id="4" name="Slide Number Placeholder 3">
            <a:extLst>
              <a:ext uri="{FF2B5EF4-FFF2-40B4-BE49-F238E27FC236}">
                <a16:creationId xmlns:a16="http://schemas.microsoft.com/office/drawing/2014/main" id="{DD96F190-8E05-4DDB-B9C9-B2BC31ADC820}"/>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1FBA9-0009-47E9-8D28-5B0116D2432D}" type="slidenum">
              <a:rPr kumimoji="0" lang="en-US" altLang="en-US" sz="1400" b="0" i="0" u="none" strike="noStrike" kern="1200" cap="none" spc="0" normalizeH="0" baseline="0" noProof="0" smtClean="0">
                <a:ln>
                  <a:noFill/>
                </a:ln>
                <a:solidFill>
                  <a:srgbClr val="000000"/>
                </a:solidFill>
                <a:effectLst/>
                <a:uLnTx/>
                <a:uFillTx/>
                <a:latin typeface="Tahoma" panose="020B0604030504040204" pitchFamily="34" charset="0"/>
                <a:ea typeface="+mn-ea"/>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516</a:t>
            </a:fld>
            <a:endPar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mn-ea"/>
              <a:cs typeface="Times New Roman" panose="02020603050405020304" pitchFamily="18" charset="0"/>
            </a:endParaRPr>
          </a:p>
        </p:txBody>
      </p:sp>
      <p:pic>
        <p:nvPicPr>
          <p:cNvPr id="6" name="Picture 5">
            <a:extLst>
              <a:ext uri="{FF2B5EF4-FFF2-40B4-BE49-F238E27FC236}">
                <a16:creationId xmlns:a16="http://schemas.microsoft.com/office/drawing/2014/main" id="{8C6E81CF-8677-4F08-8E2F-092A35BF3DEE}"/>
              </a:ext>
            </a:extLst>
          </p:cNvPr>
          <p:cNvPicPr>
            <a:picLocks noChangeAspect="1"/>
          </p:cNvPicPr>
          <p:nvPr/>
        </p:nvPicPr>
        <p:blipFill>
          <a:blip r:embed="rId2"/>
          <a:stretch>
            <a:fillRect/>
          </a:stretch>
        </p:blipFill>
        <p:spPr>
          <a:xfrm>
            <a:off x="4648200" y="1752601"/>
            <a:ext cx="4267200" cy="1447800"/>
          </a:xfrm>
          <a:prstGeom prst="rect">
            <a:avLst/>
          </a:prstGeom>
        </p:spPr>
      </p:pic>
    </p:spTree>
    <p:extLst>
      <p:ext uri="{BB962C8B-B14F-4D97-AF65-F5344CB8AC3E}">
        <p14:creationId xmlns:p14="http://schemas.microsoft.com/office/powerpoint/2010/main" val="2687650987"/>
      </p:ext>
    </p:extLst>
  </p:cSld>
  <p:clrMapOvr>
    <a:masterClrMapping/>
  </p:clrMapOvr>
  <p:transition spd="med"/>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5EDA7-7525-432A-8243-8DD8F7FC4A0D}"/>
              </a:ext>
            </a:extLst>
          </p:cNvPr>
          <p:cNvSpPr>
            <a:spLocks noGrp="1"/>
          </p:cNvSpPr>
          <p:nvPr>
            <p:ph type="title"/>
          </p:nvPr>
        </p:nvSpPr>
        <p:spPr/>
        <p:txBody>
          <a:bodyPr/>
          <a:lstStyle/>
          <a:p>
            <a:r>
              <a:rPr lang="en-US" dirty="0"/>
              <a:t>Date Time(cont)</a:t>
            </a:r>
          </a:p>
        </p:txBody>
      </p:sp>
      <p:sp>
        <p:nvSpPr>
          <p:cNvPr id="3" name="Content Placeholder 2">
            <a:extLst>
              <a:ext uri="{FF2B5EF4-FFF2-40B4-BE49-F238E27FC236}">
                <a16:creationId xmlns:a16="http://schemas.microsoft.com/office/drawing/2014/main" id="{BCFA74A6-A949-45B8-8449-E45A12C3E3E0}"/>
              </a:ext>
            </a:extLst>
          </p:cNvPr>
          <p:cNvSpPr>
            <a:spLocks noGrp="1"/>
          </p:cNvSpPr>
          <p:nvPr>
            <p:ph idx="1"/>
          </p:nvPr>
        </p:nvSpPr>
        <p:spPr/>
        <p:txBody>
          <a:bodyPr/>
          <a:lstStyle/>
          <a:p>
            <a:r>
              <a:rPr lang="en-US" b="1" dirty="0"/>
              <a:t>Example</a:t>
            </a:r>
          </a:p>
          <a:p>
            <a:r>
              <a:rPr lang="en-US" dirty="0">
                <a:solidFill>
                  <a:schemeClr val="tx2">
                    <a:lumMod val="40000"/>
                    <a:lumOff val="60000"/>
                  </a:schemeClr>
                </a:solidFill>
              </a:rPr>
              <a:t>Get Current Date</a:t>
            </a:r>
          </a:p>
          <a:p>
            <a:endParaRPr lang="en-US" dirty="0"/>
          </a:p>
          <a:p>
            <a:r>
              <a:rPr lang="en-US" i="1" dirty="0">
                <a:solidFill>
                  <a:srgbClr val="C00000"/>
                </a:solidFill>
              </a:rPr>
              <a:t>import datetime</a:t>
            </a:r>
          </a:p>
          <a:p>
            <a:endParaRPr lang="en-US" i="1" dirty="0">
              <a:solidFill>
                <a:srgbClr val="C00000"/>
              </a:solidFill>
            </a:endParaRPr>
          </a:p>
          <a:p>
            <a:r>
              <a:rPr lang="en-US" i="1" dirty="0" err="1">
                <a:solidFill>
                  <a:srgbClr val="C00000"/>
                </a:solidFill>
              </a:rPr>
              <a:t>curr_date</a:t>
            </a:r>
            <a:r>
              <a:rPr lang="en-US" i="1" dirty="0">
                <a:solidFill>
                  <a:srgbClr val="C00000"/>
                </a:solidFill>
              </a:rPr>
              <a:t> = </a:t>
            </a:r>
            <a:r>
              <a:rPr lang="en-US" i="1" dirty="0" err="1">
                <a:solidFill>
                  <a:srgbClr val="C00000"/>
                </a:solidFill>
              </a:rPr>
              <a:t>datetime.date.today</a:t>
            </a:r>
            <a:r>
              <a:rPr lang="en-US" i="1" dirty="0">
                <a:solidFill>
                  <a:srgbClr val="C00000"/>
                </a:solidFill>
              </a:rPr>
              <a:t>()</a:t>
            </a:r>
          </a:p>
          <a:p>
            <a:r>
              <a:rPr lang="en-US" i="1" dirty="0">
                <a:solidFill>
                  <a:srgbClr val="C00000"/>
                </a:solidFill>
              </a:rPr>
              <a:t>print(</a:t>
            </a:r>
            <a:r>
              <a:rPr lang="en-US" i="1" dirty="0" err="1">
                <a:solidFill>
                  <a:srgbClr val="C00000"/>
                </a:solidFill>
              </a:rPr>
              <a:t>curr_date</a:t>
            </a:r>
            <a:r>
              <a:rPr lang="en-US" i="1" dirty="0">
                <a:solidFill>
                  <a:srgbClr val="C00000"/>
                </a:solidFill>
              </a:rPr>
              <a:t>)</a:t>
            </a:r>
          </a:p>
          <a:p>
            <a:endParaRPr lang="en-US" dirty="0"/>
          </a:p>
          <a:p>
            <a:endParaRPr lang="en-US" dirty="0"/>
          </a:p>
        </p:txBody>
      </p:sp>
      <p:sp>
        <p:nvSpPr>
          <p:cNvPr id="4" name="Slide Number Placeholder 3">
            <a:extLst>
              <a:ext uri="{FF2B5EF4-FFF2-40B4-BE49-F238E27FC236}">
                <a16:creationId xmlns:a16="http://schemas.microsoft.com/office/drawing/2014/main" id="{49EE2A05-9587-453E-A3CA-75B775C8CD7D}"/>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1FBA9-0009-47E9-8D28-5B0116D2432D}" type="slidenum">
              <a:rPr kumimoji="0" lang="en-US" altLang="en-US" sz="1400" b="0" i="0" u="none" strike="noStrike" kern="1200" cap="none" spc="0" normalizeH="0" baseline="0" noProof="0" smtClean="0">
                <a:ln>
                  <a:noFill/>
                </a:ln>
                <a:solidFill>
                  <a:srgbClr val="000000"/>
                </a:solidFill>
                <a:effectLst/>
                <a:uLnTx/>
                <a:uFillTx/>
                <a:latin typeface="Tahoma" panose="020B0604030504040204" pitchFamily="34" charset="0"/>
                <a:ea typeface="+mn-ea"/>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517</a:t>
            </a:fld>
            <a:endPar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mn-ea"/>
              <a:cs typeface="Times New Roman" panose="02020603050405020304" pitchFamily="18" charset="0"/>
            </a:endParaRPr>
          </a:p>
        </p:txBody>
      </p:sp>
      <p:pic>
        <p:nvPicPr>
          <p:cNvPr id="5" name="Picture 4">
            <a:extLst>
              <a:ext uri="{FF2B5EF4-FFF2-40B4-BE49-F238E27FC236}">
                <a16:creationId xmlns:a16="http://schemas.microsoft.com/office/drawing/2014/main" id="{2DEE7A2E-EA8B-4268-B30C-A9C7A3BC9576}"/>
              </a:ext>
            </a:extLst>
          </p:cNvPr>
          <p:cNvPicPr>
            <a:picLocks noChangeAspect="1"/>
          </p:cNvPicPr>
          <p:nvPr/>
        </p:nvPicPr>
        <p:blipFill>
          <a:blip r:embed="rId2"/>
          <a:stretch>
            <a:fillRect/>
          </a:stretch>
        </p:blipFill>
        <p:spPr>
          <a:xfrm>
            <a:off x="304800" y="4214813"/>
            <a:ext cx="6438900" cy="1685925"/>
          </a:xfrm>
          <a:prstGeom prst="rect">
            <a:avLst/>
          </a:prstGeom>
        </p:spPr>
      </p:pic>
    </p:spTree>
    <p:extLst>
      <p:ext uri="{BB962C8B-B14F-4D97-AF65-F5344CB8AC3E}">
        <p14:creationId xmlns:p14="http://schemas.microsoft.com/office/powerpoint/2010/main" val="2243226653"/>
      </p:ext>
    </p:extLst>
  </p:cSld>
  <p:clrMapOvr>
    <a:masterClrMapping/>
  </p:clrMapOvr>
  <p:transition spd="med"/>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B31CE-6DE4-426D-BE52-792D5715CF06}"/>
              </a:ext>
            </a:extLst>
          </p:cNvPr>
          <p:cNvSpPr>
            <a:spLocks noGrp="1"/>
          </p:cNvSpPr>
          <p:nvPr>
            <p:ph type="title"/>
          </p:nvPr>
        </p:nvSpPr>
        <p:spPr/>
        <p:txBody>
          <a:bodyPr/>
          <a:lstStyle/>
          <a:p>
            <a:r>
              <a:rPr lang="en-US" dirty="0"/>
              <a:t>Date Time(cont)</a:t>
            </a:r>
          </a:p>
        </p:txBody>
      </p:sp>
      <p:sp>
        <p:nvSpPr>
          <p:cNvPr id="3" name="Content Placeholder 2">
            <a:extLst>
              <a:ext uri="{FF2B5EF4-FFF2-40B4-BE49-F238E27FC236}">
                <a16:creationId xmlns:a16="http://schemas.microsoft.com/office/drawing/2014/main" id="{20CA8783-CE93-447C-B857-B09E23B232C4}"/>
              </a:ext>
            </a:extLst>
          </p:cNvPr>
          <p:cNvSpPr>
            <a:spLocks noGrp="1"/>
          </p:cNvSpPr>
          <p:nvPr>
            <p:ph idx="1"/>
          </p:nvPr>
        </p:nvSpPr>
        <p:spPr/>
        <p:txBody>
          <a:bodyPr/>
          <a:lstStyle/>
          <a:p>
            <a:r>
              <a:rPr lang="en-US" dirty="0"/>
              <a:t>We have used the </a:t>
            </a:r>
            <a:r>
              <a:rPr lang="en-US" dirty="0">
                <a:solidFill>
                  <a:srgbClr val="C00000"/>
                </a:solidFill>
              </a:rPr>
              <a:t>today() </a:t>
            </a:r>
            <a:r>
              <a:rPr lang="en-US" dirty="0"/>
              <a:t>method defined in the date class to get a date object containing the current local date</a:t>
            </a:r>
          </a:p>
          <a:p>
            <a:endParaRPr lang="en-US" dirty="0"/>
          </a:p>
          <a:p>
            <a:r>
              <a:rPr lang="en-US" dirty="0"/>
              <a:t>Use the </a:t>
            </a:r>
            <a:r>
              <a:rPr lang="en-US" dirty="0" err="1">
                <a:solidFill>
                  <a:srgbClr val="C00000"/>
                </a:solidFill>
              </a:rPr>
              <a:t>dir</a:t>
            </a:r>
            <a:r>
              <a:rPr lang="en-US" dirty="0"/>
              <a:t> function to get all the attributes a module</a:t>
            </a:r>
          </a:p>
          <a:p>
            <a:r>
              <a:rPr lang="en-US" b="1" dirty="0">
                <a:solidFill>
                  <a:srgbClr val="C00000"/>
                </a:solidFill>
              </a:rPr>
              <a:t>Example</a:t>
            </a:r>
          </a:p>
          <a:p>
            <a:r>
              <a:rPr lang="en-US" i="1" dirty="0">
                <a:solidFill>
                  <a:srgbClr val="C00000"/>
                </a:solidFill>
              </a:rPr>
              <a:t>import datetime</a:t>
            </a:r>
          </a:p>
          <a:p>
            <a:r>
              <a:rPr lang="en-US" i="1" dirty="0" err="1">
                <a:solidFill>
                  <a:srgbClr val="C00000"/>
                </a:solidFill>
              </a:rPr>
              <a:t>dir</a:t>
            </a:r>
            <a:r>
              <a:rPr lang="en-US" i="1" dirty="0">
                <a:solidFill>
                  <a:srgbClr val="C00000"/>
                </a:solidFill>
              </a:rPr>
              <a:t>(datetime)</a:t>
            </a:r>
          </a:p>
          <a:p>
            <a:endParaRPr lang="en-US" dirty="0"/>
          </a:p>
        </p:txBody>
      </p:sp>
      <p:sp>
        <p:nvSpPr>
          <p:cNvPr id="4" name="Slide Number Placeholder 3">
            <a:extLst>
              <a:ext uri="{FF2B5EF4-FFF2-40B4-BE49-F238E27FC236}">
                <a16:creationId xmlns:a16="http://schemas.microsoft.com/office/drawing/2014/main" id="{FFA38EB4-CFBB-4A20-8D5D-2DD29EDACDFA}"/>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1FBA9-0009-47E9-8D28-5B0116D2432D}" type="slidenum">
              <a:rPr kumimoji="0" lang="en-US" altLang="en-US" sz="1400" b="0" i="0" u="none" strike="noStrike" kern="1200" cap="none" spc="0" normalizeH="0" baseline="0" noProof="0" smtClean="0">
                <a:ln>
                  <a:noFill/>
                </a:ln>
                <a:solidFill>
                  <a:srgbClr val="000000"/>
                </a:solidFill>
                <a:effectLst/>
                <a:uLnTx/>
                <a:uFillTx/>
                <a:latin typeface="Tahoma" panose="020B0604030504040204" pitchFamily="34" charset="0"/>
                <a:ea typeface="+mn-ea"/>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518</a:t>
            </a:fld>
            <a:endPar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mn-ea"/>
              <a:cs typeface="Times New Roman" panose="02020603050405020304" pitchFamily="18" charset="0"/>
            </a:endParaRPr>
          </a:p>
        </p:txBody>
      </p:sp>
      <p:pic>
        <p:nvPicPr>
          <p:cNvPr id="5" name="Picture 4">
            <a:extLst>
              <a:ext uri="{FF2B5EF4-FFF2-40B4-BE49-F238E27FC236}">
                <a16:creationId xmlns:a16="http://schemas.microsoft.com/office/drawing/2014/main" id="{59C5A2A2-6271-461A-88E7-416F2FAF7CD2}"/>
              </a:ext>
            </a:extLst>
          </p:cNvPr>
          <p:cNvPicPr>
            <a:picLocks noChangeAspect="1"/>
          </p:cNvPicPr>
          <p:nvPr/>
        </p:nvPicPr>
        <p:blipFill>
          <a:blip r:embed="rId2"/>
          <a:stretch>
            <a:fillRect/>
          </a:stretch>
        </p:blipFill>
        <p:spPr>
          <a:xfrm>
            <a:off x="4038600" y="2514600"/>
            <a:ext cx="3848100" cy="4114800"/>
          </a:xfrm>
          <a:prstGeom prst="rect">
            <a:avLst/>
          </a:prstGeom>
        </p:spPr>
      </p:pic>
    </p:spTree>
    <p:extLst>
      <p:ext uri="{BB962C8B-B14F-4D97-AF65-F5344CB8AC3E}">
        <p14:creationId xmlns:p14="http://schemas.microsoft.com/office/powerpoint/2010/main" val="1368973236"/>
      </p:ext>
    </p:extLst>
  </p:cSld>
  <p:clrMapOvr>
    <a:masterClrMapping/>
  </p:clrMapOvr>
  <p:transition spd="med"/>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7987C-C85D-4D71-863F-D78A93AF1635}"/>
              </a:ext>
            </a:extLst>
          </p:cNvPr>
          <p:cNvSpPr>
            <a:spLocks noGrp="1"/>
          </p:cNvSpPr>
          <p:nvPr>
            <p:ph type="title"/>
          </p:nvPr>
        </p:nvSpPr>
        <p:spPr/>
        <p:txBody>
          <a:bodyPr/>
          <a:lstStyle/>
          <a:p>
            <a:r>
              <a:rPr lang="en-US" dirty="0"/>
              <a:t>Date Time(cont)</a:t>
            </a:r>
          </a:p>
        </p:txBody>
      </p:sp>
      <p:sp>
        <p:nvSpPr>
          <p:cNvPr id="3" name="Content Placeholder 2">
            <a:extLst>
              <a:ext uri="{FF2B5EF4-FFF2-40B4-BE49-F238E27FC236}">
                <a16:creationId xmlns:a16="http://schemas.microsoft.com/office/drawing/2014/main" id="{FF6FEFA9-5EEE-41AC-9956-DA28EDD2BCD7}"/>
              </a:ext>
            </a:extLst>
          </p:cNvPr>
          <p:cNvSpPr>
            <a:spLocks noGrp="1"/>
          </p:cNvSpPr>
          <p:nvPr>
            <p:ph idx="1"/>
          </p:nvPr>
        </p:nvSpPr>
        <p:spPr/>
        <p:txBody>
          <a:bodyPr/>
          <a:lstStyle/>
          <a:p>
            <a:r>
              <a:rPr lang="en-US" dirty="0"/>
              <a:t>Commonly used classes in the datetime module are:</a:t>
            </a:r>
          </a:p>
          <a:p>
            <a:r>
              <a:rPr lang="en-US" dirty="0">
                <a:solidFill>
                  <a:srgbClr val="C00000"/>
                </a:solidFill>
                <a:effectLst>
                  <a:outerShdw blurRad="38100" dist="38100" dir="2700000" algn="tl">
                    <a:srgbClr val="000000">
                      <a:alpha val="43137"/>
                    </a:srgbClr>
                  </a:outerShdw>
                </a:effectLst>
              </a:rPr>
              <a:t>date Class</a:t>
            </a:r>
          </a:p>
          <a:p>
            <a:r>
              <a:rPr lang="en-US" dirty="0">
                <a:solidFill>
                  <a:srgbClr val="C00000"/>
                </a:solidFill>
                <a:effectLst>
                  <a:outerShdw blurRad="38100" dist="38100" dir="2700000" algn="tl">
                    <a:srgbClr val="000000">
                      <a:alpha val="43137"/>
                    </a:srgbClr>
                  </a:outerShdw>
                </a:effectLst>
              </a:rPr>
              <a:t>time Class</a:t>
            </a:r>
          </a:p>
          <a:p>
            <a:r>
              <a:rPr lang="en-US" dirty="0">
                <a:solidFill>
                  <a:srgbClr val="C00000"/>
                </a:solidFill>
                <a:effectLst>
                  <a:outerShdw blurRad="38100" dist="38100" dir="2700000" algn="tl">
                    <a:srgbClr val="000000">
                      <a:alpha val="43137"/>
                    </a:srgbClr>
                  </a:outerShdw>
                </a:effectLst>
              </a:rPr>
              <a:t>datetime Class</a:t>
            </a:r>
          </a:p>
          <a:p>
            <a:r>
              <a:rPr lang="en-US" dirty="0" err="1">
                <a:solidFill>
                  <a:srgbClr val="C00000"/>
                </a:solidFill>
                <a:effectLst>
                  <a:outerShdw blurRad="38100" dist="38100" dir="2700000" algn="tl">
                    <a:srgbClr val="000000">
                      <a:alpha val="43137"/>
                    </a:srgbClr>
                  </a:outerShdw>
                </a:effectLst>
              </a:rPr>
              <a:t>timedelta</a:t>
            </a:r>
            <a:r>
              <a:rPr lang="en-US" dirty="0">
                <a:solidFill>
                  <a:srgbClr val="C00000"/>
                </a:solidFill>
                <a:effectLst>
                  <a:outerShdw blurRad="38100" dist="38100" dir="2700000" algn="tl">
                    <a:srgbClr val="000000">
                      <a:alpha val="43137"/>
                    </a:srgbClr>
                  </a:outerShdw>
                </a:effectLst>
              </a:rPr>
              <a:t> Class</a:t>
            </a:r>
          </a:p>
          <a:p>
            <a:endParaRPr lang="en-US" dirty="0">
              <a:solidFill>
                <a:schemeClr val="tx2">
                  <a:lumMod val="40000"/>
                  <a:lumOff val="60000"/>
                </a:schemeClr>
              </a:solidFill>
            </a:endParaRPr>
          </a:p>
          <a:p>
            <a:r>
              <a:rPr lang="en-US" dirty="0" err="1">
                <a:solidFill>
                  <a:srgbClr val="C00000"/>
                </a:solidFill>
              </a:rPr>
              <a:t>datetime.date</a:t>
            </a:r>
            <a:r>
              <a:rPr lang="en-US" dirty="0"/>
              <a:t> Class</a:t>
            </a:r>
          </a:p>
          <a:p>
            <a:r>
              <a:rPr lang="en-US" dirty="0"/>
              <a:t>You can instantiate date objects from the date class</a:t>
            </a:r>
          </a:p>
          <a:p>
            <a:r>
              <a:rPr lang="en-US" dirty="0"/>
              <a:t>A date object represents a date (year, month and day)</a:t>
            </a:r>
          </a:p>
        </p:txBody>
      </p:sp>
      <p:sp>
        <p:nvSpPr>
          <p:cNvPr id="4" name="Slide Number Placeholder 3">
            <a:extLst>
              <a:ext uri="{FF2B5EF4-FFF2-40B4-BE49-F238E27FC236}">
                <a16:creationId xmlns:a16="http://schemas.microsoft.com/office/drawing/2014/main" id="{FCCEEA55-4A29-4557-BB06-59AEB8A8276E}"/>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1FBA9-0009-47E9-8D28-5B0116D2432D}" type="slidenum">
              <a:rPr kumimoji="0" lang="en-US" altLang="en-US" sz="1400" b="0" i="0" u="none" strike="noStrike" kern="1200" cap="none" spc="0" normalizeH="0" baseline="0" noProof="0" smtClean="0">
                <a:ln>
                  <a:noFill/>
                </a:ln>
                <a:solidFill>
                  <a:srgbClr val="000000"/>
                </a:solidFill>
                <a:effectLst/>
                <a:uLnTx/>
                <a:uFillTx/>
                <a:latin typeface="Tahoma" panose="020B0604030504040204" pitchFamily="34" charset="0"/>
                <a:ea typeface="+mn-ea"/>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519</a:t>
            </a:fld>
            <a:endPar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mn-ea"/>
              <a:cs typeface="Times New Roman" panose="02020603050405020304" pitchFamily="18" charset="0"/>
            </a:endParaRPr>
          </a:p>
        </p:txBody>
      </p:sp>
    </p:spTree>
    <p:extLst>
      <p:ext uri="{BB962C8B-B14F-4D97-AF65-F5344CB8AC3E}">
        <p14:creationId xmlns:p14="http://schemas.microsoft.com/office/powerpoint/2010/main" val="4266433894"/>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40E0F-C128-44EA-B404-BD80B281E907}"/>
              </a:ext>
            </a:extLst>
          </p:cNvPr>
          <p:cNvSpPr>
            <a:spLocks noGrp="1"/>
          </p:cNvSpPr>
          <p:nvPr>
            <p:ph type="title"/>
          </p:nvPr>
        </p:nvSpPr>
        <p:spPr/>
        <p:txBody>
          <a:bodyPr/>
          <a:lstStyle/>
          <a:p>
            <a:r>
              <a:rPr lang="en-US" dirty="0"/>
              <a:t>PEP8 Standard(cont)</a:t>
            </a:r>
            <a:endParaRPr lang="en-CA" dirty="0"/>
          </a:p>
        </p:txBody>
      </p:sp>
      <p:sp>
        <p:nvSpPr>
          <p:cNvPr id="3" name="Content Placeholder 2">
            <a:extLst>
              <a:ext uri="{FF2B5EF4-FFF2-40B4-BE49-F238E27FC236}">
                <a16:creationId xmlns:a16="http://schemas.microsoft.com/office/drawing/2014/main" id="{C60D5D58-F50F-4B8A-A3B9-4FCA523CA658}"/>
              </a:ext>
            </a:extLst>
          </p:cNvPr>
          <p:cNvSpPr>
            <a:spLocks noGrp="1"/>
          </p:cNvSpPr>
          <p:nvPr>
            <p:ph idx="1"/>
          </p:nvPr>
        </p:nvSpPr>
        <p:spPr/>
        <p:txBody>
          <a:bodyPr/>
          <a:lstStyle/>
          <a:p>
            <a:r>
              <a:rPr lang="en-US" b="1" dirty="0">
                <a:solidFill>
                  <a:srgbClr val="C00000"/>
                </a:solidFill>
              </a:rPr>
              <a:t>Prescriptive: Naming Conventions</a:t>
            </a:r>
          </a:p>
          <a:p>
            <a:r>
              <a:rPr lang="en-US" b="1" dirty="0">
                <a:solidFill>
                  <a:srgbClr val="C00000"/>
                </a:solidFill>
              </a:rPr>
              <a:t>Names to Avoid</a:t>
            </a:r>
          </a:p>
          <a:p>
            <a:r>
              <a:rPr lang="en-US" dirty="0"/>
              <a:t>Never use the characters </a:t>
            </a:r>
            <a:r>
              <a:rPr lang="en-US" b="1" dirty="0">
                <a:solidFill>
                  <a:srgbClr val="C00000"/>
                </a:solidFill>
              </a:rPr>
              <a:t>'l'</a:t>
            </a:r>
            <a:r>
              <a:rPr lang="en-US" dirty="0"/>
              <a:t> (</a:t>
            </a:r>
            <a:r>
              <a:rPr lang="en-US" i="1" dirty="0"/>
              <a:t>lowercase letter el</a:t>
            </a:r>
            <a:r>
              <a:rPr lang="en-US" dirty="0"/>
              <a:t>), </a:t>
            </a:r>
            <a:r>
              <a:rPr lang="en-US" b="1" dirty="0">
                <a:solidFill>
                  <a:srgbClr val="C00000"/>
                </a:solidFill>
              </a:rPr>
              <a:t>'O'</a:t>
            </a:r>
            <a:r>
              <a:rPr lang="en-US" dirty="0">
                <a:solidFill>
                  <a:srgbClr val="C00000"/>
                </a:solidFill>
              </a:rPr>
              <a:t> </a:t>
            </a:r>
            <a:r>
              <a:rPr lang="en-US" dirty="0"/>
              <a:t>(</a:t>
            </a:r>
            <a:r>
              <a:rPr lang="en-US" i="1" dirty="0"/>
              <a:t>uppercase letter oh</a:t>
            </a:r>
            <a:r>
              <a:rPr lang="en-US" dirty="0"/>
              <a:t>), or </a:t>
            </a:r>
            <a:r>
              <a:rPr lang="en-US" b="1" dirty="0">
                <a:solidFill>
                  <a:srgbClr val="C00000"/>
                </a:solidFill>
              </a:rPr>
              <a:t>'I'</a:t>
            </a:r>
            <a:r>
              <a:rPr lang="en-US" b="1" dirty="0"/>
              <a:t> </a:t>
            </a:r>
            <a:r>
              <a:rPr lang="en-US" dirty="0"/>
              <a:t>(</a:t>
            </a:r>
            <a:r>
              <a:rPr lang="en-US" i="1" dirty="0"/>
              <a:t>uppercase letter eye</a:t>
            </a:r>
            <a:r>
              <a:rPr lang="en-US" dirty="0"/>
              <a:t>) as single character variable names</a:t>
            </a:r>
          </a:p>
          <a:p>
            <a:r>
              <a:rPr lang="en-US" dirty="0"/>
              <a:t>With some fonts, these characters are indistinguishable from the numerals one and zero</a:t>
            </a:r>
          </a:p>
          <a:p>
            <a:r>
              <a:rPr lang="en-US" dirty="0"/>
              <a:t>When tempted to use </a:t>
            </a:r>
            <a:r>
              <a:rPr lang="en-US" b="1" dirty="0">
                <a:solidFill>
                  <a:srgbClr val="C00000"/>
                </a:solidFill>
              </a:rPr>
              <a:t>‘l’ </a:t>
            </a:r>
            <a:r>
              <a:rPr lang="en-US" dirty="0"/>
              <a:t>(</a:t>
            </a:r>
            <a:r>
              <a:rPr lang="en-US" i="1" dirty="0"/>
              <a:t>lowercase letter el</a:t>
            </a:r>
            <a:r>
              <a:rPr lang="en-US" dirty="0"/>
              <a:t>), use </a:t>
            </a:r>
            <a:r>
              <a:rPr lang="en-US" b="1" dirty="0">
                <a:solidFill>
                  <a:srgbClr val="C00000"/>
                </a:solidFill>
              </a:rPr>
              <a:t>'L'</a:t>
            </a:r>
            <a:r>
              <a:rPr lang="en-US" dirty="0"/>
              <a:t> instead</a:t>
            </a:r>
          </a:p>
          <a:p>
            <a:r>
              <a:rPr lang="en-US" b="1" dirty="0">
                <a:solidFill>
                  <a:srgbClr val="C00000"/>
                </a:solidFill>
              </a:rPr>
              <a:t>Package and Module Names</a:t>
            </a:r>
          </a:p>
          <a:p>
            <a:r>
              <a:rPr lang="en-US" dirty="0">
                <a:solidFill>
                  <a:srgbClr val="C00000"/>
                </a:solidFill>
              </a:rPr>
              <a:t>Modules</a:t>
            </a:r>
            <a:r>
              <a:rPr lang="en-US" dirty="0"/>
              <a:t> should have short, </a:t>
            </a:r>
            <a:r>
              <a:rPr lang="en-US" dirty="0">
                <a:solidFill>
                  <a:srgbClr val="C00000"/>
                </a:solidFill>
              </a:rPr>
              <a:t>all-lowercase names</a:t>
            </a:r>
          </a:p>
          <a:p>
            <a:r>
              <a:rPr lang="en-US" dirty="0"/>
              <a:t>Underscores can be used in the module name if it improves readability</a:t>
            </a:r>
          </a:p>
          <a:p>
            <a:r>
              <a:rPr lang="en-US" dirty="0">
                <a:solidFill>
                  <a:srgbClr val="C00000"/>
                </a:solidFill>
              </a:rPr>
              <a:t>Python packages </a:t>
            </a:r>
            <a:r>
              <a:rPr lang="en-US" dirty="0"/>
              <a:t>should also have </a:t>
            </a:r>
            <a:r>
              <a:rPr lang="en-US" dirty="0">
                <a:solidFill>
                  <a:srgbClr val="C00000"/>
                </a:solidFill>
              </a:rPr>
              <a:t>short, all-lowercase names</a:t>
            </a:r>
            <a:r>
              <a:rPr lang="en-US" dirty="0"/>
              <a:t>, although the use of underscores is </a:t>
            </a:r>
            <a:r>
              <a:rPr lang="en-US" dirty="0">
                <a:solidFill>
                  <a:srgbClr val="C00000"/>
                </a:solidFill>
              </a:rPr>
              <a:t>discouraged</a:t>
            </a:r>
            <a:endParaRPr lang="en-CA" dirty="0">
              <a:solidFill>
                <a:srgbClr val="C00000"/>
              </a:solidFill>
            </a:endParaRPr>
          </a:p>
        </p:txBody>
      </p:sp>
      <p:sp>
        <p:nvSpPr>
          <p:cNvPr id="4" name="Slide Number Placeholder 3">
            <a:extLst>
              <a:ext uri="{FF2B5EF4-FFF2-40B4-BE49-F238E27FC236}">
                <a16:creationId xmlns:a16="http://schemas.microsoft.com/office/drawing/2014/main" id="{3E858E89-2E4F-429B-9508-76FAFE3A2FE7}"/>
              </a:ext>
            </a:extLst>
          </p:cNvPr>
          <p:cNvSpPr>
            <a:spLocks noGrp="1"/>
          </p:cNvSpPr>
          <p:nvPr>
            <p:ph type="sldNum" sz="quarter" idx="10"/>
          </p:nvPr>
        </p:nvSpPr>
        <p:spPr/>
        <p:txBody>
          <a:bodyPr/>
          <a:lstStyle/>
          <a:p>
            <a:pPr>
              <a:defRPr/>
            </a:pPr>
            <a:fld id="{6DB1FBA9-0009-47E9-8D28-5B0116D2432D}" type="slidenum">
              <a:rPr lang="en-US" altLang="en-US" smtClean="0"/>
              <a:pPr>
                <a:defRPr/>
              </a:pPr>
              <a:t>52</a:t>
            </a:fld>
            <a:endParaRPr lang="en-US" altLang="en-US"/>
          </a:p>
        </p:txBody>
      </p:sp>
    </p:spTree>
    <p:extLst>
      <p:ext uri="{BB962C8B-B14F-4D97-AF65-F5344CB8AC3E}">
        <p14:creationId xmlns:p14="http://schemas.microsoft.com/office/powerpoint/2010/main" val="1788351606"/>
      </p:ext>
    </p:extLst>
  </p:cSld>
  <p:clrMapOvr>
    <a:masterClrMapping/>
  </p:clrMapOvr>
  <p:transition spd="med"/>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EE4E3-D8CC-40A4-BD88-56B58EFECFEF}"/>
              </a:ext>
            </a:extLst>
          </p:cNvPr>
          <p:cNvSpPr>
            <a:spLocks noGrp="1"/>
          </p:cNvSpPr>
          <p:nvPr>
            <p:ph type="title"/>
          </p:nvPr>
        </p:nvSpPr>
        <p:spPr/>
        <p:txBody>
          <a:bodyPr/>
          <a:lstStyle/>
          <a:p>
            <a:r>
              <a:rPr lang="en-US" dirty="0"/>
              <a:t>Date Time(cont)</a:t>
            </a:r>
          </a:p>
        </p:txBody>
      </p:sp>
      <p:sp>
        <p:nvSpPr>
          <p:cNvPr id="3" name="Content Placeholder 2">
            <a:extLst>
              <a:ext uri="{FF2B5EF4-FFF2-40B4-BE49-F238E27FC236}">
                <a16:creationId xmlns:a16="http://schemas.microsoft.com/office/drawing/2014/main" id="{161B872A-0337-4C79-9ACB-6FF7B97BE5A3}"/>
              </a:ext>
            </a:extLst>
          </p:cNvPr>
          <p:cNvSpPr>
            <a:spLocks noGrp="1"/>
          </p:cNvSpPr>
          <p:nvPr>
            <p:ph idx="1"/>
          </p:nvPr>
        </p:nvSpPr>
        <p:spPr/>
        <p:txBody>
          <a:bodyPr/>
          <a:lstStyle/>
          <a:p>
            <a:r>
              <a:rPr lang="en-US" b="1" dirty="0">
                <a:solidFill>
                  <a:srgbClr val="C00000"/>
                </a:solidFill>
              </a:rPr>
              <a:t>Example:</a:t>
            </a:r>
            <a:r>
              <a:rPr lang="en-US" dirty="0">
                <a:solidFill>
                  <a:srgbClr val="C00000"/>
                </a:solidFill>
              </a:rPr>
              <a:t> </a:t>
            </a:r>
          </a:p>
          <a:p>
            <a:r>
              <a:rPr lang="en-US" b="1" dirty="0">
                <a:solidFill>
                  <a:srgbClr val="C00000"/>
                </a:solidFill>
              </a:rPr>
              <a:t>Date object to represent a date</a:t>
            </a:r>
          </a:p>
          <a:p>
            <a:endParaRPr lang="en-US" dirty="0"/>
          </a:p>
          <a:p>
            <a:r>
              <a:rPr lang="en-US" i="1" dirty="0">
                <a:solidFill>
                  <a:srgbClr val="C00000"/>
                </a:solidFill>
              </a:rPr>
              <a:t>import datetime</a:t>
            </a:r>
          </a:p>
          <a:p>
            <a:endParaRPr lang="en-US" i="1" dirty="0">
              <a:solidFill>
                <a:srgbClr val="C00000"/>
              </a:solidFill>
            </a:endParaRPr>
          </a:p>
          <a:p>
            <a:r>
              <a:rPr lang="en-US" i="1" dirty="0">
                <a:solidFill>
                  <a:srgbClr val="C00000"/>
                </a:solidFill>
              </a:rPr>
              <a:t>d = </a:t>
            </a:r>
            <a:r>
              <a:rPr lang="en-US" i="1" dirty="0" err="1">
                <a:solidFill>
                  <a:srgbClr val="C00000"/>
                </a:solidFill>
              </a:rPr>
              <a:t>datetime.date</a:t>
            </a:r>
            <a:r>
              <a:rPr lang="en-US" i="1" dirty="0">
                <a:solidFill>
                  <a:srgbClr val="C00000"/>
                </a:solidFill>
              </a:rPr>
              <a:t>(2019, 4, 13)</a:t>
            </a:r>
          </a:p>
          <a:p>
            <a:r>
              <a:rPr lang="en-US" i="1" dirty="0">
                <a:solidFill>
                  <a:srgbClr val="C00000"/>
                </a:solidFill>
              </a:rPr>
              <a:t>print(d)</a:t>
            </a:r>
          </a:p>
          <a:p>
            <a:endParaRPr lang="en-US" dirty="0"/>
          </a:p>
          <a:p>
            <a:r>
              <a:rPr lang="en-US" dirty="0">
                <a:solidFill>
                  <a:srgbClr val="C00000"/>
                </a:solidFill>
              </a:rPr>
              <a:t>date() </a:t>
            </a:r>
            <a:r>
              <a:rPr lang="en-US" dirty="0"/>
              <a:t>in the above example is a constructor of the </a:t>
            </a:r>
            <a:r>
              <a:rPr lang="en-US" dirty="0">
                <a:solidFill>
                  <a:srgbClr val="C00000"/>
                </a:solidFill>
              </a:rPr>
              <a:t>date</a:t>
            </a:r>
            <a:r>
              <a:rPr lang="en-US" dirty="0"/>
              <a:t> class</a:t>
            </a:r>
          </a:p>
          <a:p>
            <a:r>
              <a:rPr lang="en-US" dirty="0"/>
              <a:t>The constructor takes three arguments: year, month and day.</a:t>
            </a:r>
          </a:p>
          <a:p>
            <a:r>
              <a:rPr lang="en-US" dirty="0"/>
              <a:t>The variable d is a </a:t>
            </a:r>
            <a:r>
              <a:rPr lang="en-US" dirty="0">
                <a:solidFill>
                  <a:srgbClr val="C00000"/>
                </a:solidFill>
              </a:rPr>
              <a:t>date</a:t>
            </a:r>
            <a:r>
              <a:rPr lang="en-US" dirty="0"/>
              <a:t> object</a:t>
            </a:r>
          </a:p>
          <a:p>
            <a:endParaRPr lang="en-US" dirty="0"/>
          </a:p>
          <a:p>
            <a:endParaRPr lang="en-US" dirty="0"/>
          </a:p>
        </p:txBody>
      </p:sp>
      <p:sp>
        <p:nvSpPr>
          <p:cNvPr id="4" name="Slide Number Placeholder 3">
            <a:extLst>
              <a:ext uri="{FF2B5EF4-FFF2-40B4-BE49-F238E27FC236}">
                <a16:creationId xmlns:a16="http://schemas.microsoft.com/office/drawing/2014/main" id="{279AF94E-AC07-4ED2-AB34-25AF79751184}"/>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1FBA9-0009-47E9-8D28-5B0116D2432D}" type="slidenum">
              <a:rPr kumimoji="0" lang="en-US" altLang="en-US" sz="1400" b="0" i="0" u="none" strike="noStrike" kern="1200" cap="none" spc="0" normalizeH="0" baseline="0" noProof="0" smtClean="0">
                <a:ln>
                  <a:noFill/>
                </a:ln>
                <a:solidFill>
                  <a:srgbClr val="000000"/>
                </a:solidFill>
                <a:effectLst/>
                <a:uLnTx/>
                <a:uFillTx/>
                <a:latin typeface="Tahoma" panose="020B0604030504040204" pitchFamily="34" charset="0"/>
                <a:ea typeface="+mn-ea"/>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520</a:t>
            </a:fld>
            <a:endPar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mn-ea"/>
              <a:cs typeface="Times New Roman" panose="02020603050405020304" pitchFamily="18" charset="0"/>
            </a:endParaRPr>
          </a:p>
        </p:txBody>
      </p:sp>
      <p:pic>
        <p:nvPicPr>
          <p:cNvPr id="5" name="Picture 4">
            <a:extLst>
              <a:ext uri="{FF2B5EF4-FFF2-40B4-BE49-F238E27FC236}">
                <a16:creationId xmlns:a16="http://schemas.microsoft.com/office/drawing/2014/main" id="{CC476610-E82B-432D-9CCD-91BB6F71FB2F}"/>
              </a:ext>
            </a:extLst>
          </p:cNvPr>
          <p:cNvPicPr>
            <a:picLocks noChangeAspect="1"/>
          </p:cNvPicPr>
          <p:nvPr/>
        </p:nvPicPr>
        <p:blipFill>
          <a:blip r:embed="rId2"/>
          <a:stretch>
            <a:fillRect/>
          </a:stretch>
        </p:blipFill>
        <p:spPr>
          <a:xfrm>
            <a:off x="4966195" y="1600200"/>
            <a:ext cx="3990975" cy="2133600"/>
          </a:xfrm>
          <a:prstGeom prst="rect">
            <a:avLst/>
          </a:prstGeom>
        </p:spPr>
      </p:pic>
    </p:spTree>
    <p:extLst>
      <p:ext uri="{BB962C8B-B14F-4D97-AF65-F5344CB8AC3E}">
        <p14:creationId xmlns:p14="http://schemas.microsoft.com/office/powerpoint/2010/main" val="3694080927"/>
      </p:ext>
    </p:extLst>
  </p:cSld>
  <p:clrMapOvr>
    <a:masterClrMapping/>
  </p:clrMapOvr>
  <p:transition spd="med"/>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1084B-04AB-4A8C-9CC9-36EB282FDE72}"/>
              </a:ext>
            </a:extLst>
          </p:cNvPr>
          <p:cNvSpPr>
            <a:spLocks noGrp="1"/>
          </p:cNvSpPr>
          <p:nvPr>
            <p:ph type="title"/>
          </p:nvPr>
        </p:nvSpPr>
        <p:spPr/>
        <p:txBody>
          <a:bodyPr/>
          <a:lstStyle/>
          <a:p>
            <a:r>
              <a:rPr lang="en-US" dirty="0"/>
              <a:t>Date Time(cont)</a:t>
            </a:r>
          </a:p>
        </p:txBody>
      </p:sp>
      <p:sp>
        <p:nvSpPr>
          <p:cNvPr id="3" name="Content Placeholder 2">
            <a:extLst>
              <a:ext uri="{FF2B5EF4-FFF2-40B4-BE49-F238E27FC236}">
                <a16:creationId xmlns:a16="http://schemas.microsoft.com/office/drawing/2014/main" id="{CE6016DF-01ED-4ED0-86A8-F3B25F74DA71}"/>
              </a:ext>
            </a:extLst>
          </p:cNvPr>
          <p:cNvSpPr>
            <a:spLocks noGrp="1"/>
          </p:cNvSpPr>
          <p:nvPr>
            <p:ph idx="1"/>
          </p:nvPr>
        </p:nvSpPr>
        <p:spPr/>
        <p:txBody>
          <a:bodyPr/>
          <a:lstStyle/>
          <a:p>
            <a:r>
              <a:rPr lang="en-US" b="1" dirty="0">
                <a:solidFill>
                  <a:srgbClr val="C00000"/>
                </a:solidFill>
              </a:rPr>
              <a:t>Example</a:t>
            </a:r>
            <a:r>
              <a:rPr lang="en-US" dirty="0">
                <a:solidFill>
                  <a:srgbClr val="C00000"/>
                </a:solidFill>
              </a:rPr>
              <a:t> </a:t>
            </a:r>
          </a:p>
          <a:p>
            <a:r>
              <a:rPr lang="en-US" b="1" dirty="0">
                <a:solidFill>
                  <a:srgbClr val="C00000"/>
                </a:solidFill>
              </a:rPr>
              <a:t>Get current date</a:t>
            </a:r>
          </a:p>
          <a:p>
            <a:r>
              <a:rPr lang="en-US" dirty="0"/>
              <a:t>You can create a date object containing the current date by using a </a:t>
            </a:r>
            <a:r>
              <a:rPr lang="en-US" dirty="0" err="1"/>
              <a:t>classmethod</a:t>
            </a:r>
            <a:r>
              <a:rPr lang="en-US" dirty="0"/>
              <a:t> named </a:t>
            </a:r>
            <a:r>
              <a:rPr lang="en-US" dirty="0">
                <a:solidFill>
                  <a:srgbClr val="C00000"/>
                </a:solidFill>
              </a:rPr>
              <a:t>today()</a:t>
            </a:r>
          </a:p>
          <a:p>
            <a:endParaRPr lang="en-US" dirty="0"/>
          </a:p>
          <a:p>
            <a:r>
              <a:rPr lang="en-US" i="1" dirty="0">
                <a:solidFill>
                  <a:srgbClr val="C00000"/>
                </a:solidFill>
              </a:rPr>
              <a:t>from datetime import date</a:t>
            </a:r>
          </a:p>
          <a:p>
            <a:endParaRPr lang="en-US" i="1" dirty="0">
              <a:solidFill>
                <a:srgbClr val="C00000"/>
              </a:solidFill>
            </a:endParaRPr>
          </a:p>
          <a:p>
            <a:r>
              <a:rPr lang="en-US" i="1" dirty="0">
                <a:solidFill>
                  <a:srgbClr val="C00000"/>
                </a:solidFill>
              </a:rPr>
              <a:t>today = </a:t>
            </a:r>
            <a:r>
              <a:rPr lang="en-US" i="1" dirty="0" err="1">
                <a:solidFill>
                  <a:srgbClr val="C00000"/>
                </a:solidFill>
              </a:rPr>
              <a:t>date.today</a:t>
            </a:r>
            <a:r>
              <a:rPr lang="en-US" i="1" dirty="0">
                <a:solidFill>
                  <a:srgbClr val="C00000"/>
                </a:solidFill>
              </a:rPr>
              <a:t>()</a:t>
            </a:r>
          </a:p>
          <a:p>
            <a:endParaRPr lang="en-US" i="1" dirty="0">
              <a:solidFill>
                <a:srgbClr val="C00000"/>
              </a:solidFill>
            </a:endParaRPr>
          </a:p>
          <a:p>
            <a:r>
              <a:rPr lang="en-US" i="1" dirty="0">
                <a:solidFill>
                  <a:srgbClr val="C00000"/>
                </a:solidFill>
              </a:rPr>
              <a:t>print("Current date =", today)</a:t>
            </a:r>
          </a:p>
        </p:txBody>
      </p:sp>
      <p:sp>
        <p:nvSpPr>
          <p:cNvPr id="4" name="Slide Number Placeholder 3">
            <a:extLst>
              <a:ext uri="{FF2B5EF4-FFF2-40B4-BE49-F238E27FC236}">
                <a16:creationId xmlns:a16="http://schemas.microsoft.com/office/drawing/2014/main" id="{95C2A872-0FC8-4B72-8EE9-AA846CF3E635}"/>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1FBA9-0009-47E9-8D28-5B0116D2432D}" type="slidenum">
              <a:rPr kumimoji="0" lang="en-US" altLang="en-US" sz="1400" b="0" i="0" u="none" strike="noStrike" kern="1200" cap="none" spc="0" normalizeH="0" baseline="0" noProof="0" smtClean="0">
                <a:ln>
                  <a:noFill/>
                </a:ln>
                <a:solidFill>
                  <a:srgbClr val="000000"/>
                </a:solidFill>
                <a:effectLst/>
                <a:uLnTx/>
                <a:uFillTx/>
                <a:latin typeface="Tahoma" panose="020B0604030504040204" pitchFamily="34" charset="0"/>
                <a:ea typeface="+mn-ea"/>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521</a:t>
            </a:fld>
            <a:endPar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mn-ea"/>
              <a:cs typeface="Times New Roman" panose="02020603050405020304" pitchFamily="18" charset="0"/>
            </a:endParaRPr>
          </a:p>
        </p:txBody>
      </p:sp>
      <p:pic>
        <p:nvPicPr>
          <p:cNvPr id="5" name="Picture 4">
            <a:extLst>
              <a:ext uri="{FF2B5EF4-FFF2-40B4-BE49-F238E27FC236}">
                <a16:creationId xmlns:a16="http://schemas.microsoft.com/office/drawing/2014/main" id="{B29B0382-92AA-49DB-B4F8-5B59DEC163F1}"/>
              </a:ext>
            </a:extLst>
          </p:cNvPr>
          <p:cNvPicPr>
            <a:picLocks noChangeAspect="1"/>
          </p:cNvPicPr>
          <p:nvPr/>
        </p:nvPicPr>
        <p:blipFill>
          <a:blip r:embed="rId2"/>
          <a:stretch>
            <a:fillRect/>
          </a:stretch>
        </p:blipFill>
        <p:spPr>
          <a:xfrm>
            <a:off x="381000" y="4773386"/>
            <a:ext cx="4357687" cy="1828800"/>
          </a:xfrm>
          <a:prstGeom prst="rect">
            <a:avLst/>
          </a:prstGeom>
        </p:spPr>
      </p:pic>
    </p:spTree>
    <p:extLst>
      <p:ext uri="{BB962C8B-B14F-4D97-AF65-F5344CB8AC3E}">
        <p14:creationId xmlns:p14="http://schemas.microsoft.com/office/powerpoint/2010/main" val="2291440144"/>
      </p:ext>
    </p:extLst>
  </p:cSld>
  <p:clrMapOvr>
    <a:masterClrMapping/>
  </p:clrMapOvr>
  <p:transition spd="med"/>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BE47A-2A4B-4BA8-B411-0887E7D16C36}"/>
              </a:ext>
            </a:extLst>
          </p:cNvPr>
          <p:cNvSpPr>
            <a:spLocks noGrp="1"/>
          </p:cNvSpPr>
          <p:nvPr>
            <p:ph type="title"/>
          </p:nvPr>
        </p:nvSpPr>
        <p:spPr>
          <a:xfrm>
            <a:off x="51707" y="152400"/>
            <a:ext cx="8853488" cy="838200"/>
          </a:xfrm>
        </p:spPr>
        <p:txBody>
          <a:bodyPr/>
          <a:lstStyle/>
          <a:p>
            <a:r>
              <a:rPr lang="en-US" dirty="0"/>
              <a:t>Date Time(cont)</a:t>
            </a:r>
          </a:p>
        </p:txBody>
      </p:sp>
      <p:sp>
        <p:nvSpPr>
          <p:cNvPr id="3" name="Content Placeholder 2">
            <a:extLst>
              <a:ext uri="{FF2B5EF4-FFF2-40B4-BE49-F238E27FC236}">
                <a16:creationId xmlns:a16="http://schemas.microsoft.com/office/drawing/2014/main" id="{3CDBF742-38A8-4B57-88AC-925FC6F97E51}"/>
              </a:ext>
            </a:extLst>
          </p:cNvPr>
          <p:cNvSpPr>
            <a:spLocks noGrp="1"/>
          </p:cNvSpPr>
          <p:nvPr>
            <p:ph idx="1"/>
          </p:nvPr>
        </p:nvSpPr>
        <p:spPr/>
        <p:txBody>
          <a:bodyPr/>
          <a:lstStyle/>
          <a:p>
            <a:r>
              <a:rPr lang="en-US" b="1" dirty="0">
                <a:solidFill>
                  <a:srgbClr val="C00000"/>
                </a:solidFill>
              </a:rPr>
              <a:t>Example</a:t>
            </a:r>
            <a:r>
              <a:rPr lang="en-US" dirty="0">
                <a:solidFill>
                  <a:srgbClr val="C00000"/>
                </a:solidFill>
              </a:rPr>
              <a:t> </a:t>
            </a:r>
          </a:p>
          <a:p>
            <a:r>
              <a:rPr lang="en-US" b="1" dirty="0">
                <a:solidFill>
                  <a:srgbClr val="C00000"/>
                </a:solidFill>
              </a:rPr>
              <a:t>Get date from a timestamp</a:t>
            </a:r>
          </a:p>
          <a:p>
            <a:r>
              <a:rPr lang="en-US" dirty="0"/>
              <a:t>We can also create date objects from a timestamp</a:t>
            </a:r>
          </a:p>
          <a:p>
            <a:r>
              <a:rPr lang="en-US" dirty="0"/>
              <a:t>A Unix timestamp is the number of seconds between a particular date and January 1, 1970 at UTC (Consolidated Universal time)</a:t>
            </a:r>
          </a:p>
          <a:p>
            <a:r>
              <a:rPr lang="en-US" dirty="0"/>
              <a:t>You can convert a timestamp to date using </a:t>
            </a:r>
            <a:r>
              <a:rPr lang="en-US" dirty="0" err="1">
                <a:solidFill>
                  <a:srgbClr val="C00000"/>
                </a:solidFill>
              </a:rPr>
              <a:t>fromtimestamp</a:t>
            </a:r>
            <a:r>
              <a:rPr lang="en-US" dirty="0">
                <a:solidFill>
                  <a:srgbClr val="C00000"/>
                </a:solidFill>
              </a:rPr>
              <a:t>() </a:t>
            </a:r>
            <a:r>
              <a:rPr lang="en-US" dirty="0"/>
              <a:t>method.</a:t>
            </a:r>
          </a:p>
          <a:p>
            <a:endParaRPr lang="en-US" dirty="0"/>
          </a:p>
          <a:p>
            <a:r>
              <a:rPr lang="en-US" i="1" dirty="0">
                <a:solidFill>
                  <a:srgbClr val="C00000"/>
                </a:solidFill>
              </a:rPr>
              <a:t>from datetime import date</a:t>
            </a:r>
          </a:p>
          <a:p>
            <a:endParaRPr lang="en-US" i="1" dirty="0">
              <a:solidFill>
                <a:srgbClr val="C00000"/>
              </a:solidFill>
            </a:endParaRPr>
          </a:p>
          <a:p>
            <a:r>
              <a:rPr lang="en-US" i="1" dirty="0">
                <a:solidFill>
                  <a:srgbClr val="C00000"/>
                </a:solidFill>
              </a:rPr>
              <a:t>timestamp = </a:t>
            </a:r>
            <a:r>
              <a:rPr lang="en-US" i="1" dirty="0" err="1">
                <a:solidFill>
                  <a:srgbClr val="C00000"/>
                </a:solidFill>
              </a:rPr>
              <a:t>date.fromtimestamp</a:t>
            </a:r>
            <a:r>
              <a:rPr lang="en-US" i="1" dirty="0">
                <a:solidFill>
                  <a:srgbClr val="C00000"/>
                </a:solidFill>
              </a:rPr>
              <a:t>(100000000)</a:t>
            </a:r>
          </a:p>
          <a:p>
            <a:r>
              <a:rPr lang="en-US" i="1" dirty="0">
                <a:solidFill>
                  <a:srgbClr val="C00000"/>
                </a:solidFill>
              </a:rPr>
              <a:t>print("Date =", timestamp)</a:t>
            </a:r>
          </a:p>
          <a:p>
            <a:endParaRPr lang="en-US" dirty="0"/>
          </a:p>
        </p:txBody>
      </p:sp>
      <p:sp>
        <p:nvSpPr>
          <p:cNvPr id="4" name="Slide Number Placeholder 3">
            <a:extLst>
              <a:ext uri="{FF2B5EF4-FFF2-40B4-BE49-F238E27FC236}">
                <a16:creationId xmlns:a16="http://schemas.microsoft.com/office/drawing/2014/main" id="{CF0F7B7B-E30E-4194-A698-9E3C634D597B}"/>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1FBA9-0009-47E9-8D28-5B0116D2432D}" type="slidenum">
              <a:rPr kumimoji="0" lang="en-US" altLang="en-US" sz="1400" b="0" i="0" u="none" strike="noStrike" kern="1200" cap="none" spc="0" normalizeH="0" baseline="0" noProof="0" smtClean="0">
                <a:ln>
                  <a:noFill/>
                </a:ln>
                <a:solidFill>
                  <a:srgbClr val="000000"/>
                </a:solidFill>
                <a:effectLst/>
                <a:uLnTx/>
                <a:uFillTx/>
                <a:latin typeface="Tahoma" panose="020B0604030504040204" pitchFamily="34" charset="0"/>
                <a:ea typeface="+mn-ea"/>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522</a:t>
            </a:fld>
            <a:endPar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mn-ea"/>
              <a:cs typeface="Times New Roman" panose="02020603050405020304" pitchFamily="18" charset="0"/>
            </a:endParaRPr>
          </a:p>
        </p:txBody>
      </p:sp>
      <p:pic>
        <p:nvPicPr>
          <p:cNvPr id="5" name="Picture 4">
            <a:extLst>
              <a:ext uri="{FF2B5EF4-FFF2-40B4-BE49-F238E27FC236}">
                <a16:creationId xmlns:a16="http://schemas.microsoft.com/office/drawing/2014/main" id="{59809B33-E5C0-4FE3-914D-C476FEBC483D}"/>
              </a:ext>
            </a:extLst>
          </p:cNvPr>
          <p:cNvPicPr>
            <a:picLocks noChangeAspect="1"/>
          </p:cNvPicPr>
          <p:nvPr/>
        </p:nvPicPr>
        <p:blipFill>
          <a:blip r:embed="rId2"/>
          <a:stretch>
            <a:fillRect/>
          </a:stretch>
        </p:blipFill>
        <p:spPr>
          <a:xfrm>
            <a:off x="4343400" y="5053012"/>
            <a:ext cx="4529138" cy="1476375"/>
          </a:xfrm>
          <a:prstGeom prst="rect">
            <a:avLst/>
          </a:prstGeom>
        </p:spPr>
      </p:pic>
    </p:spTree>
    <p:extLst>
      <p:ext uri="{BB962C8B-B14F-4D97-AF65-F5344CB8AC3E}">
        <p14:creationId xmlns:p14="http://schemas.microsoft.com/office/powerpoint/2010/main" val="1450285489"/>
      </p:ext>
    </p:extLst>
  </p:cSld>
  <p:clrMapOvr>
    <a:masterClrMapping/>
  </p:clrMapOvr>
  <p:transition spd="med"/>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900C3-38EC-44B7-973C-F8A6E1D3546E}"/>
              </a:ext>
            </a:extLst>
          </p:cNvPr>
          <p:cNvSpPr>
            <a:spLocks noGrp="1"/>
          </p:cNvSpPr>
          <p:nvPr>
            <p:ph type="title"/>
          </p:nvPr>
        </p:nvSpPr>
        <p:spPr/>
        <p:txBody>
          <a:bodyPr/>
          <a:lstStyle/>
          <a:p>
            <a:r>
              <a:rPr lang="en-US" dirty="0"/>
              <a:t>Date Time(cont)</a:t>
            </a:r>
          </a:p>
        </p:txBody>
      </p:sp>
      <p:sp>
        <p:nvSpPr>
          <p:cNvPr id="3" name="Content Placeholder 2">
            <a:extLst>
              <a:ext uri="{FF2B5EF4-FFF2-40B4-BE49-F238E27FC236}">
                <a16:creationId xmlns:a16="http://schemas.microsoft.com/office/drawing/2014/main" id="{88DDACEA-BDAD-48B3-A56F-ACF12952E75E}"/>
              </a:ext>
            </a:extLst>
          </p:cNvPr>
          <p:cNvSpPr>
            <a:spLocks noGrp="1"/>
          </p:cNvSpPr>
          <p:nvPr>
            <p:ph idx="1"/>
          </p:nvPr>
        </p:nvSpPr>
        <p:spPr/>
        <p:txBody>
          <a:bodyPr/>
          <a:lstStyle/>
          <a:p>
            <a:r>
              <a:rPr lang="en-US" b="1" dirty="0">
                <a:solidFill>
                  <a:srgbClr val="C00000"/>
                </a:solidFill>
              </a:rPr>
              <a:t>Example </a:t>
            </a:r>
          </a:p>
          <a:p>
            <a:r>
              <a:rPr lang="en-US" b="1" dirty="0">
                <a:solidFill>
                  <a:srgbClr val="C00000"/>
                </a:solidFill>
              </a:rPr>
              <a:t>Access today's year, month and day</a:t>
            </a:r>
          </a:p>
          <a:p>
            <a:r>
              <a:rPr lang="en-US" dirty="0"/>
              <a:t>We can get year, month, day, day of the week etc. from the date object </a:t>
            </a:r>
          </a:p>
          <a:p>
            <a:endParaRPr lang="en-US" dirty="0"/>
          </a:p>
          <a:p>
            <a:r>
              <a:rPr lang="en-US" i="1" dirty="0">
                <a:solidFill>
                  <a:srgbClr val="C00000"/>
                </a:solidFill>
              </a:rPr>
              <a:t>from datetime import date</a:t>
            </a:r>
          </a:p>
          <a:p>
            <a:endParaRPr lang="en-US" i="1" dirty="0">
              <a:solidFill>
                <a:srgbClr val="C00000"/>
              </a:solidFill>
            </a:endParaRPr>
          </a:p>
          <a:p>
            <a:r>
              <a:rPr lang="en-US" i="1" dirty="0">
                <a:solidFill>
                  <a:srgbClr val="C00000"/>
                </a:solidFill>
              </a:rPr>
              <a:t># get today's date</a:t>
            </a:r>
          </a:p>
          <a:p>
            <a:r>
              <a:rPr lang="en-US" i="1" dirty="0">
                <a:solidFill>
                  <a:srgbClr val="C00000"/>
                </a:solidFill>
              </a:rPr>
              <a:t>today = </a:t>
            </a:r>
            <a:r>
              <a:rPr lang="en-US" i="1" dirty="0" err="1">
                <a:solidFill>
                  <a:srgbClr val="C00000"/>
                </a:solidFill>
              </a:rPr>
              <a:t>date.today</a:t>
            </a:r>
            <a:r>
              <a:rPr lang="en-US" i="1" dirty="0">
                <a:solidFill>
                  <a:srgbClr val="C00000"/>
                </a:solidFill>
              </a:rPr>
              <a:t>() </a:t>
            </a:r>
          </a:p>
          <a:p>
            <a:endParaRPr lang="en-US" i="1" dirty="0">
              <a:solidFill>
                <a:srgbClr val="C00000"/>
              </a:solidFill>
            </a:endParaRPr>
          </a:p>
          <a:p>
            <a:r>
              <a:rPr lang="en-US" i="1" dirty="0">
                <a:solidFill>
                  <a:srgbClr val="C00000"/>
                </a:solidFill>
              </a:rPr>
              <a:t>print("Current year:", </a:t>
            </a:r>
            <a:r>
              <a:rPr lang="en-US" i="1" dirty="0" err="1">
                <a:solidFill>
                  <a:srgbClr val="C00000"/>
                </a:solidFill>
              </a:rPr>
              <a:t>today.year</a:t>
            </a:r>
            <a:r>
              <a:rPr lang="en-US" i="1" dirty="0">
                <a:solidFill>
                  <a:srgbClr val="C00000"/>
                </a:solidFill>
              </a:rPr>
              <a:t>)</a:t>
            </a:r>
          </a:p>
          <a:p>
            <a:r>
              <a:rPr lang="en-US" i="1" dirty="0">
                <a:solidFill>
                  <a:srgbClr val="C00000"/>
                </a:solidFill>
              </a:rPr>
              <a:t>print("Current month:", </a:t>
            </a:r>
            <a:r>
              <a:rPr lang="en-US" i="1" dirty="0" err="1">
                <a:solidFill>
                  <a:srgbClr val="C00000"/>
                </a:solidFill>
              </a:rPr>
              <a:t>today.month</a:t>
            </a:r>
            <a:r>
              <a:rPr lang="en-US" i="1" dirty="0">
                <a:solidFill>
                  <a:srgbClr val="C00000"/>
                </a:solidFill>
              </a:rPr>
              <a:t>)</a:t>
            </a:r>
          </a:p>
          <a:p>
            <a:r>
              <a:rPr lang="en-US" i="1" dirty="0">
                <a:solidFill>
                  <a:srgbClr val="C00000"/>
                </a:solidFill>
              </a:rPr>
              <a:t>print("Current day:", </a:t>
            </a:r>
            <a:r>
              <a:rPr lang="en-US" i="1" dirty="0" err="1">
                <a:solidFill>
                  <a:srgbClr val="C00000"/>
                </a:solidFill>
              </a:rPr>
              <a:t>today.day</a:t>
            </a:r>
            <a:r>
              <a:rPr lang="en-US" i="1" dirty="0">
                <a:solidFill>
                  <a:srgbClr val="C00000"/>
                </a:solidFill>
              </a:rPr>
              <a:t>)</a:t>
            </a:r>
          </a:p>
        </p:txBody>
      </p:sp>
      <p:sp>
        <p:nvSpPr>
          <p:cNvPr id="4" name="Slide Number Placeholder 3">
            <a:extLst>
              <a:ext uri="{FF2B5EF4-FFF2-40B4-BE49-F238E27FC236}">
                <a16:creationId xmlns:a16="http://schemas.microsoft.com/office/drawing/2014/main" id="{726769C5-5D21-4DD1-87CC-D9763EE47424}"/>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1FBA9-0009-47E9-8D28-5B0116D2432D}" type="slidenum">
              <a:rPr kumimoji="0" lang="en-US" altLang="en-US" sz="1400" b="0" i="0" u="none" strike="noStrike" kern="1200" cap="none" spc="0" normalizeH="0" baseline="0" noProof="0" smtClean="0">
                <a:ln>
                  <a:noFill/>
                </a:ln>
                <a:solidFill>
                  <a:srgbClr val="000000"/>
                </a:solidFill>
                <a:effectLst/>
                <a:uLnTx/>
                <a:uFillTx/>
                <a:latin typeface="Tahoma" panose="020B0604030504040204" pitchFamily="34" charset="0"/>
                <a:ea typeface="+mn-ea"/>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523</a:t>
            </a:fld>
            <a:endPar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mn-ea"/>
              <a:cs typeface="Times New Roman" panose="02020603050405020304" pitchFamily="18" charset="0"/>
            </a:endParaRPr>
          </a:p>
        </p:txBody>
      </p:sp>
      <p:pic>
        <p:nvPicPr>
          <p:cNvPr id="5" name="Picture 4">
            <a:extLst>
              <a:ext uri="{FF2B5EF4-FFF2-40B4-BE49-F238E27FC236}">
                <a16:creationId xmlns:a16="http://schemas.microsoft.com/office/drawing/2014/main" id="{B00D6B09-9490-4E80-B9DD-188A9433E933}"/>
              </a:ext>
            </a:extLst>
          </p:cNvPr>
          <p:cNvPicPr>
            <a:picLocks noChangeAspect="1"/>
          </p:cNvPicPr>
          <p:nvPr/>
        </p:nvPicPr>
        <p:blipFill>
          <a:blip r:embed="rId2"/>
          <a:stretch>
            <a:fillRect/>
          </a:stretch>
        </p:blipFill>
        <p:spPr>
          <a:xfrm>
            <a:off x="5257800" y="4267200"/>
            <a:ext cx="3595688" cy="2228850"/>
          </a:xfrm>
          <a:prstGeom prst="rect">
            <a:avLst/>
          </a:prstGeom>
        </p:spPr>
      </p:pic>
    </p:spTree>
    <p:extLst>
      <p:ext uri="{BB962C8B-B14F-4D97-AF65-F5344CB8AC3E}">
        <p14:creationId xmlns:p14="http://schemas.microsoft.com/office/powerpoint/2010/main" val="3721951502"/>
      </p:ext>
    </p:extLst>
  </p:cSld>
  <p:clrMapOvr>
    <a:masterClrMapping/>
  </p:clrMapOvr>
  <p:transition spd="med"/>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F62FB-C546-4383-865E-444E51C2DFFD}"/>
              </a:ext>
            </a:extLst>
          </p:cNvPr>
          <p:cNvSpPr>
            <a:spLocks noGrp="1"/>
          </p:cNvSpPr>
          <p:nvPr>
            <p:ph type="title"/>
          </p:nvPr>
        </p:nvSpPr>
        <p:spPr/>
        <p:txBody>
          <a:bodyPr/>
          <a:lstStyle/>
          <a:p>
            <a:r>
              <a:rPr lang="en-US" dirty="0"/>
              <a:t>Date Time(cont)</a:t>
            </a:r>
          </a:p>
        </p:txBody>
      </p:sp>
      <p:sp>
        <p:nvSpPr>
          <p:cNvPr id="3" name="Content Placeholder 2">
            <a:extLst>
              <a:ext uri="{FF2B5EF4-FFF2-40B4-BE49-F238E27FC236}">
                <a16:creationId xmlns:a16="http://schemas.microsoft.com/office/drawing/2014/main" id="{6E9A24D0-0BFD-4810-9EEA-BDDF9AD8A60D}"/>
              </a:ext>
            </a:extLst>
          </p:cNvPr>
          <p:cNvSpPr>
            <a:spLocks noGrp="1"/>
          </p:cNvSpPr>
          <p:nvPr>
            <p:ph idx="1"/>
          </p:nvPr>
        </p:nvSpPr>
        <p:spPr/>
        <p:txBody>
          <a:bodyPr/>
          <a:lstStyle/>
          <a:p>
            <a:r>
              <a:rPr lang="en-US" b="1" dirty="0" err="1">
                <a:solidFill>
                  <a:srgbClr val="C00000"/>
                </a:solidFill>
              </a:rPr>
              <a:t>datetime.time</a:t>
            </a:r>
            <a:endParaRPr lang="en-US" b="1" dirty="0">
              <a:solidFill>
                <a:srgbClr val="C00000"/>
              </a:solidFill>
            </a:endParaRPr>
          </a:p>
          <a:p>
            <a:r>
              <a:rPr lang="en-US" b="1" dirty="0">
                <a:solidFill>
                  <a:srgbClr val="C00000"/>
                </a:solidFill>
              </a:rPr>
              <a:t>A time object instantiated from the time class represents the local time </a:t>
            </a:r>
          </a:p>
          <a:p>
            <a:r>
              <a:rPr lang="en-US" b="1" dirty="0">
                <a:solidFill>
                  <a:srgbClr val="C00000"/>
                </a:solidFill>
              </a:rPr>
              <a:t>Example</a:t>
            </a:r>
            <a:r>
              <a:rPr lang="en-US" dirty="0">
                <a:solidFill>
                  <a:srgbClr val="C00000"/>
                </a:solidFill>
              </a:rPr>
              <a:t> </a:t>
            </a:r>
          </a:p>
          <a:p>
            <a:r>
              <a:rPr lang="en-US" dirty="0"/>
              <a:t>Time object to represent time</a:t>
            </a:r>
          </a:p>
          <a:p>
            <a:r>
              <a:rPr lang="en-US" i="1" dirty="0">
                <a:solidFill>
                  <a:srgbClr val="C00000"/>
                </a:solidFill>
              </a:rPr>
              <a:t>from datetime import time</a:t>
            </a:r>
          </a:p>
          <a:p>
            <a:r>
              <a:rPr lang="en-US" sz="1600" i="1" dirty="0">
                <a:solidFill>
                  <a:srgbClr val="C00000"/>
                </a:solidFill>
              </a:rPr>
              <a:t># time(hour, minute and second)</a:t>
            </a:r>
          </a:p>
          <a:p>
            <a:r>
              <a:rPr lang="en-US" sz="1600" i="1" dirty="0">
                <a:solidFill>
                  <a:srgbClr val="C00000"/>
                </a:solidFill>
              </a:rPr>
              <a:t>b = time(10, 35, 26)</a:t>
            </a:r>
          </a:p>
          <a:p>
            <a:r>
              <a:rPr lang="en-US" sz="1600" i="1" dirty="0">
                <a:solidFill>
                  <a:srgbClr val="C00000"/>
                </a:solidFill>
              </a:rPr>
              <a:t>print("b =", b)</a:t>
            </a:r>
          </a:p>
          <a:p>
            <a:endParaRPr lang="en-US" sz="1600" i="1" dirty="0">
              <a:solidFill>
                <a:srgbClr val="C00000"/>
              </a:solidFill>
            </a:endParaRPr>
          </a:p>
          <a:p>
            <a:r>
              <a:rPr lang="en-US" sz="1600" i="1" dirty="0">
                <a:solidFill>
                  <a:srgbClr val="C00000"/>
                </a:solidFill>
              </a:rPr>
              <a:t># time(hour, minute and second)</a:t>
            </a:r>
          </a:p>
          <a:p>
            <a:r>
              <a:rPr lang="en-US" sz="1600" i="1" dirty="0">
                <a:solidFill>
                  <a:srgbClr val="C00000"/>
                </a:solidFill>
              </a:rPr>
              <a:t>c = time(hour = 1, minute = 11, second = 11)</a:t>
            </a:r>
          </a:p>
          <a:p>
            <a:r>
              <a:rPr lang="en-US" sz="1600" i="1" dirty="0">
                <a:solidFill>
                  <a:srgbClr val="C00000"/>
                </a:solidFill>
              </a:rPr>
              <a:t>print("c =", c)</a:t>
            </a:r>
          </a:p>
          <a:p>
            <a:endParaRPr lang="en-US" sz="1600" i="1" dirty="0">
              <a:solidFill>
                <a:srgbClr val="C00000"/>
              </a:solidFill>
            </a:endParaRPr>
          </a:p>
          <a:p>
            <a:r>
              <a:rPr lang="en-US" sz="1600" i="1" dirty="0">
                <a:solidFill>
                  <a:srgbClr val="C00000"/>
                </a:solidFill>
              </a:rPr>
              <a:t># time(hour, minute, second, microsecond)</a:t>
            </a:r>
          </a:p>
          <a:p>
            <a:r>
              <a:rPr lang="en-US" sz="1600" i="1" dirty="0">
                <a:solidFill>
                  <a:srgbClr val="C00000"/>
                </a:solidFill>
              </a:rPr>
              <a:t>d = time(10, 30, 50, 6000)</a:t>
            </a:r>
          </a:p>
          <a:p>
            <a:r>
              <a:rPr lang="en-US" sz="1600" i="1" dirty="0">
                <a:solidFill>
                  <a:srgbClr val="C00000"/>
                </a:solidFill>
              </a:rPr>
              <a:t>print("d =", d)</a:t>
            </a:r>
          </a:p>
        </p:txBody>
      </p:sp>
      <p:sp>
        <p:nvSpPr>
          <p:cNvPr id="4" name="Slide Number Placeholder 3">
            <a:extLst>
              <a:ext uri="{FF2B5EF4-FFF2-40B4-BE49-F238E27FC236}">
                <a16:creationId xmlns:a16="http://schemas.microsoft.com/office/drawing/2014/main" id="{26BB735A-9144-447B-A017-86C045D994EB}"/>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1FBA9-0009-47E9-8D28-5B0116D2432D}" type="slidenum">
              <a:rPr kumimoji="0" lang="en-US" altLang="en-US" sz="1400" b="0" i="0" u="none" strike="noStrike" kern="1200" cap="none" spc="0" normalizeH="0" baseline="0" noProof="0" smtClean="0">
                <a:ln>
                  <a:noFill/>
                </a:ln>
                <a:solidFill>
                  <a:srgbClr val="000000"/>
                </a:solidFill>
                <a:effectLst/>
                <a:uLnTx/>
                <a:uFillTx/>
                <a:latin typeface="Tahoma" panose="020B0604030504040204" pitchFamily="34" charset="0"/>
                <a:ea typeface="+mn-ea"/>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524</a:t>
            </a:fld>
            <a:endPar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mn-ea"/>
              <a:cs typeface="Times New Roman" panose="02020603050405020304" pitchFamily="18" charset="0"/>
            </a:endParaRPr>
          </a:p>
        </p:txBody>
      </p:sp>
      <p:pic>
        <p:nvPicPr>
          <p:cNvPr id="6" name="Picture 5">
            <a:extLst>
              <a:ext uri="{FF2B5EF4-FFF2-40B4-BE49-F238E27FC236}">
                <a16:creationId xmlns:a16="http://schemas.microsoft.com/office/drawing/2014/main" id="{9C79CBF6-BEF7-4D48-9134-FA6C4C305910}"/>
              </a:ext>
            </a:extLst>
          </p:cNvPr>
          <p:cNvPicPr>
            <a:picLocks noChangeAspect="1"/>
          </p:cNvPicPr>
          <p:nvPr/>
        </p:nvPicPr>
        <p:blipFill>
          <a:blip r:embed="rId2"/>
          <a:stretch>
            <a:fillRect/>
          </a:stretch>
        </p:blipFill>
        <p:spPr>
          <a:xfrm>
            <a:off x="5410200" y="2362200"/>
            <a:ext cx="3538537" cy="4133850"/>
          </a:xfrm>
          <a:prstGeom prst="rect">
            <a:avLst/>
          </a:prstGeom>
        </p:spPr>
      </p:pic>
    </p:spTree>
    <p:extLst>
      <p:ext uri="{BB962C8B-B14F-4D97-AF65-F5344CB8AC3E}">
        <p14:creationId xmlns:p14="http://schemas.microsoft.com/office/powerpoint/2010/main" val="81264337"/>
      </p:ext>
    </p:extLst>
  </p:cSld>
  <p:clrMapOvr>
    <a:masterClrMapping/>
  </p:clrMapOvr>
  <p:transition spd="med"/>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7B9DF-C4F3-4C50-822F-84A1CB5083D6}"/>
              </a:ext>
            </a:extLst>
          </p:cNvPr>
          <p:cNvSpPr>
            <a:spLocks noGrp="1"/>
          </p:cNvSpPr>
          <p:nvPr>
            <p:ph type="title"/>
          </p:nvPr>
        </p:nvSpPr>
        <p:spPr/>
        <p:txBody>
          <a:bodyPr/>
          <a:lstStyle/>
          <a:p>
            <a:r>
              <a:rPr lang="en-US" dirty="0"/>
              <a:t>Date Time(cont)</a:t>
            </a:r>
          </a:p>
        </p:txBody>
      </p:sp>
      <p:sp>
        <p:nvSpPr>
          <p:cNvPr id="3" name="Content Placeholder 2">
            <a:extLst>
              <a:ext uri="{FF2B5EF4-FFF2-40B4-BE49-F238E27FC236}">
                <a16:creationId xmlns:a16="http://schemas.microsoft.com/office/drawing/2014/main" id="{CCBB5DCA-A7CA-451B-AFC1-3C9AD49EDB9B}"/>
              </a:ext>
            </a:extLst>
          </p:cNvPr>
          <p:cNvSpPr>
            <a:spLocks noGrp="1"/>
          </p:cNvSpPr>
          <p:nvPr>
            <p:ph idx="1"/>
          </p:nvPr>
        </p:nvSpPr>
        <p:spPr/>
        <p:txBody>
          <a:bodyPr/>
          <a:lstStyle/>
          <a:p>
            <a:r>
              <a:rPr lang="en-US" b="1" i="1" dirty="0">
                <a:solidFill>
                  <a:srgbClr val="C00000"/>
                </a:solidFill>
              </a:rPr>
              <a:t>Example</a:t>
            </a:r>
          </a:p>
          <a:p>
            <a:r>
              <a:rPr lang="en-US" b="1" i="1" dirty="0">
                <a:solidFill>
                  <a:srgbClr val="C00000"/>
                </a:solidFill>
              </a:rPr>
              <a:t>Access hour, minute, second and microsecond</a:t>
            </a:r>
          </a:p>
          <a:p>
            <a:r>
              <a:rPr lang="en-US" dirty="0"/>
              <a:t>With time object, you can easily access its attributes such as hour, minute , seconds, and microseconds</a:t>
            </a:r>
          </a:p>
          <a:p>
            <a:endParaRPr lang="en-US" dirty="0"/>
          </a:p>
          <a:p>
            <a:r>
              <a:rPr lang="en-US" i="1" dirty="0">
                <a:solidFill>
                  <a:srgbClr val="C00000"/>
                </a:solidFill>
              </a:rPr>
              <a:t>from datetime import time</a:t>
            </a:r>
          </a:p>
          <a:p>
            <a:endParaRPr lang="en-US" i="1" dirty="0">
              <a:solidFill>
                <a:srgbClr val="C00000"/>
              </a:solidFill>
            </a:endParaRPr>
          </a:p>
          <a:p>
            <a:r>
              <a:rPr lang="en-US" i="1" dirty="0">
                <a:solidFill>
                  <a:srgbClr val="C00000"/>
                </a:solidFill>
              </a:rPr>
              <a:t>t = time(5, 30, 23)</a:t>
            </a:r>
          </a:p>
          <a:p>
            <a:endParaRPr lang="en-US" i="1" dirty="0">
              <a:solidFill>
                <a:srgbClr val="C00000"/>
              </a:solidFill>
            </a:endParaRPr>
          </a:p>
          <a:p>
            <a:r>
              <a:rPr lang="en-US" i="1" dirty="0">
                <a:solidFill>
                  <a:srgbClr val="C00000"/>
                </a:solidFill>
              </a:rPr>
              <a:t>print("hour =", </a:t>
            </a:r>
            <a:r>
              <a:rPr lang="en-US" i="1" dirty="0" err="1">
                <a:solidFill>
                  <a:srgbClr val="C00000"/>
                </a:solidFill>
              </a:rPr>
              <a:t>t.hour</a:t>
            </a:r>
            <a:r>
              <a:rPr lang="en-US" i="1" dirty="0">
                <a:solidFill>
                  <a:srgbClr val="C00000"/>
                </a:solidFill>
              </a:rPr>
              <a:t>)</a:t>
            </a:r>
          </a:p>
          <a:p>
            <a:r>
              <a:rPr lang="en-US" i="1" dirty="0">
                <a:solidFill>
                  <a:srgbClr val="C00000"/>
                </a:solidFill>
              </a:rPr>
              <a:t>print("minute =", </a:t>
            </a:r>
            <a:r>
              <a:rPr lang="en-US" i="1" dirty="0" err="1">
                <a:solidFill>
                  <a:srgbClr val="C00000"/>
                </a:solidFill>
              </a:rPr>
              <a:t>t.minute</a:t>
            </a:r>
            <a:r>
              <a:rPr lang="en-US" i="1" dirty="0">
                <a:solidFill>
                  <a:srgbClr val="C00000"/>
                </a:solidFill>
              </a:rPr>
              <a:t>)</a:t>
            </a:r>
          </a:p>
          <a:p>
            <a:r>
              <a:rPr lang="en-US" i="1" dirty="0">
                <a:solidFill>
                  <a:srgbClr val="C00000"/>
                </a:solidFill>
              </a:rPr>
              <a:t>print("second =", </a:t>
            </a:r>
            <a:r>
              <a:rPr lang="en-US" i="1" dirty="0" err="1">
                <a:solidFill>
                  <a:srgbClr val="C00000"/>
                </a:solidFill>
              </a:rPr>
              <a:t>t.second</a:t>
            </a:r>
            <a:r>
              <a:rPr lang="en-US" i="1" dirty="0">
                <a:solidFill>
                  <a:srgbClr val="C00000"/>
                </a:solidFill>
              </a:rPr>
              <a:t>)</a:t>
            </a:r>
          </a:p>
          <a:p>
            <a:r>
              <a:rPr lang="en-US" i="1" dirty="0">
                <a:solidFill>
                  <a:srgbClr val="C00000"/>
                </a:solidFill>
              </a:rPr>
              <a:t>print("microsecond =", </a:t>
            </a:r>
            <a:r>
              <a:rPr lang="en-US" i="1" dirty="0" err="1">
                <a:solidFill>
                  <a:srgbClr val="C00000"/>
                </a:solidFill>
              </a:rPr>
              <a:t>t.microsecond</a:t>
            </a:r>
            <a:r>
              <a:rPr lang="en-US" i="1" dirty="0">
                <a:solidFill>
                  <a:srgbClr val="C00000"/>
                </a:solidFill>
              </a:rPr>
              <a:t>)</a:t>
            </a:r>
          </a:p>
        </p:txBody>
      </p:sp>
      <p:sp>
        <p:nvSpPr>
          <p:cNvPr id="4" name="Slide Number Placeholder 3">
            <a:extLst>
              <a:ext uri="{FF2B5EF4-FFF2-40B4-BE49-F238E27FC236}">
                <a16:creationId xmlns:a16="http://schemas.microsoft.com/office/drawing/2014/main" id="{1259CAB3-D7B3-4F1B-8579-793A674B4E08}"/>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1FBA9-0009-47E9-8D28-5B0116D2432D}" type="slidenum">
              <a:rPr kumimoji="0" lang="en-US" altLang="en-US" sz="1400" b="0" i="0" u="none" strike="noStrike" kern="1200" cap="none" spc="0" normalizeH="0" baseline="0" noProof="0" smtClean="0">
                <a:ln>
                  <a:noFill/>
                </a:ln>
                <a:solidFill>
                  <a:srgbClr val="000000"/>
                </a:solidFill>
                <a:effectLst/>
                <a:uLnTx/>
                <a:uFillTx/>
                <a:latin typeface="Tahoma" panose="020B0604030504040204" pitchFamily="34" charset="0"/>
                <a:ea typeface="+mn-ea"/>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525</a:t>
            </a:fld>
            <a:endPar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mn-ea"/>
              <a:cs typeface="Times New Roman" panose="02020603050405020304" pitchFamily="18" charset="0"/>
            </a:endParaRPr>
          </a:p>
        </p:txBody>
      </p:sp>
      <p:pic>
        <p:nvPicPr>
          <p:cNvPr id="5" name="Picture 4">
            <a:extLst>
              <a:ext uri="{FF2B5EF4-FFF2-40B4-BE49-F238E27FC236}">
                <a16:creationId xmlns:a16="http://schemas.microsoft.com/office/drawing/2014/main" id="{A310A988-32DF-4F9C-8C50-19C11C6AD9D3}"/>
              </a:ext>
            </a:extLst>
          </p:cNvPr>
          <p:cNvPicPr>
            <a:picLocks noChangeAspect="1"/>
          </p:cNvPicPr>
          <p:nvPr/>
        </p:nvPicPr>
        <p:blipFill>
          <a:blip r:embed="rId2"/>
          <a:stretch>
            <a:fillRect/>
          </a:stretch>
        </p:blipFill>
        <p:spPr>
          <a:xfrm>
            <a:off x="5486400" y="2419350"/>
            <a:ext cx="3429000" cy="3905250"/>
          </a:xfrm>
          <a:prstGeom prst="rect">
            <a:avLst/>
          </a:prstGeom>
        </p:spPr>
      </p:pic>
    </p:spTree>
    <p:extLst>
      <p:ext uri="{BB962C8B-B14F-4D97-AF65-F5344CB8AC3E}">
        <p14:creationId xmlns:p14="http://schemas.microsoft.com/office/powerpoint/2010/main" val="331480279"/>
      </p:ext>
    </p:extLst>
  </p:cSld>
  <p:clrMapOvr>
    <a:masterClrMapping/>
  </p:clrMapOvr>
  <p:transition spd="med"/>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ECC56-4EFA-40FD-A2C5-1165DDC4BE74}"/>
              </a:ext>
            </a:extLst>
          </p:cNvPr>
          <p:cNvSpPr>
            <a:spLocks noGrp="1"/>
          </p:cNvSpPr>
          <p:nvPr>
            <p:ph type="title"/>
          </p:nvPr>
        </p:nvSpPr>
        <p:spPr/>
        <p:txBody>
          <a:bodyPr/>
          <a:lstStyle/>
          <a:p>
            <a:r>
              <a:rPr lang="en-US" dirty="0"/>
              <a:t>Date Time(cont)</a:t>
            </a:r>
          </a:p>
        </p:txBody>
      </p:sp>
      <p:sp>
        <p:nvSpPr>
          <p:cNvPr id="3" name="Content Placeholder 2">
            <a:extLst>
              <a:ext uri="{FF2B5EF4-FFF2-40B4-BE49-F238E27FC236}">
                <a16:creationId xmlns:a16="http://schemas.microsoft.com/office/drawing/2014/main" id="{EB39E8AC-F1D3-4ACD-800D-B51B0EC9FD6F}"/>
              </a:ext>
            </a:extLst>
          </p:cNvPr>
          <p:cNvSpPr>
            <a:spLocks noGrp="1"/>
          </p:cNvSpPr>
          <p:nvPr>
            <p:ph idx="1"/>
          </p:nvPr>
        </p:nvSpPr>
        <p:spPr/>
        <p:txBody>
          <a:bodyPr/>
          <a:lstStyle/>
          <a:p>
            <a:r>
              <a:rPr lang="en-US" b="1" dirty="0" err="1">
                <a:solidFill>
                  <a:srgbClr val="C00000"/>
                </a:solidFill>
              </a:rPr>
              <a:t>datetime.datetime</a:t>
            </a:r>
            <a:endParaRPr lang="en-US" b="1" dirty="0">
              <a:solidFill>
                <a:srgbClr val="C00000"/>
              </a:solidFill>
            </a:endParaRPr>
          </a:p>
          <a:p>
            <a:r>
              <a:rPr lang="en-US" dirty="0"/>
              <a:t>The datetime module has a class named dateclass that can contain information from both date and time objects.</a:t>
            </a:r>
          </a:p>
          <a:p>
            <a:endParaRPr lang="en-US" dirty="0"/>
          </a:p>
          <a:p>
            <a:r>
              <a:rPr lang="en-US" b="1" dirty="0">
                <a:solidFill>
                  <a:srgbClr val="C00000"/>
                </a:solidFill>
              </a:rPr>
              <a:t>Example</a:t>
            </a:r>
          </a:p>
          <a:p>
            <a:r>
              <a:rPr lang="en-US" b="1" dirty="0">
                <a:solidFill>
                  <a:srgbClr val="C00000"/>
                </a:solidFill>
              </a:rPr>
              <a:t>Python datetime object</a:t>
            </a:r>
          </a:p>
          <a:p>
            <a:endParaRPr lang="en-US" dirty="0"/>
          </a:p>
          <a:p>
            <a:r>
              <a:rPr lang="en-US" i="1" dirty="0">
                <a:solidFill>
                  <a:srgbClr val="C00000"/>
                </a:solidFill>
              </a:rPr>
              <a:t>from datetime import datetime</a:t>
            </a:r>
          </a:p>
          <a:p>
            <a:r>
              <a:rPr lang="en-US" i="1" dirty="0">
                <a:solidFill>
                  <a:srgbClr val="C00000"/>
                </a:solidFill>
              </a:rPr>
              <a:t>#datetime(year, month, day)</a:t>
            </a:r>
          </a:p>
          <a:p>
            <a:r>
              <a:rPr lang="en-US" i="1" dirty="0">
                <a:solidFill>
                  <a:srgbClr val="C00000"/>
                </a:solidFill>
              </a:rPr>
              <a:t>a = datetime(2018, 11, 28)</a:t>
            </a:r>
          </a:p>
          <a:p>
            <a:r>
              <a:rPr lang="en-US" i="1" dirty="0">
                <a:solidFill>
                  <a:srgbClr val="C00000"/>
                </a:solidFill>
              </a:rPr>
              <a:t>print(a)</a:t>
            </a:r>
          </a:p>
          <a:p>
            <a:r>
              <a:rPr lang="en-US" i="1" dirty="0">
                <a:solidFill>
                  <a:srgbClr val="C00000"/>
                </a:solidFill>
              </a:rPr>
              <a:t># datetime(year, month, day, hour, minute, second, microsecond)</a:t>
            </a:r>
          </a:p>
          <a:p>
            <a:r>
              <a:rPr lang="en-US" i="1" dirty="0">
                <a:solidFill>
                  <a:srgbClr val="C00000"/>
                </a:solidFill>
              </a:rPr>
              <a:t>b = datetime(2012, 11, 22, 5, 27, 29, 342000)</a:t>
            </a:r>
          </a:p>
          <a:p>
            <a:r>
              <a:rPr lang="en-US" i="1" dirty="0">
                <a:solidFill>
                  <a:srgbClr val="C00000"/>
                </a:solidFill>
              </a:rPr>
              <a:t>print(b)</a:t>
            </a:r>
          </a:p>
        </p:txBody>
      </p:sp>
      <p:sp>
        <p:nvSpPr>
          <p:cNvPr id="4" name="Slide Number Placeholder 3">
            <a:extLst>
              <a:ext uri="{FF2B5EF4-FFF2-40B4-BE49-F238E27FC236}">
                <a16:creationId xmlns:a16="http://schemas.microsoft.com/office/drawing/2014/main" id="{D8D1152D-7B33-45DD-9326-CEE237E1F59A}"/>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1FBA9-0009-47E9-8D28-5B0116D2432D}" type="slidenum">
              <a:rPr kumimoji="0" lang="en-US" altLang="en-US" sz="1400" b="0" i="0" u="none" strike="noStrike" kern="1200" cap="none" spc="0" normalizeH="0" baseline="0" noProof="0" smtClean="0">
                <a:ln>
                  <a:noFill/>
                </a:ln>
                <a:solidFill>
                  <a:srgbClr val="000000"/>
                </a:solidFill>
                <a:effectLst/>
                <a:uLnTx/>
                <a:uFillTx/>
                <a:latin typeface="Tahoma" panose="020B0604030504040204" pitchFamily="34" charset="0"/>
                <a:ea typeface="+mn-ea"/>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526</a:t>
            </a:fld>
            <a:endPar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mn-ea"/>
              <a:cs typeface="Times New Roman" panose="02020603050405020304" pitchFamily="18" charset="0"/>
            </a:endParaRPr>
          </a:p>
        </p:txBody>
      </p:sp>
    </p:spTree>
    <p:extLst>
      <p:ext uri="{BB962C8B-B14F-4D97-AF65-F5344CB8AC3E}">
        <p14:creationId xmlns:p14="http://schemas.microsoft.com/office/powerpoint/2010/main" val="1194381255"/>
      </p:ext>
    </p:extLst>
  </p:cSld>
  <p:clrMapOvr>
    <a:masterClrMapping/>
  </p:clrMapOvr>
  <p:transition spd="med"/>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49479-58EC-43A0-A8ED-18C8E98477F6}"/>
              </a:ext>
            </a:extLst>
          </p:cNvPr>
          <p:cNvSpPr>
            <a:spLocks noGrp="1"/>
          </p:cNvSpPr>
          <p:nvPr>
            <p:ph type="title"/>
          </p:nvPr>
        </p:nvSpPr>
        <p:spPr/>
        <p:txBody>
          <a:bodyPr/>
          <a:lstStyle/>
          <a:p>
            <a:r>
              <a:rPr lang="en-US" dirty="0"/>
              <a:t>Date Time(cont)</a:t>
            </a:r>
          </a:p>
        </p:txBody>
      </p:sp>
      <p:pic>
        <p:nvPicPr>
          <p:cNvPr id="5" name="Content Placeholder 4">
            <a:extLst>
              <a:ext uri="{FF2B5EF4-FFF2-40B4-BE49-F238E27FC236}">
                <a16:creationId xmlns:a16="http://schemas.microsoft.com/office/drawing/2014/main" id="{0A19A66B-D644-4581-8556-107B59BEF91B}"/>
              </a:ext>
            </a:extLst>
          </p:cNvPr>
          <p:cNvPicPr>
            <a:picLocks noGrp="1" noChangeAspect="1"/>
          </p:cNvPicPr>
          <p:nvPr>
            <p:ph idx="1"/>
          </p:nvPr>
        </p:nvPicPr>
        <p:blipFill>
          <a:blip r:embed="rId2"/>
          <a:stretch>
            <a:fillRect/>
          </a:stretch>
        </p:blipFill>
        <p:spPr>
          <a:xfrm>
            <a:off x="314325" y="1447800"/>
            <a:ext cx="8515350" cy="4876800"/>
          </a:xfrm>
          <a:prstGeom prst="rect">
            <a:avLst/>
          </a:prstGeom>
        </p:spPr>
      </p:pic>
      <p:sp>
        <p:nvSpPr>
          <p:cNvPr id="4" name="Slide Number Placeholder 3">
            <a:extLst>
              <a:ext uri="{FF2B5EF4-FFF2-40B4-BE49-F238E27FC236}">
                <a16:creationId xmlns:a16="http://schemas.microsoft.com/office/drawing/2014/main" id="{F2100026-A818-4832-8542-41CE5C0E53C3}"/>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1FBA9-0009-47E9-8D28-5B0116D2432D}" type="slidenum">
              <a:rPr kumimoji="0" lang="en-US" altLang="en-US" sz="1400" b="0" i="0" u="none" strike="noStrike" kern="1200" cap="none" spc="0" normalizeH="0" baseline="0" noProof="0" smtClean="0">
                <a:ln>
                  <a:noFill/>
                </a:ln>
                <a:solidFill>
                  <a:srgbClr val="000000"/>
                </a:solidFill>
                <a:effectLst/>
                <a:uLnTx/>
                <a:uFillTx/>
                <a:latin typeface="Tahoma" panose="020B0604030504040204" pitchFamily="34" charset="0"/>
                <a:ea typeface="+mn-ea"/>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527</a:t>
            </a:fld>
            <a:endPar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mn-ea"/>
              <a:cs typeface="Times New Roman" panose="02020603050405020304" pitchFamily="18" charset="0"/>
            </a:endParaRPr>
          </a:p>
        </p:txBody>
      </p:sp>
    </p:spTree>
    <p:extLst>
      <p:ext uri="{BB962C8B-B14F-4D97-AF65-F5344CB8AC3E}">
        <p14:creationId xmlns:p14="http://schemas.microsoft.com/office/powerpoint/2010/main" val="167781260"/>
      </p:ext>
    </p:extLst>
  </p:cSld>
  <p:clrMapOvr>
    <a:masterClrMapping/>
  </p:clrMapOvr>
  <p:transition spd="med"/>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24C8C-7BBC-45C4-BC01-AC836094B553}"/>
              </a:ext>
            </a:extLst>
          </p:cNvPr>
          <p:cNvSpPr>
            <a:spLocks noGrp="1"/>
          </p:cNvSpPr>
          <p:nvPr>
            <p:ph type="title"/>
          </p:nvPr>
        </p:nvSpPr>
        <p:spPr/>
        <p:txBody>
          <a:bodyPr/>
          <a:lstStyle/>
          <a:p>
            <a:r>
              <a:rPr lang="en-US" dirty="0"/>
              <a:t>Date Time(cont)</a:t>
            </a:r>
          </a:p>
        </p:txBody>
      </p:sp>
      <p:sp>
        <p:nvSpPr>
          <p:cNvPr id="3" name="Content Placeholder 2">
            <a:extLst>
              <a:ext uri="{FF2B5EF4-FFF2-40B4-BE49-F238E27FC236}">
                <a16:creationId xmlns:a16="http://schemas.microsoft.com/office/drawing/2014/main" id="{4E8518A1-441D-4F51-8D0A-C25BBC1E2B84}"/>
              </a:ext>
            </a:extLst>
          </p:cNvPr>
          <p:cNvSpPr>
            <a:spLocks noGrp="1"/>
          </p:cNvSpPr>
          <p:nvPr>
            <p:ph idx="1"/>
          </p:nvPr>
        </p:nvSpPr>
        <p:spPr/>
        <p:txBody>
          <a:bodyPr/>
          <a:lstStyle/>
          <a:p>
            <a:r>
              <a:rPr lang="en-US" i="1" dirty="0"/>
              <a:t>The first three arguments </a:t>
            </a:r>
            <a:r>
              <a:rPr lang="en-US" b="1" i="1" dirty="0"/>
              <a:t>year</a:t>
            </a:r>
            <a:r>
              <a:rPr lang="en-US" i="1" dirty="0"/>
              <a:t>, </a:t>
            </a:r>
            <a:r>
              <a:rPr lang="en-US" b="1" i="1" dirty="0"/>
              <a:t>month</a:t>
            </a:r>
            <a:r>
              <a:rPr lang="en-US" i="1" dirty="0"/>
              <a:t> and </a:t>
            </a:r>
            <a:r>
              <a:rPr lang="en-US" b="1" i="1" dirty="0"/>
              <a:t>day </a:t>
            </a:r>
            <a:r>
              <a:rPr lang="en-US" i="1" dirty="0"/>
              <a:t>in the datetime() constructor are mandatory</a:t>
            </a:r>
          </a:p>
          <a:p>
            <a:endParaRPr lang="en-US" dirty="0"/>
          </a:p>
          <a:p>
            <a:r>
              <a:rPr lang="en-US" b="1" dirty="0">
                <a:solidFill>
                  <a:srgbClr val="C00000"/>
                </a:solidFill>
              </a:rPr>
              <a:t>Example</a:t>
            </a:r>
          </a:p>
          <a:p>
            <a:r>
              <a:rPr lang="en-US" b="1" dirty="0">
                <a:solidFill>
                  <a:srgbClr val="C00000"/>
                </a:solidFill>
              </a:rPr>
              <a:t>Access year, month, hour, minute and timestamp</a:t>
            </a:r>
          </a:p>
          <a:p>
            <a:endParaRPr lang="en-US" dirty="0"/>
          </a:p>
          <a:p>
            <a:r>
              <a:rPr lang="en-US" i="1" dirty="0">
                <a:solidFill>
                  <a:srgbClr val="C00000"/>
                </a:solidFill>
              </a:rPr>
              <a:t>from datetime import datetime</a:t>
            </a:r>
          </a:p>
          <a:p>
            <a:endParaRPr lang="en-US" i="1" dirty="0">
              <a:solidFill>
                <a:srgbClr val="C00000"/>
              </a:solidFill>
            </a:endParaRPr>
          </a:p>
          <a:p>
            <a:r>
              <a:rPr lang="en-US" i="1" dirty="0">
                <a:solidFill>
                  <a:srgbClr val="C00000"/>
                </a:solidFill>
              </a:rPr>
              <a:t>a = datetime(2016, 10, 25, 21, 25, 20, 300000)</a:t>
            </a:r>
          </a:p>
          <a:p>
            <a:r>
              <a:rPr lang="en-US" i="1" dirty="0">
                <a:solidFill>
                  <a:srgbClr val="C00000"/>
                </a:solidFill>
              </a:rPr>
              <a:t>print("year =", </a:t>
            </a:r>
            <a:r>
              <a:rPr lang="en-US" i="1" dirty="0" err="1">
                <a:solidFill>
                  <a:srgbClr val="C00000"/>
                </a:solidFill>
              </a:rPr>
              <a:t>a.year</a:t>
            </a:r>
            <a:r>
              <a:rPr lang="en-US" i="1" dirty="0">
                <a:solidFill>
                  <a:srgbClr val="C00000"/>
                </a:solidFill>
              </a:rPr>
              <a:t>)</a:t>
            </a:r>
          </a:p>
          <a:p>
            <a:r>
              <a:rPr lang="en-US" i="1" dirty="0">
                <a:solidFill>
                  <a:srgbClr val="C00000"/>
                </a:solidFill>
              </a:rPr>
              <a:t>print("month =", </a:t>
            </a:r>
            <a:r>
              <a:rPr lang="en-US" i="1" dirty="0" err="1">
                <a:solidFill>
                  <a:srgbClr val="C00000"/>
                </a:solidFill>
              </a:rPr>
              <a:t>a.month</a:t>
            </a:r>
            <a:r>
              <a:rPr lang="en-US" i="1" dirty="0">
                <a:solidFill>
                  <a:srgbClr val="C00000"/>
                </a:solidFill>
              </a:rPr>
              <a:t>)</a:t>
            </a:r>
          </a:p>
          <a:p>
            <a:r>
              <a:rPr lang="en-US" i="1" dirty="0">
                <a:solidFill>
                  <a:srgbClr val="C00000"/>
                </a:solidFill>
              </a:rPr>
              <a:t>print("hour =", </a:t>
            </a:r>
            <a:r>
              <a:rPr lang="en-US" i="1" dirty="0" err="1">
                <a:solidFill>
                  <a:srgbClr val="C00000"/>
                </a:solidFill>
              </a:rPr>
              <a:t>a.hour</a:t>
            </a:r>
            <a:r>
              <a:rPr lang="en-US" i="1" dirty="0">
                <a:solidFill>
                  <a:srgbClr val="C00000"/>
                </a:solidFill>
              </a:rPr>
              <a:t>)</a:t>
            </a:r>
          </a:p>
          <a:p>
            <a:r>
              <a:rPr lang="en-US" i="1" dirty="0">
                <a:solidFill>
                  <a:srgbClr val="C00000"/>
                </a:solidFill>
              </a:rPr>
              <a:t>print("minute =", </a:t>
            </a:r>
            <a:r>
              <a:rPr lang="en-US" i="1" dirty="0" err="1">
                <a:solidFill>
                  <a:srgbClr val="C00000"/>
                </a:solidFill>
              </a:rPr>
              <a:t>a.minute</a:t>
            </a:r>
            <a:r>
              <a:rPr lang="en-US" i="1" dirty="0">
                <a:solidFill>
                  <a:srgbClr val="C00000"/>
                </a:solidFill>
              </a:rPr>
              <a:t>)</a:t>
            </a:r>
          </a:p>
          <a:p>
            <a:r>
              <a:rPr lang="en-US" i="1" dirty="0">
                <a:solidFill>
                  <a:srgbClr val="C00000"/>
                </a:solidFill>
              </a:rPr>
              <a:t>print("timestamp =", </a:t>
            </a:r>
            <a:r>
              <a:rPr lang="en-US" i="1" dirty="0" err="1">
                <a:solidFill>
                  <a:srgbClr val="C00000"/>
                </a:solidFill>
              </a:rPr>
              <a:t>a.timestamp</a:t>
            </a:r>
            <a:r>
              <a:rPr lang="en-US" i="1" dirty="0">
                <a:solidFill>
                  <a:srgbClr val="C00000"/>
                </a:solidFill>
              </a:rPr>
              <a:t>())</a:t>
            </a:r>
          </a:p>
        </p:txBody>
      </p:sp>
      <p:sp>
        <p:nvSpPr>
          <p:cNvPr id="4" name="Slide Number Placeholder 3">
            <a:extLst>
              <a:ext uri="{FF2B5EF4-FFF2-40B4-BE49-F238E27FC236}">
                <a16:creationId xmlns:a16="http://schemas.microsoft.com/office/drawing/2014/main" id="{C518DAEC-BFB2-4BF5-998E-77DAE2CCA19C}"/>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1FBA9-0009-47E9-8D28-5B0116D2432D}" type="slidenum">
              <a:rPr kumimoji="0" lang="en-US" altLang="en-US" sz="1400" b="0" i="0" u="none" strike="noStrike" kern="1200" cap="none" spc="0" normalizeH="0" baseline="0" noProof="0" smtClean="0">
                <a:ln>
                  <a:noFill/>
                </a:ln>
                <a:solidFill>
                  <a:srgbClr val="000000"/>
                </a:solidFill>
                <a:effectLst/>
                <a:uLnTx/>
                <a:uFillTx/>
                <a:latin typeface="Tahoma" panose="020B0604030504040204" pitchFamily="34" charset="0"/>
                <a:ea typeface="+mn-ea"/>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528</a:t>
            </a:fld>
            <a:endPar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mn-ea"/>
              <a:cs typeface="Times New Roman" panose="02020603050405020304" pitchFamily="18" charset="0"/>
            </a:endParaRPr>
          </a:p>
        </p:txBody>
      </p:sp>
    </p:spTree>
    <p:extLst>
      <p:ext uri="{BB962C8B-B14F-4D97-AF65-F5344CB8AC3E}">
        <p14:creationId xmlns:p14="http://schemas.microsoft.com/office/powerpoint/2010/main" val="3955926911"/>
      </p:ext>
    </p:extLst>
  </p:cSld>
  <p:clrMapOvr>
    <a:masterClrMapping/>
  </p:clrMapOvr>
  <p:transition spd="med"/>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31B90-F0C7-4E59-B4A1-4CA6EC67B996}"/>
              </a:ext>
            </a:extLst>
          </p:cNvPr>
          <p:cNvSpPr>
            <a:spLocks noGrp="1"/>
          </p:cNvSpPr>
          <p:nvPr>
            <p:ph type="title"/>
          </p:nvPr>
        </p:nvSpPr>
        <p:spPr/>
        <p:txBody>
          <a:bodyPr/>
          <a:lstStyle/>
          <a:p>
            <a:r>
              <a:rPr lang="en-US" dirty="0"/>
              <a:t>Date Time(cont)</a:t>
            </a:r>
          </a:p>
        </p:txBody>
      </p:sp>
      <p:sp>
        <p:nvSpPr>
          <p:cNvPr id="4" name="Slide Number Placeholder 3">
            <a:extLst>
              <a:ext uri="{FF2B5EF4-FFF2-40B4-BE49-F238E27FC236}">
                <a16:creationId xmlns:a16="http://schemas.microsoft.com/office/drawing/2014/main" id="{951D00D4-3682-4B4D-B49C-DD75560B15A4}"/>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1FBA9-0009-47E9-8D28-5B0116D2432D}" type="slidenum">
              <a:rPr kumimoji="0" lang="en-US" altLang="en-US" sz="1400" b="0" i="0" u="none" strike="noStrike" kern="1200" cap="none" spc="0" normalizeH="0" baseline="0" noProof="0" smtClean="0">
                <a:ln>
                  <a:noFill/>
                </a:ln>
                <a:solidFill>
                  <a:srgbClr val="000000"/>
                </a:solidFill>
                <a:effectLst/>
                <a:uLnTx/>
                <a:uFillTx/>
                <a:latin typeface="Tahoma" panose="020B0604030504040204" pitchFamily="34" charset="0"/>
                <a:ea typeface="+mn-ea"/>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529</a:t>
            </a:fld>
            <a:endPar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mn-ea"/>
              <a:cs typeface="Times New Roman" panose="02020603050405020304" pitchFamily="18" charset="0"/>
            </a:endParaRPr>
          </a:p>
        </p:txBody>
      </p:sp>
      <p:pic>
        <p:nvPicPr>
          <p:cNvPr id="7" name="Content Placeholder 6">
            <a:extLst>
              <a:ext uri="{FF2B5EF4-FFF2-40B4-BE49-F238E27FC236}">
                <a16:creationId xmlns:a16="http://schemas.microsoft.com/office/drawing/2014/main" id="{B15F117B-67BC-469D-B0B8-64F455456D44}"/>
              </a:ext>
            </a:extLst>
          </p:cNvPr>
          <p:cNvPicPr>
            <a:picLocks noGrp="1" noChangeAspect="1"/>
          </p:cNvPicPr>
          <p:nvPr>
            <p:ph idx="1"/>
          </p:nvPr>
        </p:nvPicPr>
        <p:blipFill>
          <a:blip r:embed="rId2"/>
          <a:stretch>
            <a:fillRect/>
          </a:stretch>
        </p:blipFill>
        <p:spPr>
          <a:xfrm>
            <a:off x="719137" y="1219200"/>
            <a:ext cx="7705725" cy="5257799"/>
          </a:xfrm>
          <a:prstGeom prst="rect">
            <a:avLst/>
          </a:prstGeom>
        </p:spPr>
      </p:pic>
    </p:spTree>
    <p:extLst>
      <p:ext uri="{BB962C8B-B14F-4D97-AF65-F5344CB8AC3E}">
        <p14:creationId xmlns:p14="http://schemas.microsoft.com/office/powerpoint/2010/main" val="286767526"/>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69210-837B-478A-A7B1-1D3FFF841809}"/>
              </a:ext>
            </a:extLst>
          </p:cNvPr>
          <p:cNvSpPr>
            <a:spLocks noGrp="1"/>
          </p:cNvSpPr>
          <p:nvPr>
            <p:ph type="title"/>
          </p:nvPr>
        </p:nvSpPr>
        <p:spPr/>
        <p:txBody>
          <a:bodyPr/>
          <a:lstStyle/>
          <a:p>
            <a:r>
              <a:rPr lang="en-US" dirty="0"/>
              <a:t>PEP8 Standard(cont)</a:t>
            </a:r>
            <a:endParaRPr lang="en-CA" dirty="0"/>
          </a:p>
        </p:txBody>
      </p:sp>
      <p:sp>
        <p:nvSpPr>
          <p:cNvPr id="3" name="Content Placeholder 2">
            <a:extLst>
              <a:ext uri="{FF2B5EF4-FFF2-40B4-BE49-F238E27FC236}">
                <a16:creationId xmlns:a16="http://schemas.microsoft.com/office/drawing/2014/main" id="{B1FC3B12-F9D4-4ED8-8463-337806208E5F}"/>
              </a:ext>
            </a:extLst>
          </p:cNvPr>
          <p:cNvSpPr>
            <a:spLocks noGrp="1"/>
          </p:cNvSpPr>
          <p:nvPr>
            <p:ph idx="1"/>
          </p:nvPr>
        </p:nvSpPr>
        <p:spPr/>
        <p:txBody>
          <a:bodyPr/>
          <a:lstStyle/>
          <a:p>
            <a:r>
              <a:rPr lang="en-US" b="1" dirty="0"/>
              <a:t>Variable and Function Names</a:t>
            </a:r>
          </a:p>
          <a:p>
            <a:r>
              <a:rPr lang="en-US" b="1" dirty="0">
                <a:solidFill>
                  <a:srgbClr val="C00000"/>
                </a:solidFill>
              </a:rPr>
              <a:t>Function names</a:t>
            </a:r>
            <a:r>
              <a:rPr lang="en-US" dirty="0"/>
              <a:t> should be lowercase, with words separated by underscores as necessary to improve readability</a:t>
            </a:r>
          </a:p>
          <a:p>
            <a:r>
              <a:rPr lang="en-US" dirty="0">
                <a:solidFill>
                  <a:srgbClr val="C00000"/>
                </a:solidFill>
              </a:rPr>
              <a:t>mixedCase</a:t>
            </a:r>
            <a:r>
              <a:rPr lang="en-US" dirty="0"/>
              <a:t> is allowed only in contexts where that's already the prevailing style</a:t>
            </a:r>
          </a:p>
          <a:p>
            <a:endParaRPr lang="en-US" b="1" dirty="0">
              <a:solidFill>
                <a:srgbClr val="C00000"/>
              </a:solidFill>
            </a:endParaRPr>
          </a:p>
          <a:p>
            <a:r>
              <a:rPr lang="en-US" b="1" dirty="0">
                <a:solidFill>
                  <a:srgbClr val="C00000"/>
                </a:solidFill>
              </a:rPr>
              <a:t>Variables</a:t>
            </a:r>
            <a:endParaRPr lang="en-US" dirty="0">
              <a:solidFill>
                <a:srgbClr val="C00000"/>
              </a:solidFill>
            </a:endParaRPr>
          </a:p>
          <a:p>
            <a:r>
              <a:rPr lang="en-US" dirty="0"/>
              <a:t>Use the function naming rules ; lowercase with words separated by underscores as necessary to improve readability</a:t>
            </a:r>
          </a:p>
          <a:p>
            <a:endParaRPr lang="en-CA" dirty="0"/>
          </a:p>
        </p:txBody>
      </p:sp>
      <p:sp>
        <p:nvSpPr>
          <p:cNvPr id="4" name="Slide Number Placeholder 3">
            <a:extLst>
              <a:ext uri="{FF2B5EF4-FFF2-40B4-BE49-F238E27FC236}">
                <a16:creationId xmlns:a16="http://schemas.microsoft.com/office/drawing/2014/main" id="{9D85C5F7-6847-4F41-8BD8-EA3FA28A4866}"/>
              </a:ext>
            </a:extLst>
          </p:cNvPr>
          <p:cNvSpPr>
            <a:spLocks noGrp="1"/>
          </p:cNvSpPr>
          <p:nvPr>
            <p:ph type="sldNum" sz="quarter" idx="10"/>
          </p:nvPr>
        </p:nvSpPr>
        <p:spPr/>
        <p:txBody>
          <a:bodyPr/>
          <a:lstStyle/>
          <a:p>
            <a:pPr>
              <a:defRPr/>
            </a:pPr>
            <a:fld id="{6DB1FBA9-0009-47E9-8D28-5B0116D2432D}" type="slidenum">
              <a:rPr lang="en-US" altLang="en-US" smtClean="0"/>
              <a:pPr>
                <a:defRPr/>
              </a:pPr>
              <a:t>53</a:t>
            </a:fld>
            <a:endParaRPr lang="en-US" altLang="en-US"/>
          </a:p>
        </p:txBody>
      </p:sp>
    </p:spTree>
    <p:extLst>
      <p:ext uri="{BB962C8B-B14F-4D97-AF65-F5344CB8AC3E}">
        <p14:creationId xmlns:p14="http://schemas.microsoft.com/office/powerpoint/2010/main" val="3668771989"/>
      </p:ext>
    </p:extLst>
  </p:cSld>
  <p:clrMapOvr>
    <a:masterClrMapping/>
  </p:clrMapOvr>
  <p:transition spd="med"/>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0BCE2-1560-4F0A-AB6D-5039C6F75264}"/>
              </a:ext>
            </a:extLst>
          </p:cNvPr>
          <p:cNvSpPr>
            <a:spLocks noGrp="1"/>
          </p:cNvSpPr>
          <p:nvPr>
            <p:ph type="title"/>
          </p:nvPr>
        </p:nvSpPr>
        <p:spPr/>
        <p:txBody>
          <a:bodyPr/>
          <a:lstStyle/>
          <a:p>
            <a:r>
              <a:rPr lang="en-US" dirty="0"/>
              <a:t>Date Time(cont)</a:t>
            </a:r>
          </a:p>
        </p:txBody>
      </p:sp>
      <p:sp>
        <p:nvSpPr>
          <p:cNvPr id="3" name="Content Placeholder 2">
            <a:extLst>
              <a:ext uri="{FF2B5EF4-FFF2-40B4-BE49-F238E27FC236}">
                <a16:creationId xmlns:a16="http://schemas.microsoft.com/office/drawing/2014/main" id="{77978641-10E2-43ED-9078-4A834F973CBD}"/>
              </a:ext>
            </a:extLst>
          </p:cNvPr>
          <p:cNvSpPr>
            <a:spLocks noGrp="1"/>
          </p:cNvSpPr>
          <p:nvPr>
            <p:ph idx="1"/>
          </p:nvPr>
        </p:nvSpPr>
        <p:spPr/>
        <p:txBody>
          <a:bodyPr/>
          <a:lstStyle/>
          <a:p>
            <a:r>
              <a:rPr lang="en-US" b="1" dirty="0" err="1">
                <a:solidFill>
                  <a:srgbClr val="C00000"/>
                </a:solidFill>
              </a:rPr>
              <a:t>datetime.timedelta</a:t>
            </a:r>
            <a:endParaRPr lang="en-US" b="1" dirty="0">
              <a:solidFill>
                <a:srgbClr val="C00000"/>
              </a:solidFill>
            </a:endParaRPr>
          </a:p>
          <a:p>
            <a:r>
              <a:rPr lang="en-US" dirty="0"/>
              <a:t>A </a:t>
            </a:r>
            <a:r>
              <a:rPr lang="en-US" b="1" dirty="0" err="1">
                <a:solidFill>
                  <a:srgbClr val="C00000"/>
                </a:solidFill>
              </a:rPr>
              <a:t>timedelta</a:t>
            </a:r>
            <a:r>
              <a:rPr lang="en-US" dirty="0"/>
              <a:t> object represents the difference between two dates or times</a:t>
            </a:r>
          </a:p>
          <a:p>
            <a:r>
              <a:rPr lang="en-US" b="1" dirty="0">
                <a:solidFill>
                  <a:srgbClr val="C00000"/>
                </a:solidFill>
              </a:rPr>
              <a:t>Example</a:t>
            </a:r>
          </a:p>
          <a:p>
            <a:r>
              <a:rPr lang="en-US" b="1" dirty="0">
                <a:solidFill>
                  <a:srgbClr val="C00000"/>
                </a:solidFill>
              </a:rPr>
              <a:t>Difference between two dates and times</a:t>
            </a:r>
          </a:p>
          <a:p>
            <a:r>
              <a:rPr lang="en-US" sz="1600" i="1" dirty="0">
                <a:solidFill>
                  <a:srgbClr val="C00000"/>
                </a:solidFill>
              </a:rPr>
              <a:t>from datetime import datetime, date</a:t>
            </a:r>
          </a:p>
          <a:p>
            <a:r>
              <a:rPr lang="en-US" sz="1600" i="1" dirty="0">
                <a:solidFill>
                  <a:srgbClr val="C00000"/>
                </a:solidFill>
              </a:rPr>
              <a:t>t1 = date(year = 2018, month = 8, day = 21)</a:t>
            </a:r>
          </a:p>
          <a:p>
            <a:r>
              <a:rPr lang="en-US" sz="1600" i="1" dirty="0">
                <a:solidFill>
                  <a:srgbClr val="C00000"/>
                </a:solidFill>
              </a:rPr>
              <a:t>t2 = date(year = 2017, month = 11, day = 20)</a:t>
            </a:r>
          </a:p>
          <a:p>
            <a:r>
              <a:rPr lang="en-US" sz="1600" i="1" dirty="0">
                <a:solidFill>
                  <a:srgbClr val="C00000"/>
                </a:solidFill>
              </a:rPr>
              <a:t>t3 = t1 - t2</a:t>
            </a:r>
          </a:p>
          <a:p>
            <a:r>
              <a:rPr lang="en-US" sz="1600" i="1" dirty="0">
                <a:solidFill>
                  <a:srgbClr val="C00000"/>
                </a:solidFill>
              </a:rPr>
              <a:t>print("t3 =", t3)</a:t>
            </a:r>
          </a:p>
          <a:p>
            <a:r>
              <a:rPr lang="en-US" sz="1600" i="1" dirty="0">
                <a:solidFill>
                  <a:srgbClr val="C00000"/>
                </a:solidFill>
              </a:rPr>
              <a:t>t4 = datetime(year = 2018, month = 8, day = 22, hour = 11, minute = 19, second = 38)</a:t>
            </a:r>
          </a:p>
          <a:p>
            <a:r>
              <a:rPr lang="en-US" sz="1600" i="1" dirty="0">
                <a:solidFill>
                  <a:srgbClr val="C00000"/>
                </a:solidFill>
              </a:rPr>
              <a:t>t5 = datetime(year = 2019, month = 7, day = 13, hour = 6, minute = 57, second = 23)</a:t>
            </a:r>
          </a:p>
          <a:p>
            <a:r>
              <a:rPr lang="en-US" sz="1600" i="1" dirty="0">
                <a:solidFill>
                  <a:srgbClr val="C00000"/>
                </a:solidFill>
              </a:rPr>
              <a:t>t6 = t4 - t5</a:t>
            </a:r>
          </a:p>
          <a:p>
            <a:r>
              <a:rPr lang="en-US" sz="1600" i="1" dirty="0">
                <a:solidFill>
                  <a:srgbClr val="C00000"/>
                </a:solidFill>
              </a:rPr>
              <a:t>print("t6 =", t6)</a:t>
            </a:r>
          </a:p>
          <a:p>
            <a:r>
              <a:rPr lang="en-US" sz="1600" i="1" dirty="0">
                <a:solidFill>
                  <a:srgbClr val="C00000"/>
                </a:solidFill>
              </a:rPr>
              <a:t>print("type of t3 =", type(t3)) </a:t>
            </a:r>
          </a:p>
          <a:p>
            <a:r>
              <a:rPr lang="en-US" sz="1600" i="1" dirty="0">
                <a:solidFill>
                  <a:srgbClr val="C00000"/>
                </a:solidFill>
              </a:rPr>
              <a:t>print("type of t6 =", type(t6)) </a:t>
            </a:r>
          </a:p>
        </p:txBody>
      </p:sp>
      <p:sp>
        <p:nvSpPr>
          <p:cNvPr id="4" name="Slide Number Placeholder 3">
            <a:extLst>
              <a:ext uri="{FF2B5EF4-FFF2-40B4-BE49-F238E27FC236}">
                <a16:creationId xmlns:a16="http://schemas.microsoft.com/office/drawing/2014/main" id="{08CBC84A-DCC1-4934-B398-E2BE1AAC84D0}"/>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1FBA9-0009-47E9-8D28-5B0116D2432D}" type="slidenum">
              <a:rPr kumimoji="0" lang="en-US" altLang="en-US" sz="1400" b="0" i="0" u="none" strike="noStrike" kern="1200" cap="none" spc="0" normalizeH="0" baseline="0" noProof="0" smtClean="0">
                <a:ln>
                  <a:noFill/>
                </a:ln>
                <a:solidFill>
                  <a:srgbClr val="000000"/>
                </a:solidFill>
                <a:effectLst/>
                <a:uLnTx/>
                <a:uFillTx/>
                <a:latin typeface="Tahoma" panose="020B0604030504040204" pitchFamily="34" charset="0"/>
                <a:ea typeface="+mn-ea"/>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530</a:t>
            </a:fld>
            <a:endPar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mn-ea"/>
              <a:cs typeface="Times New Roman" panose="02020603050405020304" pitchFamily="18" charset="0"/>
            </a:endParaRPr>
          </a:p>
        </p:txBody>
      </p:sp>
    </p:spTree>
    <p:extLst>
      <p:ext uri="{BB962C8B-B14F-4D97-AF65-F5344CB8AC3E}">
        <p14:creationId xmlns:p14="http://schemas.microsoft.com/office/powerpoint/2010/main" val="776006874"/>
      </p:ext>
    </p:extLst>
  </p:cSld>
  <p:clrMapOvr>
    <a:masterClrMapping/>
  </p:clrMapOvr>
  <p:transition spd="med"/>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667EC-62E5-4618-81D1-FEF6E8267738}"/>
              </a:ext>
            </a:extLst>
          </p:cNvPr>
          <p:cNvSpPr>
            <a:spLocks noGrp="1"/>
          </p:cNvSpPr>
          <p:nvPr>
            <p:ph type="title"/>
          </p:nvPr>
        </p:nvSpPr>
        <p:spPr/>
        <p:txBody>
          <a:bodyPr/>
          <a:lstStyle/>
          <a:p>
            <a:r>
              <a:rPr lang="en-US" dirty="0"/>
              <a:t>Date Time(cont)</a:t>
            </a:r>
          </a:p>
        </p:txBody>
      </p:sp>
      <p:sp>
        <p:nvSpPr>
          <p:cNvPr id="4" name="Slide Number Placeholder 3">
            <a:extLst>
              <a:ext uri="{FF2B5EF4-FFF2-40B4-BE49-F238E27FC236}">
                <a16:creationId xmlns:a16="http://schemas.microsoft.com/office/drawing/2014/main" id="{0B10A853-E927-42FD-823F-E962F55162A9}"/>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1FBA9-0009-47E9-8D28-5B0116D2432D}" type="slidenum">
              <a:rPr kumimoji="0" lang="en-US" altLang="en-US" sz="1400" b="0" i="0" u="none" strike="noStrike" kern="1200" cap="none" spc="0" normalizeH="0" baseline="0" noProof="0" smtClean="0">
                <a:ln>
                  <a:noFill/>
                </a:ln>
                <a:solidFill>
                  <a:srgbClr val="000000"/>
                </a:solidFill>
                <a:effectLst/>
                <a:uLnTx/>
                <a:uFillTx/>
                <a:latin typeface="Tahoma" panose="020B0604030504040204" pitchFamily="34" charset="0"/>
                <a:ea typeface="+mn-ea"/>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531</a:t>
            </a:fld>
            <a:endPar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mn-ea"/>
              <a:cs typeface="Times New Roman" panose="02020603050405020304" pitchFamily="18" charset="0"/>
            </a:endParaRPr>
          </a:p>
        </p:txBody>
      </p:sp>
      <p:sp>
        <p:nvSpPr>
          <p:cNvPr id="3" name="Content Placeholder 2">
            <a:extLst>
              <a:ext uri="{FF2B5EF4-FFF2-40B4-BE49-F238E27FC236}">
                <a16:creationId xmlns:a16="http://schemas.microsoft.com/office/drawing/2014/main" id="{444959B3-B430-43C3-AC3B-A2DA92F2BF49}"/>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9F1DD11A-9E2C-4DAE-A353-D4A082AA1D83}"/>
              </a:ext>
            </a:extLst>
          </p:cNvPr>
          <p:cNvPicPr>
            <a:picLocks noChangeAspect="1"/>
          </p:cNvPicPr>
          <p:nvPr/>
        </p:nvPicPr>
        <p:blipFill>
          <a:blip r:embed="rId2"/>
          <a:stretch>
            <a:fillRect/>
          </a:stretch>
        </p:blipFill>
        <p:spPr>
          <a:xfrm>
            <a:off x="304800" y="1143000"/>
            <a:ext cx="8305800" cy="5257800"/>
          </a:xfrm>
          <a:prstGeom prst="rect">
            <a:avLst/>
          </a:prstGeom>
        </p:spPr>
      </p:pic>
    </p:spTree>
    <p:extLst>
      <p:ext uri="{BB962C8B-B14F-4D97-AF65-F5344CB8AC3E}">
        <p14:creationId xmlns:p14="http://schemas.microsoft.com/office/powerpoint/2010/main" val="1603172872"/>
      </p:ext>
    </p:extLst>
  </p:cSld>
  <p:clrMapOvr>
    <a:masterClrMapping/>
  </p:clrMapOvr>
  <p:transition spd="med"/>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F5C80-C7C8-4265-826C-068F1BFFE64C}"/>
              </a:ext>
            </a:extLst>
          </p:cNvPr>
          <p:cNvSpPr>
            <a:spLocks noGrp="1"/>
          </p:cNvSpPr>
          <p:nvPr>
            <p:ph type="title"/>
          </p:nvPr>
        </p:nvSpPr>
        <p:spPr/>
        <p:txBody>
          <a:bodyPr/>
          <a:lstStyle/>
          <a:p>
            <a:r>
              <a:rPr lang="en-US" dirty="0"/>
              <a:t>Date Time(cont)</a:t>
            </a:r>
          </a:p>
        </p:txBody>
      </p:sp>
      <p:sp>
        <p:nvSpPr>
          <p:cNvPr id="3" name="Content Placeholder 2">
            <a:extLst>
              <a:ext uri="{FF2B5EF4-FFF2-40B4-BE49-F238E27FC236}">
                <a16:creationId xmlns:a16="http://schemas.microsoft.com/office/drawing/2014/main" id="{A60853D3-E083-45C7-A49D-48BD6D7B10E6}"/>
              </a:ext>
            </a:extLst>
          </p:cNvPr>
          <p:cNvSpPr>
            <a:spLocks noGrp="1"/>
          </p:cNvSpPr>
          <p:nvPr>
            <p:ph idx="1"/>
          </p:nvPr>
        </p:nvSpPr>
        <p:spPr/>
        <p:txBody>
          <a:bodyPr/>
          <a:lstStyle/>
          <a:p>
            <a:r>
              <a:rPr lang="en-US" b="1" dirty="0">
                <a:solidFill>
                  <a:srgbClr val="C00000"/>
                </a:solidFill>
              </a:rPr>
              <a:t>Example</a:t>
            </a:r>
          </a:p>
          <a:p>
            <a:r>
              <a:rPr lang="en-US" b="1" dirty="0">
                <a:solidFill>
                  <a:srgbClr val="C00000"/>
                </a:solidFill>
              </a:rPr>
              <a:t>Difference between two </a:t>
            </a:r>
            <a:r>
              <a:rPr lang="en-US" b="1" dirty="0" err="1">
                <a:solidFill>
                  <a:srgbClr val="C00000"/>
                </a:solidFill>
              </a:rPr>
              <a:t>timedelta</a:t>
            </a:r>
            <a:r>
              <a:rPr lang="en-US" b="1" dirty="0">
                <a:solidFill>
                  <a:srgbClr val="C00000"/>
                </a:solidFill>
              </a:rPr>
              <a:t> objects</a:t>
            </a:r>
          </a:p>
          <a:p>
            <a:endParaRPr lang="en-US" dirty="0"/>
          </a:p>
          <a:p>
            <a:r>
              <a:rPr lang="en-US" i="1" dirty="0">
                <a:solidFill>
                  <a:srgbClr val="C00000"/>
                </a:solidFill>
              </a:rPr>
              <a:t>from datetime import </a:t>
            </a:r>
            <a:r>
              <a:rPr lang="en-US" i="1" dirty="0" err="1">
                <a:solidFill>
                  <a:srgbClr val="C00000"/>
                </a:solidFill>
              </a:rPr>
              <a:t>timedelta</a:t>
            </a:r>
            <a:endParaRPr lang="en-US" i="1" dirty="0">
              <a:solidFill>
                <a:srgbClr val="C00000"/>
              </a:solidFill>
            </a:endParaRPr>
          </a:p>
          <a:p>
            <a:endParaRPr lang="en-US" i="1" dirty="0">
              <a:solidFill>
                <a:srgbClr val="C00000"/>
              </a:solidFill>
            </a:endParaRPr>
          </a:p>
          <a:p>
            <a:r>
              <a:rPr lang="en-US" i="1" dirty="0">
                <a:solidFill>
                  <a:srgbClr val="C00000"/>
                </a:solidFill>
              </a:rPr>
              <a:t>t1 = </a:t>
            </a:r>
            <a:r>
              <a:rPr lang="en-US" i="1" dirty="0" err="1">
                <a:solidFill>
                  <a:srgbClr val="C00000"/>
                </a:solidFill>
              </a:rPr>
              <a:t>timedelta</a:t>
            </a:r>
            <a:r>
              <a:rPr lang="en-US" i="1" dirty="0">
                <a:solidFill>
                  <a:srgbClr val="C00000"/>
                </a:solidFill>
              </a:rPr>
              <a:t>(weeks = 3, days = 6, hours = 4, seconds = 30)</a:t>
            </a:r>
          </a:p>
          <a:p>
            <a:r>
              <a:rPr lang="en-US" i="1" dirty="0">
                <a:solidFill>
                  <a:srgbClr val="C00000"/>
                </a:solidFill>
              </a:rPr>
              <a:t>t2 = </a:t>
            </a:r>
            <a:r>
              <a:rPr lang="en-US" i="1" dirty="0" err="1">
                <a:solidFill>
                  <a:srgbClr val="C00000"/>
                </a:solidFill>
              </a:rPr>
              <a:t>timedelta</a:t>
            </a:r>
            <a:r>
              <a:rPr lang="en-US" i="1" dirty="0">
                <a:solidFill>
                  <a:srgbClr val="C00000"/>
                </a:solidFill>
              </a:rPr>
              <a:t>(days = 6, hours = 12, minutes = 5, seconds = 25)</a:t>
            </a:r>
          </a:p>
          <a:p>
            <a:r>
              <a:rPr lang="en-US" i="1" dirty="0">
                <a:solidFill>
                  <a:srgbClr val="C00000"/>
                </a:solidFill>
              </a:rPr>
              <a:t>t3 = t1 - t2</a:t>
            </a:r>
          </a:p>
          <a:p>
            <a:r>
              <a:rPr lang="en-US" i="1" dirty="0">
                <a:solidFill>
                  <a:srgbClr val="C00000"/>
                </a:solidFill>
              </a:rPr>
              <a:t>print("t3 =", t3)</a:t>
            </a:r>
          </a:p>
        </p:txBody>
      </p:sp>
      <p:sp>
        <p:nvSpPr>
          <p:cNvPr id="4" name="Slide Number Placeholder 3">
            <a:extLst>
              <a:ext uri="{FF2B5EF4-FFF2-40B4-BE49-F238E27FC236}">
                <a16:creationId xmlns:a16="http://schemas.microsoft.com/office/drawing/2014/main" id="{3D028B5B-F6E3-4364-A87A-DEF1D1A4EB9C}"/>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1FBA9-0009-47E9-8D28-5B0116D2432D}" type="slidenum">
              <a:rPr kumimoji="0" lang="en-US" altLang="en-US" sz="1400" b="0" i="0" u="none" strike="noStrike" kern="1200" cap="none" spc="0" normalizeH="0" baseline="0" noProof="0" smtClean="0">
                <a:ln>
                  <a:noFill/>
                </a:ln>
                <a:solidFill>
                  <a:srgbClr val="000000"/>
                </a:solidFill>
                <a:effectLst/>
                <a:uLnTx/>
                <a:uFillTx/>
                <a:latin typeface="Tahoma" panose="020B0604030504040204" pitchFamily="34" charset="0"/>
                <a:ea typeface="+mn-ea"/>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532</a:t>
            </a:fld>
            <a:endPar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mn-ea"/>
              <a:cs typeface="Times New Roman" panose="02020603050405020304" pitchFamily="18" charset="0"/>
            </a:endParaRPr>
          </a:p>
        </p:txBody>
      </p:sp>
      <p:pic>
        <p:nvPicPr>
          <p:cNvPr id="5" name="Picture 4">
            <a:extLst>
              <a:ext uri="{FF2B5EF4-FFF2-40B4-BE49-F238E27FC236}">
                <a16:creationId xmlns:a16="http://schemas.microsoft.com/office/drawing/2014/main" id="{705002B2-292B-4DBB-A9B4-15E404A9E07D}"/>
              </a:ext>
            </a:extLst>
          </p:cNvPr>
          <p:cNvPicPr>
            <a:picLocks noChangeAspect="1"/>
          </p:cNvPicPr>
          <p:nvPr/>
        </p:nvPicPr>
        <p:blipFill>
          <a:blip r:embed="rId2"/>
          <a:stretch>
            <a:fillRect/>
          </a:stretch>
        </p:blipFill>
        <p:spPr>
          <a:xfrm>
            <a:off x="304800" y="4572000"/>
            <a:ext cx="7924800" cy="1828801"/>
          </a:xfrm>
          <a:prstGeom prst="rect">
            <a:avLst/>
          </a:prstGeom>
        </p:spPr>
      </p:pic>
    </p:spTree>
    <p:extLst>
      <p:ext uri="{BB962C8B-B14F-4D97-AF65-F5344CB8AC3E}">
        <p14:creationId xmlns:p14="http://schemas.microsoft.com/office/powerpoint/2010/main" val="2250108261"/>
      </p:ext>
    </p:extLst>
  </p:cSld>
  <p:clrMapOvr>
    <a:masterClrMapping/>
  </p:clrMapOvr>
  <p:transition spd="med"/>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17594-493E-43F0-A4E5-5B1B184FB25C}"/>
              </a:ext>
            </a:extLst>
          </p:cNvPr>
          <p:cNvSpPr>
            <a:spLocks noGrp="1"/>
          </p:cNvSpPr>
          <p:nvPr>
            <p:ph type="title"/>
          </p:nvPr>
        </p:nvSpPr>
        <p:spPr/>
        <p:txBody>
          <a:bodyPr/>
          <a:lstStyle/>
          <a:p>
            <a:r>
              <a:rPr lang="en-US" dirty="0"/>
              <a:t>Date Time(cont)</a:t>
            </a:r>
          </a:p>
        </p:txBody>
      </p:sp>
      <p:sp>
        <p:nvSpPr>
          <p:cNvPr id="3" name="Content Placeholder 2">
            <a:extLst>
              <a:ext uri="{FF2B5EF4-FFF2-40B4-BE49-F238E27FC236}">
                <a16:creationId xmlns:a16="http://schemas.microsoft.com/office/drawing/2014/main" id="{4214930D-C5AB-49F0-8A3E-C1CB3A7CF72C}"/>
              </a:ext>
            </a:extLst>
          </p:cNvPr>
          <p:cNvSpPr>
            <a:spLocks noGrp="1"/>
          </p:cNvSpPr>
          <p:nvPr>
            <p:ph idx="1"/>
          </p:nvPr>
        </p:nvSpPr>
        <p:spPr/>
        <p:txBody>
          <a:bodyPr/>
          <a:lstStyle/>
          <a:p>
            <a:endParaRPr lang="en-US" dirty="0"/>
          </a:p>
          <a:p>
            <a:r>
              <a:rPr lang="en-US" b="1" dirty="0">
                <a:solidFill>
                  <a:srgbClr val="C00000"/>
                </a:solidFill>
              </a:rPr>
              <a:t>Printing negative </a:t>
            </a:r>
            <a:r>
              <a:rPr lang="en-US" b="1" dirty="0" err="1">
                <a:solidFill>
                  <a:srgbClr val="C00000"/>
                </a:solidFill>
              </a:rPr>
              <a:t>timedelta</a:t>
            </a:r>
            <a:r>
              <a:rPr lang="en-US" b="1" dirty="0">
                <a:solidFill>
                  <a:srgbClr val="C00000"/>
                </a:solidFill>
              </a:rPr>
              <a:t> object  </a:t>
            </a:r>
          </a:p>
          <a:p>
            <a:endParaRPr lang="en-US" dirty="0"/>
          </a:p>
          <a:p>
            <a:r>
              <a:rPr lang="en-US" i="1" dirty="0">
                <a:solidFill>
                  <a:srgbClr val="C00000"/>
                </a:solidFill>
              </a:rPr>
              <a:t>from datetime import </a:t>
            </a:r>
            <a:r>
              <a:rPr lang="en-US" i="1" dirty="0" err="1">
                <a:solidFill>
                  <a:srgbClr val="C00000"/>
                </a:solidFill>
              </a:rPr>
              <a:t>timedelta</a:t>
            </a:r>
            <a:endParaRPr lang="en-US" i="1" dirty="0">
              <a:solidFill>
                <a:srgbClr val="C00000"/>
              </a:solidFill>
            </a:endParaRPr>
          </a:p>
          <a:p>
            <a:endParaRPr lang="en-US" i="1" dirty="0">
              <a:solidFill>
                <a:srgbClr val="C00000"/>
              </a:solidFill>
            </a:endParaRPr>
          </a:p>
          <a:p>
            <a:r>
              <a:rPr lang="en-US" i="1" dirty="0">
                <a:solidFill>
                  <a:srgbClr val="C00000"/>
                </a:solidFill>
              </a:rPr>
              <a:t>t1 = </a:t>
            </a:r>
            <a:r>
              <a:rPr lang="en-US" i="1" dirty="0" err="1">
                <a:solidFill>
                  <a:srgbClr val="C00000"/>
                </a:solidFill>
              </a:rPr>
              <a:t>timedelta</a:t>
            </a:r>
            <a:r>
              <a:rPr lang="en-US" i="1" dirty="0">
                <a:solidFill>
                  <a:srgbClr val="C00000"/>
                </a:solidFill>
              </a:rPr>
              <a:t>(seconds = 59)</a:t>
            </a:r>
          </a:p>
          <a:p>
            <a:r>
              <a:rPr lang="en-US" i="1" dirty="0">
                <a:solidFill>
                  <a:srgbClr val="C00000"/>
                </a:solidFill>
              </a:rPr>
              <a:t>t2 = </a:t>
            </a:r>
            <a:r>
              <a:rPr lang="en-US" i="1" dirty="0" err="1">
                <a:solidFill>
                  <a:srgbClr val="C00000"/>
                </a:solidFill>
              </a:rPr>
              <a:t>timedelta</a:t>
            </a:r>
            <a:r>
              <a:rPr lang="en-US" i="1" dirty="0">
                <a:solidFill>
                  <a:srgbClr val="C00000"/>
                </a:solidFill>
              </a:rPr>
              <a:t>(seconds = 24)</a:t>
            </a:r>
          </a:p>
          <a:p>
            <a:r>
              <a:rPr lang="en-US" i="1" dirty="0">
                <a:solidFill>
                  <a:srgbClr val="C00000"/>
                </a:solidFill>
              </a:rPr>
              <a:t>t3 = t2-t1</a:t>
            </a:r>
          </a:p>
          <a:p>
            <a:endParaRPr lang="en-US" i="1" dirty="0">
              <a:solidFill>
                <a:srgbClr val="C00000"/>
              </a:solidFill>
            </a:endParaRPr>
          </a:p>
          <a:p>
            <a:r>
              <a:rPr lang="en-US" i="1" dirty="0">
                <a:solidFill>
                  <a:srgbClr val="C00000"/>
                </a:solidFill>
              </a:rPr>
              <a:t>print("t3 =", t3)</a:t>
            </a:r>
          </a:p>
          <a:p>
            <a:r>
              <a:rPr lang="en-US" i="1" dirty="0">
                <a:solidFill>
                  <a:srgbClr val="C00000"/>
                </a:solidFill>
              </a:rPr>
              <a:t>print("t3 =", abs(t3))</a:t>
            </a:r>
          </a:p>
          <a:p>
            <a:endParaRPr lang="en-US" dirty="0"/>
          </a:p>
          <a:p>
            <a:r>
              <a:rPr lang="en-US" dirty="0"/>
              <a:t>Notice how Python handles the negative time</a:t>
            </a:r>
          </a:p>
          <a:p>
            <a:r>
              <a:rPr lang="en-US" dirty="0">
                <a:solidFill>
                  <a:srgbClr val="C00000"/>
                </a:solidFill>
              </a:rPr>
              <a:t>-35 seconds </a:t>
            </a:r>
            <a:r>
              <a:rPr lang="en-US" dirty="0"/>
              <a:t>is handled as </a:t>
            </a:r>
            <a:r>
              <a:rPr lang="en-US" dirty="0">
                <a:solidFill>
                  <a:srgbClr val="C00000"/>
                </a:solidFill>
              </a:rPr>
              <a:t>-1day + 23:59:25 </a:t>
            </a:r>
          </a:p>
          <a:p>
            <a:endParaRPr lang="en-US" dirty="0"/>
          </a:p>
        </p:txBody>
      </p:sp>
      <p:sp>
        <p:nvSpPr>
          <p:cNvPr id="4" name="Slide Number Placeholder 3">
            <a:extLst>
              <a:ext uri="{FF2B5EF4-FFF2-40B4-BE49-F238E27FC236}">
                <a16:creationId xmlns:a16="http://schemas.microsoft.com/office/drawing/2014/main" id="{A6890759-538E-40F8-899B-0DF3D76136BD}"/>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1FBA9-0009-47E9-8D28-5B0116D2432D}" type="slidenum">
              <a:rPr kumimoji="0" lang="en-US" altLang="en-US" sz="1400" b="0" i="0" u="none" strike="noStrike" kern="1200" cap="none" spc="0" normalizeH="0" baseline="0" noProof="0" smtClean="0">
                <a:ln>
                  <a:noFill/>
                </a:ln>
                <a:solidFill>
                  <a:srgbClr val="000000"/>
                </a:solidFill>
                <a:effectLst/>
                <a:uLnTx/>
                <a:uFillTx/>
                <a:latin typeface="Tahoma" panose="020B0604030504040204" pitchFamily="34" charset="0"/>
                <a:ea typeface="+mn-ea"/>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533</a:t>
            </a:fld>
            <a:endPar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mn-ea"/>
              <a:cs typeface="Times New Roman" panose="02020603050405020304" pitchFamily="18" charset="0"/>
            </a:endParaRPr>
          </a:p>
        </p:txBody>
      </p:sp>
      <p:pic>
        <p:nvPicPr>
          <p:cNvPr id="6" name="Picture 5">
            <a:extLst>
              <a:ext uri="{FF2B5EF4-FFF2-40B4-BE49-F238E27FC236}">
                <a16:creationId xmlns:a16="http://schemas.microsoft.com/office/drawing/2014/main" id="{297401C3-F9A9-49DE-8454-97F371E86A63}"/>
              </a:ext>
            </a:extLst>
          </p:cNvPr>
          <p:cNvPicPr>
            <a:picLocks noChangeAspect="1"/>
          </p:cNvPicPr>
          <p:nvPr/>
        </p:nvPicPr>
        <p:blipFill>
          <a:blip r:embed="rId2"/>
          <a:stretch>
            <a:fillRect/>
          </a:stretch>
        </p:blipFill>
        <p:spPr>
          <a:xfrm>
            <a:off x="4794115" y="1837211"/>
            <a:ext cx="4343400" cy="3438525"/>
          </a:xfrm>
          <a:prstGeom prst="rect">
            <a:avLst/>
          </a:prstGeom>
        </p:spPr>
      </p:pic>
    </p:spTree>
    <p:extLst>
      <p:ext uri="{BB962C8B-B14F-4D97-AF65-F5344CB8AC3E}">
        <p14:creationId xmlns:p14="http://schemas.microsoft.com/office/powerpoint/2010/main" val="1353757331"/>
      </p:ext>
    </p:extLst>
  </p:cSld>
  <p:clrMapOvr>
    <a:masterClrMapping/>
  </p:clrMapOvr>
  <p:transition spd="med"/>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4C29A-9EAE-4268-A035-70D0BAB536C9}"/>
              </a:ext>
            </a:extLst>
          </p:cNvPr>
          <p:cNvSpPr>
            <a:spLocks noGrp="1"/>
          </p:cNvSpPr>
          <p:nvPr>
            <p:ph type="title"/>
          </p:nvPr>
        </p:nvSpPr>
        <p:spPr/>
        <p:txBody>
          <a:bodyPr/>
          <a:lstStyle/>
          <a:p>
            <a:r>
              <a:rPr lang="en-US" dirty="0"/>
              <a:t>Date Time(cont)</a:t>
            </a:r>
          </a:p>
        </p:txBody>
      </p:sp>
      <p:sp>
        <p:nvSpPr>
          <p:cNvPr id="3" name="Content Placeholder 2">
            <a:extLst>
              <a:ext uri="{FF2B5EF4-FFF2-40B4-BE49-F238E27FC236}">
                <a16:creationId xmlns:a16="http://schemas.microsoft.com/office/drawing/2014/main" id="{077E4720-ED73-4A15-9564-7FA9AF61E843}"/>
              </a:ext>
            </a:extLst>
          </p:cNvPr>
          <p:cNvSpPr>
            <a:spLocks noGrp="1"/>
          </p:cNvSpPr>
          <p:nvPr>
            <p:ph idx="1"/>
          </p:nvPr>
        </p:nvSpPr>
        <p:spPr/>
        <p:txBody>
          <a:bodyPr/>
          <a:lstStyle/>
          <a:p>
            <a:r>
              <a:rPr lang="en-US" dirty="0">
                <a:solidFill>
                  <a:srgbClr val="C00000"/>
                </a:solidFill>
              </a:rPr>
              <a:t>Time duration in seconds</a:t>
            </a:r>
          </a:p>
          <a:p>
            <a:r>
              <a:rPr lang="en-US" dirty="0"/>
              <a:t>Total number of seconds in a </a:t>
            </a:r>
            <a:r>
              <a:rPr lang="en-US" dirty="0" err="1">
                <a:solidFill>
                  <a:srgbClr val="C00000"/>
                </a:solidFill>
              </a:rPr>
              <a:t>timedelta</a:t>
            </a:r>
            <a:r>
              <a:rPr lang="en-US" dirty="0"/>
              <a:t> object using </a:t>
            </a:r>
            <a:r>
              <a:rPr lang="en-US" dirty="0" err="1">
                <a:solidFill>
                  <a:srgbClr val="C00000"/>
                </a:solidFill>
              </a:rPr>
              <a:t>total_seconds</a:t>
            </a:r>
            <a:r>
              <a:rPr lang="en-US" dirty="0">
                <a:solidFill>
                  <a:srgbClr val="C00000"/>
                </a:solidFill>
              </a:rPr>
              <a:t>() </a:t>
            </a:r>
            <a:r>
              <a:rPr lang="en-US" dirty="0"/>
              <a:t>method</a:t>
            </a:r>
          </a:p>
          <a:p>
            <a:endParaRPr lang="en-US" dirty="0"/>
          </a:p>
          <a:p>
            <a:r>
              <a:rPr lang="en-US" i="1" dirty="0">
                <a:solidFill>
                  <a:srgbClr val="C00000"/>
                </a:solidFill>
              </a:rPr>
              <a:t>from datetime import </a:t>
            </a:r>
            <a:r>
              <a:rPr lang="en-US" i="1" dirty="0" err="1">
                <a:solidFill>
                  <a:srgbClr val="C00000"/>
                </a:solidFill>
              </a:rPr>
              <a:t>timedelta</a:t>
            </a:r>
            <a:endParaRPr lang="en-US" i="1" dirty="0">
              <a:solidFill>
                <a:srgbClr val="C00000"/>
              </a:solidFill>
            </a:endParaRPr>
          </a:p>
          <a:p>
            <a:endParaRPr lang="en-US" i="1" dirty="0"/>
          </a:p>
          <a:p>
            <a:r>
              <a:rPr lang="en-US" i="1" dirty="0">
                <a:solidFill>
                  <a:srgbClr val="C00000"/>
                </a:solidFill>
              </a:rPr>
              <a:t>t = </a:t>
            </a:r>
            <a:r>
              <a:rPr lang="en-US" i="1" dirty="0" err="1">
                <a:solidFill>
                  <a:srgbClr val="C00000"/>
                </a:solidFill>
              </a:rPr>
              <a:t>timedelta</a:t>
            </a:r>
            <a:r>
              <a:rPr lang="en-US" i="1" dirty="0">
                <a:solidFill>
                  <a:srgbClr val="C00000"/>
                </a:solidFill>
              </a:rPr>
              <a:t>(days = 2, hours = 1, seconds = 30, microseconds = 60000)</a:t>
            </a:r>
          </a:p>
          <a:p>
            <a:r>
              <a:rPr lang="en-US" i="1" dirty="0">
                <a:solidFill>
                  <a:srgbClr val="C00000"/>
                </a:solidFill>
              </a:rPr>
              <a:t>print("total seconds =", </a:t>
            </a:r>
            <a:r>
              <a:rPr lang="en-US" i="1" dirty="0" err="1">
                <a:solidFill>
                  <a:srgbClr val="C00000"/>
                </a:solidFill>
              </a:rPr>
              <a:t>t.total_seconds</a:t>
            </a:r>
            <a:r>
              <a:rPr lang="en-US" i="1" dirty="0">
                <a:solidFill>
                  <a:srgbClr val="C00000"/>
                </a:solidFill>
              </a:rPr>
              <a:t>())</a:t>
            </a:r>
          </a:p>
          <a:p>
            <a:endParaRPr lang="en-US" dirty="0"/>
          </a:p>
          <a:p>
            <a:endParaRPr lang="en-US" dirty="0"/>
          </a:p>
        </p:txBody>
      </p:sp>
      <p:sp>
        <p:nvSpPr>
          <p:cNvPr id="4" name="Slide Number Placeholder 3">
            <a:extLst>
              <a:ext uri="{FF2B5EF4-FFF2-40B4-BE49-F238E27FC236}">
                <a16:creationId xmlns:a16="http://schemas.microsoft.com/office/drawing/2014/main" id="{F5103858-B6C8-4256-AAA3-40F0752BD45C}"/>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1FBA9-0009-47E9-8D28-5B0116D2432D}" type="slidenum">
              <a:rPr kumimoji="0" lang="en-US" altLang="en-US" sz="1400" b="0" i="0" u="none" strike="noStrike" kern="1200" cap="none" spc="0" normalizeH="0" baseline="0" noProof="0" smtClean="0">
                <a:ln>
                  <a:noFill/>
                </a:ln>
                <a:solidFill>
                  <a:srgbClr val="000000"/>
                </a:solidFill>
                <a:effectLst/>
                <a:uLnTx/>
                <a:uFillTx/>
                <a:latin typeface="Tahoma" panose="020B0604030504040204" pitchFamily="34" charset="0"/>
                <a:ea typeface="+mn-ea"/>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534</a:t>
            </a:fld>
            <a:endPar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mn-ea"/>
              <a:cs typeface="Times New Roman" panose="02020603050405020304" pitchFamily="18" charset="0"/>
            </a:endParaRPr>
          </a:p>
        </p:txBody>
      </p:sp>
      <p:pic>
        <p:nvPicPr>
          <p:cNvPr id="6" name="Picture 5">
            <a:extLst>
              <a:ext uri="{FF2B5EF4-FFF2-40B4-BE49-F238E27FC236}">
                <a16:creationId xmlns:a16="http://schemas.microsoft.com/office/drawing/2014/main" id="{A7E1B370-4D50-49FF-88AE-6C6B2D8C5E3F}"/>
              </a:ext>
            </a:extLst>
          </p:cNvPr>
          <p:cNvPicPr>
            <a:picLocks noChangeAspect="1"/>
          </p:cNvPicPr>
          <p:nvPr/>
        </p:nvPicPr>
        <p:blipFill>
          <a:blip r:embed="rId2"/>
          <a:stretch>
            <a:fillRect/>
          </a:stretch>
        </p:blipFill>
        <p:spPr>
          <a:xfrm>
            <a:off x="309562" y="4495800"/>
            <a:ext cx="8524875" cy="1905000"/>
          </a:xfrm>
          <a:prstGeom prst="rect">
            <a:avLst/>
          </a:prstGeom>
        </p:spPr>
      </p:pic>
    </p:spTree>
    <p:extLst>
      <p:ext uri="{BB962C8B-B14F-4D97-AF65-F5344CB8AC3E}">
        <p14:creationId xmlns:p14="http://schemas.microsoft.com/office/powerpoint/2010/main" val="1572385047"/>
      </p:ext>
    </p:extLst>
  </p:cSld>
  <p:clrMapOvr>
    <a:masterClrMapping/>
  </p:clrMapOvr>
  <p:transition spd="med"/>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D3AE9-FF0F-458F-A710-E8024492813C}"/>
              </a:ext>
            </a:extLst>
          </p:cNvPr>
          <p:cNvSpPr>
            <a:spLocks noGrp="1"/>
          </p:cNvSpPr>
          <p:nvPr>
            <p:ph type="title"/>
          </p:nvPr>
        </p:nvSpPr>
        <p:spPr/>
        <p:txBody>
          <a:bodyPr/>
          <a:lstStyle/>
          <a:p>
            <a:r>
              <a:rPr lang="en-US" dirty="0"/>
              <a:t>Date Time(cont)</a:t>
            </a:r>
          </a:p>
        </p:txBody>
      </p:sp>
      <p:sp>
        <p:nvSpPr>
          <p:cNvPr id="3" name="Content Placeholder 2">
            <a:extLst>
              <a:ext uri="{FF2B5EF4-FFF2-40B4-BE49-F238E27FC236}">
                <a16:creationId xmlns:a16="http://schemas.microsoft.com/office/drawing/2014/main" id="{C8359DF0-DC99-4BC1-8500-8F4581A87091}"/>
              </a:ext>
            </a:extLst>
          </p:cNvPr>
          <p:cNvSpPr>
            <a:spLocks noGrp="1"/>
          </p:cNvSpPr>
          <p:nvPr>
            <p:ph idx="1"/>
          </p:nvPr>
        </p:nvSpPr>
        <p:spPr/>
        <p:txBody>
          <a:bodyPr/>
          <a:lstStyle/>
          <a:p>
            <a:r>
              <a:rPr lang="en-US" b="1" dirty="0">
                <a:solidFill>
                  <a:srgbClr val="C00000"/>
                </a:solidFill>
              </a:rPr>
              <a:t>Python format datetime</a:t>
            </a:r>
          </a:p>
          <a:p>
            <a:r>
              <a:rPr lang="en-US" dirty="0"/>
              <a:t>Dates and times may be represented in many different ways</a:t>
            </a:r>
          </a:p>
          <a:p>
            <a:r>
              <a:rPr lang="en-US" dirty="0"/>
              <a:t>You can use </a:t>
            </a:r>
            <a:r>
              <a:rPr lang="en-US" dirty="0">
                <a:solidFill>
                  <a:srgbClr val="C00000"/>
                </a:solidFill>
              </a:rPr>
              <a:t>mm/dd/</a:t>
            </a:r>
            <a:r>
              <a:rPr lang="en-US" dirty="0" err="1">
                <a:solidFill>
                  <a:srgbClr val="C00000"/>
                </a:solidFill>
              </a:rPr>
              <a:t>yyyy</a:t>
            </a:r>
            <a:r>
              <a:rPr lang="en-US" dirty="0">
                <a:solidFill>
                  <a:srgbClr val="C00000"/>
                </a:solidFill>
              </a:rPr>
              <a:t>, dd/mm/</a:t>
            </a:r>
            <a:r>
              <a:rPr lang="en-US" dirty="0" err="1">
                <a:solidFill>
                  <a:srgbClr val="C00000"/>
                </a:solidFill>
              </a:rPr>
              <a:t>yyyy</a:t>
            </a:r>
            <a:r>
              <a:rPr lang="en-US" dirty="0">
                <a:solidFill>
                  <a:srgbClr val="C00000"/>
                </a:solidFill>
              </a:rPr>
              <a:t>, </a:t>
            </a:r>
            <a:r>
              <a:rPr lang="en-US" dirty="0" err="1">
                <a:solidFill>
                  <a:srgbClr val="C00000"/>
                </a:solidFill>
              </a:rPr>
              <a:t>yyyy</a:t>
            </a:r>
            <a:r>
              <a:rPr lang="en-US" dirty="0">
                <a:solidFill>
                  <a:srgbClr val="C00000"/>
                </a:solidFill>
              </a:rPr>
              <a:t>-mm-dd </a:t>
            </a:r>
            <a:r>
              <a:rPr lang="en-US" dirty="0" err="1"/>
              <a:t>etc</a:t>
            </a:r>
            <a:r>
              <a:rPr lang="en-US" dirty="0"/>
              <a:t>…</a:t>
            </a:r>
          </a:p>
          <a:p>
            <a:r>
              <a:rPr lang="en-US" dirty="0"/>
              <a:t>Python has </a:t>
            </a:r>
            <a:r>
              <a:rPr lang="en-US" dirty="0">
                <a:solidFill>
                  <a:srgbClr val="C00000"/>
                </a:solidFill>
              </a:rPr>
              <a:t>strftime() and </a:t>
            </a:r>
            <a:r>
              <a:rPr lang="en-US" dirty="0" err="1">
                <a:solidFill>
                  <a:srgbClr val="C00000"/>
                </a:solidFill>
              </a:rPr>
              <a:t>strptime</a:t>
            </a:r>
            <a:r>
              <a:rPr lang="en-US" dirty="0">
                <a:solidFill>
                  <a:srgbClr val="C00000"/>
                </a:solidFill>
              </a:rPr>
              <a:t>() </a:t>
            </a:r>
            <a:r>
              <a:rPr lang="en-US" dirty="0"/>
              <a:t>methods to handle this</a:t>
            </a:r>
          </a:p>
          <a:p>
            <a:endParaRPr lang="en-US" dirty="0"/>
          </a:p>
          <a:p>
            <a:r>
              <a:rPr lang="en-US" dirty="0"/>
              <a:t>Python </a:t>
            </a:r>
            <a:r>
              <a:rPr lang="en-US" dirty="0">
                <a:solidFill>
                  <a:srgbClr val="C00000"/>
                </a:solidFill>
              </a:rPr>
              <a:t>strftime() - </a:t>
            </a:r>
            <a:r>
              <a:rPr lang="en-US" b="1" dirty="0">
                <a:solidFill>
                  <a:srgbClr val="C00000"/>
                </a:solidFill>
              </a:rPr>
              <a:t>datetime object to string</a:t>
            </a:r>
          </a:p>
          <a:p>
            <a:r>
              <a:rPr lang="en-US" dirty="0"/>
              <a:t>The </a:t>
            </a:r>
            <a:r>
              <a:rPr lang="en-US" dirty="0">
                <a:solidFill>
                  <a:srgbClr val="C00000"/>
                </a:solidFill>
              </a:rPr>
              <a:t>strftime() </a:t>
            </a:r>
            <a:r>
              <a:rPr lang="en-US" dirty="0"/>
              <a:t>method is defined under classes date, datetime and time</a:t>
            </a:r>
          </a:p>
          <a:p>
            <a:r>
              <a:rPr lang="en-US" dirty="0"/>
              <a:t>The method creates a formatted string from a given date, datetime or time object</a:t>
            </a:r>
          </a:p>
        </p:txBody>
      </p:sp>
      <p:sp>
        <p:nvSpPr>
          <p:cNvPr id="4" name="Slide Number Placeholder 3">
            <a:extLst>
              <a:ext uri="{FF2B5EF4-FFF2-40B4-BE49-F238E27FC236}">
                <a16:creationId xmlns:a16="http://schemas.microsoft.com/office/drawing/2014/main" id="{FA1A8948-D14F-4B1A-A7F7-40A90DE019BF}"/>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1FBA9-0009-47E9-8D28-5B0116D2432D}" type="slidenum">
              <a:rPr kumimoji="0" lang="en-US" altLang="en-US" sz="1400" b="0" i="0" u="none" strike="noStrike" kern="1200" cap="none" spc="0" normalizeH="0" baseline="0" noProof="0" smtClean="0">
                <a:ln>
                  <a:noFill/>
                </a:ln>
                <a:solidFill>
                  <a:srgbClr val="000000"/>
                </a:solidFill>
                <a:effectLst/>
                <a:uLnTx/>
                <a:uFillTx/>
                <a:latin typeface="Tahoma" panose="020B0604030504040204" pitchFamily="34" charset="0"/>
                <a:ea typeface="+mn-ea"/>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535</a:t>
            </a:fld>
            <a:endPar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mn-ea"/>
              <a:cs typeface="Times New Roman" panose="02020603050405020304" pitchFamily="18" charset="0"/>
            </a:endParaRPr>
          </a:p>
        </p:txBody>
      </p:sp>
    </p:spTree>
    <p:extLst>
      <p:ext uri="{BB962C8B-B14F-4D97-AF65-F5344CB8AC3E}">
        <p14:creationId xmlns:p14="http://schemas.microsoft.com/office/powerpoint/2010/main" val="3711977718"/>
      </p:ext>
    </p:extLst>
  </p:cSld>
  <p:clrMapOvr>
    <a:masterClrMapping/>
  </p:clrMapOvr>
  <p:transition spd="med"/>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5F038-258E-4E24-AC31-A658288F5FFE}"/>
              </a:ext>
            </a:extLst>
          </p:cNvPr>
          <p:cNvSpPr>
            <a:spLocks noGrp="1"/>
          </p:cNvSpPr>
          <p:nvPr>
            <p:ph type="title"/>
          </p:nvPr>
        </p:nvSpPr>
        <p:spPr/>
        <p:txBody>
          <a:bodyPr/>
          <a:lstStyle/>
          <a:p>
            <a:r>
              <a:rPr lang="en-US" dirty="0"/>
              <a:t>Date Time(cont)</a:t>
            </a:r>
          </a:p>
        </p:txBody>
      </p:sp>
      <p:sp>
        <p:nvSpPr>
          <p:cNvPr id="3" name="Content Placeholder 2">
            <a:extLst>
              <a:ext uri="{FF2B5EF4-FFF2-40B4-BE49-F238E27FC236}">
                <a16:creationId xmlns:a16="http://schemas.microsoft.com/office/drawing/2014/main" id="{0F05F6CB-FB3E-41BC-8355-23D1A2881917}"/>
              </a:ext>
            </a:extLst>
          </p:cNvPr>
          <p:cNvSpPr>
            <a:spLocks noGrp="1"/>
          </p:cNvSpPr>
          <p:nvPr>
            <p:ph idx="1"/>
          </p:nvPr>
        </p:nvSpPr>
        <p:spPr/>
        <p:txBody>
          <a:bodyPr/>
          <a:lstStyle/>
          <a:p>
            <a:r>
              <a:rPr lang="en-US" b="1" dirty="0">
                <a:solidFill>
                  <a:srgbClr val="C00000"/>
                </a:solidFill>
              </a:rPr>
              <a:t>Example</a:t>
            </a:r>
          </a:p>
          <a:p>
            <a:r>
              <a:rPr lang="en-US" dirty="0"/>
              <a:t>Format date using strftime()</a:t>
            </a:r>
          </a:p>
          <a:p>
            <a:endParaRPr lang="en-US" dirty="0"/>
          </a:p>
          <a:p>
            <a:r>
              <a:rPr lang="en-US" sz="1800" i="1" dirty="0">
                <a:solidFill>
                  <a:srgbClr val="C00000"/>
                </a:solidFill>
              </a:rPr>
              <a:t>from datetime import datetime</a:t>
            </a:r>
          </a:p>
          <a:p>
            <a:r>
              <a:rPr lang="en-US" sz="1800" i="1" dirty="0">
                <a:solidFill>
                  <a:srgbClr val="C00000"/>
                </a:solidFill>
              </a:rPr>
              <a:t># current date and time</a:t>
            </a:r>
          </a:p>
          <a:p>
            <a:r>
              <a:rPr lang="en-US" sz="1800" i="1" dirty="0">
                <a:solidFill>
                  <a:srgbClr val="C00000"/>
                </a:solidFill>
              </a:rPr>
              <a:t>now = </a:t>
            </a:r>
            <a:r>
              <a:rPr lang="en-US" sz="1800" i="1" dirty="0" err="1">
                <a:solidFill>
                  <a:srgbClr val="C00000"/>
                </a:solidFill>
              </a:rPr>
              <a:t>datetime.now</a:t>
            </a:r>
            <a:r>
              <a:rPr lang="en-US" sz="1800" i="1" dirty="0">
                <a:solidFill>
                  <a:srgbClr val="C00000"/>
                </a:solidFill>
              </a:rPr>
              <a:t>()</a:t>
            </a:r>
          </a:p>
          <a:p>
            <a:endParaRPr lang="en-US" sz="1800" i="1" dirty="0">
              <a:solidFill>
                <a:srgbClr val="C00000"/>
              </a:solidFill>
            </a:endParaRPr>
          </a:p>
          <a:p>
            <a:r>
              <a:rPr lang="en-US" sz="1800" i="1" dirty="0">
                <a:solidFill>
                  <a:srgbClr val="C00000"/>
                </a:solidFill>
              </a:rPr>
              <a:t>t = now.strftime("%H:%M:%S")</a:t>
            </a:r>
          </a:p>
          <a:p>
            <a:r>
              <a:rPr lang="en-US" sz="1800" i="1" dirty="0">
                <a:solidFill>
                  <a:srgbClr val="C00000"/>
                </a:solidFill>
              </a:rPr>
              <a:t>print("time:", t)</a:t>
            </a:r>
          </a:p>
          <a:p>
            <a:r>
              <a:rPr lang="en-US" sz="1800" i="1" dirty="0">
                <a:solidFill>
                  <a:srgbClr val="C00000"/>
                </a:solidFill>
              </a:rPr>
              <a:t>s1 = now.strftime("%m/%d/%Y, %H:%M:%S")</a:t>
            </a:r>
          </a:p>
          <a:p>
            <a:r>
              <a:rPr lang="en-US" sz="1800" i="1" dirty="0">
                <a:solidFill>
                  <a:srgbClr val="C00000"/>
                </a:solidFill>
              </a:rPr>
              <a:t># mm/dd/YY H:M:S format</a:t>
            </a:r>
          </a:p>
          <a:p>
            <a:r>
              <a:rPr lang="en-US" sz="1800" i="1" dirty="0">
                <a:solidFill>
                  <a:srgbClr val="C00000"/>
                </a:solidFill>
              </a:rPr>
              <a:t>print("s1:", s1)</a:t>
            </a:r>
          </a:p>
          <a:p>
            <a:r>
              <a:rPr lang="en-US" sz="1800" i="1" dirty="0">
                <a:solidFill>
                  <a:srgbClr val="C00000"/>
                </a:solidFill>
              </a:rPr>
              <a:t>s2 = now.strftime("%d/%m/%Y, %H:%M:%S")</a:t>
            </a:r>
          </a:p>
          <a:p>
            <a:r>
              <a:rPr lang="en-US" sz="1800" i="1" dirty="0">
                <a:solidFill>
                  <a:srgbClr val="C00000"/>
                </a:solidFill>
              </a:rPr>
              <a:t># dd/mm/YY H:M:S format</a:t>
            </a:r>
          </a:p>
          <a:p>
            <a:r>
              <a:rPr lang="en-US" sz="1800" i="1" dirty="0">
                <a:solidFill>
                  <a:srgbClr val="C00000"/>
                </a:solidFill>
              </a:rPr>
              <a:t>print("s2:", s2)</a:t>
            </a:r>
          </a:p>
        </p:txBody>
      </p:sp>
      <p:sp>
        <p:nvSpPr>
          <p:cNvPr id="4" name="Slide Number Placeholder 3">
            <a:extLst>
              <a:ext uri="{FF2B5EF4-FFF2-40B4-BE49-F238E27FC236}">
                <a16:creationId xmlns:a16="http://schemas.microsoft.com/office/drawing/2014/main" id="{BDF38A32-39DE-425F-887F-38BE1CC1A8EC}"/>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1FBA9-0009-47E9-8D28-5B0116D2432D}" type="slidenum">
              <a:rPr kumimoji="0" lang="en-US" altLang="en-US" sz="1400" b="0" i="0" u="none" strike="noStrike" kern="1200" cap="none" spc="0" normalizeH="0" baseline="0" noProof="0" smtClean="0">
                <a:ln>
                  <a:noFill/>
                </a:ln>
                <a:solidFill>
                  <a:srgbClr val="000000"/>
                </a:solidFill>
                <a:effectLst/>
                <a:uLnTx/>
                <a:uFillTx/>
                <a:latin typeface="Tahoma" panose="020B0604030504040204" pitchFamily="34" charset="0"/>
                <a:ea typeface="+mn-ea"/>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536</a:t>
            </a:fld>
            <a:endPar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mn-ea"/>
              <a:cs typeface="Times New Roman" panose="02020603050405020304" pitchFamily="18" charset="0"/>
            </a:endParaRPr>
          </a:p>
        </p:txBody>
      </p:sp>
    </p:spTree>
    <p:extLst>
      <p:ext uri="{BB962C8B-B14F-4D97-AF65-F5344CB8AC3E}">
        <p14:creationId xmlns:p14="http://schemas.microsoft.com/office/powerpoint/2010/main" val="2391303445"/>
      </p:ext>
    </p:extLst>
  </p:cSld>
  <p:clrMapOvr>
    <a:masterClrMapping/>
  </p:clrMapOvr>
  <p:transition spd="med"/>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9EE4C-3392-4A3B-B74A-B65AAB3AFA03}"/>
              </a:ext>
            </a:extLst>
          </p:cNvPr>
          <p:cNvSpPr>
            <a:spLocks noGrp="1"/>
          </p:cNvSpPr>
          <p:nvPr>
            <p:ph type="title"/>
          </p:nvPr>
        </p:nvSpPr>
        <p:spPr/>
        <p:txBody>
          <a:bodyPr/>
          <a:lstStyle/>
          <a:p>
            <a:r>
              <a:rPr lang="en-US" dirty="0"/>
              <a:t>Date Time(cont)</a:t>
            </a:r>
          </a:p>
        </p:txBody>
      </p:sp>
      <p:pic>
        <p:nvPicPr>
          <p:cNvPr id="5" name="Content Placeholder 4">
            <a:extLst>
              <a:ext uri="{FF2B5EF4-FFF2-40B4-BE49-F238E27FC236}">
                <a16:creationId xmlns:a16="http://schemas.microsoft.com/office/drawing/2014/main" id="{5D180D5D-DDA7-45B6-AE03-68EF30D7EF33}"/>
              </a:ext>
            </a:extLst>
          </p:cNvPr>
          <p:cNvPicPr>
            <a:picLocks noGrp="1" noChangeAspect="1"/>
          </p:cNvPicPr>
          <p:nvPr>
            <p:ph idx="1"/>
          </p:nvPr>
        </p:nvPicPr>
        <p:blipFill>
          <a:blip r:embed="rId2"/>
          <a:stretch>
            <a:fillRect/>
          </a:stretch>
        </p:blipFill>
        <p:spPr>
          <a:xfrm>
            <a:off x="709612" y="1219200"/>
            <a:ext cx="7724775" cy="5181600"/>
          </a:xfrm>
          <a:prstGeom prst="rect">
            <a:avLst/>
          </a:prstGeom>
        </p:spPr>
      </p:pic>
      <p:sp>
        <p:nvSpPr>
          <p:cNvPr id="4" name="Slide Number Placeholder 3">
            <a:extLst>
              <a:ext uri="{FF2B5EF4-FFF2-40B4-BE49-F238E27FC236}">
                <a16:creationId xmlns:a16="http://schemas.microsoft.com/office/drawing/2014/main" id="{E41013AE-B2EF-401F-A51F-C715F616BA94}"/>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1FBA9-0009-47E9-8D28-5B0116D2432D}" type="slidenum">
              <a:rPr kumimoji="0" lang="en-US" altLang="en-US" sz="1400" b="0" i="0" u="none" strike="noStrike" kern="1200" cap="none" spc="0" normalizeH="0" baseline="0" noProof="0" smtClean="0">
                <a:ln>
                  <a:noFill/>
                </a:ln>
                <a:solidFill>
                  <a:srgbClr val="000000"/>
                </a:solidFill>
                <a:effectLst/>
                <a:uLnTx/>
                <a:uFillTx/>
                <a:latin typeface="Tahoma" panose="020B0604030504040204" pitchFamily="34" charset="0"/>
                <a:ea typeface="+mn-ea"/>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537</a:t>
            </a:fld>
            <a:endPar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mn-ea"/>
              <a:cs typeface="Times New Roman" panose="02020603050405020304" pitchFamily="18" charset="0"/>
            </a:endParaRPr>
          </a:p>
        </p:txBody>
      </p:sp>
    </p:spTree>
    <p:extLst>
      <p:ext uri="{BB962C8B-B14F-4D97-AF65-F5344CB8AC3E}">
        <p14:creationId xmlns:p14="http://schemas.microsoft.com/office/powerpoint/2010/main" val="292817361"/>
      </p:ext>
    </p:extLst>
  </p:cSld>
  <p:clrMapOvr>
    <a:masterClrMapping/>
  </p:clrMapOvr>
  <p:transition spd="med"/>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47FA4-3A5A-4498-926C-EEDC563207B9}"/>
              </a:ext>
            </a:extLst>
          </p:cNvPr>
          <p:cNvSpPr>
            <a:spLocks noGrp="1"/>
          </p:cNvSpPr>
          <p:nvPr>
            <p:ph type="title"/>
          </p:nvPr>
        </p:nvSpPr>
        <p:spPr/>
        <p:txBody>
          <a:bodyPr/>
          <a:lstStyle/>
          <a:p>
            <a:r>
              <a:rPr lang="en-US" dirty="0"/>
              <a:t>Date Time(cont)</a:t>
            </a:r>
          </a:p>
        </p:txBody>
      </p:sp>
      <p:sp>
        <p:nvSpPr>
          <p:cNvPr id="3" name="Content Placeholder 2">
            <a:extLst>
              <a:ext uri="{FF2B5EF4-FFF2-40B4-BE49-F238E27FC236}">
                <a16:creationId xmlns:a16="http://schemas.microsoft.com/office/drawing/2014/main" id="{17B1B602-A5DA-4EC8-AA06-519DDA433758}"/>
              </a:ext>
            </a:extLst>
          </p:cNvPr>
          <p:cNvSpPr>
            <a:spLocks noGrp="1"/>
          </p:cNvSpPr>
          <p:nvPr>
            <p:ph idx="1"/>
          </p:nvPr>
        </p:nvSpPr>
        <p:spPr/>
        <p:txBody>
          <a:bodyPr/>
          <a:lstStyle/>
          <a:p>
            <a:r>
              <a:rPr lang="en-US" b="1" dirty="0">
                <a:solidFill>
                  <a:srgbClr val="C00000"/>
                </a:solidFill>
              </a:rPr>
              <a:t>Python </a:t>
            </a:r>
            <a:r>
              <a:rPr lang="en-US" b="1" dirty="0" err="1">
                <a:solidFill>
                  <a:srgbClr val="C00000"/>
                </a:solidFill>
              </a:rPr>
              <a:t>strptime</a:t>
            </a:r>
            <a:r>
              <a:rPr lang="en-US" b="1" dirty="0">
                <a:solidFill>
                  <a:srgbClr val="C00000"/>
                </a:solidFill>
              </a:rPr>
              <a:t>() - string to datetime</a:t>
            </a:r>
          </a:p>
          <a:p>
            <a:r>
              <a:rPr lang="en-US" dirty="0"/>
              <a:t>The </a:t>
            </a:r>
            <a:r>
              <a:rPr lang="en-US" dirty="0" err="1">
                <a:solidFill>
                  <a:srgbClr val="C00000"/>
                </a:solidFill>
              </a:rPr>
              <a:t>strptime</a:t>
            </a:r>
            <a:r>
              <a:rPr lang="en-US" dirty="0">
                <a:solidFill>
                  <a:srgbClr val="C00000"/>
                </a:solidFill>
              </a:rPr>
              <a:t>() </a:t>
            </a:r>
            <a:r>
              <a:rPr lang="en-US" dirty="0"/>
              <a:t>method creates a datetime object from a given string (representing date and time)</a:t>
            </a:r>
          </a:p>
          <a:p>
            <a:r>
              <a:rPr lang="en-US" b="1" dirty="0"/>
              <a:t>Example</a:t>
            </a:r>
          </a:p>
          <a:p>
            <a:r>
              <a:rPr lang="en-US" b="1" dirty="0" err="1">
                <a:solidFill>
                  <a:srgbClr val="C00000"/>
                </a:solidFill>
              </a:rPr>
              <a:t>strptime</a:t>
            </a:r>
            <a:r>
              <a:rPr lang="en-US" b="1" dirty="0">
                <a:solidFill>
                  <a:srgbClr val="C00000"/>
                </a:solidFill>
              </a:rPr>
              <a:t>()</a:t>
            </a:r>
          </a:p>
          <a:p>
            <a:endParaRPr lang="en-US" dirty="0"/>
          </a:p>
          <a:p>
            <a:r>
              <a:rPr lang="en-US" i="1" dirty="0">
                <a:solidFill>
                  <a:srgbClr val="C00000"/>
                </a:solidFill>
              </a:rPr>
              <a:t>from datetime import datetime</a:t>
            </a:r>
          </a:p>
          <a:p>
            <a:endParaRPr lang="en-US" i="1" dirty="0">
              <a:solidFill>
                <a:srgbClr val="C00000"/>
              </a:solidFill>
            </a:endParaRPr>
          </a:p>
          <a:p>
            <a:r>
              <a:rPr lang="en-US" i="1" dirty="0" err="1">
                <a:solidFill>
                  <a:srgbClr val="C00000"/>
                </a:solidFill>
              </a:rPr>
              <a:t>date_string</a:t>
            </a:r>
            <a:r>
              <a:rPr lang="en-US" i="1" dirty="0">
                <a:solidFill>
                  <a:srgbClr val="C00000"/>
                </a:solidFill>
              </a:rPr>
              <a:t> = "22 June, 2012"</a:t>
            </a:r>
          </a:p>
          <a:p>
            <a:r>
              <a:rPr lang="en-US" i="1" dirty="0">
                <a:solidFill>
                  <a:srgbClr val="C00000"/>
                </a:solidFill>
              </a:rPr>
              <a:t>print("</a:t>
            </a:r>
            <a:r>
              <a:rPr lang="en-US" i="1" dirty="0" err="1">
                <a:solidFill>
                  <a:srgbClr val="C00000"/>
                </a:solidFill>
              </a:rPr>
              <a:t>date_string</a:t>
            </a:r>
            <a:r>
              <a:rPr lang="en-US" i="1" dirty="0">
                <a:solidFill>
                  <a:srgbClr val="C00000"/>
                </a:solidFill>
              </a:rPr>
              <a:t> =", </a:t>
            </a:r>
            <a:r>
              <a:rPr lang="en-US" i="1" dirty="0" err="1">
                <a:solidFill>
                  <a:srgbClr val="C00000"/>
                </a:solidFill>
              </a:rPr>
              <a:t>date_string</a:t>
            </a:r>
            <a:r>
              <a:rPr lang="en-US" i="1" dirty="0">
                <a:solidFill>
                  <a:srgbClr val="C00000"/>
                </a:solidFill>
              </a:rPr>
              <a:t>)</a:t>
            </a:r>
          </a:p>
          <a:p>
            <a:endParaRPr lang="en-US" i="1" dirty="0">
              <a:solidFill>
                <a:srgbClr val="C00000"/>
              </a:solidFill>
            </a:endParaRPr>
          </a:p>
          <a:p>
            <a:r>
              <a:rPr lang="en-US" i="1" dirty="0" err="1">
                <a:solidFill>
                  <a:srgbClr val="C00000"/>
                </a:solidFill>
              </a:rPr>
              <a:t>date_object</a:t>
            </a:r>
            <a:r>
              <a:rPr lang="en-US" i="1" dirty="0">
                <a:solidFill>
                  <a:srgbClr val="C00000"/>
                </a:solidFill>
              </a:rPr>
              <a:t> = </a:t>
            </a:r>
            <a:r>
              <a:rPr lang="en-US" i="1" dirty="0" err="1">
                <a:solidFill>
                  <a:srgbClr val="C00000"/>
                </a:solidFill>
              </a:rPr>
              <a:t>datetime.strptime</a:t>
            </a:r>
            <a:r>
              <a:rPr lang="en-US" i="1" dirty="0">
                <a:solidFill>
                  <a:srgbClr val="C00000"/>
                </a:solidFill>
              </a:rPr>
              <a:t>(</a:t>
            </a:r>
            <a:r>
              <a:rPr lang="en-US" i="1" dirty="0" err="1">
                <a:solidFill>
                  <a:srgbClr val="C00000"/>
                </a:solidFill>
              </a:rPr>
              <a:t>date_string</a:t>
            </a:r>
            <a:r>
              <a:rPr lang="en-US" i="1" dirty="0">
                <a:solidFill>
                  <a:srgbClr val="C00000"/>
                </a:solidFill>
              </a:rPr>
              <a:t>, "%d %B, %Y")</a:t>
            </a:r>
          </a:p>
          <a:p>
            <a:r>
              <a:rPr lang="en-US" i="1" dirty="0">
                <a:solidFill>
                  <a:srgbClr val="C00000"/>
                </a:solidFill>
              </a:rPr>
              <a:t>print("</a:t>
            </a:r>
            <a:r>
              <a:rPr lang="en-US" i="1" dirty="0" err="1">
                <a:solidFill>
                  <a:srgbClr val="C00000"/>
                </a:solidFill>
              </a:rPr>
              <a:t>date_object</a:t>
            </a:r>
            <a:r>
              <a:rPr lang="en-US" i="1" dirty="0">
                <a:solidFill>
                  <a:srgbClr val="C00000"/>
                </a:solidFill>
              </a:rPr>
              <a:t> =", </a:t>
            </a:r>
            <a:r>
              <a:rPr lang="en-US" i="1" dirty="0" err="1">
                <a:solidFill>
                  <a:srgbClr val="C00000"/>
                </a:solidFill>
              </a:rPr>
              <a:t>date_object</a:t>
            </a:r>
            <a:r>
              <a:rPr lang="en-US" i="1" dirty="0">
                <a:solidFill>
                  <a:srgbClr val="C00000"/>
                </a:solidFill>
              </a:rPr>
              <a:t>)</a:t>
            </a:r>
          </a:p>
        </p:txBody>
      </p:sp>
      <p:sp>
        <p:nvSpPr>
          <p:cNvPr id="4" name="Slide Number Placeholder 3">
            <a:extLst>
              <a:ext uri="{FF2B5EF4-FFF2-40B4-BE49-F238E27FC236}">
                <a16:creationId xmlns:a16="http://schemas.microsoft.com/office/drawing/2014/main" id="{74C07F0D-78EA-476F-9372-A1109FEFCB50}"/>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1FBA9-0009-47E9-8D28-5B0116D2432D}" type="slidenum">
              <a:rPr kumimoji="0" lang="en-US" altLang="en-US" sz="1400" b="0" i="0" u="none" strike="noStrike" kern="1200" cap="none" spc="0" normalizeH="0" baseline="0" noProof="0" smtClean="0">
                <a:ln>
                  <a:noFill/>
                </a:ln>
                <a:solidFill>
                  <a:srgbClr val="000000"/>
                </a:solidFill>
                <a:effectLst/>
                <a:uLnTx/>
                <a:uFillTx/>
                <a:latin typeface="Tahoma" panose="020B0604030504040204" pitchFamily="34" charset="0"/>
                <a:ea typeface="+mn-ea"/>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538</a:t>
            </a:fld>
            <a:endPar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mn-ea"/>
              <a:cs typeface="Times New Roman" panose="02020603050405020304" pitchFamily="18" charset="0"/>
            </a:endParaRPr>
          </a:p>
        </p:txBody>
      </p:sp>
    </p:spTree>
    <p:extLst>
      <p:ext uri="{BB962C8B-B14F-4D97-AF65-F5344CB8AC3E}">
        <p14:creationId xmlns:p14="http://schemas.microsoft.com/office/powerpoint/2010/main" val="1017638412"/>
      </p:ext>
    </p:extLst>
  </p:cSld>
  <p:clrMapOvr>
    <a:masterClrMapping/>
  </p:clrMapOvr>
  <p:transition spd="med"/>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9EA83-A9C3-4A35-9F8D-EEA25722CD4B}"/>
              </a:ext>
            </a:extLst>
          </p:cNvPr>
          <p:cNvSpPr>
            <a:spLocks noGrp="1"/>
          </p:cNvSpPr>
          <p:nvPr>
            <p:ph type="title"/>
          </p:nvPr>
        </p:nvSpPr>
        <p:spPr/>
        <p:txBody>
          <a:bodyPr/>
          <a:lstStyle/>
          <a:p>
            <a:r>
              <a:rPr lang="en-US" dirty="0"/>
              <a:t>Date Time(cont)</a:t>
            </a:r>
          </a:p>
        </p:txBody>
      </p:sp>
      <p:pic>
        <p:nvPicPr>
          <p:cNvPr id="5" name="Content Placeholder 4">
            <a:extLst>
              <a:ext uri="{FF2B5EF4-FFF2-40B4-BE49-F238E27FC236}">
                <a16:creationId xmlns:a16="http://schemas.microsoft.com/office/drawing/2014/main" id="{C6C78BC5-14AF-4EF6-AF42-4A742C44486C}"/>
              </a:ext>
            </a:extLst>
          </p:cNvPr>
          <p:cNvPicPr>
            <a:picLocks noGrp="1" noChangeAspect="1"/>
          </p:cNvPicPr>
          <p:nvPr>
            <p:ph idx="1"/>
          </p:nvPr>
        </p:nvPicPr>
        <p:blipFill>
          <a:blip r:embed="rId2"/>
          <a:stretch>
            <a:fillRect/>
          </a:stretch>
        </p:blipFill>
        <p:spPr>
          <a:xfrm>
            <a:off x="104775" y="1143000"/>
            <a:ext cx="8934450" cy="5105399"/>
          </a:xfrm>
          <a:prstGeom prst="rect">
            <a:avLst/>
          </a:prstGeom>
        </p:spPr>
      </p:pic>
      <p:sp>
        <p:nvSpPr>
          <p:cNvPr id="4" name="Slide Number Placeholder 3">
            <a:extLst>
              <a:ext uri="{FF2B5EF4-FFF2-40B4-BE49-F238E27FC236}">
                <a16:creationId xmlns:a16="http://schemas.microsoft.com/office/drawing/2014/main" id="{1718A223-5018-47C5-BC64-BFAAF974416E}"/>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1FBA9-0009-47E9-8D28-5B0116D2432D}" type="slidenum">
              <a:rPr kumimoji="0" lang="en-US" altLang="en-US" sz="1400" b="0" i="0" u="none" strike="noStrike" kern="1200" cap="none" spc="0" normalizeH="0" baseline="0" noProof="0" smtClean="0">
                <a:ln>
                  <a:noFill/>
                </a:ln>
                <a:solidFill>
                  <a:srgbClr val="000000"/>
                </a:solidFill>
                <a:effectLst/>
                <a:uLnTx/>
                <a:uFillTx/>
                <a:latin typeface="Tahoma" panose="020B0604030504040204" pitchFamily="34" charset="0"/>
                <a:ea typeface="+mn-ea"/>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539</a:t>
            </a:fld>
            <a:endPar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mn-ea"/>
              <a:cs typeface="Times New Roman" panose="02020603050405020304" pitchFamily="18" charset="0"/>
            </a:endParaRPr>
          </a:p>
        </p:txBody>
      </p:sp>
    </p:spTree>
    <p:extLst>
      <p:ext uri="{BB962C8B-B14F-4D97-AF65-F5344CB8AC3E}">
        <p14:creationId xmlns:p14="http://schemas.microsoft.com/office/powerpoint/2010/main" val="2060874485"/>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FD34A-7E9A-4E7A-9F90-8F87D7B33C95}"/>
              </a:ext>
            </a:extLst>
          </p:cNvPr>
          <p:cNvSpPr>
            <a:spLocks noGrp="1"/>
          </p:cNvSpPr>
          <p:nvPr>
            <p:ph type="title"/>
          </p:nvPr>
        </p:nvSpPr>
        <p:spPr/>
        <p:txBody>
          <a:bodyPr/>
          <a:lstStyle/>
          <a:p>
            <a:r>
              <a:rPr lang="en-US" dirty="0"/>
              <a:t>Quiz 1</a:t>
            </a:r>
          </a:p>
        </p:txBody>
      </p:sp>
      <p:pic>
        <p:nvPicPr>
          <p:cNvPr id="6" name="Content Placeholder 5" descr="A close up of a sign&#10;&#10;Description automatically generated">
            <a:extLst>
              <a:ext uri="{FF2B5EF4-FFF2-40B4-BE49-F238E27FC236}">
                <a16:creationId xmlns:a16="http://schemas.microsoft.com/office/drawing/2014/main" id="{6E196971-4948-47BD-B19A-24C4D5AAC0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9800" y="1600200"/>
            <a:ext cx="4495800" cy="4495800"/>
          </a:xfrm>
        </p:spPr>
      </p:pic>
      <p:sp>
        <p:nvSpPr>
          <p:cNvPr id="4" name="Slide Number Placeholder 3">
            <a:extLst>
              <a:ext uri="{FF2B5EF4-FFF2-40B4-BE49-F238E27FC236}">
                <a16:creationId xmlns:a16="http://schemas.microsoft.com/office/drawing/2014/main" id="{2D3B07E5-A1B8-4A46-941A-0118F67FFFA1}"/>
              </a:ext>
            </a:extLst>
          </p:cNvPr>
          <p:cNvSpPr>
            <a:spLocks noGrp="1"/>
          </p:cNvSpPr>
          <p:nvPr>
            <p:ph type="sldNum" sz="quarter" idx="10"/>
          </p:nvPr>
        </p:nvSpPr>
        <p:spPr/>
        <p:txBody>
          <a:bodyPr/>
          <a:lstStyle/>
          <a:p>
            <a:pPr>
              <a:defRPr/>
            </a:pPr>
            <a:fld id="{6DB1FBA9-0009-47E9-8D28-5B0116D2432D}" type="slidenum">
              <a:rPr lang="en-US" altLang="en-US" smtClean="0"/>
              <a:pPr>
                <a:defRPr/>
              </a:pPr>
              <a:t>54</a:t>
            </a:fld>
            <a:endParaRPr lang="en-US" altLang="en-US"/>
          </a:p>
        </p:txBody>
      </p:sp>
    </p:spTree>
    <p:extLst>
      <p:ext uri="{BB962C8B-B14F-4D97-AF65-F5344CB8AC3E}">
        <p14:creationId xmlns:p14="http://schemas.microsoft.com/office/powerpoint/2010/main" val="1762525583"/>
      </p:ext>
    </p:extLst>
  </p:cSld>
  <p:clrMapOvr>
    <a:masterClrMapping/>
  </p:clrMapOvr>
  <p:transition spd="med"/>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80FF6-3910-42B3-A9CB-EF0633DC7405}"/>
              </a:ext>
            </a:extLst>
          </p:cNvPr>
          <p:cNvSpPr>
            <a:spLocks noGrp="1"/>
          </p:cNvSpPr>
          <p:nvPr>
            <p:ph type="title"/>
          </p:nvPr>
        </p:nvSpPr>
        <p:spPr/>
        <p:txBody>
          <a:bodyPr/>
          <a:lstStyle/>
          <a:p>
            <a:r>
              <a:rPr lang="en-US" dirty="0"/>
              <a:t>Date Time(cont)</a:t>
            </a:r>
          </a:p>
        </p:txBody>
      </p:sp>
      <p:sp>
        <p:nvSpPr>
          <p:cNvPr id="3" name="Content Placeholder 2">
            <a:extLst>
              <a:ext uri="{FF2B5EF4-FFF2-40B4-BE49-F238E27FC236}">
                <a16:creationId xmlns:a16="http://schemas.microsoft.com/office/drawing/2014/main" id="{09A7E3B3-DD6F-49B4-92FC-F08447553F65}"/>
              </a:ext>
            </a:extLst>
          </p:cNvPr>
          <p:cNvSpPr>
            <a:spLocks noGrp="1"/>
          </p:cNvSpPr>
          <p:nvPr>
            <p:ph idx="1"/>
          </p:nvPr>
        </p:nvSpPr>
        <p:spPr/>
        <p:txBody>
          <a:bodyPr/>
          <a:lstStyle/>
          <a:p>
            <a:r>
              <a:rPr lang="en-US" dirty="0"/>
              <a:t>For a successful conversion, the format in the </a:t>
            </a:r>
            <a:r>
              <a:rPr lang="en-US" dirty="0" err="1">
                <a:solidFill>
                  <a:srgbClr val="C00000"/>
                </a:solidFill>
              </a:rPr>
              <a:t>date_string</a:t>
            </a:r>
            <a:r>
              <a:rPr lang="en-US" dirty="0">
                <a:solidFill>
                  <a:srgbClr val="C00000"/>
                </a:solidFill>
              </a:rPr>
              <a:t> = “22 June 2018” </a:t>
            </a:r>
            <a:r>
              <a:rPr lang="en-US" dirty="0"/>
              <a:t>must match the directive </a:t>
            </a:r>
            <a:r>
              <a:rPr lang="en-US" dirty="0">
                <a:solidFill>
                  <a:srgbClr val="C00000"/>
                </a:solidFill>
              </a:rPr>
              <a:t>%d %B, %Y </a:t>
            </a:r>
            <a:r>
              <a:rPr lang="en-US" dirty="0"/>
              <a:t>in the </a:t>
            </a:r>
            <a:r>
              <a:rPr lang="en-US" dirty="0" err="1"/>
              <a:t>strptime</a:t>
            </a:r>
            <a:r>
              <a:rPr lang="en-US" dirty="0"/>
              <a:t> function</a:t>
            </a:r>
          </a:p>
          <a:p>
            <a:r>
              <a:rPr lang="en-US" dirty="0"/>
              <a:t>There are a lot of directives and I will show you what options there other than </a:t>
            </a:r>
            <a:r>
              <a:rPr lang="en-US" dirty="0">
                <a:solidFill>
                  <a:srgbClr val="C00000"/>
                </a:solidFill>
              </a:rPr>
              <a:t>%d %B, %Y</a:t>
            </a:r>
          </a:p>
          <a:p>
            <a:r>
              <a:rPr lang="en-US" b="1" u="sng" dirty="0"/>
              <a:t>Directives:</a:t>
            </a:r>
          </a:p>
          <a:p>
            <a:r>
              <a:rPr lang="en-US" sz="1400" dirty="0">
                <a:solidFill>
                  <a:srgbClr val="C00000"/>
                </a:solidFill>
              </a:rPr>
              <a:t>%a - abbreviated weekday name</a:t>
            </a:r>
          </a:p>
          <a:p>
            <a:r>
              <a:rPr lang="en-US" sz="1400" dirty="0">
                <a:solidFill>
                  <a:srgbClr val="C00000"/>
                </a:solidFill>
              </a:rPr>
              <a:t>%A - full weekday name</a:t>
            </a:r>
          </a:p>
          <a:p>
            <a:r>
              <a:rPr lang="en-US" sz="1400" dirty="0">
                <a:solidFill>
                  <a:srgbClr val="C00000"/>
                </a:solidFill>
              </a:rPr>
              <a:t>%b - abbreviated month name</a:t>
            </a:r>
          </a:p>
          <a:p>
            <a:r>
              <a:rPr lang="en-US" sz="1400" dirty="0">
                <a:solidFill>
                  <a:srgbClr val="C00000"/>
                </a:solidFill>
              </a:rPr>
              <a:t>%B - full month name</a:t>
            </a:r>
          </a:p>
          <a:p>
            <a:r>
              <a:rPr lang="en-US" sz="1400" dirty="0">
                <a:solidFill>
                  <a:srgbClr val="C00000"/>
                </a:solidFill>
              </a:rPr>
              <a:t>%c - preferred date and time representation</a:t>
            </a:r>
          </a:p>
          <a:p>
            <a:r>
              <a:rPr lang="en-US" sz="1400" dirty="0">
                <a:solidFill>
                  <a:srgbClr val="C00000"/>
                </a:solidFill>
              </a:rPr>
              <a:t>%C - century number (the year divided by 100, range 00 to 99)</a:t>
            </a:r>
          </a:p>
          <a:p>
            <a:r>
              <a:rPr lang="en-US" sz="1400" dirty="0">
                <a:solidFill>
                  <a:srgbClr val="C00000"/>
                </a:solidFill>
              </a:rPr>
              <a:t>%d - day of the month (01 to 31)</a:t>
            </a:r>
          </a:p>
          <a:p>
            <a:r>
              <a:rPr lang="en-US" sz="1400" dirty="0">
                <a:solidFill>
                  <a:srgbClr val="C00000"/>
                </a:solidFill>
              </a:rPr>
              <a:t>%D - same as %m/%d/%y</a:t>
            </a:r>
          </a:p>
          <a:p>
            <a:r>
              <a:rPr lang="en-US" sz="1400" dirty="0">
                <a:solidFill>
                  <a:srgbClr val="C00000"/>
                </a:solidFill>
              </a:rPr>
              <a:t>%e - day of the month (1 to 31)</a:t>
            </a:r>
          </a:p>
          <a:p>
            <a:r>
              <a:rPr lang="en-US" sz="1400" dirty="0">
                <a:solidFill>
                  <a:srgbClr val="C00000"/>
                </a:solidFill>
              </a:rPr>
              <a:t>%g - like %G, but without the century</a:t>
            </a:r>
          </a:p>
          <a:p>
            <a:r>
              <a:rPr lang="en-US" sz="1400" dirty="0">
                <a:solidFill>
                  <a:srgbClr val="C00000"/>
                </a:solidFill>
              </a:rPr>
              <a:t>%G - 4-digit year corresponding to the ISO week number (see %V).</a:t>
            </a:r>
          </a:p>
          <a:p>
            <a:r>
              <a:rPr lang="en-US" sz="1400" dirty="0">
                <a:solidFill>
                  <a:srgbClr val="C00000"/>
                </a:solidFill>
              </a:rPr>
              <a:t>%h - same as %b</a:t>
            </a:r>
          </a:p>
          <a:p>
            <a:r>
              <a:rPr lang="en-US" sz="1400" dirty="0">
                <a:solidFill>
                  <a:srgbClr val="C00000"/>
                </a:solidFill>
              </a:rPr>
              <a:t>%H - hour, using a 24-hour clock (00 to 23)</a:t>
            </a:r>
          </a:p>
          <a:p>
            <a:endParaRPr lang="en-US" dirty="0"/>
          </a:p>
        </p:txBody>
      </p:sp>
      <p:sp>
        <p:nvSpPr>
          <p:cNvPr id="4" name="Slide Number Placeholder 3">
            <a:extLst>
              <a:ext uri="{FF2B5EF4-FFF2-40B4-BE49-F238E27FC236}">
                <a16:creationId xmlns:a16="http://schemas.microsoft.com/office/drawing/2014/main" id="{793D2952-530C-4385-A233-6B7D50974033}"/>
              </a:ext>
            </a:extLst>
          </p:cNvPr>
          <p:cNvSpPr>
            <a:spLocks noGrp="1"/>
          </p:cNvSpPr>
          <p:nvPr>
            <p:ph type="sldNum" sz="quarter" idx="10"/>
          </p:nvPr>
        </p:nvSpPr>
        <p:spPr/>
        <p:txBody>
          <a:bodyPr/>
          <a:lstStyle/>
          <a:p>
            <a:pPr>
              <a:defRPr/>
            </a:pPr>
            <a:fld id="{6DB1FBA9-0009-47E9-8D28-5B0116D2432D}" type="slidenum">
              <a:rPr lang="en-US" altLang="en-US" smtClean="0"/>
              <a:pPr>
                <a:defRPr/>
              </a:pPr>
              <a:t>540</a:t>
            </a:fld>
            <a:endParaRPr lang="en-US" altLang="en-US"/>
          </a:p>
        </p:txBody>
      </p:sp>
    </p:spTree>
    <p:extLst>
      <p:ext uri="{BB962C8B-B14F-4D97-AF65-F5344CB8AC3E}">
        <p14:creationId xmlns:p14="http://schemas.microsoft.com/office/powerpoint/2010/main" val="341813510"/>
      </p:ext>
    </p:extLst>
  </p:cSld>
  <p:clrMapOvr>
    <a:masterClrMapping/>
  </p:clrMapOvr>
  <p:transition spd="med"/>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F707E-D8D1-4889-9BBF-910C59B590B7}"/>
              </a:ext>
            </a:extLst>
          </p:cNvPr>
          <p:cNvSpPr>
            <a:spLocks noGrp="1"/>
          </p:cNvSpPr>
          <p:nvPr>
            <p:ph type="title"/>
          </p:nvPr>
        </p:nvSpPr>
        <p:spPr/>
        <p:txBody>
          <a:bodyPr/>
          <a:lstStyle/>
          <a:p>
            <a:r>
              <a:rPr lang="en-US" dirty="0"/>
              <a:t>Date Time(cont)</a:t>
            </a:r>
          </a:p>
        </p:txBody>
      </p:sp>
      <p:sp>
        <p:nvSpPr>
          <p:cNvPr id="3" name="Content Placeholder 2">
            <a:extLst>
              <a:ext uri="{FF2B5EF4-FFF2-40B4-BE49-F238E27FC236}">
                <a16:creationId xmlns:a16="http://schemas.microsoft.com/office/drawing/2014/main" id="{ED2F20B0-7577-4769-9FD5-59AF9DE9252E}"/>
              </a:ext>
            </a:extLst>
          </p:cNvPr>
          <p:cNvSpPr>
            <a:spLocks noGrp="1"/>
          </p:cNvSpPr>
          <p:nvPr>
            <p:ph idx="1"/>
          </p:nvPr>
        </p:nvSpPr>
        <p:spPr/>
        <p:txBody>
          <a:bodyPr/>
          <a:lstStyle/>
          <a:p>
            <a:r>
              <a:rPr lang="en-US" dirty="0">
                <a:solidFill>
                  <a:srgbClr val="C00000"/>
                </a:solidFill>
              </a:rPr>
              <a:t>%I - hour, using a 12-hour clock (01 to 12)</a:t>
            </a:r>
          </a:p>
          <a:p>
            <a:r>
              <a:rPr lang="en-US" dirty="0">
                <a:solidFill>
                  <a:srgbClr val="C00000"/>
                </a:solidFill>
              </a:rPr>
              <a:t>%j - day of the year (001 to 366)</a:t>
            </a:r>
          </a:p>
          <a:p>
            <a:r>
              <a:rPr lang="en-US" dirty="0">
                <a:solidFill>
                  <a:srgbClr val="C00000"/>
                </a:solidFill>
              </a:rPr>
              <a:t>%m - month (01 to 12)</a:t>
            </a:r>
          </a:p>
          <a:p>
            <a:r>
              <a:rPr lang="en-US" dirty="0">
                <a:solidFill>
                  <a:srgbClr val="C00000"/>
                </a:solidFill>
              </a:rPr>
              <a:t>%M - minute</a:t>
            </a:r>
          </a:p>
          <a:p>
            <a:r>
              <a:rPr lang="en-US" dirty="0">
                <a:solidFill>
                  <a:srgbClr val="C00000"/>
                </a:solidFill>
              </a:rPr>
              <a:t>%n - newline character</a:t>
            </a:r>
          </a:p>
          <a:p>
            <a:r>
              <a:rPr lang="en-US" dirty="0">
                <a:solidFill>
                  <a:srgbClr val="C00000"/>
                </a:solidFill>
              </a:rPr>
              <a:t>%p - either am or pm according to the given time value</a:t>
            </a:r>
          </a:p>
          <a:p>
            <a:r>
              <a:rPr lang="en-US" dirty="0">
                <a:solidFill>
                  <a:srgbClr val="C00000"/>
                </a:solidFill>
              </a:rPr>
              <a:t>%r - time in a.m. and p.m. notation</a:t>
            </a:r>
          </a:p>
          <a:p>
            <a:r>
              <a:rPr lang="en-US" dirty="0">
                <a:solidFill>
                  <a:srgbClr val="C00000"/>
                </a:solidFill>
              </a:rPr>
              <a:t>%R - time in 24 hour notation</a:t>
            </a:r>
          </a:p>
          <a:p>
            <a:r>
              <a:rPr lang="en-US" dirty="0">
                <a:solidFill>
                  <a:srgbClr val="C00000"/>
                </a:solidFill>
              </a:rPr>
              <a:t>%S - second</a:t>
            </a:r>
          </a:p>
          <a:p>
            <a:r>
              <a:rPr lang="en-US" dirty="0">
                <a:solidFill>
                  <a:srgbClr val="C00000"/>
                </a:solidFill>
              </a:rPr>
              <a:t>%t - tab character</a:t>
            </a:r>
          </a:p>
          <a:p>
            <a:r>
              <a:rPr lang="en-US" dirty="0">
                <a:solidFill>
                  <a:srgbClr val="C00000"/>
                </a:solidFill>
              </a:rPr>
              <a:t>%T - current time, equal to %H:%M:%S</a:t>
            </a:r>
          </a:p>
          <a:p>
            <a:r>
              <a:rPr lang="en-US" dirty="0">
                <a:solidFill>
                  <a:srgbClr val="C00000"/>
                </a:solidFill>
              </a:rPr>
              <a:t>%u - weekday as a number (1 to 7), Monday=1. Warning: In Sun Solaris Sunday=1</a:t>
            </a:r>
          </a:p>
          <a:p>
            <a:r>
              <a:rPr lang="en-US" dirty="0">
                <a:solidFill>
                  <a:srgbClr val="C00000"/>
                </a:solidFill>
              </a:rPr>
              <a:t>%U - week number of the current year, starting with the first Sunday as the first day of the week</a:t>
            </a:r>
          </a:p>
        </p:txBody>
      </p:sp>
      <p:sp>
        <p:nvSpPr>
          <p:cNvPr id="4" name="Slide Number Placeholder 3">
            <a:extLst>
              <a:ext uri="{FF2B5EF4-FFF2-40B4-BE49-F238E27FC236}">
                <a16:creationId xmlns:a16="http://schemas.microsoft.com/office/drawing/2014/main" id="{9FFF7E46-88CD-4A54-8253-68331B894AC8}"/>
              </a:ext>
            </a:extLst>
          </p:cNvPr>
          <p:cNvSpPr>
            <a:spLocks noGrp="1"/>
          </p:cNvSpPr>
          <p:nvPr>
            <p:ph type="sldNum" sz="quarter" idx="10"/>
          </p:nvPr>
        </p:nvSpPr>
        <p:spPr/>
        <p:txBody>
          <a:bodyPr/>
          <a:lstStyle/>
          <a:p>
            <a:pPr>
              <a:defRPr/>
            </a:pPr>
            <a:fld id="{6DB1FBA9-0009-47E9-8D28-5B0116D2432D}" type="slidenum">
              <a:rPr lang="en-US" altLang="en-US" smtClean="0"/>
              <a:pPr>
                <a:defRPr/>
              </a:pPr>
              <a:t>541</a:t>
            </a:fld>
            <a:endParaRPr lang="en-US" altLang="en-US"/>
          </a:p>
        </p:txBody>
      </p:sp>
    </p:spTree>
    <p:extLst>
      <p:ext uri="{BB962C8B-B14F-4D97-AF65-F5344CB8AC3E}">
        <p14:creationId xmlns:p14="http://schemas.microsoft.com/office/powerpoint/2010/main" val="4226917914"/>
      </p:ext>
    </p:extLst>
  </p:cSld>
  <p:clrMapOvr>
    <a:masterClrMapping/>
  </p:clrMapOvr>
  <p:transition spd="med"/>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37582-B1B9-4FF9-9547-387D09C71090}"/>
              </a:ext>
            </a:extLst>
          </p:cNvPr>
          <p:cNvSpPr>
            <a:spLocks noGrp="1"/>
          </p:cNvSpPr>
          <p:nvPr>
            <p:ph type="title"/>
          </p:nvPr>
        </p:nvSpPr>
        <p:spPr/>
        <p:txBody>
          <a:bodyPr/>
          <a:lstStyle/>
          <a:p>
            <a:r>
              <a:rPr lang="en-US" dirty="0"/>
              <a:t>Date Time(cont)</a:t>
            </a:r>
          </a:p>
        </p:txBody>
      </p:sp>
      <p:sp>
        <p:nvSpPr>
          <p:cNvPr id="3" name="Content Placeholder 2">
            <a:extLst>
              <a:ext uri="{FF2B5EF4-FFF2-40B4-BE49-F238E27FC236}">
                <a16:creationId xmlns:a16="http://schemas.microsoft.com/office/drawing/2014/main" id="{E8C89E34-1CAC-4028-ABD3-E5F3AA909793}"/>
              </a:ext>
            </a:extLst>
          </p:cNvPr>
          <p:cNvSpPr>
            <a:spLocks noGrp="1"/>
          </p:cNvSpPr>
          <p:nvPr>
            <p:ph idx="1"/>
          </p:nvPr>
        </p:nvSpPr>
        <p:spPr/>
        <p:txBody>
          <a:bodyPr/>
          <a:lstStyle/>
          <a:p>
            <a:r>
              <a:rPr lang="en-US" dirty="0">
                <a:solidFill>
                  <a:srgbClr val="C00000"/>
                </a:solidFill>
              </a:rPr>
              <a:t>%V - The ISO 8601-week number of the current year (01 to 53), where week 1 is the first week that has at least 4 days in the current year, and with Monday as the first day of the week</a:t>
            </a:r>
          </a:p>
          <a:p>
            <a:r>
              <a:rPr lang="en-US" dirty="0">
                <a:solidFill>
                  <a:srgbClr val="C00000"/>
                </a:solidFill>
              </a:rPr>
              <a:t>%W - week number of the current year, starting with the first Monday as the first day of the first week</a:t>
            </a:r>
          </a:p>
          <a:p>
            <a:r>
              <a:rPr lang="en-US" dirty="0">
                <a:solidFill>
                  <a:srgbClr val="C00000"/>
                </a:solidFill>
              </a:rPr>
              <a:t>%w - day of the week as a decimal, Sunday=0</a:t>
            </a:r>
          </a:p>
          <a:p>
            <a:r>
              <a:rPr lang="en-US" dirty="0">
                <a:solidFill>
                  <a:srgbClr val="C00000"/>
                </a:solidFill>
              </a:rPr>
              <a:t>%x - preferred date representation without the time</a:t>
            </a:r>
          </a:p>
          <a:p>
            <a:r>
              <a:rPr lang="en-US" dirty="0">
                <a:solidFill>
                  <a:srgbClr val="C00000"/>
                </a:solidFill>
              </a:rPr>
              <a:t>%X - preferred time representation without the date</a:t>
            </a:r>
          </a:p>
          <a:p>
            <a:r>
              <a:rPr lang="en-US" dirty="0">
                <a:solidFill>
                  <a:srgbClr val="C00000"/>
                </a:solidFill>
              </a:rPr>
              <a:t>%y - year without a century (range 00 to 99)</a:t>
            </a:r>
          </a:p>
          <a:p>
            <a:r>
              <a:rPr lang="en-US" dirty="0">
                <a:solidFill>
                  <a:srgbClr val="C00000"/>
                </a:solidFill>
              </a:rPr>
              <a:t>%Y - year including the century</a:t>
            </a:r>
          </a:p>
          <a:p>
            <a:r>
              <a:rPr lang="en-US" dirty="0">
                <a:solidFill>
                  <a:srgbClr val="C00000"/>
                </a:solidFill>
              </a:rPr>
              <a:t>%Z or %z - time zone or name or abbreviation</a:t>
            </a:r>
          </a:p>
          <a:p>
            <a:r>
              <a:rPr lang="en-US" dirty="0">
                <a:solidFill>
                  <a:srgbClr val="C00000"/>
                </a:solidFill>
              </a:rPr>
              <a:t>%% - a literal % character</a:t>
            </a:r>
          </a:p>
          <a:p>
            <a:r>
              <a:rPr lang="en-US" dirty="0">
                <a:solidFill>
                  <a:srgbClr val="C00000"/>
                </a:solidFill>
              </a:rPr>
              <a:t>This is almost like a mini-language, but it’s worth understanding</a:t>
            </a:r>
          </a:p>
        </p:txBody>
      </p:sp>
      <p:sp>
        <p:nvSpPr>
          <p:cNvPr id="4" name="Slide Number Placeholder 3">
            <a:extLst>
              <a:ext uri="{FF2B5EF4-FFF2-40B4-BE49-F238E27FC236}">
                <a16:creationId xmlns:a16="http://schemas.microsoft.com/office/drawing/2014/main" id="{3256764D-A0FF-4FE4-BD21-35D1335F05A0}"/>
              </a:ext>
            </a:extLst>
          </p:cNvPr>
          <p:cNvSpPr>
            <a:spLocks noGrp="1"/>
          </p:cNvSpPr>
          <p:nvPr>
            <p:ph type="sldNum" sz="quarter" idx="10"/>
          </p:nvPr>
        </p:nvSpPr>
        <p:spPr/>
        <p:txBody>
          <a:bodyPr/>
          <a:lstStyle/>
          <a:p>
            <a:pPr>
              <a:defRPr/>
            </a:pPr>
            <a:fld id="{6DB1FBA9-0009-47E9-8D28-5B0116D2432D}" type="slidenum">
              <a:rPr lang="en-US" altLang="en-US" smtClean="0"/>
              <a:pPr>
                <a:defRPr/>
              </a:pPr>
              <a:t>542</a:t>
            </a:fld>
            <a:endParaRPr lang="en-US" altLang="en-US"/>
          </a:p>
        </p:txBody>
      </p:sp>
    </p:spTree>
    <p:extLst>
      <p:ext uri="{BB962C8B-B14F-4D97-AF65-F5344CB8AC3E}">
        <p14:creationId xmlns:p14="http://schemas.microsoft.com/office/powerpoint/2010/main" val="2495140094"/>
      </p:ext>
    </p:extLst>
  </p:cSld>
  <p:clrMapOvr>
    <a:masterClrMapping/>
  </p:clrMapOvr>
  <p:transition spd="med"/>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A2FB6-94D1-4ABF-B1DC-132D478DFDFB}"/>
              </a:ext>
            </a:extLst>
          </p:cNvPr>
          <p:cNvSpPr>
            <a:spLocks noGrp="1"/>
          </p:cNvSpPr>
          <p:nvPr>
            <p:ph type="title"/>
          </p:nvPr>
        </p:nvSpPr>
        <p:spPr/>
        <p:txBody>
          <a:bodyPr/>
          <a:lstStyle/>
          <a:p>
            <a:r>
              <a:rPr lang="en-US" dirty="0"/>
              <a:t>Date Time(cont)</a:t>
            </a:r>
          </a:p>
        </p:txBody>
      </p:sp>
      <p:sp>
        <p:nvSpPr>
          <p:cNvPr id="3" name="Content Placeholder 2">
            <a:extLst>
              <a:ext uri="{FF2B5EF4-FFF2-40B4-BE49-F238E27FC236}">
                <a16:creationId xmlns:a16="http://schemas.microsoft.com/office/drawing/2014/main" id="{FCA8F9F1-B373-478C-8AD2-5A1A7C7BD7F8}"/>
              </a:ext>
            </a:extLst>
          </p:cNvPr>
          <p:cNvSpPr>
            <a:spLocks noGrp="1"/>
          </p:cNvSpPr>
          <p:nvPr>
            <p:ph idx="1"/>
          </p:nvPr>
        </p:nvSpPr>
        <p:spPr/>
        <p:txBody>
          <a:bodyPr/>
          <a:lstStyle/>
          <a:p>
            <a:r>
              <a:rPr lang="en-US" dirty="0"/>
              <a:t>You can see then 22 June 2012 matches up with %d %B %Y</a:t>
            </a:r>
          </a:p>
          <a:p>
            <a:r>
              <a:rPr lang="en-US" b="1" dirty="0">
                <a:solidFill>
                  <a:srgbClr val="C00000"/>
                </a:solidFill>
              </a:rPr>
              <a:t>Class Question</a:t>
            </a:r>
          </a:p>
          <a:p>
            <a:r>
              <a:rPr lang="en-US" dirty="0">
                <a:solidFill>
                  <a:srgbClr val="C00000"/>
                </a:solidFill>
              </a:rPr>
              <a:t>Which format does  “15/06/2014” correspond with?</a:t>
            </a:r>
          </a:p>
          <a:p>
            <a:r>
              <a:rPr lang="en-US" b="1" dirty="0">
                <a:solidFill>
                  <a:srgbClr val="C00000"/>
                </a:solidFill>
              </a:rPr>
              <a:t>Note</a:t>
            </a:r>
          </a:p>
          <a:p>
            <a:r>
              <a:rPr lang="en-US" dirty="0"/>
              <a:t>Month is in double digit </a:t>
            </a:r>
            <a:r>
              <a:rPr lang="en-US" dirty="0">
                <a:sym typeface="Wingdings" panose="05000000000000000000" pitchFamily="2" charset="2"/>
              </a:rPr>
              <a:t>%m</a:t>
            </a:r>
            <a:endParaRPr lang="en-US" dirty="0"/>
          </a:p>
          <a:p>
            <a:r>
              <a:rPr lang="en-US" dirty="0"/>
              <a:t>Day is single to two digits </a:t>
            </a:r>
            <a:r>
              <a:rPr lang="en-US" dirty="0">
                <a:sym typeface="Wingdings" panose="05000000000000000000" pitchFamily="2" charset="2"/>
              </a:rPr>
              <a:t>%d</a:t>
            </a:r>
            <a:endParaRPr lang="en-US" dirty="0"/>
          </a:p>
          <a:p>
            <a:r>
              <a:rPr lang="en-US" dirty="0"/>
              <a:t>Full year is displayed  </a:t>
            </a:r>
            <a:r>
              <a:rPr lang="en-US" dirty="0">
                <a:sym typeface="Wingdings" panose="05000000000000000000" pitchFamily="2" charset="2"/>
              </a:rPr>
              <a:t> %Y</a:t>
            </a:r>
          </a:p>
          <a:p>
            <a:r>
              <a:rPr lang="en-US" b="1" dirty="0">
                <a:solidFill>
                  <a:srgbClr val="C00000"/>
                </a:solidFill>
                <a:sym typeface="Wingdings" panose="05000000000000000000" pitchFamily="2" charset="2"/>
              </a:rPr>
              <a:t>Let’s try</a:t>
            </a:r>
          </a:p>
          <a:p>
            <a:r>
              <a:rPr lang="en-US" i="1" dirty="0" err="1">
                <a:solidFill>
                  <a:srgbClr val="C00000"/>
                </a:solidFill>
              </a:rPr>
              <a:t>date_string</a:t>
            </a:r>
            <a:r>
              <a:rPr lang="en-US" i="1" dirty="0">
                <a:solidFill>
                  <a:srgbClr val="C00000"/>
                </a:solidFill>
              </a:rPr>
              <a:t> = “15/06/2014"</a:t>
            </a:r>
          </a:p>
          <a:p>
            <a:r>
              <a:rPr lang="en-US" i="1" dirty="0">
                <a:solidFill>
                  <a:srgbClr val="C00000"/>
                </a:solidFill>
              </a:rPr>
              <a:t>print("</a:t>
            </a:r>
            <a:r>
              <a:rPr lang="en-US" i="1" dirty="0" err="1">
                <a:solidFill>
                  <a:srgbClr val="C00000"/>
                </a:solidFill>
              </a:rPr>
              <a:t>date_string</a:t>
            </a:r>
            <a:r>
              <a:rPr lang="en-US" i="1" dirty="0">
                <a:solidFill>
                  <a:srgbClr val="C00000"/>
                </a:solidFill>
              </a:rPr>
              <a:t> =", </a:t>
            </a:r>
            <a:r>
              <a:rPr lang="en-US" i="1" dirty="0" err="1">
                <a:solidFill>
                  <a:srgbClr val="C00000"/>
                </a:solidFill>
              </a:rPr>
              <a:t>date_string</a:t>
            </a:r>
            <a:r>
              <a:rPr lang="en-US" i="1" dirty="0">
                <a:solidFill>
                  <a:srgbClr val="C00000"/>
                </a:solidFill>
              </a:rPr>
              <a:t>)</a:t>
            </a:r>
          </a:p>
          <a:p>
            <a:endParaRPr lang="en-US" i="1" dirty="0">
              <a:solidFill>
                <a:srgbClr val="C00000"/>
              </a:solidFill>
            </a:endParaRPr>
          </a:p>
          <a:p>
            <a:r>
              <a:rPr lang="en-US" i="1" dirty="0" err="1">
                <a:solidFill>
                  <a:srgbClr val="C00000"/>
                </a:solidFill>
              </a:rPr>
              <a:t>date_object</a:t>
            </a:r>
            <a:r>
              <a:rPr lang="en-US" i="1" dirty="0">
                <a:solidFill>
                  <a:srgbClr val="C00000"/>
                </a:solidFill>
              </a:rPr>
              <a:t> = </a:t>
            </a:r>
            <a:r>
              <a:rPr lang="en-US" i="1" dirty="0" err="1">
                <a:solidFill>
                  <a:srgbClr val="C00000"/>
                </a:solidFill>
              </a:rPr>
              <a:t>datetime.strptime</a:t>
            </a:r>
            <a:r>
              <a:rPr lang="en-US" i="1" dirty="0">
                <a:solidFill>
                  <a:srgbClr val="C00000"/>
                </a:solidFill>
              </a:rPr>
              <a:t>(</a:t>
            </a:r>
            <a:r>
              <a:rPr lang="en-US" i="1" dirty="0" err="1">
                <a:solidFill>
                  <a:srgbClr val="C00000"/>
                </a:solidFill>
              </a:rPr>
              <a:t>date_string</a:t>
            </a:r>
            <a:r>
              <a:rPr lang="en-US" i="1" dirty="0">
                <a:solidFill>
                  <a:srgbClr val="C00000"/>
                </a:solidFill>
              </a:rPr>
              <a:t>, "%d/%m/%Y")</a:t>
            </a:r>
          </a:p>
          <a:p>
            <a:r>
              <a:rPr lang="en-US" i="1" dirty="0">
                <a:solidFill>
                  <a:srgbClr val="C00000"/>
                </a:solidFill>
              </a:rPr>
              <a:t>print("</a:t>
            </a:r>
            <a:r>
              <a:rPr lang="en-US" i="1" dirty="0" err="1">
                <a:solidFill>
                  <a:srgbClr val="C00000"/>
                </a:solidFill>
              </a:rPr>
              <a:t>date_object</a:t>
            </a:r>
            <a:r>
              <a:rPr lang="en-US" i="1" dirty="0">
                <a:solidFill>
                  <a:srgbClr val="C00000"/>
                </a:solidFill>
              </a:rPr>
              <a:t> =", </a:t>
            </a:r>
            <a:r>
              <a:rPr lang="en-US" i="1" dirty="0" err="1">
                <a:solidFill>
                  <a:srgbClr val="C00000"/>
                </a:solidFill>
              </a:rPr>
              <a:t>date_object</a:t>
            </a:r>
            <a:r>
              <a:rPr lang="en-US" i="1" dirty="0">
                <a:solidFill>
                  <a:srgbClr val="C00000"/>
                </a:solidFill>
              </a:rPr>
              <a:t>)</a:t>
            </a:r>
          </a:p>
          <a:p>
            <a:endParaRPr lang="en-US" dirty="0">
              <a:sym typeface="Wingdings" panose="05000000000000000000" pitchFamily="2" charset="2"/>
            </a:endParaRPr>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67DE115-387A-49DC-BE1A-15EF6B9D5B7F}"/>
              </a:ext>
            </a:extLst>
          </p:cNvPr>
          <p:cNvSpPr>
            <a:spLocks noGrp="1"/>
          </p:cNvSpPr>
          <p:nvPr>
            <p:ph type="sldNum" sz="quarter" idx="10"/>
          </p:nvPr>
        </p:nvSpPr>
        <p:spPr/>
        <p:txBody>
          <a:bodyPr/>
          <a:lstStyle/>
          <a:p>
            <a:pPr>
              <a:defRPr/>
            </a:pPr>
            <a:fld id="{6DB1FBA9-0009-47E9-8D28-5B0116D2432D}" type="slidenum">
              <a:rPr lang="en-US" altLang="en-US" smtClean="0"/>
              <a:pPr>
                <a:defRPr/>
              </a:pPr>
              <a:t>543</a:t>
            </a:fld>
            <a:endParaRPr lang="en-US" altLang="en-US"/>
          </a:p>
        </p:txBody>
      </p:sp>
    </p:spTree>
    <p:extLst>
      <p:ext uri="{BB962C8B-B14F-4D97-AF65-F5344CB8AC3E}">
        <p14:creationId xmlns:p14="http://schemas.microsoft.com/office/powerpoint/2010/main" val="1838607108"/>
      </p:ext>
    </p:extLst>
  </p:cSld>
  <p:clrMapOvr>
    <a:masterClrMapping/>
  </p:clrMapOvr>
  <p:transition spd="med"/>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C4444-F62F-4DD1-B740-954BF2372B2B}"/>
              </a:ext>
            </a:extLst>
          </p:cNvPr>
          <p:cNvSpPr>
            <a:spLocks noGrp="1"/>
          </p:cNvSpPr>
          <p:nvPr>
            <p:ph type="title"/>
          </p:nvPr>
        </p:nvSpPr>
        <p:spPr/>
        <p:txBody>
          <a:bodyPr/>
          <a:lstStyle/>
          <a:p>
            <a:r>
              <a:rPr lang="en-US" dirty="0"/>
              <a:t>Date Time(cont)</a:t>
            </a:r>
          </a:p>
        </p:txBody>
      </p:sp>
      <p:pic>
        <p:nvPicPr>
          <p:cNvPr id="5" name="Content Placeholder 4">
            <a:extLst>
              <a:ext uri="{FF2B5EF4-FFF2-40B4-BE49-F238E27FC236}">
                <a16:creationId xmlns:a16="http://schemas.microsoft.com/office/drawing/2014/main" id="{AF3856C7-B926-4F2F-8F47-D9F66758F781}"/>
              </a:ext>
            </a:extLst>
          </p:cNvPr>
          <p:cNvPicPr>
            <a:picLocks noGrp="1" noChangeAspect="1"/>
          </p:cNvPicPr>
          <p:nvPr>
            <p:ph idx="1"/>
          </p:nvPr>
        </p:nvPicPr>
        <p:blipFill>
          <a:blip r:embed="rId2"/>
          <a:stretch>
            <a:fillRect/>
          </a:stretch>
        </p:blipFill>
        <p:spPr>
          <a:xfrm>
            <a:off x="109537" y="1143000"/>
            <a:ext cx="8924925" cy="5105400"/>
          </a:xfrm>
          <a:prstGeom prst="rect">
            <a:avLst/>
          </a:prstGeom>
        </p:spPr>
      </p:pic>
      <p:sp>
        <p:nvSpPr>
          <p:cNvPr id="4" name="Slide Number Placeholder 3">
            <a:extLst>
              <a:ext uri="{FF2B5EF4-FFF2-40B4-BE49-F238E27FC236}">
                <a16:creationId xmlns:a16="http://schemas.microsoft.com/office/drawing/2014/main" id="{80A438BF-D6BB-4A2E-8A4D-EDD1AD2CACF4}"/>
              </a:ext>
            </a:extLst>
          </p:cNvPr>
          <p:cNvSpPr>
            <a:spLocks noGrp="1"/>
          </p:cNvSpPr>
          <p:nvPr>
            <p:ph type="sldNum" sz="quarter" idx="10"/>
          </p:nvPr>
        </p:nvSpPr>
        <p:spPr/>
        <p:txBody>
          <a:bodyPr/>
          <a:lstStyle/>
          <a:p>
            <a:pPr>
              <a:defRPr/>
            </a:pPr>
            <a:fld id="{6DB1FBA9-0009-47E9-8D28-5B0116D2432D}" type="slidenum">
              <a:rPr lang="en-US" altLang="en-US" smtClean="0"/>
              <a:pPr>
                <a:defRPr/>
              </a:pPr>
              <a:t>544</a:t>
            </a:fld>
            <a:endParaRPr lang="en-US" altLang="en-US"/>
          </a:p>
        </p:txBody>
      </p:sp>
    </p:spTree>
    <p:extLst>
      <p:ext uri="{BB962C8B-B14F-4D97-AF65-F5344CB8AC3E}">
        <p14:creationId xmlns:p14="http://schemas.microsoft.com/office/powerpoint/2010/main" val="1039438227"/>
      </p:ext>
    </p:extLst>
  </p:cSld>
  <p:clrMapOvr>
    <a:masterClrMapping/>
  </p:clrMapOvr>
  <p:transition spd="med"/>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21CB5-7BCC-43F2-A34A-FA9BB6DB1265}"/>
              </a:ext>
            </a:extLst>
          </p:cNvPr>
          <p:cNvSpPr>
            <a:spLocks noGrp="1"/>
          </p:cNvSpPr>
          <p:nvPr>
            <p:ph type="title"/>
          </p:nvPr>
        </p:nvSpPr>
        <p:spPr/>
        <p:txBody>
          <a:bodyPr/>
          <a:lstStyle/>
          <a:p>
            <a:r>
              <a:rPr lang="en-US" dirty="0"/>
              <a:t>Date Time(cont)</a:t>
            </a:r>
          </a:p>
        </p:txBody>
      </p:sp>
      <p:sp>
        <p:nvSpPr>
          <p:cNvPr id="3" name="Content Placeholder 2">
            <a:extLst>
              <a:ext uri="{FF2B5EF4-FFF2-40B4-BE49-F238E27FC236}">
                <a16:creationId xmlns:a16="http://schemas.microsoft.com/office/drawing/2014/main" id="{D8C825BE-A23F-4985-B154-B3CC43CBC42F}"/>
              </a:ext>
            </a:extLst>
          </p:cNvPr>
          <p:cNvSpPr>
            <a:spLocks noGrp="1"/>
          </p:cNvSpPr>
          <p:nvPr>
            <p:ph idx="1"/>
          </p:nvPr>
        </p:nvSpPr>
        <p:spPr/>
        <p:txBody>
          <a:bodyPr/>
          <a:lstStyle/>
          <a:p>
            <a:r>
              <a:rPr lang="en-US" b="1" dirty="0" err="1">
                <a:solidFill>
                  <a:srgbClr val="C00000"/>
                </a:solidFill>
              </a:rPr>
              <a:t>Timezone</a:t>
            </a:r>
            <a:r>
              <a:rPr lang="en-US" b="1" dirty="0">
                <a:solidFill>
                  <a:srgbClr val="C00000"/>
                </a:solidFill>
              </a:rPr>
              <a:t> in Python</a:t>
            </a:r>
          </a:p>
          <a:p>
            <a:r>
              <a:rPr lang="en-US" dirty="0"/>
              <a:t>If you are interested in displaying time and dates in a different time zone, Python has a package for you, and it is </a:t>
            </a:r>
            <a:r>
              <a:rPr lang="en-US" dirty="0" err="1"/>
              <a:t>pytZ</a:t>
            </a:r>
            <a:r>
              <a:rPr lang="en-US" dirty="0"/>
              <a:t> (use pip install </a:t>
            </a:r>
            <a:r>
              <a:rPr lang="en-US" dirty="0" err="1"/>
              <a:t>pytZ</a:t>
            </a:r>
            <a:r>
              <a:rPr lang="en-US" dirty="0"/>
              <a:t> to install)</a:t>
            </a:r>
          </a:p>
          <a:p>
            <a:r>
              <a:rPr lang="en-US" b="1" dirty="0"/>
              <a:t>Example</a:t>
            </a:r>
          </a:p>
          <a:p>
            <a:r>
              <a:rPr lang="en-US" sz="1800" i="1" dirty="0">
                <a:solidFill>
                  <a:srgbClr val="C00000"/>
                </a:solidFill>
              </a:rPr>
              <a:t>from datetime import datetime</a:t>
            </a:r>
          </a:p>
          <a:p>
            <a:r>
              <a:rPr lang="en-US" sz="1800" i="1" dirty="0">
                <a:solidFill>
                  <a:srgbClr val="C00000"/>
                </a:solidFill>
              </a:rPr>
              <a:t>import </a:t>
            </a:r>
            <a:r>
              <a:rPr lang="en-US" sz="1800" i="1" dirty="0" err="1">
                <a:solidFill>
                  <a:srgbClr val="C00000"/>
                </a:solidFill>
              </a:rPr>
              <a:t>pytz</a:t>
            </a:r>
            <a:r>
              <a:rPr lang="en-US" sz="1800" i="1" dirty="0">
                <a:solidFill>
                  <a:srgbClr val="C00000"/>
                </a:solidFill>
              </a:rPr>
              <a:t> </a:t>
            </a:r>
          </a:p>
          <a:p>
            <a:r>
              <a:rPr lang="en-US" sz="1800" i="1" dirty="0">
                <a:solidFill>
                  <a:srgbClr val="C00000"/>
                </a:solidFill>
              </a:rPr>
              <a:t>local = datetime.now()</a:t>
            </a:r>
          </a:p>
          <a:p>
            <a:r>
              <a:rPr lang="en-US" sz="1800" i="1" dirty="0">
                <a:solidFill>
                  <a:srgbClr val="C00000"/>
                </a:solidFill>
              </a:rPr>
              <a:t>print("Local:", </a:t>
            </a:r>
            <a:r>
              <a:rPr lang="en-US" sz="1800" i="1" dirty="0" err="1">
                <a:solidFill>
                  <a:srgbClr val="C00000"/>
                </a:solidFill>
              </a:rPr>
              <a:t>local.strftime</a:t>
            </a:r>
            <a:r>
              <a:rPr lang="en-US" sz="1800" i="1" dirty="0">
                <a:solidFill>
                  <a:srgbClr val="C00000"/>
                </a:solidFill>
              </a:rPr>
              <a:t>("%m/%d/%Y, %H:%M:%S"))</a:t>
            </a:r>
          </a:p>
          <a:p>
            <a:r>
              <a:rPr lang="en-US" sz="1800" i="1" dirty="0" err="1">
                <a:solidFill>
                  <a:srgbClr val="C00000"/>
                </a:solidFill>
              </a:rPr>
              <a:t>tz_NY</a:t>
            </a:r>
            <a:r>
              <a:rPr lang="en-US" sz="1800" i="1" dirty="0">
                <a:solidFill>
                  <a:srgbClr val="C00000"/>
                </a:solidFill>
              </a:rPr>
              <a:t> = </a:t>
            </a:r>
            <a:r>
              <a:rPr lang="en-US" sz="1800" i="1" dirty="0" err="1">
                <a:solidFill>
                  <a:srgbClr val="C00000"/>
                </a:solidFill>
              </a:rPr>
              <a:t>pytz.timezone</a:t>
            </a:r>
            <a:r>
              <a:rPr lang="en-US" sz="1800" i="1" dirty="0">
                <a:solidFill>
                  <a:srgbClr val="C00000"/>
                </a:solidFill>
              </a:rPr>
              <a:t>('America/</a:t>
            </a:r>
            <a:r>
              <a:rPr lang="en-US" sz="1800" i="1" dirty="0" err="1">
                <a:solidFill>
                  <a:srgbClr val="C00000"/>
                </a:solidFill>
              </a:rPr>
              <a:t>New_York</a:t>
            </a:r>
            <a:r>
              <a:rPr lang="en-US" sz="1800" i="1" dirty="0">
                <a:solidFill>
                  <a:srgbClr val="C00000"/>
                </a:solidFill>
              </a:rPr>
              <a:t>') </a:t>
            </a:r>
          </a:p>
          <a:p>
            <a:r>
              <a:rPr lang="en-US" sz="1800" i="1" dirty="0" err="1">
                <a:solidFill>
                  <a:srgbClr val="C00000"/>
                </a:solidFill>
              </a:rPr>
              <a:t>datetime_NY</a:t>
            </a:r>
            <a:r>
              <a:rPr lang="en-US" sz="1800" i="1" dirty="0">
                <a:solidFill>
                  <a:srgbClr val="C00000"/>
                </a:solidFill>
              </a:rPr>
              <a:t> = datetime.now(</a:t>
            </a:r>
            <a:r>
              <a:rPr lang="en-US" sz="1800" i="1" dirty="0" err="1">
                <a:solidFill>
                  <a:srgbClr val="C00000"/>
                </a:solidFill>
              </a:rPr>
              <a:t>tz_NY</a:t>
            </a:r>
            <a:r>
              <a:rPr lang="en-US" sz="1800" i="1" dirty="0">
                <a:solidFill>
                  <a:srgbClr val="C00000"/>
                </a:solidFill>
              </a:rPr>
              <a:t>)</a:t>
            </a:r>
          </a:p>
          <a:p>
            <a:r>
              <a:rPr lang="en-US" sz="1800" i="1" dirty="0">
                <a:solidFill>
                  <a:srgbClr val="C00000"/>
                </a:solidFill>
              </a:rPr>
              <a:t>print("NY:", </a:t>
            </a:r>
            <a:r>
              <a:rPr lang="en-US" sz="1800" i="1" dirty="0" err="1">
                <a:solidFill>
                  <a:srgbClr val="C00000"/>
                </a:solidFill>
              </a:rPr>
              <a:t>datetime_NY.strftime</a:t>
            </a:r>
            <a:r>
              <a:rPr lang="en-US" sz="1800" i="1" dirty="0">
                <a:solidFill>
                  <a:srgbClr val="C00000"/>
                </a:solidFill>
              </a:rPr>
              <a:t>("%m/%d/%Y, %H:%M:%S"))</a:t>
            </a:r>
          </a:p>
          <a:p>
            <a:r>
              <a:rPr lang="en-US" sz="1800" i="1" dirty="0" err="1">
                <a:solidFill>
                  <a:srgbClr val="C00000"/>
                </a:solidFill>
              </a:rPr>
              <a:t>tz_London</a:t>
            </a:r>
            <a:r>
              <a:rPr lang="en-US" sz="1800" i="1" dirty="0">
                <a:solidFill>
                  <a:srgbClr val="C00000"/>
                </a:solidFill>
              </a:rPr>
              <a:t> = </a:t>
            </a:r>
            <a:r>
              <a:rPr lang="en-US" sz="1800" i="1" dirty="0" err="1">
                <a:solidFill>
                  <a:srgbClr val="C00000"/>
                </a:solidFill>
              </a:rPr>
              <a:t>pytz.timezone</a:t>
            </a:r>
            <a:r>
              <a:rPr lang="en-US" sz="1800" i="1" dirty="0">
                <a:solidFill>
                  <a:srgbClr val="C00000"/>
                </a:solidFill>
              </a:rPr>
              <a:t>('Europe/London')</a:t>
            </a:r>
          </a:p>
          <a:p>
            <a:r>
              <a:rPr lang="en-US" sz="1800" i="1" dirty="0" err="1">
                <a:solidFill>
                  <a:srgbClr val="C00000"/>
                </a:solidFill>
              </a:rPr>
              <a:t>datetime_London</a:t>
            </a:r>
            <a:r>
              <a:rPr lang="en-US" sz="1800" i="1" dirty="0">
                <a:solidFill>
                  <a:srgbClr val="C00000"/>
                </a:solidFill>
              </a:rPr>
              <a:t> = datetime.now(tz_London)</a:t>
            </a:r>
          </a:p>
          <a:p>
            <a:r>
              <a:rPr lang="en-US" sz="1800" i="1" dirty="0">
                <a:solidFill>
                  <a:srgbClr val="C00000"/>
                </a:solidFill>
              </a:rPr>
              <a:t>print("London:", </a:t>
            </a:r>
            <a:r>
              <a:rPr lang="en-US" sz="1800" i="1" dirty="0" err="1">
                <a:solidFill>
                  <a:srgbClr val="C00000"/>
                </a:solidFill>
              </a:rPr>
              <a:t>datetime_London.strftime</a:t>
            </a:r>
            <a:r>
              <a:rPr lang="en-US" sz="1800" i="1" dirty="0">
                <a:solidFill>
                  <a:srgbClr val="C00000"/>
                </a:solidFill>
              </a:rPr>
              <a:t>("%m/%d/%Y, %H:%M:%S"))</a:t>
            </a:r>
          </a:p>
        </p:txBody>
      </p:sp>
      <p:sp>
        <p:nvSpPr>
          <p:cNvPr id="4" name="Slide Number Placeholder 3">
            <a:extLst>
              <a:ext uri="{FF2B5EF4-FFF2-40B4-BE49-F238E27FC236}">
                <a16:creationId xmlns:a16="http://schemas.microsoft.com/office/drawing/2014/main" id="{3F415354-A054-49B6-A77C-CF454670DF8F}"/>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1FBA9-0009-47E9-8D28-5B0116D2432D}" type="slidenum">
              <a:rPr kumimoji="0" lang="en-US" altLang="en-US" sz="1400" b="0" i="0" u="none" strike="noStrike" kern="1200" cap="none" spc="0" normalizeH="0" baseline="0" noProof="0" smtClean="0">
                <a:ln>
                  <a:noFill/>
                </a:ln>
                <a:solidFill>
                  <a:srgbClr val="000000"/>
                </a:solidFill>
                <a:effectLst/>
                <a:uLnTx/>
                <a:uFillTx/>
                <a:latin typeface="Tahoma" panose="020B0604030504040204" pitchFamily="34" charset="0"/>
                <a:ea typeface="+mn-ea"/>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545</a:t>
            </a:fld>
            <a:endPar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mn-ea"/>
              <a:cs typeface="Times New Roman" panose="02020603050405020304" pitchFamily="18" charset="0"/>
            </a:endParaRPr>
          </a:p>
        </p:txBody>
      </p:sp>
    </p:spTree>
    <p:extLst>
      <p:ext uri="{BB962C8B-B14F-4D97-AF65-F5344CB8AC3E}">
        <p14:creationId xmlns:p14="http://schemas.microsoft.com/office/powerpoint/2010/main" val="4178521671"/>
      </p:ext>
    </p:extLst>
  </p:cSld>
  <p:clrMapOvr>
    <a:masterClrMapping/>
  </p:clrMapOvr>
  <p:transition spd="med"/>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112B9-8247-4DBD-8559-0B2D6F7304B0}"/>
              </a:ext>
            </a:extLst>
          </p:cNvPr>
          <p:cNvSpPr>
            <a:spLocks noGrp="1"/>
          </p:cNvSpPr>
          <p:nvPr>
            <p:ph type="title"/>
          </p:nvPr>
        </p:nvSpPr>
        <p:spPr/>
        <p:txBody>
          <a:bodyPr/>
          <a:lstStyle/>
          <a:p>
            <a:r>
              <a:rPr lang="en-US" dirty="0"/>
              <a:t>Date Time(cont)</a:t>
            </a:r>
          </a:p>
        </p:txBody>
      </p:sp>
      <p:pic>
        <p:nvPicPr>
          <p:cNvPr id="5" name="Content Placeholder 4">
            <a:extLst>
              <a:ext uri="{FF2B5EF4-FFF2-40B4-BE49-F238E27FC236}">
                <a16:creationId xmlns:a16="http://schemas.microsoft.com/office/drawing/2014/main" id="{1FF3DB29-D434-4F60-AC87-7B090B0BD197}"/>
              </a:ext>
            </a:extLst>
          </p:cNvPr>
          <p:cNvPicPr>
            <a:picLocks noGrp="1" noChangeAspect="1"/>
          </p:cNvPicPr>
          <p:nvPr>
            <p:ph idx="1"/>
          </p:nvPr>
        </p:nvPicPr>
        <p:blipFill>
          <a:blip r:embed="rId2"/>
          <a:stretch>
            <a:fillRect/>
          </a:stretch>
        </p:blipFill>
        <p:spPr>
          <a:xfrm>
            <a:off x="109537" y="1219200"/>
            <a:ext cx="8924925" cy="5334000"/>
          </a:xfrm>
          <a:prstGeom prst="rect">
            <a:avLst/>
          </a:prstGeom>
        </p:spPr>
      </p:pic>
      <p:sp>
        <p:nvSpPr>
          <p:cNvPr id="4" name="Slide Number Placeholder 3">
            <a:extLst>
              <a:ext uri="{FF2B5EF4-FFF2-40B4-BE49-F238E27FC236}">
                <a16:creationId xmlns:a16="http://schemas.microsoft.com/office/drawing/2014/main" id="{C16805DE-5DFC-446B-8C48-C72BAAD4B6C4}"/>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1FBA9-0009-47E9-8D28-5B0116D2432D}" type="slidenum">
              <a:rPr kumimoji="0" lang="en-US" altLang="en-US" sz="1400" b="0" i="0" u="none" strike="noStrike" kern="1200" cap="none" spc="0" normalizeH="0" baseline="0" noProof="0" smtClean="0">
                <a:ln>
                  <a:noFill/>
                </a:ln>
                <a:solidFill>
                  <a:srgbClr val="000000"/>
                </a:solidFill>
                <a:effectLst/>
                <a:uLnTx/>
                <a:uFillTx/>
                <a:latin typeface="Tahoma" panose="020B0604030504040204" pitchFamily="34" charset="0"/>
                <a:ea typeface="+mn-ea"/>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546</a:t>
            </a:fld>
            <a:endPar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mn-ea"/>
              <a:cs typeface="Times New Roman" panose="02020603050405020304" pitchFamily="18" charset="0"/>
            </a:endParaRPr>
          </a:p>
        </p:txBody>
      </p:sp>
    </p:spTree>
    <p:extLst>
      <p:ext uri="{BB962C8B-B14F-4D97-AF65-F5344CB8AC3E}">
        <p14:creationId xmlns:p14="http://schemas.microsoft.com/office/powerpoint/2010/main" val="102777194"/>
      </p:ext>
    </p:extLst>
  </p:cSld>
  <p:clrMapOvr>
    <a:masterClrMapping/>
  </p:clrMapOvr>
  <p:transition spd="med"/>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14D84-528A-45B6-B8A8-715584C3E7D6}"/>
              </a:ext>
            </a:extLst>
          </p:cNvPr>
          <p:cNvSpPr>
            <a:spLocks noGrp="1"/>
          </p:cNvSpPr>
          <p:nvPr>
            <p:ph type="title"/>
          </p:nvPr>
        </p:nvSpPr>
        <p:spPr/>
        <p:txBody>
          <a:bodyPr/>
          <a:lstStyle/>
          <a:p>
            <a:r>
              <a:rPr lang="en-US" dirty="0"/>
              <a:t>Date Time(cont)</a:t>
            </a:r>
          </a:p>
        </p:txBody>
      </p:sp>
      <p:sp>
        <p:nvSpPr>
          <p:cNvPr id="3" name="Content Placeholder 2">
            <a:extLst>
              <a:ext uri="{FF2B5EF4-FFF2-40B4-BE49-F238E27FC236}">
                <a16:creationId xmlns:a16="http://schemas.microsoft.com/office/drawing/2014/main" id="{A8ECA008-A78B-4128-A36B-53570E624B2C}"/>
              </a:ext>
            </a:extLst>
          </p:cNvPr>
          <p:cNvSpPr>
            <a:spLocks noGrp="1"/>
          </p:cNvSpPr>
          <p:nvPr>
            <p:ph idx="1"/>
          </p:nvPr>
        </p:nvSpPr>
        <p:spPr/>
        <p:txBody>
          <a:bodyPr/>
          <a:lstStyle/>
          <a:p>
            <a:r>
              <a:rPr lang="en-CA" dirty="0"/>
              <a:t>Suppose that you are given a date (datetime object), and want to determine the day of the week?</a:t>
            </a:r>
          </a:p>
          <a:p>
            <a:r>
              <a:rPr lang="en-CA" dirty="0"/>
              <a:t>There is a method called </a:t>
            </a:r>
            <a:r>
              <a:rPr lang="en-CA" dirty="0">
                <a:solidFill>
                  <a:srgbClr val="C00000"/>
                </a:solidFill>
              </a:rPr>
              <a:t>weekday </a:t>
            </a:r>
            <a:r>
              <a:rPr lang="en-CA" dirty="0"/>
              <a:t>that will determine the day of the week</a:t>
            </a:r>
            <a:endParaRPr lang="en-CA" dirty="0">
              <a:solidFill>
                <a:srgbClr val="C00000"/>
              </a:solidFill>
            </a:endParaRPr>
          </a:p>
          <a:p>
            <a:r>
              <a:rPr lang="en-CA" dirty="0">
                <a:solidFill>
                  <a:srgbClr val="C00000"/>
                </a:solidFill>
              </a:rPr>
              <a:t>Example</a:t>
            </a:r>
            <a:endParaRPr lang="en-US" dirty="0">
              <a:solidFill>
                <a:srgbClr val="C00000"/>
              </a:solidFill>
            </a:endParaRPr>
          </a:p>
          <a:p>
            <a:r>
              <a:rPr lang="en-CA" i="1" dirty="0">
                <a:solidFill>
                  <a:srgbClr val="C00000"/>
                </a:solidFill>
              </a:rPr>
              <a:t>today = </a:t>
            </a:r>
            <a:r>
              <a:rPr lang="en-CA" i="1" dirty="0" err="1">
                <a:solidFill>
                  <a:srgbClr val="C00000"/>
                </a:solidFill>
              </a:rPr>
              <a:t>datetime.datetime</a:t>
            </a:r>
            <a:r>
              <a:rPr lang="en-CA" i="1" dirty="0">
                <a:solidFill>
                  <a:srgbClr val="C00000"/>
                </a:solidFill>
              </a:rPr>
              <a:t>(2017, 10, 20)</a:t>
            </a:r>
          </a:p>
          <a:p>
            <a:r>
              <a:rPr lang="en-CA" i="1" dirty="0" err="1">
                <a:solidFill>
                  <a:srgbClr val="C00000"/>
                </a:solidFill>
              </a:rPr>
              <a:t>today.weekday</a:t>
            </a:r>
            <a:r>
              <a:rPr lang="en-CA" i="1" dirty="0">
                <a:solidFill>
                  <a:srgbClr val="C00000"/>
                </a:solidFill>
              </a:rPr>
              <a:t>()  # look for this</a:t>
            </a:r>
          </a:p>
          <a:p>
            <a:r>
              <a:rPr lang="en-CA" b="0" i="0" dirty="0">
                <a:solidFill>
                  <a:srgbClr val="535A60"/>
                </a:solidFill>
                <a:effectLst/>
                <a:latin typeface="Arial" panose="020B0604020202020204" pitchFamily="34" charset="0"/>
              </a:rPr>
              <a:t>Return the day of the week as an integer, where Monday is 0 and Sunday is 6</a:t>
            </a:r>
            <a:endParaRPr lang="en-CA" i="1" dirty="0">
              <a:solidFill>
                <a:srgbClr val="C00000"/>
              </a:solidFill>
            </a:endParaRPr>
          </a:p>
          <a:p>
            <a:endParaRPr lang="en-US" i="1" dirty="0">
              <a:solidFill>
                <a:srgbClr val="C00000"/>
              </a:solidFill>
            </a:endParaRPr>
          </a:p>
          <a:p>
            <a:endParaRPr lang="en-US" i="1" dirty="0">
              <a:solidFill>
                <a:srgbClr val="C00000"/>
              </a:solidFill>
            </a:endParaRPr>
          </a:p>
          <a:p>
            <a:endParaRPr lang="en-US" i="1" dirty="0">
              <a:solidFill>
                <a:srgbClr val="C00000"/>
              </a:solidFill>
            </a:endParaRPr>
          </a:p>
          <a:p>
            <a:endParaRPr lang="en-US" i="1" dirty="0">
              <a:solidFill>
                <a:srgbClr val="C00000"/>
              </a:solidFill>
            </a:endParaRPr>
          </a:p>
          <a:p>
            <a:endParaRPr lang="en-US" i="1" dirty="0">
              <a:solidFill>
                <a:srgbClr val="C00000"/>
              </a:solidFill>
            </a:endParaRPr>
          </a:p>
          <a:p>
            <a:endParaRPr lang="en-US" i="1" dirty="0">
              <a:solidFill>
                <a:srgbClr val="C00000"/>
              </a:solidFill>
            </a:endParaRPr>
          </a:p>
          <a:p>
            <a:r>
              <a:rPr lang="en-US" i="1" dirty="0">
                <a:solidFill>
                  <a:srgbClr val="C00000"/>
                </a:solidFill>
              </a:rPr>
              <a:t>The day of the week is Friday</a:t>
            </a:r>
          </a:p>
        </p:txBody>
      </p:sp>
      <p:sp>
        <p:nvSpPr>
          <p:cNvPr id="4" name="Slide Number Placeholder 3">
            <a:extLst>
              <a:ext uri="{FF2B5EF4-FFF2-40B4-BE49-F238E27FC236}">
                <a16:creationId xmlns:a16="http://schemas.microsoft.com/office/drawing/2014/main" id="{3E5E0ECC-3AA0-4284-8574-443D1673757B}"/>
              </a:ext>
            </a:extLst>
          </p:cNvPr>
          <p:cNvSpPr>
            <a:spLocks noGrp="1"/>
          </p:cNvSpPr>
          <p:nvPr>
            <p:ph type="sldNum" sz="quarter" idx="10"/>
          </p:nvPr>
        </p:nvSpPr>
        <p:spPr/>
        <p:txBody>
          <a:bodyPr/>
          <a:lstStyle/>
          <a:p>
            <a:pPr>
              <a:defRPr/>
            </a:pPr>
            <a:fld id="{6DB1FBA9-0009-47E9-8D28-5B0116D2432D}" type="slidenum">
              <a:rPr lang="en-US" altLang="en-US" smtClean="0"/>
              <a:pPr>
                <a:defRPr/>
              </a:pPr>
              <a:t>547</a:t>
            </a:fld>
            <a:endParaRPr lang="en-US" altLang="en-US"/>
          </a:p>
        </p:txBody>
      </p:sp>
      <p:pic>
        <p:nvPicPr>
          <p:cNvPr id="5" name="Picture 4">
            <a:extLst>
              <a:ext uri="{FF2B5EF4-FFF2-40B4-BE49-F238E27FC236}">
                <a16:creationId xmlns:a16="http://schemas.microsoft.com/office/drawing/2014/main" id="{AC197265-1D1D-4A00-B0DE-C0D5A3B8935A}"/>
              </a:ext>
            </a:extLst>
          </p:cNvPr>
          <p:cNvPicPr>
            <a:picLocks noChangeAspect="1"/>
          </p:cNvPicPr>
          <p:nvPr/>
        </p:nvPicPr>
        <p:blipFill>
          <a:blip r:embed="rId2"/>
          <a:stretch>
            <a:fillRect/>
          </a:stretch>
        </p:blipFill>
        <p:spPr>
          <a:xfrm>
            <a:off x="304800" y="5402580"/>
            <a:ext cx="5495925" cy="575309"/>
          </a:xfrm>
          <a:prstGeom prst="rect">
            <a:avLst/>
          </a:prstGeom>
        </p:spPr>
      </p:pic>
      <p:graphicFrame>
        <p:nvGraphicFramePr>
          <p:cNvPr id="7" name="Table 6">
            <a:extLst>
              <a:ext uri="{FF2B5EF4-FFF2-40B4-BE49-F238E27FC236}">
                <a16:creationId xmlns:a16="http://schemas.microsoft.com/office/drawing/2014/main" id="{DDAB41A2-E12A-4295-A528-C129B20DAF28}"/>
              </a:ext>
            </a:extLst>
          </p:cNvPr>
          <p:cNvGraphicFramePr>
            <a:graphicFrameLocks noGrp="1"/>
          </p:cNvGraphicFramePr>
          <p:nvPr>
            <p:extLst>
              <p:ext uri="{D42A27DB-BD31-4B8C-83A1-F6EECF244321}">
                <p14:modId xmlns:p14="http://schemas.microsoft.com/office/powerpoint/2010/main" val="1371729022"/>
              </p:ext>
            </p:extLst>
          </p:nvPr>
        </p:nvGraphicFramePr>
        <p:xfrm>
          <a:off x="304800" y="3867555"/>
          <a:ext cx="2197100" cy="1463040"/>
        </p:xfrm>
        <a:graphic>
          <a:graphicData uri="http://schemas.openxmlformats.org/drawingml/2006/table">
            <a:tbl>
              <a:tblPr>
                <a:tableStyleId>{5C22544A-7EE6-4342-B048-85BDC9FD1C3A}</a:tableStyleId>
              </a:tblPr>
              <a:tblGrid>
                <a:gridCol w="812800">
                  <a:extLst>
                    <a:ext uri="{9D8B030D-6E8A-4147-A177-3AD203B41FA5}">
                      <a16:colId xmlns:a16="http://schemas.microsoft.com/office/drawing/2014/main" val="437309670"/>
                    </a:ext>
                  </a:extLst>
                </a:gridCol>
                <a:gridCol w="1384300">
                  <a:extLst>
                    <a:ext uri="{9D8B030D-6E8A-4147-A177-3AD203B41FA5}">
                      <a16:colId xmlns:a16="http://schemas.microsoft.com/office/drawing/2014/main" val="1044236046"/>
                    </a:ext>
                  </a:extLst>
                </a:gridCol>
              </a:tblGrid>
              <a:tr h="182880">
                <a:tc>
                  <a:txBody>
                    <a:bodyPr/>
                    <a:lstStyle/>
                    <a:p>
                      <a:pPr algn="l" fontAlgn="b"/>
                      <a:r>
                        <a:rPr lang="en-US" sz="1100" u="none" strike="noStrike">
                          <a:effectLst/>
                        </a:rPr>
                        <a:t>Value</a:t>
                      </a:r>
                      <a:endParaRPr lang="en-US"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Day of the week</a:t>
                      </a:r>
                      <a:endParaRPr lang="en-US" sz="11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843831559"/>
                  </a:ext>
                </a:extLst>
              </a:tr>
              <a:tr h="182880">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Monday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06461193"/>
                  </a:ext>
                </a:extLst>
              </a:tr>
              <a:tr h="182880">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Tuesday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28335797"/>
                  </a:ext>
                </a:extLst>
              </a:tr>
              <a:tr h="182880">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Wednesday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70108711"/>
                  </a:ext>
                </a:extLst>
              </a:tr>
              <a:tr h="182880">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Thursday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45664030"/>
                  </a:ext>
                </a:extLst>
              </a:tr>
              <a:tr h="182880">
                <a:tc>
                  <a:txBody>
                    <a:bodyPr/>
                    <a:lstStyle/>
                    <a:p>
                      <a:pPr algn="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Friday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69185388"/>
                  </a:ext>
                </a:extLst>
              </a:tr>
              <a:tr h="182880">
                <a:tc>
                  <a:txBody>
                    <a:bodyPr/>
                    <a:lstStyle/>
                    <a:p>
                      <a:pPr algn="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Saturday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57478276"/>
                  </a:ext>
                </a:extLst>
              </a:tr>
              <a:tr h="182880">
                <a:tc>
                  <a:txBody>
                    <a:bodyPr/>
                    <a:lstStyle/>
                    <a:p>
                      <a:pPr algn="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Sunday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62879521"/>
                  </a:ext>
                </a:extLst>
              </a:tr>
            </a:tbl>
          </a:graphicData>
        </a:graphic>
      </p:graphicFrame>
    </p:spTree>
    <p:extLst>
      <p:ext uri="{BB962C8B-B14F-4D97-AF65-F5344CB8AC3E}">
        <p14:creationId xmlns:p14="http://schemas.microsoft.com/office/powerpoint/2010/main" val="4154339913"/>
      </p:ext>
    </p:extLst>
  </p:cSld>
  <p:clrMapOvr>
    <a:masterClrMapping/>
  </p:clrMapOvr>
  <p:transition spd="med"/>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1297B-8F87-4C7B-837D-53D1207B09A6}"/>
              </a:ext>
            </a:extLst>
          </p:cNvPr>
          <p:cNvSpPr>
            <a:spLocks noGrp="1"/>
          </p:cNvSpPr>
          <p:nvPr>
            <p:ph type="title"/>
          </p:nvPr>
        </p:nvSpPr>
        <p:spPr/>
        <p:txBody>
          <a:bodyPr/>
          <a:lstStyle/>
          <a:p>
            <a:r>
              <a:rPr lang="en-US" dirty="0"/>
              <a:t>Date Time(cont)</a:t>
            </a:r>
          </a:p>
        </p:txBody>
      </p:sp>
      <p:sp>
        <p:nvSpPr>
          <p:cNvPr id="3" name="Content Placeholder 2">
            <a:extLst>
              <a:ext uri="{FF2B5EF4-FFF2-40B4-BE49-F238E27FC236}">
                <a16:creationId xmlns:a16="http://schemas.microsoft.com/office/drawing/2014/main" id="{6A8C3281-B027-40C7-B080-522C3D3724AB}"/>
              </a:ext>
            </a:extLst>
          </p:cNvPr>
          <p:cNvSpPr>
            <a:spLocks noGrp="1"/>
          </p:cNvSpPr>
          <p:nvPr>
            <p:ph idx="1"/>
          </p:nvPr>
        </p:nvSpPr>
        <p:spPr/>
        <p:txBody>
          <a:bodyPr/>
          <a:lstStyle/>
          <a:p>
            <a:r>
              <a:rPr lang="en-US" dirty="0"/>
              <a:t>There is another method called </a:t>
            </a:r>
            <a:r>
              <a:rPr lang="en-US" dirty="0" err="1">
                <a:solidFill>
                  <a:srgbClr val="C00000"/>
                </a:solidFill>
              </a:rPr>
              <a:t>isoweekday</a:t>
            </a:r>
            <a:r>
              <a:rPr lang="en-US" dirty="0">
                <a:solidFill>
                  <a:srgbClr val="C00000"/>
                </a:solidFill>
              </a:rPr>
              <a:t>()</a:t>
            </a:r>
          </a:p>
          <a:p>
            <a:r>
              <a:rPr lang="en-CA" dirty="0"/>
              <a:t>The function </a:t>
            </a:r>
            <a:r>
              <a:rPr lang="en-CA" dirty="0" err="1">
                <a:solidFill>
                  <a:srgbClr val="C00000"/>
                </a:solidFill>
              </a:rPr>
              <a:t>isoweekday</a:t>
            </a:r>
            <a:r>
              <a:rPr lang="en-CA" dirty="0">
                <a:solidFill>
                  <a:srgbClr val="C00000"/>
                </a:solidFill>
              </a:rPr>
              <a:t>() </a:t>
            </a:r>
            <a:r>
              <a:rPr lang="en-CA" dirty="0"/>
              <a:t>returns an integer value  corresponding to the day of the week</a:t>
            </a:r>
          </a:p>
          <a:p>
            <a:r>
              <a:rPr lang="en-CA" dirty="0"/>
              <a:t>Unlike the </a:t>
            </a:r>
            <a:r>
              <a:rPr lang="en-CA" dirty="0">
                <a:solidFill>
                  <a:srgbClr val="C00000"/>
                </a:solidFill>
              </a:rPr>
              <a:t>weekday()</a:t>
            </a:r>
            <a:r>
              <a:rPr lang="en-CA" dirty="0"/>
              <a:t> method, </a:t>
            </a:r>
            <a:r>
              <a:rPr lang="en-CA" dirty="0" err="1">
                <a:solidFill>
                  <a:srgbClr val="C00000"/>
                </a:solidFill>
              </a:rPr>
              <a:t>date.isoweekday</a:t>
            </a:r>
            <a:r>
              <a:rPr lang="en-CA" dirty="0">
                <a:solidFill>
                  <a:srgbClr val="C00000"/>
                </a:solidFill>
              </a:rPr>
              <a:t>() </a:t>
            </a:r>
            <a:r>
              <a:rPr lang="en-CA" dirty="0"/>
              <a:t>returns the value 1 for Monday and increments it by one for the subsequent days</a:t>
            </a:r>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C834D19D-6D4C-4507-B56A-01A29E276BDB}"/>
              </a:ext>
            </a:extLst>
          </p:cNvPr>
          <p:cNvSpPr>
            <a:spLocks noGrp="1"/>
          </p:cNvSpPr>
          <p:nvPr>
            <p:ph type="sldNum" sz="quarter" idx="10"/>
          </p:nvPr>
        </p:nvSpPr>
        <p:spPr/>
        <p:txBody>
          <a:bodyPr/>
          <a:lstStyle/>
          <a:p>
            <a:pPr>
              <a:defRPr/>
            </a:pPr>
            <a:fld id="{6DB1FBA9-0009-47E9-8D28-5B0116D2432D}" type="slidenum">
              <a:rPr lang="en-US" altLang="en-US" smtClean="0"/>
              <a:pPr>
                <a:defRPr/>
              </a:pPr>
              <a:t>548</a:t>
            </a:fld>
            <a:endParaRPr lang="en-US" altLang="en-US"/>
          </a:p>
        </p:txBody>
      </p:sp>
      <p:graphicFrame>
        <p:nvGraphicFramePr>
          <p:cNvPr id="5" name="Table 4">
            <a:extLst>
              <a:ext uri="{FF2B5EF4-FFF2-40B4-BE49-F238E27FC236}">
                <a16:creationId xmlns:a16="http://schemas.microsoft.com/office/drawing/2014/main" id="{C9CC4BD7-9119-4D6E-AEA7-2B252592C06B}"/>
              </a:ext>
            </a:extLst>
          </p:cNvPr>
          <p:cNvGraphicFramePr>
            <a:graphicFrameLocks noGrp="1"/>
          </p:cNvGraphicFramePr>
          <p:nvPr>
            <p:extLst>
              <p:ext uri="{D42A27DB-BD31-4B8C-83A1-F6EECF244321}">
                <p14:modId xmlns:p14="http://schemas.microsoft.com/office/powerpoint/2010/main" val="4069078971"/>
              </p:ext>
            </p:extLst>
          </p:nvPr>
        </p:nvGraphicFramePr>
        <p:xfrm>
          <a:off x="381000" y="2819400"/>
          <a:ext cx="2197100" cy="1463040"/>
        </p:xfrm>
        <a:graphic>
          <a:graphicData uri="http://schemas.openxmlformats.org/drawingml/2006/table">
            <a:tbl>
              <a:tblPr>
                <a:tableStyleId>{5C22544A-7EE6-4342-B048-85BDC9FD1C3A}</a:tableStyleId>
              </a:tblPr>
              <a:tblGrid>
                <a:gridCol w="812800">
                  <a:extLst>
                    <a:ext uri="{9D8B030D-6E8A-4147-A177-3AD203B41FA5}">
                      <a16:colId xmlns:a16="http://schemas.microsoft.com/office/drawing/2014/main" val="2176177253"/>
                    </a:ext>
                  </a:extLst>
                </a:gridCol>
                <a:gridCol w="1384300">
                  <a:extLst>
                    <a:ext uri="{9D8B030D-6E8A-4147-A177-3AD203B41FA5}">
                      <a16:colId xmlns:a16="http://schemas.microsoft.com/office/drawing/2014/main" val="4076189949"/>
                    </a:ext>
                  </a:extLst>
                </a:gridCol>
              </a:tblGrid>
              <a:tr h="182880">
                <a:tc>
                  <a:txBody>
                    <a:bodyPr/>
                    <a:lstStyle/>
                    <a:p>
                      <a:pPr algn="l" fontAlgn="b"/>
                      <a:r>
                        <a:rPr lang="en-US" sz="1100" u="none" strike="noStrike">
                          <a:effectLst/>
                        </a:rPr>
                        <a:t>Value</a:t>
                      </a:r>
                      <a:endParaRPr lang="en-US" sz="11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Day of the week</a:t>
                      </a:r>
                      <a:endParaRPr lang="en-US" sz="11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71862176"/>
                  </a:ext>
                </a:extLst>
              </a:tr>
              <a:tr h="182880">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Monday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88313464"/>
                  </a:ext>
                </a:extLst>
              </a:tr>
              <a:tr h="182880">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Tuesday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68696320"/>
                  </a:ext>
                </a:extLst>
              </a:tr>
              <a:tr h="182880">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Wednesday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52151711"/>
                  </a:ext>
                </a:extLst>
              </a:tr>
              <a:tr h="182880">
                <a:tc>
                  <a:txBody>
                    <a:bodyPr/>
                    <a:lstStyle/>
                    <a:p>
                      <a:pPr algn="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Thursday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79497422"/>
                  </a:ext>
                </a:extLst>
              </a:tr>
              <a:tr h="182880">
                <a:tc>
                  <a:txBody>
                    <a:bodyPr/>
                    <a:lstStyle/>
                    <a:p>
                      <a:pPr algn="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Friday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49673641"/>
                  </a:ext>
                </a:extLst>
              </a:tr>
              <a:tr h="182880">
                <a:tc>
                  <a:txBody>
                    <a:bodyPr/>
                    <a:lstStyle/>
                    <a:p>
                      <a:pPr algn="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Saturday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64171036"/>
                  </a:ext>
                </a:extLst>
              </a:tr>
              <a:tr h="182880">
                <a:tc>
                  <a:txBody>
                    <a:bodyPr/>
                    <a:lstStyle/>
                    <a:p>
                      <a:pPr algn="r" fontAlgn="b"/>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Sunday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58764766"/>
                  </a:ext>
                </a:extLst>
              </a:tr>
            </a:tbl>
          </a:graphicData>
        </a:graphic>
      </p:graphicFrame>
    </p:spTree>
    <p:extLst>
      <p:ext uri="{BB962C8B-B14F-4D97-AF65-F5344CB8AC3E}">
        <p14:creationId xmlns:p14="http://schemas.microsoft.com/office/powerpoint/2010/main" val="3866023046"/>
      </p:ext>
    </p:extLst>
  </p:cSld>
  <p:clrMapOvr>
    <a:masterClrMapping/>
  </p:clrMapOvr>
  <p:transition spd="med"/>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C8D3F-E4A8-4937-A1CE-3C9A8366F972}"/>
              </a:ext>
            </a:extLst>
          </p:cNvPr>
          <p:cNvSpPr>
            <a:spLocks noGrp="1"/>
          </p:cNvSpPr>
          <p:nvPr>
            <p:ph type="title"/>
          </p:nvPr>
        </p:nvSpPr>
        <p:spPr/>
        <p:txBody>
          <a:bodyPr/>
          <a:lstStyle/>
          <a:p>
            <a:r>
              <a:rPr lang="en-US" dirty="0"/>
              <a:t>Date Time(cont)</a:t>
            </a:r>
          </a:p>
        </p:txBody>
      </p:sp>
      <p:sp>
        <p:nvSpPr>
          <p:cNvPr id="3" name="Content Placeholder 2">
            <a:extLst>
              <a:ext uri="{FF2B5EF4-FFF2-40B4-BE49-F238E27FC236}">
                <a16:creationId xmlns:a16="http://schemas.microsoft.com/office/drawing/2014/main" id="{33AE7B6C-899A-4672-9B2D-56BC08640CDE}"/>
              </a:ext>
            </a:extLst>
          </p:cNvPr>
          <p:cNvSpPr>
            <a:spLocks noGrp="1"/>
          </p:cNvSpPr>
          <p:nvPr>
            <p:ph idx="1"/>
          </p:nvPr>
        </p:nvSpPr>
        <p:spPr/>
        <p:txBody>
          <a:bodyPr/>
          <a:lstStyle/>
          <a:p>
            <a:r>
              <a:rPr lang="en-US" sz="1400" b="1" dirty="0">
                <a:solidFill>
                  <a:srgbClr val="C00000"/>
                </a:solidFill>
              </a:rPr>
              <a:t>Example:</a:t>
            </a:r>
          </a:p>
          <a:p>
            <a:r>
              <a:rPr lang="en-US" sz="1400" i="1" dirty="0">
                <a:solidFill>
                  <a:srgbClr val="C00000"/>
                </a:solidFill>
              </a:rPr>
              <a:t>import datetime</a:t>
            </a:r>
          </a:p>
          <a:p>
            <a:r>
              <a:rPr lang="en-US" sz="1400" i="1" dirty="0" err="1">
                <a:solidFill>
                  <a:srgbClr val="C00000"/>
                </a:solidFill>
              </a:rPr>
              <a:t>daysOftheWeek</a:t>
            </a:r>
            <a:r>
              <a:rPr lang="en-US" sz="1400" i="1" dirty="0">
                <a:solidFill>
                  <a:srgbClr val="C00000"/>
                </a:solidFill>
              </a:rPr>
              <a:t> = ("ISO Week days start from 1",</a:t>
            </a:r>
          </a:p>
          <a:p>
            <a:r>
              <a:rPr lang="en-US" sz="1400" i="1" dirty="0">
                <a:solidFill>
                  <a:srgbClr val="C00000"/>
                </a:solidFill>
              </a:rPr>
              <a:t>                "Monday",</a:t>
            </a:r>
          </a:p>
          <a:p>
            <a:r>
              <a:rPr lang="en-US" sz="1400" i="1" dirty="0">
                <a:solidFill>
                  <a:srgbClr val="C00000"/>
                </a:solidFill>
              </a:rPr>
              <a:t>                "Tuesday",</a:t>
            </a:r>
          </a:p>
          <a:p>
            <a:r>
              <a:rPr lang="en-US" sz="1400" i="1" dirty="0">
                <a:solidFill>
                  <a:srgbClr val="C00000"/>
                </a:solidFill>
              </a:rPr>
              <a:t>                "Wednesday",</a:t>
            </a:r>
          </a:p>
          <a:p>
            <a:r>
              <a:rPr lang="en-US" sz="1400" i="1" dirty="0">
                <a:solidFill>
                  <a:srgbClr val="C00000"/>
                </a:solidFill>
              </a:rPr>
              <a:t>                "Thursday",</a:t>
            </a:r>
          </a:p>
          <a:p>
            <a:r>
              <a:rPr lang="en-US" sz="1400" i="1" dirty="0">
                <a:solidFill>
                  <a:srgbClr val="C00000"/>
                </a:solidFill>
              </a:rPr>
              <a:t>                "Friday",</a:t>
            </a:r>
          </a:p>
          <a:p>
            <a:r>
              <a:rPr lang="en-US" sz="1400" i="1" dirty="0">
                <a:solidFill>
                  <a:srgbClr val="C00000"/>
                </a:solidFill>
              </a:rPr>
              <a:t>                "Saturday",</a:t>
            </a:r>
          </a:p>
          <a:p>
            <a:r>
              <a:rPr lang="en-US" sz="1400" i="1" dirty="0">
                <a:solidFill>
                  <a:srgbClr val="C00000"/>
                </a:solidFill>
              </a:rPr>
              <a:t>                "Sunday"</a:t>
            </a:r>
          </a:p>
          <a:p>
            <a:r>
              <a:rPr lang="en-US" sz="1400" i="1" dirty="0">
                <a:solidFill>
                  <a:srgbClr val="C00000"/>
                </a:solidFill>
              </a:rPr>
              <a:t>                )</a:t>
            </a:r>
          </a:p>
          <a:p>
            <a:r>
              <a:rPr lang="en-US" sz="1400" i="1" dirty="0">
                <a:solidFill>
                  <a:srgbClr val="C00000"/>
                </a:solidFill>
              </a:rPr>
              <a:t># Christmas Eve</a:t>
            </a:r>
          </a:p>
          <a:p>
            <a:r>
              <a:rPr lang="en-US" sz="1400" i="1" dirty="0" err="1">
                <a:solidFill>
                  <a:srgbClr val="C00000"/>
                </a:solidFill>
              </a:rPr>
              <a:t>xmasEve</a:t>
            </a:r>
            <a:r>
              <a:rPr lang="en-US" sz="1400" i="1" dirty="0">
                <a:solidFill>
                  <a:srgbClr val="C00000"/>
                </a:solidFill>
              </a:rPr>
              <a:t>     = </a:t>
            </a:r>
            <a:r>
              <a:rPr lang="en-US" sz="1400" i="1" dirty="0" err="1">
                <a:solidFill>
                  <a:srgbClr val="C00000"/>
                </a:solidFill>
              </a:rPr>
              <a:t>datetime.date</a:t>
            </a:r>
            <a:r>
              <a:rPr lang="en-US" sz="1400" i="1" dirty="0">
                <a:solidFill>
                  <a:srgbClr val="C00000"/>
                </a:solidFill>
              </a:rPr>
              <a:t>(2019,12,24)</a:t>
            </a:r>
          </a:p>
          <a:p>
            <a:r>
              <a:rPr lang="en-US" sz="1400" i="1" dirty="0" err="1">
                <a:solidFill>
                  <a:srgbClr val="C00000"/>
                </a:solidFill>
              </a:rPr>
              <a:t>isoWeekDay</a:t>
            </a:r>
            <a:r>
              <a:rPr lang="en-US" sz="1400" i="1" dirty="0">
                <a:solidFill>
                  <a:srgbClr val="C00000"/>
                </a:solidFill>
              </a:rPr>
              <a:t>  = </a:t>
            </a:r>
            <a:r>
              <a:rPr lang="en-US" sz="1400" i="1" dirty="0" err="1">
                <a:solidFill>
                  <a:srgbClr val="C00000"/>
                </a:solidFill>
              </a:rPr>
              <a:t>xmasEve.isoweekday</a:t>
            </a:r>
            <a:r>
              <a:rPr lang="en-US" sz="1400" i="1" dirty="0">
                <a:solidFill>
                  <a:srgbClr val="C00000"/>
                </a:solidFill>
              </a:rPr>
              <a:t>()</a:t>
            </a:r>
          </a:p>
          <a:p>
            <a:r>
              <a:rPr lang="en-US" sz="1400" i="1" dirty="0">
                <a:solidFill>
                  <a:srgbClr val="C00000"/>
                </a:solidFill>
              </a:rPr>
              <a:t>print("Christmas Eve this year falls on a {}".format(</a:t>
            </a:r>
            <a:r>
              <a:rPr lang="en-US" sz="1400" i="1" dirty="0" err="1">
                <a:solidFill>
                  <a:srgbClr val="C00000"/>
                </a:solidFill>
              </a:rPr>
              <a:t>daysOftheWeek</a:t>
            </a:r>
            <a:r>
              <a:rPr lang="en-US" sz="1400" i="1" dirty="0">
                <a:solidFill>
                  <a:srgbClr val="C00000"/>
                </a:solidFill>
              </a:rPr>
              <a:t>[</a:t>
            </a:r>
            <a:r>
              <a:rPr lang="en-US" sz="1400" i="1" dirty="0" err="1">
                <a:solidFill>
                  <a:srgbClr val="C00000"/>
                </a:solidFill>
              </a:rPr>
              <a:t>isoWeekDay</a:t>
            </a:r>
            <a:r>
              <a:rPr lang="en-US" sz="1400" i="1" dirty="0">
                <a:solidFill>
                  <a:srgbClr val="C00000"/>
                </a:solidFill>
              </a:rPr>
              <a:t>]))</a:t>
            </a:r>
          </a:p>
          <a:p>
            <a:r>
              <a:rPr lang="en-US" sz="1400" i="1" dirty="0">
                <a:solidFill>
                  <a:srgbClr val="C00000"/>
                </a:solidFill>
              </a:rPr>
              <a:t># Day after Christmas</a:t>
            </a:r>
          </a:p>
          <a:p>
            <a:r>
              <a:rPr lang="en-US" sz="1400" i="1" dirty="0" err="1">
                <a:solidFill>
                  <a:srgbClr val="C00000"/>
                </a:solidFill>
              </a:rPr>
              <a:t>dayAfterXmas</a:t>
            </a:r>
            <a:r>
              <a:rPr lang="en-US" sz="1400" i="1" dirty="0">
                <a:solidFill>
                  <a:srgbClr val="C00000"/>
                </a:solidFill>
              </a:rPr>
              <a:t>     = </a:t>
            </a:r>
            <a:r>
              <a:rPr lang="en-US" sz="1400" i="1" dirty="0" err="1">
                <a:solidFill>
                  <a:srgbClr val="C00000"/>
                </a:solidFill>
              </a:rPr>
              <a:t>datetime.date</a:t>
            </a:r>
            <a:r>
              <a:rPr lang="en-US" sz="1400" i="1" dirty="0">
                <a:solidFill>
                  <a:srgbClr val="C00000"/>
                </a:solidFill>
              </a:rPr>
              <a:t>(2019,12,26)</a:t>
            </a:r>
          </a:p>
          <a:p>
            <a:r>
              <a:rPr lang="en-US" sz="1400" i="1" dirty="0" err="1">
                <a:solidFill>
                  <a:srgbClr val="C00000"/>
                </a:solidFill>
              </a:rPr>
              <a:t>isoWeekDay</a:t>
            </a:r>
            <a:r>
              <a:rPr lang="en-US" sz="1400" i="1" dirty="0">
                <a:solidFill>
                  <a:srgbClr val="C00000"/>
                </a:solidFill>
              </a:rPr>
              <a:t>      = </a:t>
            </a:r>
            <a:r>
              <a:rPr lang="en-US" sz="1400" i="1" dirty="0" err="1">
                <a:solidFill>
                  <a:srgbClr val="C00000"/>
                </a:solidFill>
              </a:rPr>
              <a:t>dayAfterXmas.isoweekday</a:t>
            </a:r>
            <a:r>
              <a:rPr lang="en-US" sz="1400" i="1" dirty="0">
                <a:solidFill>
                  <a:srgbClr val="C00000"/>
                </a:solidFill>
              </a:rPr>
              <a:t>()</a:t>
            </a:r>
          </a:p>
          <a:p>
            <a:r>
              <a:rPr lang="en-US" sz="1400" i="1" dirty="0">
                <a:solidFill>
                  <a:srgbClr val="C00000"/>
                </a:solidFill>
              </a:rPr>
              <a:t>print("Day after Christmas this year falls on a {}".format(</a:t>
            </a:r>
            <a:r>
              <a:rPr lang="en-US" sz="1400" i="1" dirty="0" err="1">
                <a:solidFill>
                  <a:srgbClr val="C00000"/>
                </a:solidFill>
              </a:rPr>
              <a:t>daysOftheWeek</a:t>
            </a:r>
            <a:r>
              <a:rPr lang="en-US" sz="1400" i="1" dirty="0">
                <a:solidFill>
                  <a:srgbClr val="C00000"/>
                </a:solidFill>
              </a:rPr>
              <a:t>[</a:t>
            </a:r>
            <a:r>
              <a:rPr lang="en-US" sz="1400" i="1" dirty="0" err="1">
                <a:solidFill>
                  <a:srgbClr val="C00000"/>
                </a:solidFill>
              </a:rPr>
              <a:t>isoWeekDay</a:t>
            </a:r>
            <a:r>
              <a:rPr lang="en-US" sz="1400" i="1" dirty="0">
                <a:solidFill>
                  <a:srgbClr val="C00000"/>
                </a:solidFill>
              </a:rPr>
              <a:t>]))</a:t>
            </a:r>
          </a:p>
        </p:txBody>
      </p:sp>
      <p:sp>
        <p:nvSpPr>
          <p:cNvPr id="4" name="Slide Number Placeholder 3">
            <a:extLst>
              <a:ext uri="{FF2B5EF4-FFF2-40B4-BE49-F238E27FC236}">
                <a16:creationId xmlns:a16="http://schemas.microsoft.com/office/drawing/2014/main" id="{A61929AF-D5E4-447A-B751-3976603CD7F1}"/>
              </a:ext>
            </a:extLst>
          </p:cNvPr>
          <p:cNvSpPr>
            <a:spLocks noGrp="1"/>
          </p:cNvSpPr>
          <p:nvPr>
            <p:ph type="sldNum" sz="quarter" idx="10"/>
          </p:nvPr>
        </p:nvSpPr>
        <p:spPr/>
        <p:txBody>
          <a:bodyPr/>
          <a:lstStyle/>
          <a:p>
            <a:pPr>
              <a:defRPr/>
            </a:pPr>
            <a:fld id="{6DB1FBA9-0009-47E9-8D28-5B0116D2432D}" type="slidenum">
              <a:rPr lang="en-US" altLang="en-US" smtClean="0"/>
              <a:pPr>
                <a:defRPr/>
              </a:pPr>
              <a:t>549</a:t>
            </a:fld>
            <a:endParaRPr lang="en-US" altLang="en-US"/>
          </a:p>
        </p:txBody>
      </p:sp>
      <p:pic>
        <p:nvPicPr>
          <p:cNvPr id="5" name="Picture 4">
            <a:extLst>
              <a:ext uri="{FF2B5EF4-FFF2-40B4-BE49-F238E27FC236}">
                <a16:creationId xmlns:a16="http://schemas.microsoft.com/office/drawing/2014/main" id="{137A2313-E74A-4E87-A508-5902F49C560D}"/>
              </a:ext>
            </a:extLst>
          </p:cNvPr>
          <p:cNvPicPr>
            <a:picLocks noChangeAspect="1"/>
          </p:cNvPicPr>
          <p:nvPr/>
        </p:nvPicPr>
        <p:blipFill>
          <a:blip r:embed="rId2"/>
          <a:stretch>
            <a:fillRect/>
          </a:stretch>
        </p:blipFill>
        <p:spPr>
          <a:xfrm>
            <a:off x="5181600" y="1133475"/>
            <a:ext cx="3652837" cy="3486150"/>
          </a:xfrm>
          <a:prstGeom prst="rect">
            <a:avLst/>
          </a:prstGeom>
        </p:spPr>
      </p:pic>
    </p:spTree>
    <p:extLst>
      <p:ext uri="{BB962C8B-B14F-4D97-AF65-F5344CB8AC3E}">
        <p14:creationId xmlns:p14="http://schemas.microsoft.com/office/powerpoint/2010/main" val="2191498231"/>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23DB1-B900-44E2-83B8-6898A2ECF94F}"/>
              </a:ext>
            </a:extLst>
          </p:cNvPr>
          <p:cNvSpPr>
            <a:spLocks noGrp="1"/>
          </p:cNvSpPr>
          <p:nvPr>
            <p:ph type="title"/>
          </p:nvPr>
        </p:nvSpPr>
        <p:spPr/>
        <p:txBody>
          <a:bodyPr/>
          <a:lstStyle/>
          <a:p>
            <a:r>
              <a:rPr lang="en-US" dirty="0"/>
              <a:t>Quiz 1</a:t>
            </a:r>
            <a:endParaRPr lang="en-CA" dirty="0"/>
          </a:p>
        </p:txBody>
      </p:sp>
      <p:sp>
        <p:nvSpPr>
          <p:cNvPr id="3" name="Content Placeholder 2">
            <a:extLst>
              <a:ext uri="{FF2B5EF4-FFF2-40B4-BE49-F238E27FC236}">
                <a16:creationId xmlns:a16="http://schemas.microsoft.com/office/drawing/2014/main" id="{51FEBF3E-E213-48CE-96FC-577D3C1C6BAD}"/>
              </a:ext>
            </a:extLst>
          </p:cNvPr>
          <p:cNvSpPr>
            <a:spLocks noGrp="1"/>
          </p:cNvSpPr>
          <p:nvPr>
            <p:ph idx="1"/>
          </p:nvPr>
        </p:nvSpPr>
        <p:spPr/>
        <p:txBody>
          <a:bodyPr/>
          <a:lstStyle/>
          <a:p>
            <a:r>
              <a:rPr lang="en-US" b="1" dirty="0"/>
              <a:t>1. In Python, a variable must be declared before it is assigned a value:</a:t>
            </a:r>
          </a:p>
          <a:p>
            <a:endParaRPr lang="en-US" dirty="0"/>
          </a:p>
          <a:p>
            <a:r>
              <a:rPr lang="en-US" dirty="0"/>
              <a:t>A  True</a:t>
            </a:r>
          </a:p>
          <a:p>
            <a:endParaRPr lang="en-US" dirty="0"/>
          </a:p>
          <a:p>
            <a:r>
              <a:rPr lang="en-US" dirty="0"/>
              <a:t>B  False</a:t>
            </a:r>
            <a:endParaRPr lang="en-CA" dirty="0"/>
          </a:p>
        </p:txBody>
      </p:sp>
      <p:sp>
        <p:nvSpPr>
          <p:cNvPr id="4" name="Slide Number Placeholder 3">
            <a:extLst>
              <a:ext uri="{FF2B5EF4-FFF2-40B4-BE49-F238E27FC236}">
                <a16:creationId xmlns:a16="http://schemas.microsoft.com/office/drawing/2014/main" id="{09130982-FFC5-4764-8D13-466AB57F0FFA}"/>
              </a:ext>
            </a:extLst>
          </p:cNvPr>
          <p:cNvSpPr>
            <a:spLocks noGrp="1"/>
          </p:cNvSpPr>
          <p:nvPr>
            <p:ph type="sldNum" sz="quarter" idx="10"/>
          </p:nvPr>
        </p:nvSpPr>
        <p:spPr/>
        <p:txBody>
          <a:bodyPr/>
          <a:lstStyle/>
          <a:p>
            <a:pPr>
              <a:defRPr/>
            </a:pPr>
            <a:fld id="{6DB1FBA9-0009-47E9-8D28-5B0116D2432D}" type="slidenum">
              <a:rPr lang="en-US" altLang="en-US" smtClean="0"/>
              <a:pPr>
                <a:defRPr/>
              </a:pPr>
              <a:t>55</a:t>
            </a:fld>
            <a:endParaRPr lang="en-US" altLang="en-US"/>
          </a:p>
        </p:txBody>
      </p:sp>
    </p:spTree>
    <p:extLst>
      <p:ext uri="{BB962C8B-B14F-4D97-AF65-F5344CB8AC3E}">
        <p14:creationId xmlns:p14="http://schemas.microsoft.com/office/powerpoint/2010/main" val="1360484618"/>
      </p:ext>
    </p:extLst>
  </p:cSld>
  <p:clrMapOvr>
    <a:masterClrMapping/>
  </p:clrMapOvr>
  <p:transition spd="med"/>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FD34A-7E9A-4E7A-9F90-8F87D7B33C95}"/>
              </a:ext>
            </a:extLst>
          </p:cNvPr>
          <p:cNvSpPr>
            <a:spLocks noGrp="1"/>
          </p:cNvSpPr>
          <p:nvPr>
            <p:ph type="title"/>
          </p:nvPr>
        </p:nvSpPr>
        <p:spPr/>
        <p:txBody>
          <a:bodyPr/>
          <a:lstStyle/>
          <a:p>
            <a:r>
              <a:rPr lang="en-US" dirty="0"/>
              <a:t>Quiz 14</a:t>
            </a:r>
          </a:p>
        </p:txBody>
      </p:sp>
      <p:pic>
        <p:nvPicPr>
          <p:cNvPr id="6" name="Content Placeholder 5" descr="A close up of a sign&#10;&#10;Description automatically generated">
            <a:extLst>
              <a:ext uri="{FF2B5EF4-FFF2-40B4-BE49-F238E27FC236}">
                <a16:creationId xmlns:a16="http://schemas.microsoft.com/office/drawing/2014/main" id="{6E196971-4948-47BD-B19A-24C4D5AAC0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9800" y="1600200"/>
            <a:ext cx="4495800" cy="4495800"/>
          </a:xfrm>
        </p:spPr>
      </p:pic>
      <p:sp>
        <p:nvSpPr>
          <p:cNvPr id="4" name="Slide Number Placeholder 3">
            <a:extLst>
              <a:ext uri="{FF2B5EF4-FFF2-40B4-BE49-F238E27FC236}">
                <a16:creationId xmlns:a16="http://schemas.microsoft.com/office/drawing/2014/main" id="{2D3B07E5-A1B8-4A46-941A-0118F67FFFA1}"/>
              </a:ext>
            </a:extLst>
          </p:cNvPr>
          <p:cNvSpPr>
            <a:spLocks noGrp="1"/>
          </p:cNvSpPr>
          <p:nvPr>
            <p:ph type="sldNum" sz="quarter" idx="10"/>
          </p:nvPr>
        </p:nvSpPr>
        <p:spPr/>
        <p:txBody>
          <a:bodyPr/>
          <a:lstStyle/>
          <a:p>
            <a:pPr>
              <a:defRPr/>
            </a:pPr>
            <a:fld id="{6DB1FBA9-0009-47E9-8D28-5B0116D2432D}" type="slidenum">
              <a:rPr lang="en-US" altLang="en-US" smtClean="0"/>
              <a:pPr>
                <a:defRPr/>
              </a:pPr>
              <a:t>550</a:t>
            </a:fld>
            <a:endParaRPr lang="en-US" altLang="en-US"/>
          </a:p>
        </p:txBody>
      </p:sp>
    </p:spTree>
    <p:extLst>
      <p:ext uri="{BB962C8B-B14F-4D97-AF65-F5344CB8AC3E}">
        <p14:creationId xmlns:p14="http://schemas.microsoft.com/office/powerpoint/2010/main" val="3140178424"/>
      </p:ext>
    </p:extLst>
  </p:cSld>
  <p:clrMapOvr>
    <a:masterClrMapping/>
  </p:clrMapOvr>
  <p:transition spd="med"/>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AFD69-4B1C-4AFE-BA6A-E9747C7C4F24}"/>
              </a:ext>
            </a:extLst>
          </p:cNvPr>
          <p:cNvSpPr>
            <a:spLocks noGrp="1"/>
          </p:cNvSpPr>
          <p:nvPr>
            <p:ph type="title"/>
          </p:nvPr>
        </p:nvSpPr>
        <p:spPr/>
        <p:txBody>
          <a:bodyPr/>
          <a:lstStyle/>
          <a:p>
            <a:r>
              <a:rPr lang="en-US" dirty="0"/>
              <a:t>Quiz 14</a:t>
            </a:r>
          </a:p>
        </p:txBody>
      </p:sp>
      <p:sp>
        <p:nvSpPr>
          <p:cNvPr id="3" name="Content Placeholder 2">
            <a:extLst>
              <a:ext uri="{FF2B5EF4-FFF2-40B4-BE49-F238E27FC236}">
                <a16:creationId xmlns:a16="http://schemas.microsoft.com/office/drawing/2014/main" id="{01F0D8A2-2448-49BB-9866-EE9520D8ACE6}"/>
              </a:ext>
            </a:extLst>
          </p:cNvPr>
          <p:cNvSpPr>
            <a:spLocks noGrp="1"/>
          </p:cNvSpPr>
          <p:nvPr>
            <p:ph idx="1"/>
          </p:nvPr>
        </p:nvSpPr>
        <p:spPr/>
        <p:txBody>
          <a:bodyPr/>
          <a:lstStyle/>
          <a:p>
            <a:r>
              <a:rPr lang="en-US" b="1" dirty="0"/>
              <a:t>1. The output of the snippet of code shown below is:</a:t>
            </a:r>
          </a:p>
          <a:p>
            <a:r>
              <a:rPr lang="en-US" i="1" dirty="0">
                <a:solidFill>
                  <a:srgbClr val="C00000"/>
                </a:solidFill>
              </a:rPr>
              <a:t>import datetime</a:t>
            </a:r>
          </a:p>
          <a:p>
            <a:r>
              <a:rPr lang="en-US" i="1" dirty="0">
                <a:solidFill>
                  <a:srgbClr val="C00000"/>
                </a:solidFill>
              </a:rPr>
              <a:t>d=</a:t>
            </a:r>
            <a:r>
              <a:rPr lang="en-US" i="1" dirty="0" err="1">
                <a:solidFill>
                  <a:srgbClr val="C00000"/>
                </a:solidFill>
              </a:rPr>
              <a:t>datetime.date</a:t>
            </a:r>
            <a:r>
              <a:rPr lang="en-US" i="1" dirty="0">
                <a:solidFill>
                  <a:srgbClr val="C00000"/>
                </a:solidFill>
              </a:rPr>
              <a:t>(2017,8,21)</a:t>
            </a:r>
          </a:p>
          <a:p>
            <a:r>
              <a:rPr lang="en-US" i="1" dirty="0">
                <a:solidFill>
                  <a:srgbClr val="C00000"/>
                </a:solidFill>
              </a:rPr>
              <a:t>print(d)</a:t>
            </a:r>
          </a:p>
          <a:p>
            <a:endParaRPr lang="en-US" dirty="0"/>
          </a:p>
          <a:p>
            <a:r>
              <a:rPr lang="en-US" dirty="0"/>
              <a:t>A  Error</a:t>
            </a:r>
          </a:p>
          <a:p>
            <a:r>
              <a:rPr lang="en-US" dirty="0"/>
              <a:t>B  2017-08-21</a:t>
            </a:r>
          </a:p>
          <a:p>
            <a:r>
              <a:rPr lang="en-US" dirty="0"/>
              <a:t>C  2017-8-21</a:t>
            </a:r>
          </a:p>
          <a:p>
            <a:r>
              <a:rPr lang="en-US" dirty="0"/>
              <a:t>D  21-7-2017</a:t>
            </a:r>
          </a:p>
          <a:p>
            <a:endParaRPr lang="en-US" dirty="0"/>
          </a:p>
        </p:txBody>
      </p:sp>
      <p:sp>
        <p:nvSpPr>
          <p:cNvPr id="4" name="Slide Number Placeholder 3">
            <a:extLst>
              <a:ext uri="{FF2B5EF4-FFF2-40B4-BE49-F238E27FC236}">
                <a16:creationId xmlns:a16="http://schemas.microsoft.com/office/drawing/2014/main" id="{68A138D5-39E8-4B7E-8F41-668ADCA51727}"/>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1FBA9-0009-47E9-8D28-5B0116D2432D}" type="slidenum">
              <a:rPr kumimoji="0" lang="en-US" altLang="en-US" sz="1400" b="0" i="0" u="none" strike="noStrike" kern="1200" cap="none" spc="0" normalizeH="0" baseline="0" noProof="0" smtClean="0">
                <a:ln>
                  <a:noFill/>
                </a:ln>
                <a:solidFill>
                  <a:srgbClr val="000000"/>
                </a:solidFill>
                <a:effectLst/>
                <a:uLnTx/>
                <a:uFillTx/>
                <a:latin typeface="Tahoma" panose="020B0604030504040204" pitchFamily="34" charset="0"/>
                <a:ea typeface="+mn-ea"/>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551</a:t>
            </a:fld>
            <a:endPar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mn-ea"/>
              <a:cs typeface="Times New Roman" panose="02020603050405020304" pitchFamily="18" charset="0"/>
            </a:endParaRPr>
          </a:p>
        </p:txBody>
      </p:sp>
    </p:spTree>
    <p:extLst>
      <p:ext uri="{BB962C8B-B14F-4D97-AF65-F5344CB8AC3E}">
        <p14:creationId xmlns:p14="http://schemas.microsoft.com/office/powerpoint/2010/main" val="284516655"/>
      </p:ext>
    </p:extLst>
  </p:cSld>
  <p:clrMapOvr>
    <a:masterClrMapping/>
  </p:clrMapOvr>
  <p:transition spd="med"/>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20710-DE41-4577-830F-4F44C4F9AFC9}"/>
              </a:ext>
            </a:extLst>
          </p:cNvPr>
          <p:cNvSpPr>
            <a:spLocks noGrp="1"/>
          </p:cNvSpPr>
          <p:nvPr>
            <p:ph type="title"/>
          </p:nvPr>
        </p:nvSpPr>
        <p:spPr/>
        <p:txBody>
          <a:bodyPr/>
          <a:lstStyle/>
          <a:p>
            <a:r>
              <a:rPr lang="en-US" dirty="0"/>
              <a:t>Quiz 14</a:t>
            </a:r>
          </a:p>
        </p:txBody>
      </p:sp>
      <p:sp>
        <p:nvSpPr>
          <p:cNvPr id="3" name="Content Placeholder 2">
            <a:extLst>
              <a:ext uri="{FF2B5EF4-FFF2-40B4-BE49-F238E27FC236}">
                <a16:creationId xmlns:a16="http://schemas.microsoft.com/office/drawing/2014/main" id="{B4D57F96-5ACA-4F99-85A0-F0CBB1431504}"/>
              </a:ext>
            </a:extLst>
          </p:cNvPr>
          <p:cNvSpPr>
            <a:spLocks noGrp="1"/>
          </p:cNvSpPr>
          <p:nvPr>
            <p:ph idx="1"/>
          </p:nvPr>
        </p:nvSpPr>
        <p:spPr/>
        <p:txBody>
          <a:bodyPr/>
          <a:lstStyle/>
          <a:p>
            <a:r>
              <a:rPr lang="en-US" b="1" dirty="0"/>
              <a:t>2. What is the output of the snippet of code shown below?</a:t>
            </a:r>
          </a:p>
          <a:p>
            <a:r>
              <a:rPr lang="en-US" i="1" dirty="0">
                <a:solidFill>
                  <a:srgbClr val="C00000"/>
                </a:solidFill>
              </a:rPr>
              <a:t>import datetime</a:t>
            </a:r>
          </a:p>
          <a:p>
            <a:r>
              <a:rPr lang="en-US" i="1" dirty="0">
                <a:solidFill>
                  <a:srgbClr val="C00000"/>
                </a:solidFill>
              </a:rPr>
              <a:t>d=</a:t>
            </a:r>
            <a:r>
              <a:rPr lang="en-US" i="1" dirty="0" err="1">
                <a:solidFill>
                  <a:srgbClr val="C00000"/>
                </a:solidFill>
              </a:rPr>
              <a:t>datetime.date</a:t>
            </a:r>
            <a:r>
              <a:rPr lang="en-US" i="1" dirty="0">
                <a:solidFill>
                  <a:srgbClr val="C00000"/>
                </a:solidFill>
              </a:rPr>
              <a:t>(2017,06,18)</a:t>
            </a:r>
          </a:p>
          <a:p>
            <a:r>
              <a:rPr lang="en-US" i="1" dirty="0">
                <a:solidFill>
                  <a:srgbClr val="C00000"/>
                </a:solidFill>
              </a:rPr>
              <a:t>print(d)</a:t>
            </a:r>
          </a:p>
          <a:p>
            <a:endParaRPr lang="en-US" dirty="0"/>
          </a:p>
          <a:p>
            <a:r>
              <a:rPr lang="en-US" dirty="0"/>
              <a:t>A Error</a:t>
            </a:r>
          </a:p>
          <a:p>
            <a:r>
              <a:rPr lang="en-US" dirty="0"/>
              <a:t>B 2017-06-18</a:t>
            </a:r>
          </a:p>
          <a:p>
            <a:r>
              <a:rPr lang="en-US" dirty="0"/>
              <a:t>C 18-06-2017</a:t>
            </a:r>
          </a:p>
          <a:p>
            <a:r>
              <a:rPr lang="en-US" dirty="0"/>
              <a:t>D 06-18-2017</a:t>
            </a:r>
          </a:p>
        </p:txBody>
      </p:sp>
      <p:sp>
        <p:nvSpPr>
          <p:cNvPr id="4" name="Slide Number Placeholder 3">
            <a:extLst>
              <a:ext uri="{FF2B5EF4-FFF2-40B4-BE49-F238E27FC236}">
                <a16:creationId xmlns:a16="http://schemas.microsoft.com/office/drawing/2014/main" id="{FC49D341-C702-4554-9AD4-529C730047B1}"/>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1FBA9-0009-47E9-8D28-5B0116D2432D}" type="slidenum">
              <a:rPr kumimoji="0" lang="en-US" altLang="en-US" sz="1400" b="0" i="0" u="none" strike="noStrike" kern="1200" cap="none" spc="0" normalizeH="0" baseline="0" noProof="0" smtClean="0">
                <a:ln>
                  <a:noFill/>
                </a:ln>
                <a:solidFill>
                  <a:srgbClr val="000000"/>
                </a:solidFill>
                <a:effectLst/>
                <a:uLnTx/>
                <a:uFillTx/>
                <a:latin typeface="Tahoma" panose="020B0604030504040204" pitchFamily="34" charset="0"/>
                <a:ea typeface="+mn-ea"/>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552</a:t>
            </a:fld>
            <a:endPar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mn-ea"/>
              <a:cs typeface="Times New Roman" panose="02020603050405020304" pitchFamily="18" charset="0"/>
            </a:endParaRPr>
          </a:p>
        </p:txBody>
      </p:sp>
    </p:spTree>
    <p:extLst>
      <p:ext uri="{BB962C8B-B14F-4D97-AF65-F5344CB8AC3E}">
        <p14:creationId xmlns:p14="http://schemas.microsoft.com/office/powerpoint/2010/main" val="1008627001"/>
      </p:ext>
    </p:extLst>
  </p:cSld>
  <p:clrMapOvr>
    <a:masterClrMapping/>
  </p:clrMapOvr>
  <p:transition spd="med"/>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FEE3E-1BC6-4430-9404-D98CC678D575}"/>
              </a:ext>
            </a:extLst>
          </p:cNvPr>
          <p:cNvSpPr>
            <a:spLocks noGrp="1"/>
          </p:cNvSpPr>
          <p:nvPr>
            <p:ph type="title"/>
          </p:nvPr>
        </p:nvSpPr>
        <p:spPr/>
        <p:txBody>
          <a:bodyPr/>
          <a:lstStyle/>
          <a:p>
            <a:r>
              <a:rPr lang="en-US" dirty="0"/>
              <a:t>Quiz 14</a:t>
            </a:r>
          </a:p>
        </p:txBody>
      </p:sp>
      <p:sp>
        <p:nvSpPr>
          <p:cNvPr id="3" name="Content Placeholder 2">
            <a:extLst>
              <a:ext uri="{FF2B5EF4-FFF2-40B4-BE49-F238E27FC236}">
                <a16:creationId xmlns:a16="http://schemas.microsoft.com/office/drawing/2014/main" id="{7D3AA4B4-1652-4D71-8F3C-875CDD4B0B16}"/>
              </a:ext>
            </a:extLst>
          </p:cNvPr>
          <p:cNvSpPr>
            <a:spLocks noGrp="1"/>
          </p:cNvSpPr>
          <p:nvPr>
            <p:ph idx="1"/>
          </p:nvPr>
        </p:nvSpPr>
        <p:spPr/>
        <p:txBody>
          <a:bodyPr/>
          <a:lstStyle/>
          <a:p>
            <a:r>
              <a:rPr lang="en-US" b="1" dirty="0"/>
              <a:t>3. What is the output of the code shown below if the system date is 21th July, 2011?</a:t>
            </a:r>
          </a:p>
          <a:p>
            <a:r>
              <a:rPr lang="en-US" i="1" dirty="0" err="1">
                <a:solidFill>
                  <a:srgbClr val="C00000"/>
                </a:solidFill>
              </a:rPr>
              <a:t>tday</a:t>
            </a:r>
            <a:r>
              <a:rPr lang="en-US" i="1" dirty="0">
                <a:solidFill>
                  <a:srgbClr val="C00000"/>
                </a:solidFill>
              </a:rPr>
              <a:t>=</a:t>
            </a:r>
            <a:r>
              <a:rPr lang="en-US" i="1" dirty="0" err="1">
                <a:solidFill>
                  <a:srgbClr val="C00000"/>
                </a:solidFill>
              </a:rPr>
              <a:t>datetime.date.today</a:t>
            </a:r>
            <a:r>
              <a:rPr lang="en-US" i="1" dirty="0">
                <a:solidFill>
                  <a:srgbClr val="C00000"/>
                </a:solidFill>
              </a:rPr>
              <a:t>()</a:t>
            </a:r>
          </a:p>
          <a:p>
            <a:r>
              <a:rPr lang="en-US" i="1" dirty="0">
                <a:solidFill>
                  <a:srgbClr val="C00000"/>
                </a:solidFill>
              </a:rPr>
              <a:t>print(</a:t>
            </a:r>
            <a:r>
              <a:rPr lang="en-US" i="1" dirty="0" err="1">
                <a:solidFill>
                  <a:srgbClr val="C00000"/>
                </a:solidFill>
              </a:rPr>
              <a:t>tday.month</a:t>
            </a:r>
            <a:r>
              <a:rPr lang="en-US" i="1" dirty="0">
                <a:solidFill>
                  <a:srgbClr val="C00000"/>
                </a:solidFill>
              </a:rPr>
              <a:t>)</a:t>
            </a:r>
          </a:p>
          <a:p>
            <a:endParaRPr lang="en-US" dirty="0"/>
          </a:p>
          <a:p>
            <a:endParaRPr lang="en-US" dirty="0"/>
          </a:p>
          <a:p>
            <a:r>
              <a:rPr lang="en-US" dirty="0"/>
              <a:t>A July</a:t>
            </a:r>
          </a:p>
          <a:p>
            <a:r>
              <a:rPr lang="en-US" dirty="0"/>
              <a:t>B Jul</a:t>
            </a:r>
          </a:p>
          <a:p>
            <a:r>
              <a:rPr lang="en-US" dirty="0"/>
              <a:t>C 07</a:t>
            </a:r>
          </a:p>
          <a:p>
            <a:r>
              <a:rPr lang="en-US" dirty="0"/>
              <a:t>D 7</a:t>
            </a:r>
          </a:p>
          <a:p>
            <a:r>
              <a:rPr lang="en-US" dirty="0"/>
              <a:t>E Error</a:t>
            </a:r>
          </a:p>
        </p:txBody>
      </p:sp>
      <p:sp>
        <p:nvSpPr>
          <p:cNvPr id="4" name="Slide Number Placeholder 3">
            <a:extLst>
              <a:ext uri="{FF2B5EF4-FFF2-40B4-BE49-F238E27FC236}">
                <a16:creationId xmlns:a16="http://schemas.microsoft.com/office/drawing/2014/main" id="{7077BFCB-CF50-4A57-A013-7F48542BF93D}"/>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1FBA9-0009-47E9-8D28-5B0116D2432D}" type="slidenum">
              <a:rPr kumimoji="0" lang="en-US" altLang="en-US" sz="1400" b="0" i="0" u="none" strike="noStrike" kern="1200" cap="none" spc="0" normalizeH="0" baseline="0" noProof="0" smtClean="0">
                <a:ln>
                  <a:noFill/>
                </a:ln>
                <a:solidFill>
                  <a:srgbClr val="000000"/>
                </a:solidFill>
                <a:effectLst/>
                <a:uLnTx/>
                <a:uFillTx/>
                <a:latin typeface="Tahoma" panose="020B0604030504040204" pitchFamily="34" charset="0"/>
                <a:ea typeface="+mn-ea"/>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553</a:t>
            </a:fld>
            <a:endPar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mn-ea"/>
              <a:cs typeface="Times New Roman" panose="02020603050405020304" pitchFamily="18" charset="0"/>
            </a:endParaRPr>
          </a:p>
        </p:txBody>
      </p:sp>
    </p:spTree>
    <p:extLst>
      <p:ext uri="{BB962C8B-B14F-4D97-AF65-F5344CB8AC3E}">
        <p14:creationId xmlns:p14="http://schemas.microsoft.com/office/powerpoint/2010/main" val="2848685210"/>
      </p:ext>
    </p:extLst>
  </p:cSld>
  <p:clrMapOvr>
    <a:masterClrMapping/>
  </p:clrMapOvr>
  <p:transition spd="med"/>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44F11-071D-4816-BE90-AE795D929842}"/>
              </a:ext>
            </a:extLst>
          </p:cNvPr>
          <p:cNvSpPr>
            <a:spLocks noGrp="1"/>
          </p:cNvSpPr>
          <p:nvPr>
            <p:ph type="title"/>
          </p:nvPr>
        </p:nvSpPr>
        <p:spPr/>
        <p:txBody>
          <a:bodyPr/>
          <a:lstStyle/>
          <a:p>
            <a:r>
              <a:rPr lang="en-US" dirty="0"/>
              <a:t>Quiz 14</a:t>
            </a:r>
          </a:p>
        </p:txBody>
      </p:sp>
      <p:sp>
        <p:nvSpPr>
          <p:cNvPr id="3" name="Content Placeholder 2">
            <a:extLst>
              <a:ext uri="{FF2B5EF4-FFF2-40B4-BE49-F238E27FC236}">
                <a16:creationId xmlns:a16="http://schemas.microsoft.com/office/drawing/2014/main" id="{21145494-1178-400A-8CBB-51203C891A48}"/>
              </a:ext>
            </a:extLst>
          </p:cNvPr>
          <p:cNvSpPr>
            <a:spLocks noGrp="1"/>
          </p:cNvSpPr>
          <p:nvPr>
            <p:ph idx="1"/>
          </p:nvPr>
        </p:nvSpPr>
        <p:spPr/>
        <p:txBody>
          <a:bodyPr/>
          <a:lstStyle/>
          <a:p>
            <a:r>
              <a:rPr lang="en-US" b="1" dirty="0"/>
              <a:t>4. What is the output of the code shown if the system date is 20th June, 2015?</a:t>
            </a:r>
          </a:p>
          <a:p>
            <a:r>
              <a:rPr lang="en-US" i="1" dirty="0">
                <a:solidFill>
                  <a:srgbClr val="C00000"/>
                </a:solidFill>
              </a:rPr>
              <a:t>import datetime</a:t>
            </a:r>
          </a:p>
          <a:p>
            <a:r>
              <a:rPr lang="en-US" i="1" dirty="0" err="1">
                <a:solidFill>
                  <a:srgbClr val="C00000"/>
                </a:solidFill>
              </a:rPr>
              <a:t>tday</a:t>
            </a:r>
            <a:r>
              <a:rPr lang="en-US" i="1" dirty="0">
                <a:solidFill>
                  <a:srgbClr val="C00000"/>
                </a:solidFill>
              </a:rPr>
              <a:t>=</a:t>
            </a:r>
            <a:r>
              <a:rPr lang="en-US" i="1" dirty="0" err="1">
                <a:solidFill>
                  <a:srgbClr val="C00000"/>
                </a:solidFill>
              </a:rPr>
              <a:t>datetime.date.today</a:t>
            </a:r>
            <a:r>
              <a:rPr lang="en-US" i="1" dirty="0">
                <a:solidFill>
                  <a:srgbClr val="C00000"/>
                </a:solidFill>
              </a:rPr>
              <a:t>()</a:t>
            </a:r>
          </a:p>
          <a:p>
            <a:r>
              <a:rPr lang="en-US" i="1" dirty="0">
                <a:solidFill>
                  <a:srgbClr val="C00000"/>
                </a:solidFill>
              </a:rPr>
              <a:t>print(</a:t>
            </a:r>
            <a:r>
              <a:rPr lang="en-US" i="1" dirty="0" err="1">
                <a:solidFill>
                  <a:srgbClr val="C00000"/>
                </a:solidFill>
              </a:rPr>
              <a:t>tday</a:t>
            </a:r>
            <a:r>
              <a:rPr lang="en-US" i="1" dirty="0">
                <a:solidFill>
                  <a:srgbClr val="C00000"/>
                </a:solidFill>
              </a:rPr>
              <a:t>)</a:t>
            </a:r>
          </a:p>
          <a:p>
            <a:endParaRPr lang="en-US" dirty="0"/>
          </a:p>
          <a:p>
            <a:endParaRPr lang="en-US" dirty="0"/>
          </a:p>
          <a:p>
            <a:r>
              <a:rPr lang="en-US" dirty="0"/>
              <a:t>A 20-06-2015</a:t>
            </a:r>
          </a:p>
          <a:p>
            <a:r>
              <a:rPr lang="en-US" dirty="0"/>
              <a:t>B 06-20-2015</a:t>
            </a:r>
          </a:p>
          <a:p>
            <a:r>
              <a:rPr lang="en-US" dirty="0"/>
              <a:t>C 2015-06-20</a:t>
            </a:r>
          </a:p>
          <a:p>
            <a:r>
              <a:rPr lang="en-US" dirty="0"/>
              <a:t>D Error</a:t>
            </a:r>
          </a:p>
          <a:p>
            <a:endParaRPr lang="en-US" dirty="0"/>
          </a:p>
          <a:p>
            <a:endParaRPr lang="en-US" dirty="0"/>
          </a:p>
        </p:txBody>
      </p:sp>
      <p:sp>
        <p:nvSpPr>
          <p:cNvPr id="4" name="Slide Number Placeholder 3">
            <a:extLst>
              <a:ext uri="{FF2B5EF4-FFF2-40B4-BE49-F238E27FC236}">
                <a16:creationId xmlns:a16="http://schemas.microsoft.com/office/drawing/2014/main" id="{4F4D40A6-B7CF-426D-BFCF-45FAFAF80AA2}"/>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1FBA9-0009-47E9-8D28-5B0116D2432D}" type="slidenum">
              <a:rPr kumimoji="0" lang="en-US" altLang="en-US" sz="1400" b="0" i="0" u="none" strike="noStrike" kern="1200" cap="none" spc="0" normalizeH="0" baseline="0" noProof="0" smtClean="0">
                <a:ln>
                  <a:noFill/>
                </a:ln>
                <a:solidFill>
                  <a:srgbClr val="000000"/>
                </a:solidFill>
                <a:effectLst/>
                <a:uLnTx/>
                <a:uFillTx/>
                <a:latin typeface="Tahoma" panose="020B0604030504040204" pitchFamily="34" charset="0"/>
                <a:ea typeface="+mn-ea"/>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554</a:t>
            </a:fld>
            <a:endPar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mn-ea"/>
              <a:cs typeface="Times New Roman" panose="02020603050405020304" pitchFamily="18" charset="0"/>
            </a:endParaRPr>
          </a:p>
        </p:txBody>
      </p:sp>
    </p:spTree>
    <p:extLst>
      <p:ext uri="{BB962C8B-B14F-4D97-AF65-F5344CB8AC3E}">
        <p14:creationId xmlns:p14="http://schemas.microsoft.com/office/powerpoint/2010/main" val="3035149233"/>
      </p:ext>
    </p:extLst>
  </p:cSld>
  <p:clrMapOvr>
    <a:masterClrMapping/>
  </p:clrMapOvr>
  <p:transition spd="med"/>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0C2E9-F4A6-44F1-BFB1-4DA3DCA0828E}"/>
              </a:ext>
            </a:extLst>
          </p:cNvPr>
          <p:cNvSpPr>
            <a:spLocks noGrp="1"/>
          </p:cNvSpPr>
          <p:nvPr>
            <p:ph type="title"/>
          </p:nvPr>
        </p:nvSpPr>
        <p:spPr/>
        <p:txBody>
          <a:bodyPr/>
          <a:lstStyle/>
          <a:p>
            <a:r>
              <a:rPr lang="en-US" dirty="0"/>
              <a:t>Quiz 14</a:t>
            </a:r>
          </a:p>
        </p:txBody>
      </p:sp>
      <p:sp>
        <p:nvSpPr>
          <p:cNvPr id="3" name="Content Placeholder 2">
            <a:extLst>
              <a:ext uri="{FF2B5EF4-FFF2-40B4-BE49-F238E27FC236}">
                <a16:creationId xmlns:a16="http://schemas.microsoft.com/office/drawing/2014/main" id="{1FE346D8-BA65-4B36-8316-5F9988ECB93F}"/>
              </a:ext>
            </a:extLst>
          </p:cNvPr>
          <p:cNvSpPr>
            <a:spLocks noGrp="1"/>
          </p:cNvSpPr>
          <p:nvPr>
            <p:ph idx="1"/>
          </p:nvPr>
        </p:nvSpPr>
        <p:spPr/>
        <p:txBody>
          <a:bodyPr/>
          <a:lstStyle/>
          <a:p>
            <a:r>
              <a:rPr lang="en-US" b="1" dirty="0"/>
              <a:t>5. What is the output of the code shown below if the system date is 18th June, 2017 (Sunday)?</a:t>
            </a:r>
          </a:p>
          <a:p>
            <a:endParaRPr lang="en-US" dirty="0"/>
          </a:p>
          <a:p>
            <a:r>
              <a:rPr lang="en-US" i="1" dirty="0" err="1">
                <a:solidFill>
                  <a:srgbClr val="C00000"/>
                </a:solidFill>
              </a:rPr>
              <a:t>tday</a:t>
            </a:r>
            <a:r>
              <a:rPr lang="en-US" i="1" dirty="0">
                <a:solidFill>
                  <a:srgbClr val="C00000"/>
                </a:solidFill>
              </a:rPr>
              <a:t>=</a:t>
            </a:r>
            <a:r>
              <a:rPr lang="en-US" i="1" dirty="0" err="1">
                <a:solidFill>
                  <a:srgbClr val="C00000"/>
                </a:solidFill>
              </a:rPr>
              <a:t>datetime.date.today</a:t>
            </a:r>
            <a:r>
              <a:rPr lang="en-US" i="1" dirty="0">
                <a:solidFill>
                  <a:srgbClr val="C00000"/>
                </a:solidFill>
              </a:rPr>
              <a:t>()</a:t>
            </a:r>
          </a:p>
          <a:p>
            <a:r>
              <a:rPr lang="en-US" i="1" dirty="0">
                <a:solidFill>
                  <a:srgbClr val="C00000"/>
                </a:solidFill>
              </a:rPr>
              <a:t>print(</a:t>
            </a:r>
            <a:r>
              <a:rPr lang="en-US" i="1" dirty="0" err="1">
                <a:solidFill>
                  <a:srgbClr val="C00000"/>
                </a:solidFill>
              </a:rPr>
              <a:t>tday.weekday</a:t>
            </a:r>
            <a:r>
              <a:rPr lang="en-US" i="1" dirty="0">
                <a:solidFill>
                  <a:srgbClr val="C00000"/>
                </a:solidFill>
              </a:rPr>
              <a:t>())</a:t>
            </a:r>
          </a:p>
          <a:p>
            <a:endParaRPr lang="en-US" dirty="0"/>
          </a:p>
          <a:p>
            <a:endParaRPr lang="en-US" dirty="0"/>
          </a:p>
          <a:p>
            <a:r>
              <a:rPr lang="en-US" dirty="0"/>
              <a:t>A  6</a:t>
            </a:r>
          </a:p>
          <a:p>
            <a:r>
              <a:rPr lang="en-US" dirty="0"/>
              <a:t>B  1</a:t>
            </a:r>
          </a:p>
          <a:p>
            <a:r>
              <a:rPr lang="en-US" dirty="0"/>
              <a:t>C  0</a:t>
            </a:r>
          </a:p>
          <a:p>
            <a:r>
              <a:rPr lang="en-US" dirty="0"/>
              <a:t>D  7</a:t>
            </a:r>
          </a:p>
        </p:txBody>
      </p:sp>
      <p:sp>
        <p:nvSpPr>
          <p:cNvPr id="4" name="Slide Number Placeholder 3">
            <a:extLst>
              <a:ext uri="{FF2B5EF4-FFF2-40B4-BE49-F238E27FC236}">
                <a16:creationId xmlns:a16="http://schemas.microsoft.com/office/drawing/2014/main" id="{D74A282A-9714-42FC-A433-298AF3DB17D5}"/>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1FBA9-0009-47E9-8D28-5B0116D2432D}" type="slidenum">
              <a:rPr kumimoji="0" lang="en-US" altLang="en-US" sz="1400" b="0" i="0" u="none" strike="noStrike" kern="1200" cap="none" spc="0" normalizeH="0" baseline="0" noProof="0" smtClean="0">
                <a:ln>
                  <a:noFill/>
                </a:ln>
                <a:solidFill>
                  <a:srgbClr val="000000"/>
                </a:solidFill>
                <a:effectLst/>
                <a:uLnTx/>
                <a:uFillTx/>
                <a:latin typeface="Tahoma" panose="020B0604030504040204" pitchFamily="34" charset="0"/>
                <a:ea typeface="+mn-ea"/>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555</a:t>
            </a:fld>
            <a:endPar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mn-ea"/>
              <a:cs typeface="Times New Roman" panose="02020603050405020304" pitchFamily="18" charset="0"/>
            </a:endParaRPr>
          </a:p>
        </p:txBody>
      </p:sp>
    </p:spTree>
    <p:extLst>
      <p:ext uri="{BB962C8B-B14F-4D97-AF65-F5344CB8AC3E}">
        <p14:creationId xmlns:p14="http://schemas.microsoft.com/office/powerpoint/2010/main" val="3514286444"/>
      </p:ext>
    </p:extLst>
  </p:cSld>
  <p:clrMapOvr>
    <a:masterClrMapping/>
  </p:clrMapOvr>
  <p:transition spd="med"/>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22453-F572-4085-A207-EEA4885702C5}"/>
              </a:ext>
            </a:extLst>
          </p:cNvPr>
          <p:cNvSpPr>
            <a:spLocks noGrp="1"/>
          </p:cNvSpPr>
          <p:nvPr>
            <p:ph type="title"/>
          </p:nvPr>
        </p:nvSpPr>
        <p:spPr/>
        <p:txBody>
          <a:bodyPr/>
          <a:lstStyle/>
          <a:p>
            <a:r>
              <a:rPr lang="en-US" dirty="0"/>
              <a:t>Quiz 14</a:t>
            </a:r>
          </a:p>
        </p:txBody>
      </p:sp>
      <p:sp>
        <p:nvSpPr>
          <p:cNvPr id="3" name="Content Placeholder 2">
            <a:extLst>
              <a:ext uri="{FF2B5EF4-FFF2-40B4-BE49-F238E27FC236}">
                <a16:creationId xmlns:a16="http://schemas.microsoft.com/office/drawing/2014/main" id="{E375DDD7-C96C-4717-9703-BC78B93F954F}"/>
              </a:ext>
            </a:extLst>
          </p:cNvPr>
          <p:cNvSpPr>
            <a:spLocks noGrp="1"/>
          </p:cNvSpPr>
          <p:nvPr>
            <p:ph idx="1"/>
          </p:nvPr>
        </p:nvSpPr>
        <p:spPr/>
        <p:txBody>
          <a:bodyPr/>
          <a:lstStyle/>
          <a:p>
            <a:r>
              <a:rPr lang="en-US" b="1" dirty="0"/>
              <a:t>6. What is the output of the following code if the system date is 22st June, 2017 (Thursday)?</a:t>
            </a:r>
          </a:p>
          <a:p>
            <a:endParaRPr lang="en-US" dirty="0"/>
          </a:p>
          <a:p>
            <a:r>
              <a:rPr lang="en-US" i="1" dirty="0" err="1">
                <a:solidFill>
                  <a:srgbClr val="C00000"/>
                </a:solidFill>
              </a:rPr>
              <a:t>tday</a:t>
            </a:r>
            <a:r>
              <a:rPr lang="en-US" i="1" dirty="0">
                <a:solidFill>
                  <a:srgbClr val="C00000"/>
                </a:solidFill>
              </a:rPr>
              <a:t>=</a:t>
            </a:r>
            <a:r>
              <a:rPr lang="en-US" i="1" dirty="0" err="1">
                <a:solidFill>
                  <a:srgbClr val="C00000"/>
                </a:solidFill>
              </a:rPr>
              <a:t>datetime.date.today</a:t>
            </a:r>
            <a:r>
              <a:rPr lang="en-US" i="1" dirty="0">
                <a:solidFill>
                  <a:srgbClr val="C00000"/>
                </a:solidFill>
              </a:rPr>
              <a:t>()</a:t>
            </a:r>
          </a:p>
          <a:p>
            <a:r>
              <a:rPr lang="en-US" i="1" dirty="0">
                <a:solidFill>
                  <a:srgbClr val="C00000"/>
                </a:solidFill>
              </a:rPr>
              <a:t>print(</a:t>
            </a:r>
            <a:r>
              <a:rPr lang="en-US" i="1" dirty="0" err="1">
                <a:solidFill>
                  <a:srgbClr val="C00000"/>
                </a:solidFill>
              </a:rPr>
              <a:t>tday.isoweekday</a:t>
            </a:r>
            <a:r>
              <a:rPr lang="en-US" i="1" dirty="0">
                <a:solidFill>
                  <a:srgbClr val="C00000"/>
                </a:solidFill>
              </a:rPr>
              <a:t>())</a:t>
            </a:r>
          </a:p>
          <a:p>
            <a:endParaRPr lang="en-US" dirty="0"/>
          </a:p>
          <a:p>
            <a:endParaRPr lang="en-US" dirty="0"/>
          </a:p>
          <a:p>
            <a:r>
              <a:rPr lang="en-US" dirty="0"/>
              <a:t>A Wed</a:t>
            </a:r>
          </a:p>
          <a:p>
            <a:r>
              <a:rPr lang="en-US" dirty="0"/>
              <a:t>B Wednesday</a:t>
            </a:r>
          </a:p>
          <a:p>
            <a:r>
              <a:rPr lang="en-US" dirty="0"/>
              <a:t>C 2</a:t>
            </a:r>
          </a:p>
          <a:p>
            <a:r>
              <a:rPr lang="en-US" dirty="0"/>
              <a:t>D 3</a:t>
            </a:r>
          </a:p>
          <a:p>
            <a:r>
              <a:rPr lang="en-US" dirty="0"/>
              <a:t>E 4</a:t>
            </a:r>
          </a:p>
        </p:txBody>
      </p:sp>
      <p:sp>
        <p:nvSpPr>
          <p:cNvPr id="4" name="Slide Number Placeholder 3">
            <a:extLst>
              <a:ext uri="{FF2B5EF4-FFF2-40B4-BE49-F238E27FC236}">
                <a16:creationId xmlns:a16="http://schemas.microsoft.com/office/drawing/2014/main" id="{5C875D16-5028-4C3B-8590-779938E4BE8D}"/>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1FBA9-0009-47E9-8D28-5B0116D2432D}" type="slidenum">
              <a:rPr kumimoji="0" lang="en-US" altLang="en-US" sz="1400" b="0" i="0" u="none" strike="noStrike" kern="1200" cap="none" spc="0" normalizeH="0" baseline="0" noProof="0" smtClean="0">
                <a:ln>
                  <a:noFill/>
                </a:ln>
                <a:solidFill>
                  <a:srgbClr val="000000"/>
                </a:solidFill>
                <a:effectLst/>
                <a:uLnTx/>
                <a:uFillTx/>
                <a:latin typeface="Tahoma" panose="020B0604030504040204" pitchFamily="34" charset="0"/>
                <a:ea typeface="+mn-ea"/>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556</a:t>
            </a:fld>
            <a:endPar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mn-ea"/>
              <a:cs typeface="Times New Roman" panose="02020603050405020304" pitchFamily="18" charset="0"/>
            </a:endParaRPr>
          </a:p>
        </p:txBody>
      </p:sp>
    </p:spTree>
    <p:extLst>
      <p:ext uri="{BB962C8B-B14F-4D97-AF65-F5344CB8AC3E}">
        <p14:creationId xmlns:p14="http://schemas.microsoft.com/office/powerpoint/2010/main" val="3594475089"/>
      </p:ext>
    </p:extLst>
  </p:cSld>
  <p:clrMapOvr>
    <a:masterClrMapping/>
  </p:clrMapOvr>
  <p:transition spd="med"/>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CAB71-A95F-428F-9D74-48EFD0B36DDD}"/>
              </a:ext>
            </a:extLst>
          </p:cNvPr>
          <p:cNvSpPr>
            <a:spLocks noGrp="1"/>
          </p:cNvSpPr>
          <p:nvPr>
            <p:ph type="title"/>
          </p:nvPr>
        </p:nvSpPr>
        <p:spPr/>
        <p:txBody>
          <a:bodyPr/>
          <a:lstStyle/>
          <a:p>
            <a:r>
              <a:rPr lang="en-US" dirty="0"/>
              <a:t>Quiz 14</a:t>
            </a:r>
          </a:p>
        </p:txBody>
      </p:sp>
      <p:sp>
        <p:nvSpPr>
          <p:cNvPr id="3" name="Content Placeholder 2">
            <a:extLst>
              <a:ext uri="{FF2B5EF4-FFF2-40B4-BE49-F238E27FC236}">
                <a16:creationId xmlns:a16="http://schemas.microsoft.com/office/drawing/2014/main" id="{92173322-73B0-41C2-8DD6-E7514031958D}"/>
              </a:ext>
            </a:extLst>
          </p:cNvPr>
          <p:cNvSpPr>
            <a:spLocks noGrp="1"/>
          </p:cNvSpPr>
          <p:nvPr>
            <p:ph idx="1"/>
          </p:nvPr>
        </p:nvSpPr>
        <p:spPr/>
        <p:txBody>
          <a:bodyPr/>
          <a:lstStyle/>
          <a:p>
            <a:r>
              <a:rPr lang="en-US" b="1" dirty="0"/>
              <a:t>7. Point out the error (if any) in the code shown below if the system date is 18th June, 2018?</a:t>
            </a:r>
          </a:p>
          <a:p>
            <a:r>
              <a:rPr lang="en-US" i="1" dirty="0" err="1">
                <a:solidFill>
                  <a:srgbClr val="C00000"/>
                </a:solidFill>
              </a:rPr>
              <a:t>tday</a:t>
            </a:r>
            <a:r>
              <a:rPr lang="en-US" i="1" dirty="0">
                <a:solidFill>
                  <a:srgbClr val="C00000"/>
                </a:solidFill>
              </a:rPr>
              <a:t>=</a:t>
            </a:r>
            <a:r>
              <a:rPr lang="en-US" i="1" dirty="0" err="1">
                <a:solidFill>
                  <a:srgbClr val="C00000"/>
                </a:solidFill>
              </a:rPr>
              <a:t>datetime.date.today</a:t>
            </a:r>
            <a:r>
              <a:rPr lang="en-US" i="1" dirty="0">
                <a:solidFill>
                  <a:srgbClr val="C00000"/>
                </a:solidFill>
              </a:rPr>
              <a:t>()</a:t>
            </a:r>
          </a:p>
          <a:p>
            <a:r>
              <a:rPr lang="en-US" i="1" dirty="0" err="1">
                <a:solidFill>
                  <a:srgbClr val="C00000"/>
                </a:solidFill>
              </a:rPr>
              <a:t>bday</a:t>
            </a:r>
            <a:r>
              <a:rPr lang="en-US" i="1" dirty="0">
                <a:solidFill>
                  <a:srgbClr val="C00000"/>
                </a:solidFill>
              </a:rPr>
              <a:t>=</a:t>
            </a:r>
            <a:r>
              <a:rPr lang="en-US" i="1" dirty="0" err="1">
                <a:solidFill>
                  <a:srgbClr val="C00000"/>
                </a:solidFill>
              </a:rPr>
              <a:t>datetime.date</a:t>
            </a:r>
            <a:r>
              <a:rPr lang="en-US" i="1" dirty="0">
                <a:solidFill>
                  <a:srgbClr val="C00000"/>
                </a:solidFill>
              </a:rPr>
              <a:t>(2018,9,18)</a:t>
            </a:r>
          </a:p>
          <a:p>
            <a:r>
              <a:rPr lang="en-US" i="1" dirty="0" err="1">
                <a:solidFill>
                  <a:srgbClr val="C00000"/>
                </a:solidFill>
              </a:rPr>
              <a:t>till_bday</a:t>
            </a:r>
            <a:r>
              <a:rPr lang="en-US" i="1" dirty="0">
                <a:solidFill>
                  <a:srgbClr val="C00000"/>
                </a:solidFill>
              </a:rPr>
              <a:t>=</a:t>
            </a:r>
            <a:r>
              <a:rPr lang="en-US" i="1" dirty="0" err="1">
                <a:solidFill>
                  <a:srgbClr val="C00000"/>
                </a:solidFill>
              </a:rPr>
              <a:t>bday-tday</a:t>
            </a:r>
            <a:endParaRPr lang="en-US" i="1" dirty="0">
              <a:solidFill>
                <a:srgbClr val="C00000"/>
              </a:solidFill>
            </a:endParaRPr>
          </a:p>
          <a:p>
            <a:r>
              <a:rPr lang="en-US" i="1" dirty="0">
                <a:solidFill>
                  <a:srgbClr val="C00000"/>
                </a:solidFill>
              </a:rPr>
              <a:t>print(</a:t>
            </a:r>
            <a:r>
              <a:rPr lang="en-US" i="1" dirty="0" err="1">
                <a:solidFill>
                  <a:srgbClr val="C00000"/>
                </a:solidFill>
              </a:rPr>
              <a:t>till_bday</a:t>
            </a:r>
            <a:r>
              <a:rPr lang="en-US" i="1" dirty="0">
                <a:solidFill>
                  <a:srgbClr val="C00000"/>
                </a:solidFill>
              </a:rPr>
              <a:t>)</a:t>
            </a:r>
          </a:p>
          <a:p>
            <a:endParaRPr lang="en-US" dirty="0"/>
          </a:p>
          <a:p>
            <a:r>
              <a:rPr lang="en-US" dirty="0"/>
              <a:t>A  3 months, 0:00:00</a:t>
            </a:r>
          </a:p>
          <a:p>
            <a:r>
              <a:rPr lang="en-US" dirty="0"/>
              <a:t>B  90 days, 0:00:00</a:t>
            </a:r>
          </a:p>
          <a:p>
            <a:r>
              <a:rPr lang="en-US" dirty="0"/>
              <a:t>C  3 months 2 days, 0:00:00</a:t>
            </a:r>
          </a:p>
          <a:p>
            <a:r>
              <a:rPr lang="en-US" dirty="0"/>
              <a:t>D  92 days, 0:00:00</a:t>
            </a:r>
          </a:p>
          <a:p>
            <a:r>
              <a:rPr lang="en-US" dirty="0"/>
              <a:t>E  Error</a:t>
            </a:r>
          </a:p>
        </p:txBody>
      </p:sp>
      <p:sp>
        <p:nvSpPr>
          <p:cNvPr id="4" name="Slide Number Placeholder 3">
            <a:extLst>
              <a:ext uri="{FF2B5EF4-FFF2-40B4-BE49-F238E27FC236}">
                <a16:creationId xmlns:a16="http://schemas.microsoft.com/office/drawing/2014/main" id="{2A0A563F-85EE-47BE-8CF1-F528427DA710}"/>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1FBA9-0009-47E9-8D28-5B0116D2432D}" type="slidenum">
              <a:rPr kumimoji="0" lang="en-US" altLang="en-US" sz="1400" b="0" i="0" u="none" strike="noStrike" kern="1200" cap="none" spc="0" normalizeH="0" baseline="0" noProof="0" smtClean="0">
                <a:ln>
                  <a:noFill/>
                </a:ln>
                <a:solidFill>
                  <a:srgbClr val="000000"/>
                </a:solidFill>
                <a:effectLst/>
                <a:uLnTx/>
                <a:uFillTx/>
                <a:latin typeface="Tahoma" panose="020B0604030504040204" pitchFamily="34" charset="0"/>
                <a:ea typeface="+mn-ea"/>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557</a:t>
            </a:fld>
            <a:endPar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mn-ea"/>
              <a:cs typeface="Times New Roman" panose="02020603050405020304" pitchFamily="18" charset="0"/>
            </a:endParaRPr>
          </a:p>
        </p:txBody>
      </p:sp>
    </p:spTree>
    <p:extLst>
      <p:ext uri="{BB962C8B-B14F-4D97-AF65-F5344CB8AC3E}">
        <p14:creationId xmlns:p14="http://schemas.microsoft.com/office/powerpoint/2010/main" val="1374062056"/>
      </p:ext>
    </p:extLst>
  </p:cSld>
  <p:clrMapOvr>
    <a:masterClrMapping/>
  </p:clrMapOvr>
  <p:transition spd="med"/>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51B0E-6C94-44A9-AB89-1D7C7980DB94}"/>
              </a:ext>
            </a:extLst>
          </p:cNvPr>
          <p:cNvSpPr>
            <a:spLocks noGrp="1"/>
          </p:cNvSpPr>
          <p:nvPr>
            <p:ph type="title"/>
          </p:nvPr>
        </p:nvSpPr>
        <p:spPr/>
        <p:txBody>
          <a:bodyPr/>
          <a:lstStyle/>
          <a:p>
            <a:r>
              <a:rPr lang="en-US" dirty="0"/>
              <a:t>Quiz 14</a:t>
            </a:r>
          </a:p>
        </p:txBody>
      </p:sp>
      <p:sp>
        <p:nvSpPr>
          <p:cNvPr id="3" name="Content Placeholder 2">
            <a:extLst>
              <a:ext uri="{FF2B5EF4-FFF2-40B4-BE49-F238E27FC236}">
                <a16:creationId xmlns:a16="http://schemas.microsoft.com/office/drawing/2014/main" id="{69F8C935-8EB6-4B0B-A6FF-6C52A2A82030}"/>
              </a:ext>
            </a:extLst>
          </p:cNvPr>
          <p:cNvSpPr>
            <a:spLocks noGrp="1"/>
          </p:cNvSpPr>
          <p:nvPr>
            <p:ph idx="1"/>
          </p:nvPr>
        </p:nvSpPr>
        <p:spPr/>
        <p:txBody>
          <a:bodyPr/>
          <a:lstStyle/>
          <a:p>
            <a:r>
              <a:rPr lang="en-US" b="1" dirty="0"/>
              <a:t>8. Which of the following will throw an error if used after the code shown below?</a:t>
            </a:r>
          </a:p>
          <a:p>
            <a:r>
              <a:rPr lang="en-US" i="1" dirty="0" err="1">
                <a:solidFill>
                  <a:srgbClr val="C00000"/>
                </a:solidFill>
              </a:rPr>
              <a:t>tday</a:t>
            </a:r>
            <a:r>
              <a:rPr lang="en-US" i="1" dirty="0">
                <a:solidFill>
                  <a:srgbClr val="C00000"/>
                </a:solidFill>
              </a:rPr>
              <a:t>=</a:t>
            </a:r>
            <a:r>
              <a:rPr lang="en-US" i="1" dirty="0" err="1">
                <a:solidFill>
                  <a:srgbClr val="C00000"/>
                </a:solidFill>
              </a:rPr>
              <a:t>datetime.date.today</a:t>
            </a:r>
            <a:r>
              <a:rPr lang="en-US" i="1" dirty="0">
                <a:solidFill>
                  <a:srgbClr val="C00000"/>
                </a:solidFill>
              </a:rPr>
              <a:t>()</a:t>
            </a:r>
          </a:p>
          <a:p>
            <a:r>
              <a:rPr lang="en-US" i="1" dirty="0" err="1">
                <a:solidFill>
                  <a:srgbClr val="C00000"/>
                </a:solidFill>
              </a:rPr>
              <a:t>bday</a:t>
            </a:r>
            <a:r>
              <a:rPr lang="en-US" i="1" dirty="0">
                <a:solidFill>
                  <a:srgbClr val="C00000"/>
                </a:solidFill>
              </a:rPr>
              <a:t>=</a:t>
            </a:r>
            <a:r>
              <a:rPr lang="en-US" i="1" dirty="0" err="1">
                <a:solidFill>
                  <a:srgbClr val="C00000"/>
                </a:solidFill>
              </a:rPr>
              <a:t>datetime.date</a:t>
            </a:r>
            <a:r>
              <a:rPr lang="en-US" i="1" dirty="0">
                <a:solidFill>
                  <a:srgbClr val="C00000"/>
                </a:solidFill>
              </a:rPr>
              <a:t>(2017,9,18)</a:t>
            </a:r>
          </a:p>
          <a:p>
            <a:r>
              <a:rPr lang="en-US" i="1" dirty="0" err="1">
                <a:solidFill>
                  <a:srgbClr val="C00000"/>
                </a:solidFill>
              </a:rPr>
              <a:t>t_day</a:t>
            </a:r>
            <a:r>
              <a:rPr lang="en-US" i="1" dirty="0">
                <a:solidFill>
                  <a:srgbClr val="C00000"/>
                </a:solidFill>
              </a:rPr>
              <a:t>=</a:t>
            </a:r>
            <a:r>
              <a:rPr lang="en-US" i="1" dirty="0" err="1">
                <a:solidFill>
                  <a:srgbClr val="C00000"/>
                </a:solidFill>
              </a:rPr>
              <a:t>bday-tday</a:t>
            </a:r>
            <a:endParaRPr lang="en-US" i="1" dirty="0">
              <a:solidFill>
                <a:srgbClr val="C00000"/>
              </a:solidFill>
            </a:endParaRPr>
          </a:p>
          <a:p>
            <a:endParaRPr lang="en-US" dirty="0"/>
          </a:p>
          <a:p>
            <a:r>
              <a:rPr lang="en-US" dirty="0"/>
              <a:t>A  print(</a:t>
            </a:r>
            <a:r>
              <a:rPr lang="en-US" dirty="0" err="1"/>
              <a:t>t_day.seconds</a:t>
            </a:r>
            <a:r>
              <a:rPr lang="en-US" dirty="0"/>
              <a:t>)</a:t>
            </a:r>
          </a:p>
          <a:p>
            <a:r>
              <a:rPr lang="en-US" dirty="0"/>
              <a:t>B  print(</a:t>
            </a:r>
            <a:r>
              <a:rPr lang="en-US" dirty="0" err="1"/>
              <a:t>t_day.months</a:t>
            </a:r>
            <a:r>
              <a:rPr lang="en-US" dirty="0"/>
              <a:t>)</a:t>
            </a:r>
          </a:p>
          <a:p>
            <a:r>
              <a:rPr lang="en-US" dirty="0"/>
              <a:t>C  print(</a:t>
            </a:r>
            <a:r>
              <a:rPr lang="en-US" dirty="0" err="1"/>
              <a:t>t_day.max</a:t>
            </a:r>
            <a:r>
              <a:rPr lang="en-US" dirty="0"/>
              <a:t>)</a:t>
            </a:r>
          </a:p>
          <a:p>
            <a:r>
              <a:rPr lang="en-US" dirty="0"/>
              <a:t>D  print(</a:t>
            </a:r>
            <a:r>
              <a:rPr lang="en-US" dirty="0" err="1"/>
              <a:t>t_day.resolution</a:t>
            </a:r>
            <a:r>
              <a:rPr lang="en-US" dirty="0"/>
              <a:t>)</a:t>
            </a:r>
          </a:p>
        </p:txBody>
      </p:sp>
      <p:sp>
        <p:nvSpPr>
          <p:cNvPr id="4" name="Slide Number Placeholder 3">
            <a:extLst>
              <a:ext uri="{FF2B5EF4-FFF2-40B4-BE49-F238E27FC236}">
                <a16:creationId xmlns:a16="http://schemas.microsoft.com/office/drawing/2014/main" id="{C0A00F6C-8F6C-4775-BA55-97FF42DD77C4}"/>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1FBA9-0009-47E9-8D28-5B0116D2432D}" type="slidenum">
              <a:rPr kumimoji="0" lang="en-US" altLang="en-US" sz="1400" b="0" i="0" u="none" strike="noStrike" kern="1200" cap="none" spc="0" normalizeH="0" baseline="0" noProof="0" smtClean="0">
                <a:ln>
                  <a:noFill/>
                </a:ln>
                <a:solidFill>
                  <a:srgbClr val="000000"/>
                </a:solidFill>
                <a:effectLst/>
                <a:uLnTx/>
                <a:uFillTx/>
                <a:latin typeface="Tahoma" panose="020B0604030504040204" pitchFamily="34" charset="0"/>
                <a:ea typeface="+mn-ea"/>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558</a:t>
            </a:fld>
            <a:endPar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mn-ea"/>
              <a:cs typeface="Times New Roman" panose="02020603050405020304" pitchFamily="18" charset="0"/>
            </a:endParaRPr>
          </a:p>
        </p:txBody>
      </p:sp>
    </p:spTree>
    <p:extLst>
      <p:ext uri="{BB962C8B-B14F-4D97-AF65-F5344CB8AC3E}">
        <p14:creationId xmlns:p14="http://schemas.microsoft.com/office/powerpoint/2010/main" val="2640324373"/>
      </p:ext>
    </p:extLst>
  </p:cSld>
  <p:clrMapOvr>
    <a:masterClrMapping/>
  </p:clrMapOvr>
  <p:transition spd="med"/>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20495-6D78-4CC3-BE89-99E1216D5EDC}"/>
              </a:ext>
            </a:extLst>
          </p:cNvPr>
          <p:cNvSpPr>
            <a:spLocks noGrp="1"/>
          </p:cNvSpPr>
          <p:nvPr>
            <p:ph type="title"/>
          </p:nvPr>
        </p:nvSpPr>
        <p:spPr/>
        <p:txBody>
          <a:bodyPr/>
          <a:lstStyle/>
          <a:p>
            <a:r>
              <a:rPr lang="en-US" dirty="0"/>
              <a:t>Quiz 14</a:t>
            </a:r>
          </a:p>
        </p:txBody>
      </p:sp>
      <p:sp>
        <p:nvSpPr>
          <p:cNvPr id="3" name="Content Placeholder 2">
            <a:extLst>
              <a:ext uri="{FF2B5EF4-FFF2-40B4-BE49-F238E27FC236}">
                <a16:creationId xmlns:a16="http://schemas.microsoft.com/office/drawing/2014/main" id="{11F29C17-3D1E-4BBE-B400-107288D3F7B3}"/>
              </a:ext>
            </a:extLst>
          </p:cNvPr>
          <p:cNvSpPr>
            <a:spLocks noGrp="1"/>
          </p:cNvSpPr>
          <p:nvPr>
            <p:ph idx="1"/>
          </p:nvPr>
        </p:nvSpPr>
        <p:spPr/>
        <p:txBody>
          <a:bodyPr/>
          <a:lstStyle/>
          <a:p>
            <a:r>
              <a:rPr lang="en-US" b="1" dirty="0"/>
              <a:t>9. What is the output of the code shown below if the system date is: 6/19/2018</a:t>
            </a:r>
          </a:p>
          <a:p>
            <a:endParaRPr lang="en-US" dirty="0"/>
          </a:p>
          <a:p>
            <a:r>
              <a:rPr lang="en-US" i="1" dirty="0" err="1">
                <a:solidFill>
                  <a:srgbClr val="C00000"/>
                </a:solidFill>
              </a:rPr>
              <a:t>tday</a:t>
            </a:r>
            <a:r>
              <a:rPr lang="en-US" i="1" dirty="0">
                <a:solidFill>
                  <a:srgbClr val="C00000"/>
                </a:solidFill>
              </a:rPr>
              <a:t>=</a:t>
            </a:r>
            <a:r>
              <a:rPr lang="en-US" i="1" dirty="0" err="1">
                <a:solidFill>
                  <a:srgbClr val="C00000"/>
                </a:solidFill>
              </a:rPr>
              <a:t>datetime.date.today</a:t>
            </a:r>
            <a:r>
              <a:rPr lang="en-US" i="1" dirty="0">
                <a:solidFill>
                  <a:srgbClr val="C00000"/>
                </a:solidFill>
              </a:rPr>
              <a:t>()</a:t>
            </a:r>
          </a:p>
          <a:p>
            <a:r>
              <a:rPr lang="en-US" i="1" dirty="0" err="1">
                <a:solidFill>
                  <a:srgbClr val="C00000"/>
                </a:solidFill>
              </a:rPr>
              <a:t>tdelta</a:t>
            </a:r>
            <a:r>
              <a:rPr lang="en-US" i="1" dirty="0">
                <a:solidFill>
                  <a:srgbClr val="C00000"/>
                </a:solidFill>
              </a:rPr>
              <a:t>=</a:t>
            </a:r>
            <a:r>
              <a:rPr lang="en-US" i="1" dirty="0" err="1">
                <a:solidFill>
                  <a:srgbClr val="C00000"/>
                </a:solidFill>
              </a:rPr>
              <a:t>datetime.timedelta</a:t>
            </a:r>
            <a:r>
              <a:rPr lang="en-US" i="1" dirty="0">
                <a:solidFill>
                  <a:srgbClr val="C00000"/>
                </a:solidFill>
              </a:rPr>
              <a:t>(days=10)</a:t>
            </a:r>
          </a:p>
          <a:p>
            <a:r>
              <a:rPr lang="en-US" i="1" dirty="0">
                <a:solidFill>
                  <a:srgbClr val="C00000"/>
                </a:solidFill>
              </a:rPr>
              <a:t>print(</a:t>
            </a:r>
            <a:r>
              <a:rPr lang="en-US" i="1" dirty="0" err="1">
                <a:solidFill>
                  <a:srgbClr val="C00000"/>
                </a:solidFill>
              </a:rPr>
              <a:t>tday+tdelta</a:t>
            </a:r>
            <a:r>
              <a:rPr lang="en-US" i="1" dirty="0">
                <a:solidFill>
                  <a:srgbClr val="C00000"/>
                </a:solidFill>
              </a:rPr>
              <a:t>)</a:t>
            </a:r>
          </a:p>
          <a:p>
            <a:endParaRPr lang="en-US" dirty="0"/>
          </a:p>
          <a:p>
            <a:r>
              <a:rPr lang="en-US" dirty="0"/>
              <a:t>A 2018-16-19</a:t>
            </a:r>
          </a:p>
          <a:p>
            <a:r>
              <a:rPr lang="en-US" dirty="0"/>
              <a:t>B 2018-06-9</a:t>
            </a:r>
          </a:p>
          <a:p>
            <a:r>
              <a:rPr lang="en-US" dirty="0"/>
              <a:t>C 2018-06-29</a:t>
            </a:r>
          </a:p>
          <a:p>
            <a:r>
              <a:rPr lang="en-US" dirty="0"/>
              <a:t>D Error</a:t>
            </a:r>
          </a:p>
        </p:txBody>
      </p:sp>
      <p:sp>
        <p:nvSpPr>
          <p:cNvPr id="4" name="Slide Number Placeholder 3">
            <a:extLst>
              <a:ext uri="{FF2B5EF4-FFF2-40B4-BE49-F238E27FC236}">
                <a16:creationId xmlns:a16="http://schemas.microsoft.com/office/drawing/2014/main" id="{AF7E3F35-4376-4747-9E0E-915300BB00CC}"/>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1FBA9-0009-47E9-8D28-5B0116D2432D}" type="slidenum">
              <a:rPr kumimoji="0" lang="en-US" altLang="en-US" sz="1400" b="0" i="0" u="none" strike="noStrike" kern="1200" cap="none" spc="0" normalizeH="0" baseline="0" noProof="0" smtClean="0">
                <a:ln>
                  <a:noFill/>
                </a:ln>
                <a:solidFill>
                  <a:srgbClr val="000000"/>
                </a:solidFill>
                <a:effectLst/>
                <a:uLnTx/>
                <a:uFillTx/>
                <a:latin typeface="Tahoma" panose="020B0604030504040204" pitchFamily="34" charset="0"/>
                <a:ea typeface="+mn-ea"/>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559</a:t>
            </a:fld>
            <a:endPar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mn-ea"/>
              <a:cs typeface="Times New Roman" panose="02020603050405020304" pitchFamily="18" charset="0"/>
            </a:endParaRPr>
          </a:p>
        </p:txBody>
      </p:sp>
    </p:spTree>
    <p:extLst>
      <p:ext uri="{BB962C8B-B14F-4D97-AF65-F5344CB8AC3E}">
        <p14:creationId xmlns:p14="http://schemas.microsoft.com/office/powerpoint/2010/main" val="3762198732"/>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B6312-B09C-46A3-B73A-25F6273E7C34}"/>
              </a:ext>
            </a:extLst>
          </p:cNvPr>
          <p:cNvSpPr>
            <a:spLocks noGrp="1"/>
          </p:cNvSpPr>
          <p:nvPr>
            <p:ph type="title"/>
          </p:nvPr>
        </p:nvSpPr>
        <p:spPr/>
        <p:txBody>
          <a:bodyPr/>
          <a:lstStyle/>
          <a:p>
            <a:r>
              <a:rPr lang="en-US" dirty="0"/>
              <a:t>Quiz 1</a:t>
            </a:r>
            <a:endParaRPr lang="en-CA" dirty="0"/>
          </a:p>
        </p:txBody>
      </p:sp>
      <p:sp>
        <p:nvSpPr>
          <p:cNvPr id="3" name="Content Placeholder 2">
            <a:extLst>
              <a:ext uri="{FF2B5EF4-FFF2-40B4-BE49-F238E27FC236}">
                <a16:creationId xmlns:a16="http://schemas.microsoft.com/office/drawing/2014/main" id="{B8E9E56E-DF25-46F3-97C0-4003F25BE1D7}"/>
              </a:ext>
            </a:extLst>
          </p:cNvPr>
          <p:cNvSpPr>
            <a:spLocks noGrp="1"/>
          </p:cNvSpPr>
          <p:nvPr>
            <p:ph idx="1"/>
          </p:nvPr>
        </p:nvSpPr>
        <p:spPr/>
        <p:txBody>
          <a:bodyPr/>
          <a:lstStyle/>
          <a:p>
            <a:r>
              <a:rPr lang="en-US" b="1" dirty="0"/>
              <a:t>2. Which of the following statements (there might be more than one) assigns the value 100 to the variable x in Python:</a:t>
            </a:r>
          </a:p>
          <a:p>
            <a:endParaRPr lang="en-US" dirty="0"/>
          </a:p>
          <a:p>
            <a:r>
              <a:rPr lang="en-US" dirty="0"/>
              <a:t>A    x ← 100</a:t>
            </a:r>
          </a:p>
          <a:p>
            <a:endParaRPr lang="en-US" dirty="0"/>
          </a:p>
          <a:p>
            <a:r>
              <a:rPr lang="en-US" dirty="0"/>
              <a:t>B    x = 100</a:t>
            </a:r>
          </a:p>
          <a:p>
            <a:endParaRPr lang="en-US" dirty="0"/>
          </a:p>
          <a:p>
            <a:r>
              <a:rPr lang="en-US" dirty="0"/>
              <a:t>C    x := 100</a:t>
            </a:r>
          </a:p>
          <a:p>
            <a:endParaRPr lang="en-US" dirty="0"/>
          </a:p>
          <a:p>
            <a:r>
              <a:rPr lang="en-US" dirty="0"/>
              <a:t>D    x &lt;&lt; 100</a:t>
            </a:r>
          </a:p>
          <a:p>
            <a:endParaRPr lang="en-US" dirty="0"/>
          </a:p>
          <a:p>
            <a:r>
              <a:rPr lang="en-US" dirty="0"/>
              <a:t>E     let x = 100</a:t>
            </a:r>
            <a:endParaRPr lang="en-CA" dirty="0"/>
          </a:p>
        </p:txBody>
      </p:sp>
      <p:sp>
        <p:nvSpPr>
          <p:cNvPr id="4" name="Slide Number Placeholder 3">
            <a:extLst>
              <a:ext uri="{FF2B5EF4-FFF2-40B4-BE49-F238E27FC236}">
                <a16:creationId xmlns:a16="http://schemas.microsoft.com/office/drawing/2014/main" id="{91371D67-CBEA-4586-8C47-B694CA736513}"/>
              </a:ext>
            </a:extLst>
          </p:cNvPr>
          <p:cNvSpPr>
            <a:spLocks noGrp="1"/>
          </p:cNvSpPr>
          <p:nvPr>
            <p:ph type="sldNum" sz="quarter" idx="10"/>
          </p:nvPr>
        </p:nvSpPr>
        <p:spPr/>
        <p:txBody>
          <a:bodyPr/>
          <a:lstStyle/>
          <a:p>
            <a:pPr>
              <a:defRPr/>
            </a:pPr>
            <a:fld id="{6DB1FBA9-0009-47E9-8D28-5B0116D2432D}" type="slidenum">
              <a:rPr lang="en-US" altLang="en-US" smtClean="0"/>
              <a:pPr>
                <a:defRPr/>
              </a:pPr>
              <a:t>56</a:t>
            </a:fld>
            <a:endParaRPr lang="en-US" altLang="en-US"/>
          </a:p>
        </p:txBody>
      </p:sp>
    </p:spTree>
    <p:extLst>
      <p:ext uri="{BB962C8B-B14F-4D97-AF65-F5344CB8AC3E}">
        <p14:creationId xmlns:p14="http://schemas.microsoft.com/office/powerpoint/2010/main" val="2937939098"/>
      </p:ext>
    </p:extLst>
  </p:cSld>
  <p:clrMapOvr>
    <a:masterClrMapping/>
  </p:clrMapOvr>
  <p:transition spd="med"/>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CBD59-AF7A-4D35-A2D8-BDA32437F083}"/>
              </a:ext>
            </a:extLst>
          </p:cNvPr>
          <p:cNvSpPr>
            <a:spLocks noGrp="1"/>
          </p:cNvSpPr>
          <p:nvPr>
            <p:ph type="title"/>
          </p:nvPr>
        </p:nvSpPr>
        <p:spPr/>
        <p:txBody>
          <a:bodyPr/>
          <a:lstStyle/>
          <a:p>
            <a:r>
              <a:rPr lang="en-US" dirty="0"/>
              <a:t>Quiz 14</a:t>
            </a:r>
          </a:p>
        </p:txBody>
      </p:sp>
      <p:sp>
        <p:nvSpPr>
          <p:cNvPr id="3" name="Content Placeholder 2">
            <a:extLst>
              <a:ext uri="{FF2B5EF4-FFF2-40B4-BE49-F238E27FC236}">
                <a16:creationId xmlns:a16="http://schemas.microsoft.com/office/drawing/2014/main" id="{14448E6F-DDC2-410B-B9D8-B38B5ADECD73}"/>
              </a:ext>
            </a:extLst>
          </p:cNvPr>
          <p:cNvSpPr>
            <a:spLocks noGrp="1"/>
          </p:cNvSpPr>
          <p:nvPr>
            <p:ph idx="1"/>
          </p:nvPr>
        </p:nvSpPr>
        <p:spPr/>
        <p:txBody>
          <a:bodyPr/>
          <a:lstStyle/>
          <a:p>
            <a:r>
              <a:rPr lang="en-US" b="1" dirty="0"/>
              <a:t>10. Which of the following functions can be used to find the coordinated universal time, assuming that the datetime module has already been imported? (Select only one)</a:t>
            </a:r>
          </a:p>
          <a:p>
            <a:endParaRPr lang="en-US" b="1" dirty="0"/>
          </a:p>
          <a:p>
            <a:r>
              <a:rPr lang="en-US" i="1" dirty="0">
                <a:solidFill>
                  <a:srgbClr val="C00000"/>
                </a:solidFill>
              </a:rPr>
              <a:t>import datetime</a:t>
            </a:r>
          </a:p>
          <a:p>
            <a:endParaRPr lang="en-US" dirty="0"/>
          </a:p>
          <a:p>
            <a:endParaRPr lang="en-US" dirty="0"/>
          </a:p>
          <a:p>
            <a:r>
              <a:rPr lang="en-US" dirty="0"/>
              <a:t>A  </a:t>
            </a:r>
            <a:r>
              <a:rPr lang="en-US" dirty="0" err="1"/>
              <a:t>datetime.utc</a:t>
            </a:r>
            <a:r>
              <a:rPr lang="en-US" dirty="0"/>
              <a:t>()</a:t>
            </a:r>
          </a:p>
          <a:p>
            <a:r>
              <a:rPr lang="en-US" dirty="0"/>
              <a:t>B  </a:t>
            </a:r>
            <a:r>
              <a:rPr lang="en-US" dirty="0" err="1"/>
              <a:t>datetime.datetime.utc</a:t>
            </a:r>
            <a:r>
              <a:rPr lang="en-US" dirty="0"/>
              <a:t>()</a:t>
            </a:r>
          </a:p>
          <a:p>
            <a:r>
              <a:rPr lang="en-US" dirty="0"/>
              <a:t>C  </a:t>
            </a:r>
            <a:r>
              <a:rPr lang="en-US" dirty="0" err="1"/>
              <a:t>datetime.utcnow</a:t>
            </a:r>
            <a:r>
              <a:rPr lang="en-US" dirty="0"/>
              <a:t>()</a:t>
            </a:r>
          </a:p>
          <a:p>
            <a:r>
              <a:rPr lang="en-US" dirty="0"/>
              <a:t>D  </a:t>
            </a:r>
            <a:r>
              <a:rPr lang="en-US" dirty="0" err="1"/>
              <a:t>datetime.datetime.utcnow</a:t>
            </a:r>
            <a:r>
              <a:rPr lang="en-US" dirty="0"/>
              <a:t>()</a:t>
            </a:r>
          </a:p>
        </p:txBody>
      </p:sp>
      <p:sp>
        <p:nvSpPr>
          <p:cNvPr id="4" name="Slide Number Placeholder 3">
            <a:extLst>
              <a:ext uri="{FF2B5EF4-FFF2-40B4-BE49-F238E27FC236}">
                <a16:creationId xmlns:a16="http://schemas.microsoft.com/office/drawing/2014/main" id="{EF0EFBFF-8CAE-4723-91F4-96E79951EE31}"/>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1FBA9-0009-47E9-8D28-5B0116D2432D}" type="slidenum">
              <a:rPr kumimoji="0" lang="en-US" altLang="en-US" sz="1400" b="0" i="0" u="none" strike="noStrike" kern="1200" cap="none" spc="0" normalizeH="0" baseline="0" noProof="0" smtClean="0">
                <a:ln>
                  <a:noFill/>
                </a:ln>
                <a:solidFill>
                  <a:srgbClr val="000000"/>
                </a:solidFill>
                <a:effectLst/>
                <a:uLnTx/>
                <a:uFillTx/>
                <a:latin typeface="Tahoma" panose="020B0604030504040204" pitchFamily="34" charset="0"/>
                <a:ea typeface="+mn-ea"/>
                <a:cs typeface="Times New Roman" panose="02020603050405020304"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560</a:t>
            </a:fld>
            <a:endPar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mn-ea"/>
              <a:cs typeface="Times New Roman" panose="02020603050405020304" pitchFamily="18" charset="0"/>
            </a:endParaRPr>
          </a:p>
        </p:txBody>
      </p:sp>
    </p:spTree>
    <p:extLst>
      <p:ext uri="{BB962C8B-B14F-4D97-AF65-F5344CB8AC3E}">
        <p14:creationId xmlns:p14="http://schemas.microsoft.com/office/powerpoint/2010/main" val="1289161077"/>
      </p:ext>
    </p:extLst>
  </p:cSld>
  <p:clrMapOvr>
    <a:masterClrMapping/>
  </p:clrMapOvr>
  <p:transition spd="med"/>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05AC9-CC29-4863-8A20-33D2A35097BC}"/>
              </a:ext>
            </a:extLst>
          </p:cNvPr>
          <p:cNvSpPr>
            <a:spLocks noGrp="1"/>
          </p:cNvSpPr>
          <p:nvPr>
            <p:ph type="title"/>
          </p:nvPr>
        </p:nvSpPr>
        <p:spPr/>
        <p:txBody>
          <a:bodyPr/>
          <a:lstStyle/>
          <a:p>
            <a:r>
              <a:rPr lang="en-US" dirty="0"/>
              <a:t>Regular Expressions</a:t>
            </a:r>
          </a:p>
        </p:txBody>
      </p:sp>
      <p:pic>
        <p:nvPicPr>
          <p:cNvPr id="5" name="Content Placeholder 4">
            <a:extLst>
              <a:ext uri="{FF2B5EF4-FFF2-40B4-BE49-F238E27FC236}">
                <a16:creationId xmlns:a16="http://schemas.microsoft.com/office/drawing/2014/main" id="{7F791D54-5864-4D69-AA52-3A72C0E5FC6E}"/>
              </a:ext>
            </a:extLst>
          </p:cNvPr>
          <p:cNvPicPr>
            <a:picLocks noGrp="1" noChangeAspect="1"/>
          </p:cNvPicPr>
          <p:nvPr>
            <p:ph idx="1"/>
          </p:nvPr>
        </p:nvPicPr>
        <p:blipFill>
          <a:blip r:embed="rId2"/>
          <a:stretch>
            <a:fillRect/>
          </a:stretch>
        </p:blipFill>
        <p:spPr>
          <a:xfrm>
            <a:off x="1066800" y="1600200"/>
            <a:ext cx="6705600" cy="4114800"/>
          </a:xfrm>
          <a:prstGeom prst="rect">
            <a:avLst/>
          </a:prstGeom>
        </p:spPr>
      </p:pic>
      <p:sp>
        <p:nvSpPr>
          <p:cNvPr id="4" name="Slide Number Placeholder 3">
            <a:extLst>
              <a:ext uri="{FF2B5EF4-FFF2-40B4-BE49-F238E27FC236}">
                <a16:creationId xmlns:a16="http://schemas.microsoft.com/office/drawing/2014/main" id="{BC1A0580-70FF-4783-9B46-9E66F705B055}"/>
              </a:ext>
            </a:extLst>
          </p:cNvPr>
          <p:cNvSpPr>
            <a:spLocks noGrp="1"/>
          </p:cNvSpPr>
          <p:nvPr>
            <p:ph type="sldNum" sz="quarter" idx="10"/>
          </p:nvPr>
        </p:nvSpPr>
        <p:spPr/>
        <p:txBody>
          <a:bodyPr/>
          <a:lstStyle/>
          <a:p>
            <a:pPr>
              <a:defRPr/>
            </a:pPr>
            <a:fld id="{6DB1FBA9-0009-47E9-8D28-5B0116D2432D}" type="slidenum">
              <a:rPr lang="en-US" altLang="en-US" smtClean="0"/>
              <a:pPr>
                <a:defRPr/>
              </a:pPr>
              <a:t>561</a:t>
            </a:fld>
            <a:endParaRPr lang="en-US" altLang="en-US"/>
          </a:p>
        </p:txBody>
      </p:sp>
    </p:spTree>
    <p:extLst>
      <p:ext uri="{BB962C8B-B14F-4D97-AF65-F5344CB8AC3E}">
        <p14:creationId xmlns:p14="http://schemas.microsoft.com/office/powerpoint/2010/main" val="2427357202"/>
      </p:ext>
    </p:extLst>
  </p:cSld>
  <p:clrMapOvr>
    <a:masterClrMapping/>
  </p:clrMapOvr>
  <p:transition spd="med"/>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2E704-6E75-4799-B3DA-B40031B6F8FE}"/>
              </a:ext>
            </a:extLst>
          </p:cNvPr>
          <p:cNvSpPr>
            <a:spLocks noGrp="1"/>
          </p:cNvSpPr>
          <p:nvPr>
            <p:ph type="title"/>
          </p:nvPr>
        </p:nvSpPr>
        <p:spPr/>
        <p:txBody>
          <a:bodyPr/>
          <a:lstStyle/>
          <a:p>
            <a:r>
              <a:rPr lang="en-US" dirty="0"/>
              <a:t>Regular Expressions(cont)</a:t>
            </a:r>
          </a:p>
        </p:txBody>
      </p:sp>
      <p:sp>
        <p:nvSpPr>
          <p:cNvPr id="3" name="Content Placeholder 2">
            <a:extLst>
              <a:ext uri="{FF2B5EF4-FFF2-40B4-BE49-F238E27FC236}">
                <a16:creationId xmlns:a16="http://schemas.microsoft.com/office/drawing/2014/main" id="{412F5E49-0593-4A7A-8ECE-39EBAFE9AF98}"/>
              </a:ext>
            </a:extLst>
          </p:cNvPr>
          <p:cNvSpPr>
            <a:spLocks noGrp="1"/>
          </p:cNvSpPr>
          <p:nvPr>
            <p:ph idx="1"/>
          </p:nvPr>
        </p:nvSpPr>
        <p:spPr/>
        <p:txBody>
          <a:bodyPr/>
          <a:lstStyle/>
          <a:p>
            <a:r>
              <a:rPr lang="en-US" dirty="0"/>
              <a:t>In this section, I will give a brief introduction (there are entire courses on regex) to regular expressions</a:t>
            </a:r>
          </a:p>
          <a:p>
            <a:endParaRPr lang="en-CA" dirty="0"/>
          </a:p>
          <a:p>
            <a:r>
              <a:rPr lang="en-CA" dirty="0"/>
              <a:t>A </a:t>
            </a:r>
            <a:r>
              <a:rPr lang="en-CA" dirty="0" err="1">
                <a:solidFill>
                  <a:srgbClr val="C00000"/>
                </a:solidFill>
              </a:rPr>
              <a:t>RegEx</a:t>
            </a:r>
            <a:r>
              <a:rPr lang="en-CA" dirty="0"/>
              <a:t>, or </a:t>
            </a:r>
            <a:r>
              <a:rPr lang="en-CA" dirty="0">
                <a:solidFill>
                  <a:srgbClr val="C00000"/>
                </a:solidFill>
              </a:rPr>
              <a:t>Regular Expression</a:t>
            </a:r>
            <a:r>
              <a:rPr lang="en-CA" dirty="0"/>
              <a:t>, is a sequence of characters that forms a search pattern</a:t>
            </a:r>
          </a:p>
          <a:p>
            <a:endParaRPr lang="en-CA" dirty="0"/>
          </a:p>
          <a:p>
            <a:r>
              <a:rPr lang="en-CA" dirty="0" err="1">
                <a:solidFill>
                  <a:srgbClr val="C00000"/>
                </a:solidFill>
              </a:rPr>
              <a:t>RegEx</a:t>
            </a:r>
            <a:r>
              <a:rPr lang="en-CA" dirty="0"/>
              <a:t> can be used to check if a string contains the specified search pattern – most of the time, that’s what I need to do</a:t>
            </a:r>
          </a:p>
          <a:p>
            <a:endParaRPr lang="en-CA" dirty="0"/>
          </a:p>
          <a:p>
            <a:r>
              <a:rPr lang="en-CA" dirty="0"/>
              <a:t>Python has a built-in package called </a:t>
            </a:r>
            <a:r>
              <a:rPr lang="en-CA" dirty="0">
                <a:solidFill>
                  <a:srgbClr val="C00000"/>
                </a:solidFill>
                <a:effectLst>
                  <a:outerShdw blurRad="38100" dist="38100" dir="2700000" algn="tl">
                    <a:srgbClr val="000000">
                      <a:alpha val="43137"/>
                    </a:srgbClr>
                  </a:outerShdw>
                </a:effectLst>
              </a:rPr>
              <a:t>re</a:t>
            </a:r>
            <a:r>
              <a:rPr lang="en-CA" dirty="0"/>
              <a:t>, which can be used to work with Regular Expressions</a:t>
            </a:r>
          </a:p>
          <a:p>
            <a:endParaRPr lang="en-CA" dirty="0"/>
          </a:p>
          <a:p>
            <a:r>
              <a:rPr lang="en-CA" dirty="0">
                <a:solidFill>
                  <a:srgbClr val="C00000"/>
                </a:solidFill>
              </a:rPr>
              <a:t>Import the re module:</a:t>
            </a:r>
          </a:p>
          <a:p>
            <a:endParaRPr lang="en-CA" dirty="0"/>
          </a:p>
          <a:p>
            <a:r>
              <a:rPr lang="en-CA" dirty="0">
                <a:solidFill>
                  <a:srgbClr val="C00000"/>
                </a:solidFill>
                <a:effectLst>
                  <a:outerShdw blurRad="38100" dist="38100" dir="2700000" algn="tl">
                    <a:srgbClr val="000000">
                      <a:alpha val="43137"/>
                    </a:srgbClr>
                  </a:outerShdw>
                </a:effectLst>
              </a:rPr>
              <a:t>import re</a:t>
            </a:r>
            <a:endParaRPr lang="en-US" dirty="0">
              <a:solidFill>
                <a:srgbClr val="C00000"/>
              </a:solidFill>
              <a:effectLst>
                <a:outerShdw blurRad="38100" dist="38100" dir="2700000" algn="tl">
                  <a:srgbClr val="000000">
                    <a:alpha val="43137"/>
                  </a:srgbClr>
                </a:outerShdw>
              </a:effectLst>
            </a:endParaRPr>
          </a:p>
          <a:p>
            <a:endParaRPr lang="en-US" dirty="0"/>
          </a:p>
        </p:txBody>
      </p:sp>
      <p:sp>
        <p:nvSpPr>
          <p:cNvPr id="4" name="Slide Number Placeholder 3">
            <a:extLst>
              <a:ext uri="{FF2B5EF4-FFF2-40B4-BE49-F238E27FC236}">
                <a16:creationId xmlns:a16="http://schemas.microsoft.com/office/drawing/2014/main" id="{ECAD7911-D483-4BEB-9CB8-51D56DD836DC}"/>
              </a:ext>
            </a:extLst>
          </p:cNvPr>
          <p:cNvSpPr>
            <a:spLocks noGrp="1"/>
          </p:cNvSpPr>
          <p:nvPr>
            <p:ph type="sldNum" sz="quarter" idx="10"/>
          </p:nvPr>
        </p:nvSpPr>
        <p:spPr/>
        <p:txBody>
          <a:bodyPr/>
          <a:lstStyle/>
          <a:p>
            <a:pPr>
              <a:defRPr/>
            </a:pPr>
            <a:fld id="{6DB1FBA9-0009-47E9-8D28-5B0116D2432D}" type="slidenum">
              <a:rPr lang="en-US" altLang="en-US" smtClean="0"/>
              <a:pPr>
                <a:defRPr/>
              </a:pPr>
              <a:t>562</a:t>
            </a:fld>
            <a:endParaRPr lang="en-US" altLang="en-US"/>
          </a:p>
        </p:txBody>
      </p:sp>
    </p:spTree>
    <p:extLst>
      <p:ext uri="{BB962C8B-B14F-4D97-AF65-F5344CB8AC3E}">
        <p14:creationId xmlns:p14="http://schemas.microsoft.com/office/powerpoint/2010/main" val="1472638805"/>
      </p:ext>
    </p:extLst>
  </p:cSld>
  <p:clrMapOvr>
    <a:masterClrMapping/>
  </p:clrMapOvr>
  <p:transition spd="med"/>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6FAA9-23CC-4FC2-912D-D2E333E5C47F}"/>
              </a:ext>
            </a:extLst>
          </p:cNvPr>
          <p:cNvSpPr>
            <a:spLocks noGrp="1"/>
          </p:cNvSpPr>
          <p:nvPr>
            <p:ph type="title"/>
          </p:nvPr>
        </p:nvSpPr>
        <p:spPr/>
        <p:txBody>
          <a:bodyPr/>
          <a:lstStyle/>
          <a:p>
            <a:r>
              <a:rPr lang="en-US" dirty="0"/>
              <a:t>Regular Expressions(cont)</a:t>
            </a:r>
          </a:p>
        </p:txBody>
      </p:sp>
      <p:sp>
        <p:nvSpPr>
          <p:cNvPr id="3" name="Content Placeholder 2">
            <a:extLst>
              <a:ext uri="{FF2B5EF4-FFF2-40B4-BE49-F238E27FC236}">
                <a16:creationId xmlns:a16="http://schemas.microsoft.com/office/drawing/2014/main" id="{96C85FCA-9070-43A8-9B22-B09F8C052F2D}"/>
              </a:ext>
            </a:extLst>
          </p:cNvPr>
          <p:cNvSpPr>
            <a:spLocks noGrp="1"/>
          </p:cNvSpPr>
          <p:nvPr>
            <p:ph idx="1"/>
          </p:nvPr>
        </p:nvSpPr>
        <p:spPr/>
        <p:txBody>
          <a:bodyPr/>
          <a:lstStyle/>
          <a:p>
            <a:r>
              <a:rPr lang="en-US" dirty="0">
                <a:solidFill>
                  <a:srgbClr val="C00000"/>
                </a:solidFill>
              </a:rPr>
              <a:t>Example:</a:t>
            </a:r>
          </a:p>
          <a:p>
            <a:pPr algn="l"/>
            <a:r>
              <a:rPr lang="en-CA" b="0" i="0" dirty="0">
                <a:solidFill>
                  <a:srgbClr val="000000"/>
                </a:solidFill>
                <a:effectLst/>
                <a:latin typeface="Verdana" panose="020B0604030504040204" pitchFamily="34" charset="0"/>
              </a:rPr>
              <a:t>Search the text/string to see if it starts with “Python" and ends with “language":</a:t>
            </a:r>
          </a:p>
          <a:p>
            <a:endParaRPr lang="en-CA" dirty="0"/>
          </a:p>
          <a:p>
            <a:r>
              <a:rPr lang="en-CA" b="1" i="1" dirty="0">
                <a:solidFill>
                  <a:srgbClr val="C00000"/>
                </a:solidFill>
                <a:latin typeface="Consolas" panose="020B0609020204030204" pitchFamily="49" charset="0"/>
              </a:rPr>
              <a:t>import re</a:t>
            </a:r>
          </a:p>
          <a:p>
            <a:r>
              <a:rPr lang="en-CA" b="1" i="1" dirty="0">
                <a:solidFill>
                  <a:srgbClr val="C00000"/>
                </a:solidFill>
                <a:latin typeface="Consolas" panose="020B0609020204030204" pitchFamily="49" charset="0"/>
              </a:rPr>
              <a:t>txt ="Python is a programming language"</a:t>
            </a:r>
          </a:p>
          <a:p>
            <a:r>
              <a:rPr lang="en-CA" b="1" i="1" dirty="0" err="1">
                <a:solidFill>
                  <a:srgbClr val="C00000"/>
                </a:solidFill>
                <a:latin typeface="Consolas" panose="020B0609020204030204" pitchFamily="49" charset="0"/>
              </a:rPr>
              <a:t>myregsearch</a:t>
            </a:r>
            <a:r>
              <a:rPr lang="en-CA" b="1" i="1" dirty="0">
                <a:solidFill>
                  <a:srgbClr val="C00000"/>
                </a:solidFill>
                <a:latin typeface="Consolas" panose="020B0609020204030204" pitchFamily="49" charset="0"/>
              </a:rPr>
              <a:t> = </a:t>
            </a:r>
            <a:r>
              <a:rPr lang="en-CA" b="1" i="1" dirty="0" err="1">
                <a:solidFill>
                  <a:srgbClr val="C00000"/>
                </a:solidFill>
                <a:latin typeface="Consolas" panose="020B0609020204030204" pitchFamily="49" charset="0"/>
              </a:rPr>
              <a:t>re.search</a:t>
            </a:r>
            <a:r>
              <a:rPr lang="en-CA" b="1" i="1" dirty="0">
                <a:solidFill>
                  <a:srgbClr val="C00000"/>
                </a:solidFill>
                <a:latin typeface="Consolas" panose="020B0609020204030204" pitchFamily="49" charset="0"/>
              </a:rPr>
              <a:t>("^Python.*language$", txt)</a:t>
            </a:r>
          </a:p>
          <a:p>
            <a:r>
              <a:rPr lang="en-CA" b="1" i="1" dirty="0">
                <a:solidFill>
                  <a:srgbClr val="C00000"/>
                </a:solidFill>
                <a:latin typeface="Consolas" panose="020B0609020204030204" pitchFamily="49" charset="0"/>
              </a:rPr>
              <a:t>if </a:t>
            </a:r>
            <a:r>
              <a:rPr lang="en-CA" b="1" i="1" dirty="0" err="1">
                <a:solidFill>
                  <a:srgbClr val="C00000"/>
                </a:solidFill>
                <a:latin typeface="Consolas" panose="020B0609020204030204" pitchFamily="49" charset="0"/>
              </a:rPr>
              <a:t>myregsearch</a:t>
            </a:r>
            <a:r>
              <a:rPr lang="en-CA" b="1" i="1" dirty="0">
                <a:solidFill>
                  <a:srgbClr val="C00000"/>
                </a:solidFill>
                <a:latin typeface="Consolas" panose="020B0609020204030204" pitchFamily="49" charset="0"/>
              </a:rPr>
              <a:t>:</a:t>
            </a:r>
          </a:p>
          <a:p>
            <a:r>
              <a:rPr lang="en-CA" b="1" i="1" dirty="0">
                <a:solidFill>
                  <a:srgbClr val="C00000"/>
                </a:solidFill>
                <a:latin typeface="Consolas" panose="020B0609020204030204" pitchFamily="49" charset="0"/>
              </a:rPr>
              <a:t>  print("yes")</a:t>
            </a:r>
          </a:p>
          <a:p>
            <a:r>
              <a:rPr lang="en-CA" b="1" i="1" dirty="0">
                <a:solidFill>
                  <a:srgbClr val="C00000"/>
                </a:solidFill>
                <a:latin typeface="Consolas" panose="020B0609020204030204" pitchFamily="49" charset="0"/>
              </a:rPr>
              <a:t>else:</a:t>
            </a:r>
          </a:p>
          <a:p>
            <a:r>
              <a:rPr lang="en-CA" b="1" i="1" dirty="0">
                <a:solidFill>
                  <a:srgbClr val="C00000"/>
                </a:solidFill>
                <a:latin typeface="Consolas" panose="020B0609020204030204" pitchFamily="49" charset="0"/>
              </a:rPr>
              <a:t>  print("No")</a:t>
            </a:r>
          </a:p>
          <a:p>
            <a:endParaRPr lang="en-US" b="1" i="1" dirty="0">
              <a:solidFill>
                <a:srgbClr val="C00000"/>
              </a:solidFill>
            </a:endParaRPr>
          </a:p>
        </p:txBody>
      </p:sp>
      <p:sp>
        <p:nvSpPr>
          <p:cNvPr id="4" name="Slide Number Placeholder 3">
            <a:extLst>
              <a:ext uri="{FF2B5EF4-FFF2-40B4-BE49-F238E27FC236}">
                <a16:creationId xmlns:a16="http://schemas.microsoft.com/office/drawing/2014/main" id="{40B2657F-6E4D-4450-A34E-7A94F29AE23F}"/>
              </a:ext>
            </a:extLst>
          </p:cNvPr>
          <p:cNvSpPr>
            <a:spLocks noGrp="1"/>
          </p:cNvSpPr>
          <p:nvPr>
            <p:ph type="sldNum" sz="quarter" idx="10"/>
          </p:nvPr>
        </p:nvSpPr>
        <p:spPr/>
        <p:txBody>
          <a:bodyPr/>
          <a:lstStyle/>
          <a:p>
            <a:pPr>
              <a:defRPr/>
            </a:pPr>
            <a:fld id="{6DB1FBA9-0009-47E9-8D28-5B0116D2432D}" type="slidenum">
              <a:rPr lang="en-US" altLang="en-US" smtClean="0"/>
              <a:pPr>
                <a:defRPr/>
              </a:pPr>
              <a:t>563</a:t>
            </a:fld>
            <a:endParaRPr lang="en-US" altLang="en-US"/>
          </a:p>
        </p:txBody>
      </p:sp>
      <p:pic>
        <p:nvPicPr>
          <p:cNvPr id="5" name="Picture 4">
            <a:extLst>
              <a:ext uri="{FF2B5EF4-FFF2-40B4-BE49-F238E27FC236}">
                <a16:creationId xmlns:a16="http://schemas.microsoft.com/office/drawing/2014/main" id="{55D6867E-A101-4F5E-85C9-0974CBC9AF8D}"/>
              </a:ext>
            </a:extLst>
          </p:cNvPr>
          <p:cNvPicPr>
            <a:picLocks noChangeAspect="1"/>
          </p:cNvPicPr>
          <p:nvPr/>
        </p:nvPicPr>
        <p:blipFill>
          <a:blip r:embed="rId2"/>
          <a:stretch>
            <a:fillRect/>
          </a:stretch>
        </p:blipFill>
        <p:spPr>
          <a:xfrm>
            <a:off x="2762655" y="3810000"/>
            <a:ext cx="5715000" cy="2819400"/>
          </a:xfrm>
          <a:prstGeom prst="rect">
            <a:avLst/>
          </a:prstGeom>
        </p:spPr>
      </p:pic>
    </p:spTree>
    <p:extLst>
      <p:ext uri="{BB962C8B-B14F-4D97-AF65-F5344CB8AC3E}">
        <p14:creationId xmlns:p14="http://schemas.microsoft.com/office/powerpoint/2010/main" val="2540958485"/>
      </p:ext>
    </p:extLst>
  </p:cSld>
  <p:clrMapOvr>
    <a:masterClrMapping/>
  </p:clrMapOvr>
  <p:transition spd="med"/>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D88AA-1274-49DA-9FB8-80E830A9C11D}"/>
              </a:ext>
            </a:extLst>
          </p:cNvPr>
          <p:cNvSpPr>
            <a:spLocks noGrp="1"/>
          </p:cNvSpPr>
          <p:nvPr>
            <p:ph type="title"/>
          </p:nvPr>
        </p:nvSpPr>
        <p:spPr/>
        <p:txBody>
          <a:bodyPr/>
          <a:lstStyle/>
          <a:p>
            <a:r>
              <a:rPr lang="en-US" dirty="0"/>
              <a:t>Regular Expressions(cont)</a:t>
            </a:r>
          </a:p>
        </p:txBody>
      </p:sp>
      <p:sp>
        <p:nvSpPr>
          <p:cNvPr id="4" name="Slide Number Placeholder 3">
            <a:extLst>
              <a:ext uri="{FF2B5EF4-FFF2-40B4-BE49-F238E27FC236}">
                <a16:creationId xmlns:a16="http://schemas.microsoft.com/office/drawing/2014/main" id="{09332839-FFF9-4199-ACAD-DC2E4CFBDE34}"/>
              </a:ext>
            </a:extLst>
          </p:cNvPr>
          <p:cNvSpPr>
            <a:spLocks noGrp="1"/>
          </p:cNvSpPr>
          <p:nvPr>
            <p:ph type="sldNum" sz="quarter" idx="10"/>
          </p:nvPr>
        </p:nvSpPr>
        <p:spPr/>
        <p:txBody>
          <a:bodyPr/>
          <a:lstStyle/>
          <a:p>
            <a:pPr>
              <a:defRPr/>
            </a:pPr>
            <a:fld id="{6DB1FBA9-0009-47E9-8D28-5B0116D2432D}" type="slidenum">
              <a:rPr lang="en-US" altLang="en-US" smtClean="0"/>
              <a:pPr>
                <a:defRPr/>
              </a:pPr>
              <a:t>564</a:t>
            </a:fld>
            <a:endParaRPr lang="en-US" altLang="en-US"/>
          </a:p>
        </p:txBody>
      </p:sp>
      <p:sp>
        <p:nvSpPr>
          <p:cNvPr id="6" name="TextBox 5">
            <a:extLst>
              <a:ext uri="{FF2B5EF4-FFF2-40B4-BE49-F238E27FC236}">
                <a16:creationId xmlns:a16="http://schemas.microsoft.com/office/drawing/2014/main" id="{49168A9F-5AFE-4767-A7BC-28BE3D40442F}"/>
              </a:ext>
            </a:extLst>
          </p:cNvPr>
          <p:cNvSpPr txBox="1"/>
          <p:nvPr/>
        </p:nvSpPr>
        <p:spPr>
          <a:xfrm>
            <a:off x="228600" y="1447800"/>
            <a:ext cx="8610600" cy="400110"/>
          </a:xfrm>
          <a:prstGeom prst="rect">
            <a:avLst/>
          </a:prstGeom>
          <a:noFill/>
        </p:spPr>
        <p:txBody>
          <a:bodyPr wrap="square" rtlCol="0">
            <a:spAutoFit/>
          </a:bodyPr>
          <a:lstStyle/>
          <a:p>
            <a:r>
              <a:rPr lang="en-US" dirty="0"/>
              <a:t>Here are some regex functions that search for string matches</a:t>
            </a:r>
          </a:p>
        </p:txBody>
      </p:sp>
      <p:graphicFrame>
        <p:nvGraphicFramePr>
          <p:cNvPr id="12" name="Content Placeholder 11">
            <a:extLst>
              <a:ext uri="{FF2B5EF4-FFF2-40B4-BE49-F238E27FC236}">
                <a16:creationId xmlns:a16="http://schemas.microsoft.com/office/drawing/2014/main" id="{5FA8E51A-5F79-46F0-B917-9607D9C35498}"/>
              </a:ext>
            </a:extLst>
          </p:cNvPr>
          <p:cNvGraphicFramePr>
            <a:graphicFrameLocks noGrp="1"/>
          </p:cNvGraphicFramePr>
          <p:nvPr>
            <p:ph idx="1"/>
            <p:extLst>
              <p:ext uri="{D42A27DB-BD31-4B8C-83A1-F6EECF244321}">
                <p14:modId xmlns:p14="http://schemas.microsoft.com/office/powerpoint/2010/main" val="1017683891"/>
              </p:ext>
            </p:extLst>
          </p:nvPr>
        </p:nvGraphicFramePr>
        <p:xfrm>
          <a:off x="0" y="1981201"/>
          <a:ext cx="9144000" cy="4419600"/>
        </p:xfrm>
        <a:graphic>
          <a:graphicData uri="http://schemas.openxmlformats.org/drawingml/2006/table">
            <a:tbl>
              <a:tblPr/>
              <a:tblGrid>
                <a:gridCol w="4230477">
                  <a:extLst>
                    <a:ext uri="{9D8B030D-6E8A-4147-A177-3AD203B41FA5}">
                      <a16:colId xmlns:a16="http://schemas.microsoft.com/office/drawing/2014/main" val="2890305512"/>
                    </a:ext>
                  </a:extLst>
                </a:gridCol>
                <a:gridCol w="4913523">
                  <a:extLst>
                    <a:ext uri="{9D8B030D-6E8A-4147-A177-3AD203B41FA5}">
                      <a16:colId xmlns:a16="http://schemas.microsoft.com/office/drawing/2014/main" val="2569636195"/>
                    </a:ext>
                  </a:extLst>
                </a:gridCol>
              </a:tblGrid>
              <a:tr h="495718">
                <a:tc gridSpan="2">
                  <a:txBody>
                    <a:bodyPr/>
                    <a:lstStyle/>
                    <a:p>
                      <a:pPr algn="ctr" fontAlgn="ctr"/>
                      <a:r>
                        <a:rPr lang="en-US" sz="1700" b="0" i="0" u="none" strike="noStrike">
                          <a:solidFill>
                            <a:srgbClr val="FF0000"/>
                          </a:solidFill>
                          <a:effectLst/>
                          <a:latin typeface="Segoe UI" panose="020B0502040204020203" pitchFamily="34" charset="0"/>
                        </a:rPr>
                        <a:t>RegEx Functions</a:t>
                      </a:r>
                    </a:p>
                  </a:txBody>
                  <a:tcPr marL="6610" marR="6610" marT="661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51140588"/>
                  </a:ext>
                </a:extLst>
              </a:tr>
              <a:tr h="238496">
                <a:tc>
                  <a:txBody>
                    <a:bodyPr/>
                    <a:lstStyle/>
                    <a:p>
                      <a:pPr algn="l" fontAlgn="b"/>
                      <a:r>
                        <a:rPr lang="en-US" sz="1000" b="0" i="0" u="none" strike="noStrike">
                          <a:solidFill>
                            <a:srgbClr val="000000"/>
                          </a:solidFill>
                          <a:effectLst/>
                          <a:latin typeface="Calibri" panose="020F0502020204030204" pitchFamily="34" charset="0"/>
                        </a:rPr>
                        <a:t> </a:t>
                      </a:r>
                    </a:p>
                  </a:txBody>
                  <a:tcPr marL="6610" marR="6610" marT="6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6610" marR="6610" marT="6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4802429"/>
                  </a:ext>
                </a:extLst>
              </a:tr>
              <a:tr h="386660">
                <a:tc gridSpan="2">
                  <a:txBody>
                    <a:bodyPr/>
                    <a:lstStyle/>
                    <a:p>
                      <a:pPr algn="ctr" fontAlgn="ctr"/>
                      <a:r>
                        <a:rPr lang="en-CA" sz="1400" b="0" i="0" u="none" strike="noStrike">
                          <a:solidFill>
                            <a:srgbClr val="000000"/>
                          </a:solidFill>
                          <a:effectLst/>
                          <a:latin typeface="Verdana" panose="020B0604030504040204" pitchFamily="34" charset="0"/>
                        </a:rPr>
                        <a:t>The </a:t>
                      </a:r>
                      <a:r>
                        <a:rPr lang="en-CA" sz="1400" b="0" i="0" u="none" strike="noStrike">
                          <a:solidFill>
                            <a:srgbClr val="DC143C"/>
                          </a:solidFill>
                          <a:effectLst/>
                          <a:latin typeface="Consolas" panose="020B0609020204030204" pitchFamily="49" charset="0"/>
                        </a:rPr>
                        <a:t>re</a:t>
                      </a:r>
                      <a:r>
                        <a:rPr lang="en-CA" sz="1400" b="0" i="0" u="none" strike="noStrike">
                          <a:solidFill>
                            <a:srgbClr val="000000"/>
                          </a:solidFill>
                          <a:effectLst/>
                          <a:latin typeface="Verdana" panose="020B0604030504040204" pitchFamily="34" charset="0"/>
                        </a:rPr>
                        <a:t> module offers a set of functions that allows us to search a string for a match:</a:t>
                      </a:r>
                    </a:p>
                  </a:txBody>
                  <a:tcPr marL="6610" marR="6610" marT="661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278768467"/>
                  </a:ext>
                </a:extLst>
              </a:tr>
              <a:tr h="238496">
                <a:tc>
                  <a:txBody>
                    <a:bodyPr/>
                    <a:lstStyle/>
                    <a:p>
                      <a:pPr algn="l" fontAlgn="b"/>
                      <a:r>
                        <a:rPr lang="en-US" sz="1000" b="0" i="0" u="none" strike="noStrike">
                          <a:solidFill>
                            <a:srgbClr val="000000"/>
                          </a:solidFill>
                          <a:effectLst/>
                          <a:latin typeface="Calibri" panose="020F0502020204030204" pitchFamily="34" charset="0"/>
                        </a:rPr>
                        <a:t> </a:t>
                      </a:r>
                    </a:p>
                  </a:txBody>
                  <a:tcPr marL="6610" marR="6610" marT="6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6610" marR="6610" marT="6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3006147"/>
                  </a:ext>
                </a:extLst>
              </a:tr>
              <a:tr h="329928">
                <a:tc>
                  <a:txBody>
                    <a:bodyPr/>
                    <a:lstStyle/>
                    <a:p>
                      <a:pPr algn="l" fontAlgn="t"/>
                      <a:r>
                        <a:rPr lang="en-US" sz="1400" b="1" i="0" u="none" strike="noStrike">
                          <a:solidFill>
                            <a:srgbClr val="000000"/>
                          </a:solidFill>
                          <a:effectLst/>
                          <a:latin typeface="Verdana" panose="020B0604030504040204" pitchFamily="34" charset="0"/>
                        </a:rPr>
                        <a:t>Function</a:t>
                      </a:r>
                    </a:p>
                  </a:txBody>
                  <a:tcPr marL="79321" marR="6610" marT="661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t"/>
                      <a:r>
                        <a:rPr lang="en-US" sz="1400" b="1" i="0" u="none" strike="noStrike">
                          <a:solidFill>
                            <a:srgbClr val="000000"/>
                          </a:solidFill>
                          <a:effectLst/>
                          <a:latin typeface="Verdana" panose="020B0604030504040204" pitchFamily="34" charset="0"/>
                        </a:rPr>
                        <a:t>Description</a:t>
                      </a:r>
                    </a:p>
                  </a:txBody>
                  <a:tcPr marL="6610" marR="6610" marT="661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442889773"/>
                  </a:ext>
                </a:extLst>
              </a:tr>
              <a:tr h="478643">
                <a:tc>
                  <a:txBody>
                    <a:bodyPr/>
                    <a:lstStyle/>
                    <a:p>
                      <a:pPr algn="l" fontAlgn="b"/>
                      <a:r>
                        <a:rPr lang="en-US" sz="1400" b="0" i="0" u="none" strike="noStrike">
                          <a:solidFill>
                            <a:srgbClr val="FF0000"/>
                          </a:solidFill>
                          <a:effectLst/>
                          <a:latin typeface="Calibri" panose="020F0502020204030204" pitchFamily="34" charset="0"/>
                        </a:rPr>
                        <a:t>findall</a:t>
                      </a:r>
                    </a:p>
                  </a:txBody>
                  <a:tcPr marL="6610" marR="6610" marT="6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CA" sz="1400" b="0" i="0" u="none" strike="noStrike">
                          <a:solidFill>
                            <a:srgbClr val="000000"/>
                          </a:solidFill>
                          <a:effectLst/>
                          <a:latin typeface="Verdana" panose="020B0604030504040204" pitchFamily="34" charset="0"/>
                        </a:rPr>
                        <a:t>Returns a list containing all matches</a:t>
                      </a:r>
                    </a:p>
                  </a:txBody>
                  <a:tcPr marL="6610" marR="6610" marT="52881" marB="52881">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F1F1"/>
                    </a:solidFill>
                  </a:tcPr>
                </a:tc>
                <a:extLst>
                  <a:ext uri="{0D108BD9-81ED-4DB2-BD59-A6C34878D82A}">
                    <a16:rowId xmlns:a16="http://schemas.microsoft.com/office/drawing/2014/main" val="3322490992"/>
                  </a:ext>
                </a:extLst>
              </a:tr>
              <a:tr h="798656">
                <a:tc>
                  <a:txBody>
                    <a:bodyPr/>
                    <a:lstStyle/>
                    <a:p>
                      <a:pPr algn="l" fontAlgn="b"/>
                      <a:r>
                        <a:rPr lang="en-US" sz="1400" b="0" i="0" u="none" strike="noStrike">
                          <a:solidFill>
                            <a:srgbClr val="FF0000"/>
                          </a:solidFill>
                          <a:effectLst/>
                          <a:latin typeface="Calibri" panose="020F0502020204030204" pitchFamily="34" charset="0"/>
                        </a:rPr>
                        <a:t>search</a:t>
                      </a:r>
                    </a:p>
                  </a:txBody>
                  <a:tcPr marL="6610" marR="6610" marT="6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CA" sz="1400" b="0" i="0" u="none" strike="noStrike">
                          <a:solidFill>
                            <a:srgbClr val="000000"/>
                          </a:solidFill>
                          <a:effectLst/>
                          <a:latin typeface="Verdana" panose="020B0604030504040204" pitchFamily="34" charset="0"/>
                        </a:rPr>
                        <a:t>Returns a Match object if there is a match anywhere in the string</a:t>
                      </a:r>
                    </a:p>
                  </a:txBody>
                  <a:tcPr marL="6610" marR="6610" marT="52881" marB="52881">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F1F1"/>
                    </a:solidFill>
                  </a:tcPr>
                </a:tc>
                <a:extLst>
                  <a:ext uri="{0D108BD9-81ED-4DB2-BD59-A6C34878D82A}">
                    <a16:rowId xmlns:a16="http://schemas.microsoft.com/office/drawing/2014/main" val="2846682478"/>
                  </a:ext>
                </a:extLst>
              </a:tr>
              <a:tr h="798656">
                <a:tc>
                  <a:txBody>
                    <a:bodyPr/>
                    <a:lstStyle/>
                    <a:p>
                      <a:pPr algn="l" fontAlgn="b"/>
                      <a:r>
                        <a:rPr lang="en-US" sz="1400" b="0" i="0" u="none" strike="noStrike">
                          <a:solidFill>
                            <a:srgbClr val="FF0000"/>
                          </a:solidFill>
                          <a:effectLst/>
                          <a:latin typeface="Calibri" panose="020F0502020204030204" pitchFamily="34" charset="0"/>
                        </a:rPr>
                        <a:t>split</a:t>
                      </a:r>
                    </a:p>
                  </a:txBody>
                  <a:tcPr marL="6610" marR="6610" marT="6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CA" sz="1400" b="0" i="0" u="none" strike="noStrike">
                          <a:solidFill>
                            <a:srgbClr val="000000"/>
                          </a:solidFill>
                          <a:effectLst/>
                          <a:latin typeface="Verdana" panose="020B0604030504040204" pitchFamily="34" charset="0"/>
                        </a:rPr>
                        <a:t>Returns a list where the string has been split at each match</a:t>
                      </a:r>
                    </a:p>
                  </a:txBody>
                  <a:tcPr marL="6610" marR="6610" marT="52881" marB="52881">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F1F1"/>
                    </a:solidFill>
                  </a:tcPr>
                </a:tc>
                <a:extLst>
                  <a:ext uri="{0D108BD9-81ED-4DB2-BD59-A6C34878D82A}">
                    <a16:rowId xmlns:a16="http://schemas.microsoft.com/office/drawing/2014/main" val="772890073"/>
                  </a:ext>
                </a:extLst>
              </a:tr>
              <a:tr h="654347">
                <a:tc>
                  <a:txBody>
                    <a:bodyPr/>
                    <a:lstStyle/>
                    <a:p>
                      <a:pPr algn="l" fontAlgn="b"/>
                      <a:r>
                        <a:rPr lang="en-US" sz="1400" b="0" i="0" u="none" strike="noStrike">
                          <a:solidFill>
                            <a:srgbClr val="FF0000"/>
                          </a:solidFill>
                          <a:effectLst/>
                          <a:latin typeface="Calibri" panose="020F0502020204030204" pitchFamily="34" charset="0"/>
                        </a:rPr>
                        <a:t>sub</a:t>
                      </a:r>
                    </a:p>
                  </a:txBody>
                  <a:tcPr marL="6610" marR="6610" marT="66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CA" sz="1400" b="0" i="0" u="none" strike="noStrike" dirty="0">
                          <a:solidFill>
                            <a:srgbClr val="000000"/>
                          </a:solidFill>
                          <a:effectLst/>
                          <a:latin typeface="Verdana" panose="020B0604030504040204" pitchFamily="34" charset="0"/>
                        </a:rPr>
                        <a:t>Replaces one or many matches with a string</a:t>
                      </a:r>
                    </a:p>
                  </a:txBody>
                  <a:tcPr marL="6610" marR="6610" marT="52881" marB="52881">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18295155"/>
                  </a:ext>
                </a:extLst>
              </a:tr>
            </a:tbl>
          </a:graphicData>
        </a:graphic>
      </p:graphicFrame>
    </p:spTree>
    <p:extLst>
      <p:ext uri="{BB962C8B-B14F-4D97-AF65-F5344CB8AC3E}">
        <p14:creationId xmlns:p14="http://schemas.microsoft.com/office/powerpoint/2010/main" val="1047408126"/>
      </p:ext>
    </p:extLst>
  </p:cSld>
  <p:clrMapOvr>
    <a:masterClrMapping/>
  </p:clrMapOvr>
  <p:transition spd="med"/>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37AE2-F2AC-4D7B-ADCA-2A70AE944539}"/>
              </a:ext>
            </a:extLst>
          </p:cNvPr>
          <p:cNvSpPr>
            <a:spLocks noGrp="1"/>
          </p:cNvSpPr>
          <p:nvPr>
            <p:ph type="title"/>
          </p:nvPr>
        </p:nvSpPr>
        <p:spPr/>
        <p:txBody>
          <a:bodyPr/>
          <a:lstStyle/>
          <a:p>
            <a:r>
              <a:rPr lang="en-US" dirty="0"/>
              <a:t>Regular Expressions(cont)</a:t>
            </a:r>
          </a:p>
        </p:txBody>
      </p:sp>
      <p:sp>
        <p:nvSpPr>
          <p:cNvPr id="3" name="Content Placeholder 2">
            <a:extLst>
              <a:ext uri="{FF2B5EF4-FFF2-40B4-BE49-F238E27FC236}">
                <a16:creationId xmlns:a16="http://schemas.microsoft.com/office/drawing/2014/main" id="{0AA0365E-ABBE-4800-8792-8B2C9276F78E}"/>
              </a:ext>
            </a:extLst>
          </p:cNvPr>
          <p:cNvSpPr>
            <a:spLocks noGrp="1"/>
          </p:cNvSpPr>
          <p:nvPr>
            <p:ph idx="1"/>
          </p:nvPr>
        </p:nvSpPr>
        <p:spPr/>
        <p:txBody>
          <a:bodyPr/>
          <a:lstStyle/>
          <a:p>
            <a:r>
              <a:rPr lang="en-US" dirty="0"/>
              <a:t>Here are some meta-characters that you are likely to see in regular expression statements</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920FCAE2-3E54-4B69-A5FF-BF6F7DDBD17F}"/>
              </a:ext>
            </a:extLst>
          </p:cNvPr>
          <p:cNvSpPr>
            <a:spLocks noGrp="1"/>
          </p:cNvSpPr>
          <p:nvPr>
            <p:ph type="sldNum" sz="quarter" idx="10"/>
          </p:nvPr>
        </p:nvSpPr>
        <p:spPr/>
        <p:txBody>
          <a:bodyPr/>
          <a:lstStyle/>
          <a:p>
            <a:pPr>
              <a:defRPr/>
            </a:pPr>
            <a:fld id="{6DB1FBA9-0009-47E9-8D28-5B0116D2432D}" type="slidenum">
              <a:rPr lang="en-US" altLang="en-US" smtClean="0"/>
              <a:pPr>
                <a:defRPr/>
              </a:pPr>
              <a:t>565</a:t>
            </a:fld>
            <a:endParaRPr lang="en-US" altLang="en-US"/>
          </a:p>
        </p:txBody>
      </p:sp>
      <p:pic>
        <p:nvPicPr>
          <p:cNvPr id="7" name="Picture 6">
            <a:extLst>
              <a:ext uri="{FF2B5EF4-FFF2-40B4-BE49-F238E27FC236}">
                <a16:creationId xmlns:a16="http://schemas.microsoft.com/office/drawing/2014/main" id="{14360DC4-2271-46F7-AA60-4B80459B6FE9}"/>
              </a:ext>
            </a:extLst>
          </p:cNvPr>
          <p:cNvPicPr>
            <a:picLocks noChangeAspect="1"/>
          </p:cNvPicPr>
          <p:nvPr/>
        </p:nvPicPr>
        <p:blipFill>
          <a:blip r:embed="rId2"/>
          <a:stretch>
            <a:fillRect/>
          </a:stretch>
        </p:blipFill>
        <p:spPr>
          <a:xfrm>
            <a:off x="381000" y="1981200"/>
            <a:ext cx="8305800" cy="4267200"/>
          </a:xfrm>
          <a:prstGeom prst="rect">
            <a:avLst/>
          </a:prstGeom>
        </p:spPr>
      </p:pic>
    </p:spTree>
    <p:extLst>
      <p:ext uri="{BB962C8B-B14F-4D97-AF65-F5344CB8AC3E}">
        <p14:creationId xmlns:p14="http://schemas.microsoft.com/office/powerpoint/2010/main" val="2677893173"/>
      </p:ext>
    </p:extLst>
  </p:cSld>
  <p:clrMapOvr>
    <a:masterClrMapping/>
  </p:clrMapOvr>
  <p:transition spd="med"/>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41480-EEAF-4F97-8FDC-C8EFB0D26FD0}"/>
              </a:ext>
            </a:extLst>
          </p:cNvPr>
          <p:cNvSpPr>
            <a:spLocks noGrp="1"/>
          </p:cNvSpPr>
          <p:nvPr>
            <p:ph type="title"/>
          </p:nvPr>
        </p:nvSpPr>
        <p:spPr/>
        <p:txBody>
          <a:bodyPr/>
          <a:lstStyle/>
          <a:p>
            <a:r>
              <a:rPr lang="en-US" dirty="0"/>
              <a:t>Regular Expressions(cont)</a:t>
            </a:r>
          </a:p>
        </p:txBody>
      </p:sp>
      <p:sp>
        <p:nvSpPr>
          <p:cNvPr id="3" name="Content Placeholder 2">
            <a:extLst>
              <a:ext uri="{FF2B5EF4-FFF2-40B4-BE49-F238E27FC236}">
                <a16:creationId xmlns:a16="http://schemas.microsoft.com/office/drawing/2014/main" id="{C43F0327-FD87-4CBD-85DB-63559F62B3AC}"/>
              </a:ext>
            </a:extLst>
          </p:cNvPr>
          <p:cNvSpPr>
            <a:spLocks noGrp="1"/>
          </p:cNvSpPr>
          <p:nvPr>
            <p:ph idx="1"/>
          </p:nvPr>
        </p:nvSpPr>
        <p:spPr/>
        <p:txBody>
          <a:bodyPr/>
          <a:lstStyle/>
          <a:p>
            <a:r>
              <a:rPr lang="en-US" dirty="0"/>
              <a:t>Here are some special sequences you will see in regular expression statements</a:t>
            </a:r>
          </a:p>
          <a:p>
            <a:r>
              <a:rPr lang="en-US" dirty="0"/>
              <a:t> </a:t>
            </a:r>
          </a:p>
          <a:p>
            <a:endParaRPr lang="en-US" dirty="0"/>
          </a:p>
          <a:p>
            <a:endParaRPr lang="en-US" dirty="0"/>
          </a:p>
        </p:txBody>
      </p:sp>
      <p:sp>
        <p:nvSpPr>
          <p:cNvPr id="4" name="Slide Number Placeholder 3">
            <a:extLst>
              <a:ext uri="{FF2B5EF4-FFF2-40B4-BE49-F238E27FC236}">
                <a16:creationId xmlns:a16="http://schemas.microsoft.com/office/drawing/2014/main" id="{D8D71C16-939E-42A2-82C6-9E802C39B5AF}"/>
              </a:ext>
            </a:extLst>
          </p:cNvPr>
          <p:cNvSpPr>
            <a:spLocks noGrp="1"/>
          </p:cNvSpPr>
          <p:nvPr>
            <p:ph type="sldNum" sz="quarter" idx="10"/>
          </p:nvPr>
        </p:nvSpPr>
        <p:spPr/>
        <p:txBody>
          <a:bodyPr/>
          <a:lstStyle/>
          <a:p>
            <a:pPr>
              <a:defRPr/>
            </a:pPr>
            <a:fld id="{6DB1FBA9-0009-47E9-8D28-5B0116D2432D}" type="slidenum">
              <a:rPr lang="en-US" altLang="en-US" smtClean="0"/>
              <a:pPr>
                <a:defRPr/>
              </a:pPr>
              <a:t>566</a:t>
            </a:fld>
            <a:endParaRPr lang="en-US" altLang="en-US"/>
          </a:p>
        </p:txBody>
      </p:sp>
      <p:pic>
        <p:nvPicPr>
          <p:cNvPr id="6" name="Picture 5">
            <a:extLst>
              <a:ext uri="{FF2B5EF4-FFF2-40B4-BE49-F238E27FC236}">
                <a16:creationId xmlns:a16="http://schemas.microsoft.com/office/drawing/2014/main" id="{E4BD58EC-6161-4B11-AE93-DA75551108B1}"/>
              </a:ext>
            </a:extLst>
          </p:cNvPr>
          <p:cNvPicPr>
            <a:picLocks noChangeAspect="1"/>
          </p:cNvPicPr>
          <p:nvPr/>
        </p:nvPicPr>
        <p:blipFill>
          <a:blip r:embed="rId2"/>
          <a:stretch>
            <a:fillRect/>
          </a:stretch>
        </p:blipFill>
        <p:spPr>
          <a:xfrm>
            <a:off x="228600" y="1904999"/>
            <a:ext cx="8777288" cy="4572001"/>
          </a:xfrm>
          <a:prstGeom prst="rect">
            <a:avLst/>
          </a:prstGeom>
        </p:spPr>
      </p:pic>
    </p:spTree>
    <p:extLst>
      <p:ext uri="{BB962C8B-B14F-4D97-AF65-F5344CB8AC3E}">
        <p14:creationId xmlns:p14="http://schemas.microsoft.com/office/powerpoint/2010/main" val="2770933691"/>
      </p:ext>
    </p:extLst>
  </p:cSld>
  <p:clrMapOvr>
    <a:masterClrMapping/>
  </p:clrMapOvr>
  <p:transition spd="med"/>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F81A4-A769-4CA6-B941-169A04953E85}"/>
              </a:ext>
            </a:extLst>
          </p:cNvPr>
          <p:cNvSpPr>
            <a:spLocks noGrp="1"/>
          </p:cNvSpPr>
          <p:nvPr>
            <p:ph type="title"/>
          </p:nvPr>
        </p:nvSpPr>
        <p:spPr/>
        <p:txBody>
          <a:bodyPr/>
          <a:lstStyle/>
          <a:p>
            <a:r>
              <a:rPr lang="en-US" dirty="0"/>
              <a:t>Regular Expressions(cont)</a:t>
            </a:r>
          </a:p>
        </p:txBody>
      </p:sp>
      <p:sp>
        <p:nvSpPr>
          <p:cNvPr id="3" name="Content Placeholder 2">
            <a:extLst>
              <a:ext uri="{FF2B5EF4-FFF2-40B4-BE49-F238E27FC236}">
                <a16:creationId xmlns:a16="http://schemas.microsoft.com/office/drawing/2014/main" id="{2ACCB10B-0697-45D8-B1EE-ED6C9BFA9184}"/>
              </a:ext>
            </a:extLst>
          </p:cNvPr>
          <p:cNvSpPr>
            <a:spLocks noGrp="1"/>
          </p:cNvSpPr>
          <p:nvPr>
            <p:ph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DC3C9EAD-CC23-4504-B33D-9272D77AB8B4}"/>
              </a:ext>
            </a:extLst>
          </p:cNvPr>
          <p:cNvSpPr>
            <a:spLocks noGrp="1"/>
          </p:cNvSpPr>
          <p:nvPr>
            <p:ph type="sldNum" sz="quarter" idx="10"/>
          </p:nvPr>
        </p:nvSpPr>
        <p:spPr/>
        <p:txBody>
          <a:bodyPr/>
          <a:lstStyle/>
          <a:p>
            <a:pPr>
              <a:defRPr/>
            </a:pPr>
            <a:fld id="{6DB1FBA9-0009-47E9-8D28-5B0116D2432D}" type="slidenum">
              <a:rPr lang="en-US" altLang="en-US" smtClean="0"/>
              <a:pPr>
                <a:defRPr/>
              </a:pPr>
              <a:t>567</a:t>
            </a:fld>
            <a:endParaRPr lang="en-US" altLang="en-US"/>
          </a:p>
        </p:txBody>
      </p:sp>
      <p:graphicFrame>
        <p:nvGraphicFramePr>
          <p:cNvPr id="5" name="Object 4">
            <a:extLst>
              <a:ext uri="{FF2B5EF4-FFF2-40B4-BE49-F238E27FC236}">
                <a16:creationId xmlns:a16="http://schemas.microsoft.com/office/drawing/2014/main" id="{A3C90AA9-6A2E-4A9F-9F09-0E9D11D75C8C}"/>
              </a:ext>
            </a:extLst>
          </p:cNvPr>
          <p:cNvGraphicFramePr>
            <a:graphicFrameLocks noChangeAspect="1"/>
          </p:cNvGraphicFramePr>
          <p:nvPr>
            <p:extLst>
              <p:ext uri="{D42A27DB-BD31-4B8C-83A1-F6EECF244321}">
                <p14:modId xmlns:p14="http://schemas.microsoft.com/office/powerpoint/2010/main" val="4012586177"/>
              </p:ext>
            </p:extLst>
          </p:nvPr>
        </p:nvGraphicFramePr>
        <p:xfrm>
          <a:off x="762000" y="1676400"/>
          <a:ext cx="7924800" cy="4800600"/>
        </p:xfrm>
        <a:graphic>
          <a:graphicData uri="http://schemas.openxmlformats.org/presentationml/2006/ole">
            <mc:AlternateContent xmlns:mc="http://schemas.openxmlformats.org/markup-compatibility/2006">
              <mc:Choice xmlns:v="urn:schemas-microsoft-com:vml" Requires="v">
                <p:oleObj name="Worksheet" r:id="rId2" imgW="6393145" imgH="5577887" progId="Excel.Sheet.12">
                  <p:embed/>
                </p:oleObj>
              </mc:Choice>
              <mc:Fallback>
                <p:oleObj name="Worksheet" r:id="rId2" imgW="6393145" imgH="5577887" progId="Excel.Sheet.12">
                  <p:embed/>
                  <p:pic>
                    <p:nvPicPr>
                      <p:cNvPr id="0" name=""/>
                      <p:cNvPicPr/>
                      <p:nvPr/>
                    </p:nvPicPr>
                    <p:blipFill>
                      <a:blip r:embed="rId3"/>
                      <a:stretch>
                        <a:fillRect/>
                      </a:stretch>
                    </p:blipFill>
                    <p:spPr>
                      <a:xfrm>
                        <a:off x="762000" y="1676400"/>
                        <a:ext cx="7924800" cy="4800600"/>
                      </a:xfrm>
                      <a:prstGeom prst="rect">
                        <a:avLst/>
                      </a:prstGeom>
                    </p:spPr>
                  </p:pic>
                </p:oleObj>
              </mc:Fallback>
            </mc:AlternateContent>
          </a:graphicData>
        </a:graphic>
      </p:graphicFrame>
    </p:spTree>
    <p:extLst>
      <p:ext uri="{BB962C8B-B14F-4D97-AF65-F5344CB8AC3E}">
        <p14:creationId xmlns:p14="http://schemas.microsoft.com/office/powerpoint/2010/main" val="3027284429"/>
      </p:ext>
    </p:extLst>
  </p:cSld>
  <p:clrMapOvr>
    <a:masterClrMapping/>
  </p:clrMapOvr>
  <p:transition spd="med"/>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4B374-1DE5-4028-8E53-DCB3216B5C02}"/>
              </a:ext>
            </a:extLst>
          </p:cNvPr>
          <p:cNvSpPr>
            <a:spLocks noGrp="1"/>
          </p:cNvSpPr>
          <p:nvPr>
            <p:ph type="title"/>
          </p:nvPr>
        </p:nvSpPr>
        <p:spPr/>
        <p:txBody>
          <a:bodyPr/>
          <a:lstStyle/>
          <a:p>
            <a:r>
              <a:rPr lang="en-US" dirty="0"/>
              <a:t>Regular Expressions(cont)</a:t>
            </a:r>
          </a:p>
        </p:txBody>
      </p:sp>
      <p:sp>
        <p:nvSpPr>
          <p:cNvPr id="3" name="Content Placeholder 2">
            <a:extLst>
              <a:ext uri="{FF2B5EF4-FFF2-40B4-BE49-F238E27FC236}">
                <a16:creationId xmlns:a16="http://schemas.microsoft.com/office/drawing/2014/main" id="{5DDFC30D-2134-4EC1-9F10-88D75EAB9CFD}"/>
              </a:ext>
            </a:extLst>
          </p:cNvPr>
          <p:cNvSpPr>
            <a:spLocks noGrp="1"/>
          </p:cNvSpPr>
          <p:nvPr>
            <p:ph idx="1"/>
          </p:nvPr>
        </p:nvSpPr>
        <p:spPr/>
        <p:txBody>
          <a:bodyPr/>
          <a:lstStyle/>
          <a:p>
            <a:r>
              <a:rPr lang="en-US" dirty="0"/>
              <a:t>Now you might be wondering, if matching is case-sensitive?</a:t>
            </a:r>
          </a:p>
          <a:p>
            <a:r>
              <a:rPr lang="en-US" dirty="0"/>
              <a:t>The answer is a resounding </a:t>
            </a:r>
            <a:r>
              <a:rPr lang="en-US" dirty="0">
                <a:solidFill>
                  <a:srgbClr val="C00000"/>
                </a:solidFill>
              </a:rPr>
              <a:t>yes!</a:t>
            </a:r>
          </a:p>
          <a:p>
            <a:r>
              <a:rPr lang="en-US" dirty="0"/>
              <a:t>Let’s go back to our previous example and change Python to python (lower case p instead of upper case)</a:t>
            </a:r>
          </a:p>
          <a:p>
            <a:r>
              <a:rPr lang="en-US" i="1" dirty="0">
                <a:solidFill>
                  <a:srgbClr val="C00000"/>
                </a:solidFill>
              </a:rPr>
              <a:t>import re</a:t>
            </a:r>
          </a:p>
          <a:p>
            <a:r>
              <a:rPr lang="en-US" i="1" dirty="0">
                <a:solidFill>
                  <a:srgbClr val="C00000"/>
                </a:solidFill>
              </a:rPr>
              <a:t>txt ="Python is a programming language"</a:t>
            </a:r>
          </a:p>
          <a:p>
            <a:r>
              <a:rPr lang="en-US" i="1" dirty="0" err="1">
                <a:solidFill>
                  <a:srgbClr val="C00000"/>
                </a:solidFill>
              </a:rPr>
              <a:t>myregsearch</a:t>
            </a:r>
            <a:r>
              <a:rPr lang="en-US" i="1" dirty="0">
                <a:solidFill>
                  <a:srgbClr val="C00000"/>
                </a:solidFill>
              </a:rPr>
              <a:t> = </a:t>
            </a:r>
            <a:r>
              <a:rPr lang="en-US" i="1" dirty="0" err="1">
                <a:solidFill>
                  <a:srgbClr val="C00000"/>
                </a:solidFill>
              </a:rPr>
              <a:t>re.search</a:t>
            </a:r>
            <a:r>
              <a:rPr lang="en-US" i="1" dirty="0">
                <a:solidFill>
                  <a:srgbClr val="C00000"/>
                </a:solidFill>
              </a:rPr>
              <a:t>("^python.*language$", txt)</a:t>
            </a:r>
          </a:p>
          <a:p>
            <a:r>
              <a:rPr lang="en-US" i="1" dirty="0">
                <a:solidFill>
                  <a:srgbClr val="C00000"/>
                </a:solidFill>
              </a:rPr>
              <a:t>if </a:t>
            </a:r>
            <a:r>
              <a:rPr lang="en-US" i="1" dirty="0" err="1">
                <a:solidFill>
                  <a:srgbClr val="C00000"/>
                </a:solidFill>
              </a:rPr>
              <a:t>myregsearch</a:t>
            </a:r>
            <a:r>
              <a:rPr lang="en-US" i="1" dirty="0">
                <a:solidFill>
                  <a:srgbClr val="C00000"/>
                </a:solidFill>
              </a:rPr>
              <a:t>:</a:t>
            </a:r>
          </a:p>
          <a:p>
            <a:r>
              <a:rPr lang="en-US" i="1" dirty="0">
                <a:solidFill>
                  <a:srgbClr val="C00000"/>
                </a:solidFill>
              </a:rPr>
              <a:t>  print("yes")</a:t>
            </a:r>
          </a:p>
          <a:p>
            <a:r>
              <a:rPr lang="en-US" i="1" dirty="0">
                <a:solidFill>
                  <a:srgbClr val="C00000"/>
                </a:solidFill>
              </a:rPr>
              <a:t>else:</a:t>
            </a:r>
          </a:p>
          <a:p>
            <a:r>
              <a:rPr lang="en-US" i="1" dirty="0">
                <a:solidFill>
                  <a:srgbClr val="C00000"/>
                </a:solidFill>
              </a:rPr>
              <a:t>  print("No")</a:t>
            </a:r>
          </a:p>
          <a:p>
            <a:endParaRPr lang="en-US" i="1" dirty="0">
              <a:solidFill>
                <a:srgbClr val="C00000"/>
              </a:solidFill>
            </a:endParaRPr>
          </a:p>
          <a:p>
            <a:endParaRPr lang="en-US" dirty="0"/>
          </a:p>
        </p:txBody>
      </p:sp>
      <p:sp>
        <p:nvSpPr>
          <p:cNvPr id="4" name="Slide Number Placeholder 3">
            <a:extLst>
              <a:ext uri="{FF2B5EF4-FFF2-40B4-BE49-F238E27FC236}">
                <a16:creationId xmlns:a16="http://schemas.microsoft.com/office/drawing/2014/main" id="{F29D91A8-A357-412B-87A4-C88EB9E41A80}"/>
              </a:ext>
            </a:extLst>
          </p:cNvPr>
          <p:cNvSpPr>
            <a:spLocks noGrp="1"/>
          </p:cNvSpPr>
          <p:nvPr>
            <p:ph type="sldNum" sz="quarter" idx="10"/>
          </p:nvPr>
        </p:nvSpPr>
        <p:spPr/>
        <p:txBody>
          <a:bodyPr/>
          <a:lstStyle/>
          <a:p>
            <a:pPr>
              <a:defRPr/>
            </a:pPr>
            <a:fld id="{6DB1FBA9-0009-47E9-8D28-5B0116D2432D}" type="slidenum">
              <a:rPr lang="en-US" altLang="en-US" smtClean="0"/>
              <a:pPr>
                <a:defRPr/>
              </a:pPr>
              <a:t>568</a:t>
            </a:fld>
            <a:endParaRPr lang="en-US" altLang="en-US"/>
          </a:p>
        </p:txBody>
      </p:sp>
      <p:pic>
        <p:nvPicPr>
          <p:cNvPr id="5" name="Picture 4">
            <a:extLst>
              <a:ext uri="{FF2B5EF4-FFF2-40B4-BE49-F238E27FC236}">
                <a16:creationId xmlns:a16="http://schemas.microsoft.com/office/drawing/2014/main" id="{BA7FB286-27AF-45DC-B9CA-40D2C6AB9A5D}"/>
              </a:ext>
            </a:extLst>
          </p:cNvPr>
          <p:cNvPicPr>
            <a:picLocks noChangeAspect="1"/>
          </p:cNvPicPr>
          <p:nvPr/>
        </p:nvPicPr>
        <p:blipFill>
          <a:blip r:embed="rId2"/>
          <a:stretch>
            <a:fillRect/>
          </a:stretch>
        </p:blipFill>
        <p:spPr>
          <a:xfrm>
            <a:off x="2895600" y="4114800"/>
            <a:ext cx="5943599" cy="2362200"/>
          </a:xfrm>
          <a:prstGeom prst="rect">
            <a:avLst/>
          </a:prstGeom>
        </p:spPr>
      </p:pic>
    </p:spTree>
    <p:extLst>
      <p:ext uri="{BB962C8B-B14F-4D97-AF65-F5344CB8AC3E}">
        <p14:creationId xmlns:p14="http://schemas.microsoft.com/office/powerpoint/2010/main" val="1255551272"/>
      </p:ext>
    </p:extLst>
  </p:cSld>
  <p:clrMapOvr>
    <a:masterClrMapping/>
  </p:clrMapOvr>
  <p:transition spd="med"/>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54990-1A9D-4AC2-99AC-DCA9F1C97F85}"/>
              </a:ext>
            </a:extLst>
          </p:cNvPr>
          <p:cNvSpPr>
            <a:spLocks noGrp="1"/>
          </p:cNvSpPr>
          <p:nvPr>
            <p:ph type="title"/>
          </p:nvPr>
        </p:nvSpPr>
        <p:spPr/>
        <p:txBody>
          <a:bodyPr/>
          <a:lstStyle/>
          <a:p>
            <a:r>
              <a:rPr lang="en-US" dirty="0"/>
              <a:t>Regular Expressions(cont)</a:t>
            </a:r>
          </a:p>
        </p:txBody>
      </p:sp>
      <p:sp>
        <p:nvSpPr>
          <p:cNvPr id="3" name="Content Placeholder 2">
            <a:extLst>
              <a:ext uri="{FF2B5EF4-FFF2-40B4-BE49-F238E27FC236}">
                <a16:creationId xmlns:a16="http://schemas.microsoft.com/office/drawing/2014/main" id="{02B1CA08-04FC-4242-9AE5-597B0D567B15}"/>
              </a:ext>
            </a:extLst>
          </p:cNvPr>
          <p:cNvSpPr>
            <a:spLocks noGrp="1"/>
          </p:cNvSpPr>
          <p:nvPr>
            <p:ph idx="1"/>
          </p:nvPr>
        </p:nvSpPr>
        <p:spPr/>
        <p:txBody>
          <a:bodyPr/>
          <a:lstStyle/>
          <a:p>
            <a:r>
              <a:rPr lang="en-US" dirty="0"/>
              <a:t>Let’s look at some other functions</a:t>
            </a:r>
          </a:p>
          <a:p>
            <a:r>
              <a:rPr lang="en-CA" dirty="0"/>
              <a:t>The </a:t>
            </a:r>
            <a:r>
              <a:rPr lang="en-CA" dirty="0" err="1">
                <a:solidFill>
                  <a:srgbClr val="C00000"/>
                </a:solidFill>
              </a:rPr>
              <a:t>findall</a:t>
            </a:r>
            <a:r>
              <a:rPr lang="en-CA" dirty="0">
                <a:solidFill>
                  <a:srgbClr val="C00000"/>
                </a:solidFill>
              </a:rPr>
              <a:t>() </a:t>
            </a:r>
            <a:r>
              <a:rPr lang="en-CA" dirty="0"/>
              <a:t>Function</a:t>
            </a:r>
          </a:p>
          <a:p>
            <a:r>
              <a:rPr lang="en-CA" dirty="0"/>
              <a:t>The </a:t>
            </a:r>
            <a:r>
              <a:rPr lang="en-CA" dirty="0" err="1">
                <a:solidFill>
                  <a:srgbClr val="C00000"/>
                </a:solidFill>
              </a:rPr>
              <a:t>findall</a:t>
            </a:r>
            <a:r>
              <a:rPr lang="en-CA" dirty="0">
                <a:solidFill>
                  <a:srgbClr val="C00000"/>
                </a:solidFill>
              </a:rPr>
              <a:t>() </a:t>
            </a:r>
            <a:r>
              <a:rPr lang="en-CA" dirty="0"/>
              <a:t>function returns a list containing </a:t>
            </a:r>
            <a:r>
              <a:rPr lang="en-CA" dirty="0">
                <a:solidFill>
                  <a:srgbClr val="C00000"/>
                </a:solidFill>
              </a:rPr>
              <a:t>all matches</a:t>
            </a:r>
          </a:p>
          <a:p>
            <a:r>
              <a:rPr lang="en-CA" dirty="0">
                <a:solidFill>
                  <a:srgbClr val="C00000"/>
                </a:solidFill>
              </a:rPr>
              <a:t>Example</a:t>
            </a:r>
          </a:p>
          <a:p>
            <a:r>
              <a:rPr lang="en-CA" dirty="0"/>
              <a:t>Print a </a:t>
            </a:r>
            <a:r>
              <a:rPr lang="en-CA" dirty="0">
                <a:solidFill>
                  <a:srgbClr val="C00000"/>
                </a:solidFill>
                <a:effectLst>
                  <a:outerShdw blurRad="38100" dist="38100" dir="2700000" algn="tl">
                    <a:srgbClr val="000000">
                      <a:alpha val="43137"/>
                    </a:srgbClr>
                  </a:outerShdw>
                </a:effectLst>
              </a:rPr>
              <a:t>list</a:t>
            </a:r>
            <a:r>
              <a:rPr lang="en-CA" dirty="0"/>
              <a:t> of all matches:</a:t>
            </a:r>
          </a:p>
          <a:p>
            <a:endParaRPr lang="en-US" dirty="0"/>
          </a:p>
          <a:p>
            <a:r>
              <a:rPr lang="en-CA" i="1" dirty="0">
                <a:solidFill>
                  <a:srgbClr val="C00000"/>
                </a:solidFill>
              </a:rPr>
              <a:t>import re</a:t>
            </a:r>
          </a:p>
          <a:p>
            <a:endParaRPr lang="en-CA" i="1" dirty="0">
              <a:solidFill>
                <a:srgbClr val="C00000"/>
              </a:solidFill>
            </a:endParaRPr>
          </a:p>
          <a:p>
            <a:r>
              <a:rPr lang="en-CA" i="1" dirty="0">
                <a:solidFill>
                  <a:srgbClr val="C00000"/>
                </a:solidFill>
              </a:rPr>
              <a:t>txt = “Python is a programming language. Python is great"</a:t>
            </a:r>
          </a:p>
          <a:p>
            <a:r>
              <a:rPr lang="en-CA" i="1" dirty="0">
                <a:solidFill>
                  <a:srgbClr val="C00000"/>
                </a:solidFill>
              </a:rPr>
              <a:t>x = </a:t>
            </a:r>
            <a:r>
              <a:rPr lang="en-CA" i="1" dirty="0" err="1">
                <a:solidFill>
                  <a:srgbClr val="C00000"/>
                </a:solidFill>
              </a:rPr>
              <a:t>re.findall</a:t>
            </a:r>
            <a:r>
              <a:rPr lang="en-CA" i="1" dirty="0">
                <a:solidFill>
                  <a:srgbClr val="C00000"/>
                </a:solidFill>
              </a:rPr>
              <a:t>(“on", txt)</a:t>
            </a:r>
          </a:p>
          <a:p>
            <a:r>
              <a:rPr lang="en-CA" i="1" dirty="0">
                <a:solidFill>
                  <a:srgbClr val="C00000"/>
                </a:solidFill>
              </a:rPr>
              <a:t>print(x)</a:t>
            </a:r>
          </a:p>
          <a:p>
            <a:r>
              <a:rPr lang="en-CA" i="1" dirty="0"/>
              <a:t>The list contains the matches in the order they are found</a:t>
            </a:r>
          </a:p>
          <a:p>
            <a:endParaRPr lang="en-CA" i="1" dirty="0"/>
          </a:p>
          <a:p>
            <a:r>
              <a:rPr lang="en-CA" i="1" dirty="0"/>
              <a:t>If no matches are found, an empty list is returned</a:t>
            </a:r>
          </a:p>
          <a:p>
            <a:endParaRPr lang="en-US" i="1" dirty="0">
              <a:solidFill>
                <a:srgbClr val="C00000"/>
              </a:solidFill>
            </a:endParaRPr>
          </a:p>
        </p:txBody>
      </p:sp>
      <p:sp>
        <p:nvSpPr>
          <p:cNvPr id="4" name="Slide Number Placeholder 3">
            <a:extLst>
              <a:ext uri="{FF2B5EF4-FFF2-40B4-BE49-F238E27FC236}">
                <a16:creationId xmlns:a16="http://schemas.microsoft.com/office/drawing/2014/main" id="{A32EE9EC-4FCF-44BD-9D51-EDFF3C313BAC}"/>
              </a:ext>
            </a:extLst>
          </p:cNvPr>
          <p:cNvSpPr>
            <a:spLocks noGrp="1"/>
          </p:cNvSpPr>
          <p:nvPr>
            <p:ph type="sldNum" sz="quarter" idx="10"/>
          </p:nvPr>
        </p:nvSpPr>
        <p:spPr/>
        <p:txBody>
          <a:bodyPr/>
          <a:lstStyle/>
          <a:p>
            <a:pPr>
              <a:defRPr/>
            </a:pPr>
            <a:fld id="{6DB1FBA9-0009-47E9-8D28-5B0116D2432D}" type="slidenum">
              <a:rPr lang="en-US" altLang="en-US" smtClean="0"/>
              <a:pPr>
                <a:defRPr/>
              </a:pPr>
              <a:t>569</a:t>
            </a:fld>
            <a:endParaRPr lang="en-US" altLang="en-US"/>
          </a:p>
        </p:txBody>
      </p:sp>
      <p:pic>
        <p:nvPicPr>
          <p:cNvPr id="5" name="Picture 4">
            <a:extLst>
              <a:ext uri="{FF2B5EF4-FFF2-40B4-BE49-F238E27FC236}">
                <a16:creationId xmlns:a16="http://schemas.microsoft.com/office/drawing/2014/main" id="{6AD875E5-C0E9-4003-9241-57048057950A}"/>
              </a:ext>
            </a:extLst>
          </p:cNvPr>
          <p:cNvPicPr>
            <a:picLocks noChangeAspect="1"/>
          </p:cNvPicPr>
          <p:nvPr/>
        </p:nvPicPr>
        <p:blipFill>
          <a:blip r:embed="rId2"/>
          <a:stretch>
            <a:fillRect/>
          </a:stretch>
        </p:blipFill>
        <p:spPr>
          <a:xfrm>
            <a:off x="3810000" y="2362201"/>
            <a:ext cx="5120194" cy="1600200"/>
          </a:xfrm>
          <a:prstGeom prst="rect">
            <a:avLst/>
          </a:prstGeom>
        </p:spPr>
      </p:pic>
    </p:spTree>
    <p:extLst>
      <p:ext uri="{BB962C8B-B14F-4D97-AF65-F5344CB8AC3E}">
        <p14:creationId xmlns:p14="http://schemas.microsoft.com/office/powerpoint/2010/main" val="648419081"/>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9101-913E-4129-8541-B7FE466AEEF3}"/>
              </a:ext>
            </a:extLst>
          </p:cNvPr>
          <p:cNvSpPr>
            <a:spLocks noGrp="1"/>
          </p:cNvSpPr>
          <p:nvPr>
            <p:ph type="title"/>
          </p:nvPr>
        </p:nvSpPr>
        <p:spPr/>
        <p:txBody>
          <a:bodyPr/>
          <a:lstStyle/>
          <a:p>
            <a:r>
              <a:rPr lang="en-US" dirty="0"/>
              <a:t>Quiz 1</a:t>
            </a:r>
            <a:endParaRPr lang="en-CA" dirty="0"/>
          </a:p>
        </p:txBody>
      </p:sp>
      <p:sp>
        <p:nvSpPr>
          <p:cNvPr id="3" name="Content Placeholder 2">
            <a:extLst>
              <a:ext uri="{FF2B5EF4-FFF2-40B4-BE49-F238E27FC236}">
                <a16:creationId xmlns:a16="http://schemas.microsoft.com/office/drawing/2014/main" id="{FA098106-189F-43EE-B794-17BAF5D08196}"/>
              </a:ext>
            </a:extLst>
          </p:cNvPr>
          <p:cNvSpPr>
            <a:spLocks noGrp="1"/>
          </p:cNvSpPr>
          <p:nvPr>
            <p:ph idx="1"/>
          </p:nvPr>
        </p:nvSpPr>
        <p:spPr/>
        <p:txBody>
          <a:bodyPr/>
          <a:lstStyle/>
          <a:p>
            <a:r>
              <a:rPr lang="en-US" b="1" dirty="0"/>
              <a:t>3. In Python, a variable may be assigned a value of one type, and then later assigned a value of a different type:</a:t>
            </a:r>
          </a:p>
          <a:p>
            <a:endParaRPr lang="en-US" dirty="0"/>
          </a:p>
          <a:p>
            <a:r>
              <a:rPr lang="en-US" dirty="0"/>
              <a:t>A  False</a:t>
            </a:r>
          </a:p>
          <a:p>
            <a:endParaRPr lang="en-US" dirty="0"/>
          </a:p>
          <a:p>
            <a:r>
              <a:rPr lang="en-US" dirty="0"/>
              <a:t>B  True</a:t>
            </a:r>
            <a:endParaRPr lang="en-CA" dirty="0"/>
          </a:p>
        </p:txBody>
      </p:sp>
      <p:sp>
        <p:nvSpPr>
          <p:cNvPr id="4" name="Slide Number Placeholder 3">
            <a:extLst>
              <a:ext uri="{FF2B5EF4-FFF2-40B4-BE49-F238E27FC236}">
                <a16:creationId xmlns:a16="http://schemas.microsoft.com/office/drawing/2014/main" id="{07EAA31F-BA6C-4EAB-9AD5-D6CD350D2919}"/>
              </a:ext>
            </a:extLst>
          </p:cNvPr>
          <p:cNvSpPr>
            <a:spLocks noGrp="1"/>
          </p:cNvSpPr>
          <p:nvPr>
            <p:ph type="sldNum" sz="quarter" idx="10"/>
          </p:nvPr>
        </p:nvSpPr>
        <p:spPr/>
        <p:txBody>
          <a:bodyPr/>
          <a:lstStyle/>
          <a:p>
            <a:pPr>
              <a:defRPr/>
            </a:pPr>
            <a:fld id="{6DB1FBA9-0009-47E9-8D28-5B0116D2432D}" type="slidenum">
              <a:rPr lang="en-US" altLang="en-US" smtClean="0"/>
              <a:pPr>
                <a:defRPr/>
              </a:pPr>
              <a:t>57</a:t>
            </a:fld>
            <a:endParaRPr lang="en-US" altLang="en-US"/>
          </a:p>
        </p:txBody>
      </p:sp>
    </p:spTree>
    <p:extLst>
      <p:ext uri="{BB962C8B-B14F-4D97-AF65-F5344CB8AC3E}">
        <p14:creationId xmlns:p14="http://schemas.microsoft.com/office/powerpoint/2010/main" val="1075803677"/>
      </p:ext>
    </p:extLst>
  </p:cSld>
  <p:clrMapOvr>
    <a:masterClrMapping/>
  </p:clrMapOvr>
  <p:transition spd="med"/>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6C12A-75B6-4D64-A7C8-7556C6801613}"/>
              </a:ext>
            </a:extLst>
          </p:cNvPr>
          <p:cNvSpPr>
            <a:spLocks noGrp="1"/>
          </p:cNvSpPr>
          <p:nvPr>
            <p:ph type="title"/>
          </p:nvPr>
        </p:nvSpPr>
        <p:spPr/>
        <p:txBody>
          <a:bodyPr/>
          <a:lstStyle/>
          <a:p>
            <a:r>
              <a:rPr lang="en-US" dirty="0"/>
              <a:t>Regular Expressions(cont)</a:t>
            </a:r>
          </a:p>
        </p:txBody>
      </p:sp>
      <p:sp>
        <p:nvSpPr>
          <p:cNvPr id="3" name="Content Placeholder 2">
            <a:extLst>
              <a:ext uri="{FF2B5EF4-FFF2-40B4-BE49-F238E27FC236}">
                <a16:creationId xmlns:a16="http://schemas.microsoft.com/office/drawing/2014/main" id="{18650151-BEF7-4B35-AB93-8C1A282E474D}"/>
              </a:ext>
            </a:extLst>
          </p:cNvPr>
          <p:cNvSpPr>
            <a:spLocks noGrp="1"/>
          </p:cNvSpPr>
          <p:nvPr>
            <p:ph idx="1"/>
          </p:nvPr>
        </p:nvSpPr>
        <p:spPr/>
        <p:txBody>
          <a:bodyPr/>
          <a:lstStyle/>
          <a:p>
            <a:r>
              <a:rPr lang="en-CA" dirty="0"/>
              <a:t>The </a:t>
            </a:r>
            <a:r>
              <a:rPr lang="en-CA" dirty="0">
                <a:solidFill>
                  <a:srgbClr val="C00000"/>
                </a:solidFill>
              </a:rPr>
              <a:t>search() </a:t>
            </a:r>
            <a:r>
              <a:rPr lang="en-CA" dirty="0"/>
              <a:t>Function</a:t>
            </a:r>
          </a:p>
          <a:p>
            <a:r>
              <a:rPr lang="en-CA" dirty="0"/>
              <a:t>The </a:t>
            </a:r>
            <a:r>
              <a:rPr lang="en-CA" dirty="0">
                <a:solidFill>
                  <a:srgbClr val="C00000"/>
                </a:solidFill>
              </a:rPr>
              <a:t>search() </a:t>
            </a:r>
            <a:r>
              <a:rPr lang="en-CA" dirty="0"/>
              <a:t>function searches the string for a match, and returns a Match object if there is a match – </a:t>
            </a:r>
            <a:r>
              <a:rPr lang="en-CA" u="sng" dirty="0">
                <a:solidFill>
                  <a:srgbClr val="C00000"/>
                </a:solidFill>
                <a:highlight>
                  <a:srgbClr val="FFCCFF"/>
                </a:highlight>
              </a:rPr>
              <a:t>it will check all lines of an input string</a:t>
            </a:r>
          </a:p>
          <a:p>
            <a:r>
              <a:rPr lang="en-CA" i="1" dirty="0">
                <a:effectLst>
                  <a:outerShdw blurRad="38100" dist="38100" dir="2700000" algn="tl">
                    <a:srgbClr val="000000">
                      <a:alpha val="43137"/>
                    </a:srgbClr>
                  </a:outerShdw>
                </a:effectLst>
              </a:rPr>
              <a:t>If there is more than one match, only the </a:t>
            </a:r>
            <a:r>
              <a:rPr lang="en-CA" i="1" dirty="0">
                <a:effectLst>
                  <a:outerShdw blurRad="38100" dist="38100" dir="2700000" algn="tl">
                    <a:srgbClr val="000000">
                      <a:alpha val="43137"/>
                    </a:srgbClr>
                  </a:outerShdw>
                </a:effectLst>
                <a:highlight>
                  <a:srgbClr val="FFFF00"/>
                </a:highlight>
              </a:rPr>
              <a:t>first</a:t>
            </a:r>
            <a:r>
              <a:rPr lang="en-CA" i="1" dirty="0">
                <a:effectLst>
                  <a:outerShdw blurRad="38100" dist="38100" dir="2700000" algn="tl">
                    <a:srgbClr val="000000">
                      <a:alpha val="43137"/>
                    </a:srgbClr>
                  </a:outerShdw>
                </a:effectLst>
              </a:rPr>
              <a:t> occurrence of the match will be returned</a:t>
            </a:r>
          </a:p>
          <a:p>
            <a:r>
              <a:rPr lang="en-CA" dirty="0"/>
              <a:t>If no matches are found, the value </a:t>
            </a:r>
            <a:r>
              <a:rPr lang="en-CA" dirty="0">
                <a:solidFill>
                  <a:srgbClr val="C00000"/>
                </a:solidFill>
                <a:highlight>
                  <a:srgbClr val="FFFF00"/>
                </a:highlight>
              </a:rPr>
              <a:t>None</a:t>
            </a:r>
            <a:r>
              <a:rPr lang="en-CA" dirty="0"/>
              <a:t> is returned</a:t>
            </a:r>
          </a:p>
          <a:p>
            <a:r>
              <a:rPr lang="en-CA" dirty="0"/>
              <a:t>Search for the first </a:t>
            </a:r>
            <a:r>
              <a:rPr lang="en-CA" dirty="0">
                <a:solidFill>
                  <a:srgbClr val="C00000"/>
                </a:solidFill>
              </a:rPr>
              <a:t>white-space</a:t>
            </a:r>
            <a:r>
              <a:rPr lang="en-CA" dirty="0"/>
              <a:t> character in the text</a:t>
            </a:r>
          </a:p>
          <a:p>
            <a:pPr marL="0" indent="0">
              <a:buNone/>
            </a:pPr>
            <a:r>
              <a:rPr lang="en-CA" dirty="0"/>
              <a:t>   </a:t>
            </a:r>
          </a:p>
          <a:p>
            <a:r>
              <a:rPr lang="en-CA" dirty="0">
                <a:solidFill>
                  <a:srgbClr val="C00000"/>
                </a:solidFill>
              </a:rPr>
              <a:t>Example</a:t>
            </a:r>
          </a:p>
          <a:p>
            <a:r>
              <a:rPr lang="en-CA" i="1" dirty="0">
                <a:solidFill>
                  <a:srgbClr val="C00000"/>
                </a:solidFill>
              </a:rPr>
              <a:t>import re</a:t>
            </a:r>
          </a:p>
          <a:p>
            <a:r>
              <a:rPr lang="en-CA" i="1" dirty="0">
                <a:solidFill>
                  <a:srgbClr val="C00000"/>
                </a:solidFill>
              </a:rPr>
              <a:t>txt = “Python is a programming language"</a:t>
            </a:r>
          </a:p>
          <a:p>
            <a:r>
              <a:rPr lang="en-CA" i="1" dirty="0">
                <a:solidFill>
                  <a:srgbClr val="C00000"/>
                </a:solidFill>
              </a:rPr>
              <a:t>x = </a:t>
            </a:r>
            <a:r>
              <a:rPr lang="en-CA" i="1" dirty="0" err="1">
                <a:solidFill>
                  <a:srgbClr val="C00000"/>
                </a:solidFill>
              </a:rPr>
              <a:t>re.search</a:t>
            </a:r>
            <a:r>
              <a:rPr lang="en-CA" i="1" dirty="0">
                <a:solidFill>
                  <a:srgbClr val="C00000"/>
                </a:solidFill>
              </a:rPr>
              <a:t>("\s", txt)</a:t>
            </a:r>
          </a:p>
          <a:p>
            <a:r>
              <a:rPr lang="en-CA" i="1" dirty="0">
                <a:solidFill>
                  <a:srgbClr val="C00000"/>
                </a:solidFill>
              </a:rPr>
              <a:t>print("The first white-space character is located in position:", </a:t>
            </a:r>
            <a:r>
              <a:rPr lang="en-CA" i="1" dirty="0" err="1">
                <a:solidFill>
                  <a:srgbClr val="C00000"/>
                </a:solidFill>
              </a:rPr>
              <a:t>x.start</a:t>
            </a:r>
            <a:r>
              <a:rPr lang="en-CA" i="1" dirty="0">
                <a:solidFill>
                  <a:srgbClr val="C00000"/>
                </a:solidFill>
              </a:rPr>
              <a:t>())</a:t>
            </a:r>
            <a:endParaRPr lang="en-US" i="1" dirty="0">
              <a:solidFill>
                <a:srgbClr val="C00000"/>
              </a:solidFill>
            </a:endParaRPr>
          </a:p>
        </p:txBody>
      </p:sp>
      <p:sp>
        <p:nvSpPr>
          <p:cNvPr id="4" name="Slide Number Placeholder 3">
            <a:extLst>
              <a:ext uri="{FF2B5EF4-FFF2-40B4-BE49-F238E27FC236}">
                <a16:creationId xmlns:a16="http://schemas.microsoft.com/office/drawing/2014/main" id="{45F89940-ACC4-47C9-B505-B5F467D059E1}"/>
              </a:ext>
            </a:extLst>
          </p:cNvPr>
          <p:cNvSpPr>
            <a:spLocks noGrp="1"/>
          </p:cNvSpPr>
          <p:nvPr>
            <p:ph type="sldNum" sz="quarter" idx="10"/>
          </p:nvPr>
        </p:nvSpPr>
        <p:spPr/>
        <p:txBody>
          <a:bodyPr/>
          <a:lstStyle/>
          <a:p>
            <a:pPr>
              <a:defRPr/>
            </a:pPr>
            <a:fld id="{6DB1FBA9-0009-47E9-8D28-5B0116D2432D}" type="slidenum">
              <a:rPr lang="en-US" altLang="en-US" smtClean="0"/>
              <a:pPr>
                <a:defRPr/>
              </a:pPr>
              <a:t>570</a:t>
            </a:fld>
            <a:endParaRPr lang="en-US" altLang="en-US"/>
          </a:p>
        </p:txBody>
      </p:sp>
      <p:pic>
        <p:nvPicPr>
          <p:cNvPr id="6" name="Picture 5">
            <a:extLst>
              <a:ext uri="{FF2B5EF4-FFF2-40B4-BE49-F238E27FC236}">
                <a16:creationId xmlns:a16="http://schemas.microsoft.com/office/drawing/2014/main" id="{E14558B5-B570-4CFF-A2D4-8748A0DB3C13}"/>
              </a:ext>
            </a:extLst>
          </p:cNvPr>
          <p:cNvPicPr>
            <a:picLocks noChangeAspect="1"/>
          </p:cNvPicPr>
          <p:nvPr/>
        </p:nvPicPr>
        <p:blipFill>
          <a:blip r:embed="rId3"/>
          <a:stretch>
            <a:fillRect/>
          </a:stretch>
        </p:blipFill>
        <p:spPr>
          <a:xfrm>
            <a:off x="5943600" y="3810000"/>
            <a:ext cx="3062288" cy="1752600"/>
          </a:xfrm>
          <a:prstGeom prst="rect">
            <a:avLst/>
          </a:prstGeom>
        </p:spPr>
      </p:pic>
    </p:spTree>
    <p:extLst>
      <p:ext uri="{BB962C8B-B14F-4D97-AF65-F5344CB8AC3E}">
        <p14:creationId xmlns:p14="http://schemas.microsoft.com/office/powerpoint/2010/main" val="798163949"/>
      </p:ext>
    </p:extLst>
  </p:cSld>
  <p:clrMapOvr>
    <a:masterClrMapping/>
  </p:clrMapOvr>
  <p:transition spd="med"/>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41CAA-DF63-4140-9532-578BCCE49DCB}"/>
              </a:ext>
            </a:extLst>
          </p:cNvPr>
          <p:cNvSpPr>
            <a:spLocks noGrp="1"/>
          </p:cNvSpPr>
          <p:nvPr>
            <p:ph type="title"/>
          </p:nvPr>
        </p:nvSpPr>
        <p:spPr/>
        <p:txBody>
          <a:bodyPr/>
          <a:lstStyle/>
          <a:p>
            <a:r>
              <a:rPr lang="en-US" dirty="0"/>
              <a:t>Regular Expressions(cont)</a:t>
            </a:r>
          </a:p>
        </p:txBody>
      </p:sp>
      <p:sp>
        <p:nvSpPr>
          <p:cNvPr id="3" name="Content Placeholder 2">
            <a:extLst>
              <a:ext uri="{FF2B5EF4-FFF2-40B4-BE49-F238E27FC236}">
                <a16:creationId xmlns:a16="http://schemas.microsoft.com/office/drawing/2014/main" id="{3D26F7CD-95B9-4813-B1E3-42EF2DA6DECA}"/>
              </a:ext>
            </a:extLst>
          </p:cNvPr>
          <p:cNvSpPr>
            <a:spLocks noGrp="1"/>
          </p:cNvSpPr>
          <p:nvPr>
            <p:ph idx="1"/>
          </p:nvPr>
        </p:nvSpPr>
        <p:spPr/>
        <p:txBody>
          <a:bodyPr/>
          <a:lstStyle/>
          <a:p>
            <a:r>
              <a:rPr lang="en-CA" dirty="0">
                <a:solidFill>
                  <a:srgbClr val="C00000"/>
                </a:solidFill>
              </a:rPr>
              <a:t>Example</a:t>
            </a:r>
          </a:p>
          <a:p>
            <a:endParaRPr lang="en-CA" dirty="0">
              <a:solidFill>
                <a:srgbClr val="C00000"/>
              </a:solidFill>
            </a:endParaRPr>
          </a:p>
          <a:p>
            <a:r>
              <a:rPr lang="en-CA" i="1" dirty="0">
                <a:solidFill>
                  <a:srgbClr val="C00000"/>
                </a:solidFill>
              </a:rPr>
              <a:t>import re</a:t>
            </a:r>
          </a:p>
          <a:p>
            <a:r>
              <a:rPr lang="en-CA" i="1" dirty="0">
                <a:solidFill>
                  <a:srgbClr val="C00000"/>
                </a:solidFill>
              </a:rPr>
              <a:t>txt = “R is great for statistics"</a:t>
            </a:r>
          </a:p>
          <a:p>
            <a:r>
              <a:rPr lang="en-CA" i="1" dirty="0">
                <a:solidFill>
                  <a:srgbClr val="C00000"/>
                </a:solidFill>
              </a:rPr>
              <a:t>x = </a:t>
            </a:r>
            <a:r>
              <a:rPr lang="en-CA" i="1" dirty="0" err="1">
                <a:solidFill>
                  <a:srgbClr val="C00000"/>
                </a:solidFill>
              </a:rPr>
              <a:t>re.search</a:t>
            </a:r>
            <a:r>
              <a:rPr lang="en-CA" i="1" dirty="0">
                <a:solidFill>
                  <a:srgbClr val="C00000"/>
                </a:solidFill>
              </a:rPr>
              <a:t>(“java", txt)</a:t>
            </a:r>
          </a:p>
          <a:p>
            <a:r>
              <a:rPr lang="en-CA" i="1" dirty="0">
                <a:solidFill>
                  <a:srgbClr val="C00000"/>
                </a:solidFill>
              </a:rPr>
              <a:t>print(x)</a:t>
            </a:r>
          </a:p>
          <a:p>
            <a:endParaRPr lang="en-CA" i="1" dirty="0">
              <a:solidFill>
                <a:srgbClr val="C00000"/>
              </a:solidFill>
            </a:endParaRPr>
          </a:p>
          <a:p>
            <a:endParaRPr lang="en-US" i="1" dirty="0">
              <a:solidFill>
                <a:srgbClr val="C00000"/>
              </a:solidFill>
            </a:endParaRPr>
          </a:p>
        </p:txBody>
      </p:sp>
      <p:sp>
        <p:nvSpPr>
          <p:cNvPr id="4" name="Slide Number Placeholder 3">
            <a:extLst>
              <a:ext uri="{FF2B5EF4-FFF2-40B4-BE49-F238E27FC236}">
                <a16:creationId xmlns:a16="http://schemas.microsoft.com/office/drawing/2014/main" id="{B5D914C9-5F18-4576-9522-A23A3ED45B2A}"/>
              </a:ext>
            </a:extLst>
          </p:cNvPr>
          <p:cNvSpPr>
            <a:spLocks noGrp="1"/>
          </p:cNvSpPr>
          <p:nvPr>
            <p:ph type="sldNum" sz="quarter" idx="10"/>
          </p:nvPr>
        </p:nvSpPr>
        <p:spPr/>
        <p:txBody>
          <a:bodyPr/>
          <a:lstStyle/>
          <a:p>
            <a:pPr>
              <a:defRPr/>
            </a:pPr>
            <a:fld id="{6DB1FBA9-0009-47E9-8D28-5B0116D2432D}" type="slidenum">
              <a:rPr lang="en-US" altLang="en-US" smtClean="0"/>
              <a:pPr>
                <a:defRPr/>
              </a:pPr>
              <a:t>571</a:t>
            </a:fld>
            <a:endParaRPr lang="en-US" altLang="en-US"/>
          </a:p>
        </p:txBody>
      </p:sp>
      <p:pic>
        <p:nvPicPr>
          <p:cNvPr id="5" name="Picture 4">
            <a:extLst>
              <a:ext uri="{FF2B5EF4-FFF2-40B4-BE49-F238E27FC236}">
                <a16:creationId xmlns:a16="http://schemas.microsoft.com/office/drawing/2014/main" id="{B6C4905F-D98C-4360-AD2C-A59F7B483200}"/>
              </a:ext>
            </a:extLst>
          </p:cNvPr>
          <p:cNvPicPr>
            <a:picLocks noChangeAspect="1"/>
          </p:cNvPicPr>
          <p:nvPr/>
        </p:nvPicPr>
        <p:blipFill>
          <a:blip r:embed="rId2"/>
          <a:stretch>
            <a:fillRect/>
          </a:stretch>
        </p:blipFill>
        <p:spPr>
          <a:xfrm>
            <a:off x="152400" y="3505200"/>
            <a:ext cx="5143500" cy="2286000"/>
          </a:xfrm>
          <a:prstGeom prst="rect">
            <a:avLst/>
          </a:prstGeom>
        </p:spPr>
      </p:pic>
    </p:spTree>
    <p:extLst>
      <p:ext uri="{BB962C8B-B14F-4D97-AF65-F5344CB8AC3E}">
        <p14:creationId xmlns:p14="http://schemas.microsoft.com/office/powerpoint/2010/main" val="3435427834"/>
      </p:ext>
    </p:extLst>
  </p:cSld>
  <p:clrMapOvr>
    <a:masterClrMapping/>
  </p:clrMapOvr>
  <p:transition spd="med"/>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4AEF4-16E3-4AE9-9C9A-BDD80FC0E66E}"/>
              </a:ext>
            </a:extLst>
          </p:cNvPr>
          <p:cNvSpPr>
            <a:spLocks noGrp="1"/>
          </p:cNvSpPr>
          <p:nvPr>
            <p:ph type="title"/>
          </p:nvPr>
        </p:nvSpPr>
        <p:spPr/>
        <p:txBody>
          <a:bodyPr/>
          <a:lstStyle/>
          <a:p>
            <a:r>
              <a:rPr lang="en-US" dirty="0"/>
              <a:t>Regular Expressions(cont)</a:t>
            </a:r>
          </a:p>
        </p:txBody>
      </p:sp>
      <p:sp>
        <p:nvSpPr>
          <p:cNvPr id="3" name="Content Placeholder 2">
            <a:extLst>
              <a:ext uri="{FF2B5EF4-FFF2-40B4-BE49-F238E27FC236}">
                <a16:creationId xmlns:a16="http://schemas.microsoft.com/office/drawing/2014/main" id="{47068A8A-0E4D-45E9-B84B-C65B131B8E93}"/>
              </a:ext>
            </a:extLst>
          </p:cNvPr>
          <p:cNvSpPr>
            <a:spLocks noGrp="1"/>
          </p:cNvSpPr>
          <p:nvPr>
            <p:ph idx="1"/>
          </p:nvPr>
        </p:nvSpPr>
        <p:spPr/>
        <p:txBody>
          <a:bodyPr/>
          <a:lstStyle/>
          <a:p>
            <a:r>
              <a:rPr lang="en-CA" dirty="0"/>
              <a:t>The </a:t>
            </a:r>
            <a:r>
              <a:rPr lang="en-CA" dirty="0">
                <a:solidFill>
                  <a:srgbClr val="C00000"/>
                </a:solidFill>
              </a:rPr>
              <a:t>split() </a:t>
            </a:r>
            <a:r>
              <a:rPr lang="en-CA" dirty="0"/>
              <a:t>Function</a:t>
            </a:r>
          </a:p>
          <a:p>
            <a:r>
              <a:rPr lang="en-CA" dirty="0"/>
              <a:t>The </a:t>
            </a:r>
            <a:r>
              <a:rPr lang="en-CA" dirty="0">
                <a:solidFill>
                  <a:srgbClr val="C00000"/>
                </a:solidFill>
              </a:rPr>
              <a:t>split() </a:t>
            </a:r>
            <a:r>
              <a:rPr lang="en-CA" dirty="0"/>
              <a:t>function returns a list where the string has been split at each match:</a:t>
            </a:r>
          </a:p>
          <a:p>
            <a:endParaRPr lang="en-CA" dirty="0"/>
          </a:p>
          <a:p>
            <a:r>
              <a:rPr lang="en-CA" dirty="0">
                <a:solidFill>
                  <a:srgbClr val="C00000"/>
                </a:solidFill>
              </a:rPr>
              <a:t>Example</a:t>
            </a:r>
          </a:p>
          <a:p>
            <a:r>
              <a:rPr lang="en-CA" dirty="0"/>
              <a:t>Split at each </a:t>
            </a:r>
            <a:r>
              <a:rPr lang="en-CA" dirty="0">
                <a:solidFill>
                  <a:srgbClr val="C00000"/>
                </a:solidFill>
              </a:rPr>
              <a:t>white-space</a:t>
            </a:r>
            <a:r>
              <a:rPr lang="en-CA" dirty="0"/>
              <a:t> character</a:t>
            </a:r>
          </a:p>
          <a:p>
            <a:r>
              <a:rPr lang="en-CA" dirty="0"/>
              <a:t>Output is a list of words split by the </a:t>
            </a:r>
            <a:r>
              <a:rPr lang="en-CA" dirty="0">
                <a:solidFill>
                  <a:srgbClr val="C00000"/>
                </a:solidFill>
              </a:rPr>
              <a:t>white-space</a:t>
            </a:r>
            <a:r>
              <a:rPr lang="en-CA" dirty="0"/>
              <a:t> character</a:t>
            </a:r>
          </a:p>
          <a:p>
            <a:r>
              <a:rPr lang="en-CA" i="1" dirty="0">
                <a:solidFill>
                  <a:srgbClr val="C00000"/>
                </a:solidFill>
              </a:rPr>
              <a:t>import re</a:t>
            </a:r>
          </a:p>
          <a:p>
            <a:r>
              <a:rPr lang="en-CA" i="1" dirty="0">
                <a:solidFill>
                  <a:srgbClr val="C00000"/>
                </a:solidFill>
              </a:rPr>
              <a:t>txt = “Python is a programming language"</a:t>
            </a:r>
          </a:p>
          <a:p>
            <a:r>
              <a:rPr lang="en-CA" i="1" dirty="0">
                <a:solidFill>
                  <a:srgbClr val="C00000"/>
                </a:solidFill>
              </a:rPr>
              <a:t>x = </a:t>
            </a:r>
            <a:r>
              <a:rPr lang="en-CA" i="1" dirty="0" err="1">
                <a:solidFill>
                  <a:srgbClr val="C00000"/>
                </a:solidFill>
              </a:rPr>
              <a:t>re.split</a:t>
            </a:r>
            <a:r>
              <a:rPr lang="en-CA" i="1" dirty="0">
                <a:solidFill>
                  <a:srgbClr val="C00000"/>
                </a:solidFill>
              </a:rPr>
              <a:t>("\s", txt)</a:t>
            </a:r>
          </a:p>
          <a:p>
            <a:r>
              <a:rPr lang="en-CA" i="1" dirty="0">
                <a:solidFill>
                  <a:srgbClr val="C00000"/>
                </a:solidFill>
              </a:rPr>
              <a:t>print(x)</a:t>
            </a:r>
          </a:p>
          <a:p>
            <a:endParaRPr lang="en-US" i="1" dirty="0">
              <a:solidFill>
                <a:srgbClr val="C00000"/>
              </a:solidFill>
            </a:endParaRPr>
          </a:p>
        </p:txBody>
      </p:sp>
      <p:sp>
        <p:nvSpPr>
          <p:cNvPr id="4" name="Slide Number Placeholder 3">
            <a:extLst>
              <a:ext uri="{FF2B5EF4-FFF2-40B4-BE49-F238E27FC236}">
                <a16:creationId xmlns:a16="http://schemas.microsoft.com/office/drawing/2014/main" id="{E26061CE-09A4-4C77-B450-01858446DCE4}"/>
              </a:ext>
            </a:extLst>
          </p:cNvPr>
          <p:cNvSpPr>
            <a:spLocks noGrp="1"/>
          </p:cNvSpPr>
          <p:nvPr>
            <p:ph type="sldNum" sz="quarter" idx="10"/>
          </p:nvPr>
        </p:nvSpPr>
        <p:spPr/>
        <p:txBody>
          <a:bodyPr/>
          <a:lstStyle/>
          <a:p>
            <a:pPr>
              <a:defRPr/>
            </a:pPr>
            <a:fld id="{6DB1FBA9-0009-47E9-8D28-5B0116D2432D}" type="slidenum">
              <a:rPr lang="en-US" altLang="en-US" smtClean="0"/>
              <a:pPr>
                <a:defRPr/>
              </a:pPr>
              <a:t>572</a:t>
            </a:fld>
            <a:endParaRPr lang="en-US" altLang="en-US"/>
          </a:p>
        </p:txBody>
      </p:sp>
      <p:pic>
        <p:nvPicPr>
          <p:cNvPr id="5" name="Picture 4">
            <a:extLst>
              <a:ext uri="{FF2B5EF4-FFF2-40B4-BE49-F238E27FC236}">
                <a16:creationId xmlns:a16="http://schemas.microsoft.com/office/drawing/2014/main" id="{86BCDB59-2F5E-4840-8CB2-A6D24EACA927}"/>
              </a:ext>
            </a:extLst>
          </p:cNvPr>
          <p:cNvPicPr>
            <a:picLocks noChangeAspect="1"/>
          </p:cNvPicPr>
          <p:nvPr/>
        </p:nvPicPr>
        <p:blipFill>
          <a:blip r:embed="rId2"/>
          <a:stretch>
            <a:fillRect/>
          </a:stretch>
        </p:blipFill>
        <p:spPr>
          <a:xfrm>
            <a:off x="228600" y="5181600"/>
            <a:ext cx="8458200" cy="1304925"/>
          </a:xfrm>
          <a:prstGeom prst="rect">
            <a:avLst/>
          </a:prstGeom>
        </p:spPr>
      </p:pic>
    </p:spTree>
    <p:extLst>
      <p:ext uri="{BB962C8B-B14F-4D97-AF65-F5344CB8AC3E}">
        <p14:creationId xmlns:p14="http://schemas.microsoft.com/office/powerpoint/2010/main" val="2973500325"/>
      </p:ext>
    </p:extLst>
  </p:cSld>
  <p:clrMapOvr>
    <a:masterClrMapping/>
  </p:clrMapOvr>
  <p:transition spd="med"/>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2D7C9-7FF2-4E93-99D0-1F4DA42511DC}"/>
              </a:ext>
            </a:extLst>
          </p:cNvPr>
          <p:cNvSpPr>
            <a:spLocks noGrp="1"/>
          </p:cNvSpPr>
          <p:nvPr>
            <p:ph type="title"/>
          </p:nvPr>
        </p:nvSpPr>
        <p:spPr/>
        <p:txBody>
          <a:bodyPr/>
          <a:lstStyle/>
          <a:p>
            <a:r>
              <a:rPr lang="en-US" dirty="0"/>
              <a:t>Regular Expressions(cont)</a:t>
            </a:r>
          </a:p>
        </p:txBody>
      </p:sp>
      <p:sp>
        <p:nvSpPr>
          <p:cNvPr id="3" name="Content Placeholder 2">
            <a:extLst>
              <a:ext uri="{FF2B5EF4-FFF2-40B4-BE49-F238E27FC236}">
                <a16:creationId xmlns:a16="http://schemas.microsoft.com/office/drawing/2014/main" id="{59A07152-722A-4B4E-AE77-F07233C37090}"/>
              </a:ext>
            </a:extLst>
          </p:cNvPr>
          <p:cNvSpPr>
            <a:spLocks noGrp="1"/>
          </p:cNvSpPr>
          <p:nvPr>
            <p:ph idx="1"/>
          </p:nvPr>
        </p:nvSpPr>
        <p:spPr/>
        <p:txBody>
          <a:bodyPr/>
          <a:lstStyle/>
          <a:p>
            <a:r>
              <a:rPr lang="en-CA" dirty="0"/>
              <a:t>You can control the number of occurrences by specifying the </a:t>
            </a:r>
            <a:r>
              <a:rPr lang="en-CA" dirty="0">
                <a:solidFill>
                  <a:srgbClr val="C00000"/>
                </a:solidFill>
                <a:effectLst>
                  <a:outerShdw blurRad="38100" dist="38100" dir="2700000" algn="tl">
                    <a:srgbClr val="000000">
                      <a:alpha val="43137"/>
                    </a:srgbClr>
                  </a:outerShdw>
                </a:effectLst>
              </a:rPr>
              <a:t>maxsplit</a:t>
            </a:r>
            <a:r>
              <a:rPr lang="en-CA" dirty="0"/>
              <a:t> parameter</a:t>
            </a:r>
          </a:p>
          <a:p>
            <a:endParaRPr lang="en-CA" dirty="0"/>
          </a:p>
          <a:p>
            <a:r>
              <a:rPr lang="en-CA" dirty="0">
                <a:solidFill>
                  <a:srgbClr val="C00000"/>
                </a:solidFill>
              </a:rPr>
              <a:t>Example</a:t>
            </a:r>
          </a:p>
          <a:p>
            <a:r>
              <a:rPr lang="en-CA" dirty="0"/>
              <a:t>Split the string only at the second occurrence of the </a:t>
            </a:r>
            <a:r>
              <a:rPr lang="en-CA" dirty="0">
                <a:solidFill>
                  <a:srgbClr val="C00000"/>
                </a:solidFill>
              </a:rPr>
              <a:t>white-space</a:t>
            </a:r>
          </a:p>
          <a:p>
            <a:endParaRPr lang="en-CA" dirty="0"/>
          </a:p>
          <a:p>
            <a:r>
              <a:rPr lang="en-CA" i="1" dirty="0">
                <a:solidFill>
                  <a:srgbClr val="C00000"/>
                </a:solidFill>
              </a:rPr>
              <a:t>import re</a:t>
            </a:r>
          </a:p>
          <a:p>
            <a:r>
              <a:rPr lang="en-CA" i="1" dirty="0">
                <a:solidFill>
                  <a:srgbClr val="C00000"/>
                </a:solidFill>
              </a:rPr>
              <a:t>txt = “R is used by statisticians"</a:t>
            </a:r>
          </a:p>
          <a:p>
            <a:r>
              <a:rPr lang="en-CA" i="1" dirty="0">
                <a:solidFill>
                  <a:srgbClr val="C00000"/>
                </a:solidFill>
              </a:rPr>
              <a:t>x = </a:t>
            </a:r>
            <a:r>
              <a:rPr lang="en-CA" i="1" dirty="0" err="1">
                <a:solidFill>
                  <a:srgbClr val="C00000"/>
                </a:solidFill>
              </a:rPr>
              <a:t>re.split</a:t>
            </a:r>
            <a:r>
              <a:rPr lang="en-CA" i="1" dirty="0">
                <a:solidFill>
                  <a:srgbClr val="C00000"/>
                </a:solidFill>
              </a:rPr>
              <a:t>("\s", txt, 2)</a:t>
            </a:r>
          </a:p>
          <a:p>
            <a:r>
              <a:rPr lang="en-CA" i="1" dirty="0">
                <a:solidFill>
                  <a:srgbClr val="C00000"/>
                </a:solidFill>
              </a:rPr>
              <a:t>print(x)</a:t>
            </a:r>
          </a:p>
          <a:p>
            <a:endParaRPr lang="en-US" i="1" dirty="0">
              <a:solidFill>
                <a:srgbClr val="C00000"/>
              </a:solidFill>
            </a:endParaRPr>
          </a:p>
        </p:txBody>
      </p:sp>
      <p:sp>
        <p:nvSpPr>
          <p:cNvPr id="4" name="Slide Number Placeholder 3">
            <a:extLst>
              <a:ext uri="{FF2B5EF4-FFF2-40B4-BE49-F238E27FC236}">
                <a16:creationId xmlns:a16="http://schemas.microsoft.com/office/drawing/2014/main" id="{2649BEEB-5421-47D5-8031-16646D2C883F}"/>
              </a:ext>
            </a:extLst>
          </p:cNvPr>
          <p:cNvSpPr>
            <a:spLocks noGrp="1"/>
          </p:cNvSpPr>
          <p:nvPr>
            <p:ph type="sldNum" sz="quarter" idx="10"/>
          </p:nvPr>
        </p:nvSpPr>
        <p:spPr/>
        <p:txBody>
          <a:bodyPr/>
          <a:lstStyle/>
          <a:p>
            <a:pPr>
              <a:defRPr/>
            </a:pPr>
            <a:fld id="{6DB1FBA9-0009-47E9-8D28-5B0116D2432D}" type="slidenum">
              <a:rPr lang="en-US" altLang="en-US" smtClean="0"/>
              <a:pPr>
                <a:defRPr/>
              </a:pPr>
              <a:t>573</a:t>
            </a:fld>
            <a:endParaRPr lang="en-US" altLang="en-US"/>
          </a:p>
        </p:txBody>
      </p:sp>
      <p:pic>
        <p:nvPicPr>
          <p:cNvPr id="5" name="Picture 4">
            <a:extLst>
              <a:ext uri="{FF2B5EF4-FFF2-40B4-BE49-F238E27FC236}">
                <a16:creationId xmlns:a16="http://schemas.microsoft.com/office/drawing/2014/main" id="{A307AFFB-5F8A-4EBE-B891-5BD6D2578DA6}"/>
              </a:ext>
            </a:extLst>
          </p:cNvPr>
          <p:cNvPicPr>
            <a:picLocks noChangeAspect="1"/>
          </p:cNvPicPr>
          <p:nvPr/>
        </p:nvPicPr>
        <p:blipFill>
          <a:blip r:embed="rId2"/>
          <a:stretch>
            <a:fillRect/>
          </a:stretch>
        </p:blipFill>
        <p:spPr>
          <a:xfrm>
            <a:off x="183204" y="4724401"/>
            <a:ext cx="8732196" cy="1833562"/>
          </a:xfrm>
          <a:prstGeom prst="rect">
            <a:avLst/>
          </a:prstGeom>
        </p:spPr>
      </p:pic>
    </p:spTree>
    <p:extLst>
      <p:ext uri="{BB962C8B-B14F-4D97-AF65-F5344CB8AC3E}">
        <p14:creationId xmlns:p14="http://schemas.microsoft.com/office/powerpoint/2010/main" val="3176632272"/>
      </p:ext>
    </p:extLst>
  </p:cSld>
  <p:clrMapOvr>
    <a:masterClrMapping/>
  </p:clrMapOvr>
  <p:transition spd="med"/>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BDC8A-6113-4CE0-93AB-B3E16755BF4D}"/>
              </a:ext>
            </a:extLst>
          </p:cNvPr>
          <p:cNvSpPr>
            <a:spLocks noGrp="1"/>
          </p:cNvSpPr>
          <p:nvPr>
            <p:ph type="title"/>
          </p:nvPr>
        </p:nvSpPr>
        <p:spPr/>
        <p:txBody>
          <a:bodyPr/>
          <a:lstStyle/>
          <a:p>
            <a:r>
              <a:rPr lang="en-US" dirty="0"/>
              <a:t>Regular Expressions(cont)</a:t>
            </a:r>
          </a:p>
        </p:txBody>
      </p:sp>
      <p:sp>
        <p:nvSpPr>
          <p:cNvPr id="3" name="Content Placeholder 2">
            <a:extLst>
              <a:ext uri="{FF2B5EF4-FFF2-40B4-BE49-F238E27FC236}">
                <a16:creationId xmlns:a16="http://schemas.microsoft.com/office/drawing/2014/main" id="{76F9B16A-B7DD-41BF-8385-3CCFFA113BE8}"/>
              </a:ext>
            </a:extLst>
          </p:cNvPr>
          <p:cNvSpPr>
            <a:spLocks noGrp="1"/>
          </p:cNvSpPr>
          <p:nvPr>
            <p:ph idx="1"/>
          </p:nvPr>
        </p:nvSpPr>
        <p:spPr/>
        <p:txBody>
          <a:bodyPr/>
          <a:lstStyle/>
          <a:p>
            <a:r>
              <a:rPr lang="en-CA" dirty="0"/>
              <a:t>The </a:t>
            </a:r>
            <a:r>
              <a:rPr lang="en-CA" dirty="0">
                <a:solidFill>
                  <a:srgbClr val="C00000"/>
                </a:solidFill>
              </a:rPr>
              <a:t>sub() </a:t>
            </a:r>
            <a:r>
              <a:rPr lang="en-CA" dirty="0"/>
              <a:t>Function</a:t>
            </a:r>
          </a:p>
          <a:p>
            <a:r>
              <a:rPr lang="en-CA" dirty="0"/>
              <a:t>The </a:t>
            </a:r>
            <a:r>
              <a:rPr lang="en-CA" dirty="0">
                <a:solidFill>
                  <a:srgbClr val="C00000"/>
                </a:solidFill>
              </a:rPr>
              <a:t>sub() </a:t>
            </a:r>
            <a:r>
              <a:rPr lang="en-CA" dirty="0"/>
              <a:t>function replaces the matches found with a text of the user’s choice</a:t>
            </a:r>
          </a:p>
          <a:p>
            <a:endParaRPr lang="en-CA" dirty="0"/>
          </a:p>
          <a:p>
            <a:r>
              <a:rPr lang="en-CA" dirty="0">
                <a:solidFill>
                  <a:srgbClr val="C00000"/>
                </a:solidFill>
              </a:rPr>
              <a:t>Example</a:t>
            </a:r>
          </a:p>
          <a:p>
            <a:r>
              <a:rPr lang="en-CA" dirty="0"/>
              <a:t>Replace every </a:t>
            </a:r>
            <a:r>
              <a:rPr lang="en-CA" dirty="0">
                <a:solidFill>
                  <a:srgbClr val="C00000"/>
                </a:solidFill>
              </a:rPr>
              <a:t>white-space</a:t>
            </a:r>
            <a:r>
              <a:rPr lang="en-CA" dirty="0"/>
              <a:t> character with the underscore </a:t>
            </a:r>
            <a:r>
              <a:rPr lang="en-CA" b="1" dirty="0">
                <a:solidFill>
                  <a:srgbClr val="C00000"/>
                </a:solidFill>
              </a:rPr>
              <a:t>_</a:t>
            </a:r>
          </a:p>
          <a:p>
            <a:r>
              <a:rPr lang="en-CA" i="1" dirty="0">
                <a:solidFill>
                  <a:srgbClr val="C00000"/>
                </a:solidFill>
              </a:rPr>
              <a:t>import re</a:t>
            </a:r>
          </a:p>
          <a:p>
            <a:endParaRPr lang="en-CA" i="1" dirty="0">
              <a:solidFill>
                <a:srgbClr val="C00000"/>
              </a:solidFill>
            </a:endParaRPr>
          </a:p>
          <a:p>
            <a:r>
              <a:rPr lang="en-CA" i="1" dirty="0">
                <a:solidFill>
                  <a:srgbClr val="C00000"/>
                </a:solidFill>
              </a:rPr>
              <a:t>txt = “Python is awesome"</a:t>
            </a:r>
          </a:p>
          <a:p>
            <a:r>
              <a:rPr lang="en-CA" i="1" dirty="0">
                <a:solidFill>
                  <a:srgbClr val="C00000"/>
                </a:solidFill>
              </a:rPr>
              <a:t>x = </a:t>
            </a:r>
            <a:r>
              <a:rPr lang="en-CA" i="1" dirty="0" err="1">
                <a:solidFill>
                  <a:srgbClr val="C00000"/>
                </a:solidFill>
              </a:rPr>
              <a:t>re.sub</a:t>
            </a:r>
            <a:r>
              <a:rPr lang="en-CA" i="1" dirty="0">
                <a:solidFill>
                  <a:srgbClr val="C00000"/>
                </a:solidFill>
              </a:rPr>
              <a:t>("\s", “_", txt)</a:t>
            </a:r>
          </a:p>
          <a:p>
            <a:r>
              <a:rPr lang="en-CA" i="1" dirty="0">
                <a:solidFill>
                  <a:srgbClr val="C00000"/>
                </a:solidFill>
              </a:rPr>
              <a:t>print(x)</a:t>
            </a:r>
          </a:p>
          <a:p>
            <a:endParaRPr lang="en-CA" i="1" dirty="0">
              <a:solidFill>
                <a:srgbClr val="C00000"/>
              </a:solidFill>
            </a:endParaRPr>
          </a:p>
          <a:p>
            <a:endParaRPr lang="en-US" i="1" dirty="0">
              <a:solidFill>
                <a:srgbClr val="C00000"/>
              </a:solidFill>
            </a:endParaRPr>
          </a:p>
        </p:txBody>
      </p:sp>
      <p:sp>
        <p:nvSpPr>
          <p:cNvPr id="4" name="Slide Number Placeholder 3">
            <a:extLst>
              <a:ext uri="{FF2B5EF4-FFF2-40B4-BE49-F238E27FC236}">
                <a16:creationId xmlns:a16="http://schemas.microsoft.com/office/drawing/2014/main" id="{E5624BD9-C696-4E79-B7E2-7FBB78A49094}"/>
              </a:ext>
            </a:extLst>
          </p:cNvPr>
          <p:cNvSpPr>
            <a:spLocks noGrp="1"/>
          </p:cNvSpPr>
          <p:nvPr>
            <p:ph type="sldNum" sz="quarter" idx="10"/>
          </p:nvPr>
        </p:nvSpPr>
        <p:spPr/>
        <p:txBody>
          <a:bodyPr/>
          <a:lstStyle/>
          <a:p>
            <a:pPr>
              <a:defRPr/>
            </a:pPr>
            <a:fld id="{6DB1FBA9-0009-47E9-8D28-5B0116D2432D}" type="slidenum">
              <a:rPr lang="en-US" altLang="en-US" smtClean="0"/>
              <a:pPr>
                <a:defRPr/>
              </a:pPr>
              <a:t>574</a:t>
            </a:fld>
            <a:endParaRPr lang="en-US" altLang="en-US"/>
          </a:p>
        </p:txBody>
      </p:sp>
      <p:pic>
        <p:nvPicPr>
          <p:cNvPr id="5" name="Picture 4">
            <a:extLst>
              <a:ext uri="{FF2B5EF4-FFF2-40B4-BE49-F238E27FC236}">
                <a16:creationId xmlns:a16="http://schemas.microsoft.com/office/drawing/2014/main" id="{CD63A29D-3077-4A43-82DE-707EA2DA914C}"/>
              </a:ext>
            </a:extLst>
          </p:cNvPr>
          <p:cNvPicPr>
            <a:picLocks noChangeAspect="1"/>
          </p:cNvPicPr>
          <p:nvPr/>
        </p:nvPicPr>
        <p:blipFill>
          <a:blip r:embed="rId2"/>
          <a:stretch>
            <a:fillRect/>
          </a:stretch>
        </p:blipFill>
        <p:spPr>
          <a:xfrm>
            <a:off x="152400" y="5219700"/>
            <a:ext cx="8534400" cy="1333500"/>
          </a:xfrm>
          <a:prstGeom prst="rect">
            <a:avLst/>
          </a:prstGeom>
        </p:spPr>
      </p:pic>
    </p:spTree>
    <p:extLst>
      <p:ext uri="{BB962C8B-B14F-4D97-AF65-F5344CB8AC3E}">
        <p14:creationId xmlns:p14="http://schemas.microsoft.com/office/powerpoint/2010/main" val="1585775162"/>
      </p:ext>
    </p:extLst>
  </p:cSld>
  <p:clrMapOvr>
    <a:masterClrMapping/>
  </p:clrMapOvr>
  <p:transition spd="med"/>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A7AAA-1A86-4B40-83A6-D368588E04FB}"/>
              </a:ext>
            </a:extLst>
          </p:cNvPr>
          <p:cNvSpPr>
            <a:spLocks noGrp="1"/>
          </p:cNvSpPr>
          <p:nvPr>
            <p:ph type="title"/>
          </p:nvPr>
        </p:nvSpPr>
        <p:spPr/>
        <p:txBody>
          <a:bodyPr/>
          <a:lstStyle/>
          <a:p>
            <a:r>
              <a:rPr lang="en-US" dirty="0"/>
              <a:t>Regular Expressions(cont)</a:t>
            </a:r>
          </a:p>
        </p:txBody>
      </p:sp>
      <p:sp>
        <p:nvSpPr>
          <p:cNvPr id="3" name="Content Placeholder 2">
            <a:extLst>
              <a:ext uri="{FF2B5EF4-FFF2-40B4-BE49-F238E27FC236}">
                <a16:creationId xmlns:a16="http://schemas.microsoft.com/office/drawing/2014/main" id="{7DDB1C14-532D-42C4-B470-288B80A74E20}"/>
              </a:ext>
            </a:extLst>
          </p:cNvPr>
          <p:cNvSpPr>
            <a:spLocks noGrp="1"/>
          </p:cNvSpPr>
          <p:nvPr>
            <p:ph idx="1"/>
          </p:nvPr>
        </p:nvSpPr>
        <p:spPr/>
        <p:txBody>
          <a:bodyPr/>
          <a:lstStyle/>
          <a:p>
            <a:r>
              <a:rPr lang="en-CA" dirty="0"/>
              <a:t>You can control the number of replacements by specifying the </a:t>
            </a:r>
            <a:r>
              <a:rPr lang="en-CA" dirty="0">
                <a:solidFill>
                  <a:srgbClr val="C00000"/>
                </a:solidFill>
                <a:effectLst>
                  <a:outerShdw blurRad="38100" dist="38100" dir="2700000" algn="tl">
                    <a:srgbClr val="000000">
                      <a:alpha val="43137"/>
                    </a:srgbClr>
                  </a:outerShdw>
                </a:effectLst>
              </a:rPr>
              <a:t>count</a:t>
            </a:r>
            <a:r>
              <a:rPr lang="en-CA" dirty="0"/>
              <a:t> parameter</a:t>
            </a:r>
          </a:p>
          <a:p>
            <a:endParaRPr lang="en-CA" dirty="0"/>
          </a:p>
          <a:p>
            <a:r>
              <a:rPr lang="en-CA" dirty="0">
                <a:solidFill>
                  <a:srgbClr val="C00000"/>
                </a:solidFill>
              </a:rPr>
              <a:t>Example</a:t>
            </a:r>
          </a:p>
          <a:p>
            <a:r>
              <a:rPr lang="en-CA" dirty="0"/>
              <a:t>Replace the first 2 occurrences</a:t>
            </a:r>
          </a:p>
          <a:p>
            <a:endParaRPr lang="en-CA" dirty="0"/>
          </a:p>
          <a:p>
            <a:r>
              <a:rPr lang="en-CA" i="1" dirty="0">
                <a:solidFill>
                  <a:srgbClr val="C00000"/>
                </a:solidFill>
              </a:rPr>
              <a:t>import re</a:t>
            </a:r>
          </a:p>
          <a:p>
            <a:endParaRPr lang="en-CA" i="1" dirty="0">
              <a:solidFill>
                <a:srgbClr val="C00000"/>
              </a:solidFill>
            </a:endParaRPr>
          </a:p>
          <a:p>
            <a:r>
              <a:rPr lang="en-CA" i="1" dirty="0">
                <a:solidFill>
                  <a:srgbClr val="C00000"/>
                </a:solidFill>
              </a:rPr>
              <a:t>txt = “Python is easy to learn"</a:t>
            </a:r>
          </a:p>
          <a:p>
            <a:r>
              <a:rPr lang="en-CA" i="1" dirty="0">
                <a:solidFill>
                  <a:srgbClr val="C00000"/>
                </a:solidFill>
              </a:rPr>
              <a:t>x = </a:t>
            </a:r>
            <a:r>
              <a:rPr lang="en-CA" i="1" dirty="0" err="1">
                <a:solidFill>
                  <a:srgbClr val="C00000"/>
                </a:solidFill>
              </a:rPr>
              <a:t>re.sub</a:t>
            </a:r>
            <a:r>
              <a:rPr lang="en-CA" i="1" dirty="0">
                <a:solidFill>
                  <a:srgbClr val="C00000"/>
                </a:solidFill>
              </a:rPr>
              <a:t>("\s", “_", txt, 2)</a:t>
            </a:r>
          </a:p>
          <a:p>
            <a:r>
              <a:rPr lang="en-CA" i="1" dirty="0">
                <a:solidFill>
                  <a:srgbClr val="C00000"/>
                </a:solidFill>
              </a:rPr>
              <a:t>print(x)</a:t>
            </a:r>
          </a:p>
          <a:p>
            <a:endParaRPr lang="en-US" i="1" dirty="0">
              <a:solidFill>
                <a:srgbClr val="C00000"/>
              </a:solidFill>
            </a:endParaRPr>
          </a:p>
        </p:txBody>
      </p:sp>
      <p:sp>
        <p:nvSpPr>
          <p:cNvPr id="4" name="Slide Number Placeholder 3">
            <a:extLst>
              <a:ext uri="{FF2B5EF4-FFF2-40B4-BE49-F238E27FC236}">
                <a16:creationId xmlns:a16="http://schemas.microsoft.com/office/drawing/2014/main" id="{C1992D1C-B811-4440-B236-4C1980F8CB2C}"/>
              </a:ext>
            </a:extLst>
          </p:cNvPr>
          <p:cNvSpPr>
            <a:spLocks noGrp="1"/>
          </p:cNvSpPr>
          <p:nvPr>
            <p:ph type="sldNum" sz="quarter" idx="10"/>
          </p:nvPr>
        </p:nvSpPr>
        <p:spPr/>
        <p:txBody>
          <a:bodyPr/>
          <a:lstStyle/>
          <a:p>
            <a:pPr>
              <a:defRPr/>
            </a:pPr>
            <a:fld id="{6DB1FBA9-0009-47E9-8D28-5B0116D2432D}" type="slidenum">
              <a:rPr lang="en-US" altLang="en-US" smtClean="0"/>
              <a:pPr>
                <a:defRPr/>
              </a:pPr>
              <a:t>575</a:t>
            </a:fld>
            <a:endParaRPr lang="en-US" altLang="en-US"/>
          </a:p>
        </p:txBody>
      </p:sp>
      <p:pic>
        <p:nvPicPr>
          <p:cNvPr id="5" name="Picture 4">
            <a:extLst>
              <a:ext uri="{FF2B5EF4-FFF2-40B4-BE49-F238E27FC236}">
                <a16:creationId xmlns:a16="http://schemas.microsoft.com/office/drawing/2014/main" id="{D6D62B6D-A0C0-4E82-BA30-FEE6450C989D}"/>
              </a:ext>
            </a:extLst>
          </p:cNvPr>
          <p:cNvPicPr>
            <a:picLocks noChangeAspect="1"/>
          </p:cNvPicPr>
          <p:nvPr/>
        </p:nvPicPr>
        <p:blipFill>
          <a:blip r:embed="rId2"/>
          <a:stretch>
            <a:fillRect/>
          </a:stretch>
        </p:blipFill>
        <p:spPr>
          <a:xfrm>
            <a:off x="154021" y="5126679"/>
            <a:ext cx="8075579" cy="1533525"/>
          </a:xfrm>
          <a:prstGeom prst="rect">
            <a:avLst/>
          </a:prstGeom>
        </p:spPr>
      </p:pic>
    </p:spTree>
    <p:extLst>
      <p:ext uri="{BB962C8B-B14F-4D97-AF65-F5344CB8AC3E}">
        <p14:creationId xmlns:p14="http://schemas.microsoft.com/office/powerpoint/2010/main" val="677650031"/>
      </p:ext>
    </p:extLst>
  </p:cSld>
  <p:clrMapOvr>
    <a:masterClrMapping/>
  </p:clrMapOvr>
  <p:transition spd="med"/>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48619-63A0-4418-9E1C-F167377114B0}"/>
              </a:ext>
            </a:extLst>
          </p:cNvPr>
          <p:cNvSpPr>
            <a:spLocks noGrp="1"/>
          </p:cNvSpPr>
          <p:nvPr>
            <p:ph type="title"/>
          </p:nvPr>
        </p:nvSpPr>
        <p:spPr/>
        <p:txBody>
          <a:bodyPr/>
          <a:lstStyle/>
          <a:p>
            <a:r>
              <a:rPr lang="en-US" dirty="0"/>
              <a:t>Regular Expressions(cont)</a:t>
            </a:r>
          </a:p>
        </p:txBody>
      </p:sp>
      <p:sp>
        <p:nvSpPr>
          <p:cNvPr id="3" name="Content Placeholder 2">
            <a:extLst>
              <a:ext uri="{FF2B5EF4-FFF2-40B4-BE49-F238E27FC236}">
                <a16:creationId xmlns:a16="http://schemas.microsoft.com/office/drawing/2014/main" id="{F3EF9ADE-3A0B-47E4-B7BF-AD0395DF0E5C}"/>
              </a:ext>
            </a:extLst>
          </p:cNvPr>
          <p:cNvSpPr>
            <a:spLocks noGrp="1"/>
          </p:cNvSpPr>
          <p:nvPr>
            <p:ph idx="1"/>
          </p:nvPr>
        </p:nvSpPr>
        <p:spPr/>
        <p:txBody>
          <a:bodyPr/>
          <a:lstStyle/>
          <a:p>
            <a:r>
              <a:rPr lang="en-US" dirty="0"/>
              <a:t>How about replacing </a:t>
            </a:r>
            <a:r>
              <a:rPr lang="en-US" dirty="0">
                <a:solidFill>
                  <a:srgbClr val="C00000"/>
                </a:solidFill>
              </a:rPr>
              <a:t>multiple whitespaces </a:t>
            </a:r>
            <a:r>
              <a:rPr lang="en-US" dirty="0"/>
              <a:t>with just </a:t>
            </a:r>
            <a:r>
              <a:rPr lang="en-US" dirty="0">
                <a:solidFill>
                  <a:srgbClr val="C00000"/>
                </a:solidFill>
              </a:rPr>
              <a:t>one</a:t>
            </a:r>
            <a:r>
              <a:rPr lang="en-US" dirty="0"/>
              <a:t>?</a:t>
            </a:r>
          </a:p>
          <a:p>
            <a:endParaRPr lang="en-US" dirty="0"/>
          </a:p>
          <a:p>
            <a:r>
              <a:rPr lang="en-US" dirty="0">
                <a:solidFill>
                  <a:srgbClr val="C00000"/>
                </a:solidFill>
              </a:rPr>
              <a:t>Example:</a:t>
            </a:r>
          </a:p>
          <a:p>
            <a:r>
              <a:rPr lang="en-CA" i="1" dirty="0">
                <a:solidFill>
                  <a:srgbClr val="C00000"/>
                </a:solidFill>
              </a:rPr>
              <a:t>import re</a:t>
            </a:r>
          </a:p>
          <a:p>
            <a:r>
              <a:rPr lang="en-CA" i="1" dirty="0">
                <a:solidFill>
                  <a:srgbClr val="C00000"/>
                </a:solidFill>
              </a:rPr>
              <a:t>txt = "Python             is               great       "</a:t>
            </a:r>
          </a:p>
          <a:p>
            <a:r>
              <a:rPr lang="en-CA" i="1" dirty="0">
                <a:solidFill>
                  <a:srgbClr val="C00000"/>
                </a:solidFill>
              </a:rPr>
              <a:t>x = </a:t>
            </a:r>
            <a:r>
              <a:rPr lang="en-CA" i="1" dirty="0" err="1">
                <a:solidFill>
                  <a:srgbClr val="C00000"/>
                </a:solidFill>
              </a:rPr>
              <a:t>re.sub</a:t>
            </a:r>
            <a:r>
              <a:rPr lang="en-CA" i="1" dirty="0">
                <a:solidFill>
                  <a:srgbClr val="C00000"/>
                </a:solidFill>
              </a:rPr>
              <a:t>("\s+", " ", txt)</a:t>
            </a:r>
          </a:p>
          <a:p>
            <a:r>
              <a:rPr lang="en-CA" i="1" dirty="0">
                <a:solidFill>
                  <a:srgbClr val="C00000"/>
                </a:solidFill>
              </a:rPr>
              <a:t>print(x)</a:t>
            </a:r>
          </a:p>
          <a:p>
            <a:endParaRPr lang="en-CA" i="1" dirty="0">
              <a:solidFill>
                <a:srgbClr val="C00000"/>
              </a:solidFill>
            </a:endParaRPr>
          </a:p>
          <a:p>
            <a:endParaRPr lang="en-US" dirty="0"/>
          </a:p>
          <a:p>
            <a:pPr marL="0" indent="0">
              <a:buNone/>
            </a:pP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325374AA-5A1F-48AF-89B4-106136F7E5C5}"/>
              </a:ext>
            </a:extLst>
          </p:cNvPr>
          <p:cNvSpPr>
            <a:spLocks noGrp="1"/>
          </p:cNvSpPr>
          <p:nvPr>
            <p:ph type="sldNum" sz="quarter" idx="10"/>
          </p:nvPr>
        </p:nvSpPr>
        <p:spPr/>
        <p:txBody>
          <a:bodyPr/>
          <a:lstStyle/>
          <a:p>
            <a:pPr>
              <a:defRPr/>
            </a:pPr>
            <a:fld id="{6DB1FBA9-0009-47E9-8D28-5B0116D2432D}" type="slidenum">
              <a:rPr lang="en-US" altLang="en-US" smtClean="0"/>
              <a:pPr>
                <a:defRPr/>
              </a:pPr>
              <a:t>576</a:t>
            </a:fld>
            <a:endParaRPr lang="en-US" altLang="en-US"/>
          </a:p>
        </p:txBody>
      </p:sp>
      <p:pic>
        <p:nvPicPr>
          <p:cNvPr id="5" name="Picture 4">
            <a:extLst>
              <a:ext uri="{FF2B5EF4-FFF2-40B4-BE49-F238E27FC236}">
                <a16:creationId xmlns:a16="http://schemas.microsoft.com/office/drawing/2014/main" id="{6A16FEC3-E596-49DA-8EEE-A848B09EFF6B}"/>
              </a:ext>
            </a:extLst>
          </p:cNvPr>
          <p:cNvPicPr>
            <a:picLocks noChangeAspect="1"/>
          </p:cNvPicPr>
          <p:nvPr/>
        </p:nvPicPr>
        <p:blipFill>
          <a:blip r:embed="rId2"/>
          <a:stretch>
            <a:fillRect/>
          </a:stretch>
        </p:blipFill>
        <p:spPr>
          <a:xfrm>
            <a:off x="228600" y="3942539"/>
            <a:ext cx="7667625" cy="2266950"/>
          </a:xfrm>
          <a:prstGeom prst="rect">
            <a:avLst/>
          </a:prstGeom>
        </p:spPr>
      </p:pic>
    </p:spTree>
    <p:extLst>
      <p:ext uri="{BB962C8B-B14F-4D97-AF65-F5344CB8AC3E}">
        <p14:creationId xmlns:p14="http://schemas.microsoft.com/office/powerpoint/2010/main" val="2907600600"/>
      </p:ext>
    </p:extLst>
  </p:cSld>
  <p:clrMapOvr>
    <a:masterClrMapping/>
  </p:clrMapOvr>
  <p:transition spd="med"/>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A125B-D4C7-4D59-A861-CD8449689F0C}"/>
              </a:ext>
            </a:extLst>
          </p:cNvPr>
          <p:cNvSpPr>
            <a:spLocks noGrp="1"/>
          </p:cNvSpPr>
          <p:nvPr>
            <p:ph type="title"/>
          </p:nvPr>
        </p:nvSpPr>
        <p:spPr/>
        <p:txBody>
          <a:bodyPr/>
          <a:lstStyle/>
          <a:p>
            <a:r>
              <a:rPr lang="en-US" dirty="0"/>
              <a:t>Regular Expressions(cont)</a:t>
            </a:r>
          </a:p>
        </p:txBody>
      </p:sp>
      <p:sp>
        <p:nvSpPr>
          <p:cNvPr id="3" name="Content Placeholder 2">
            <a:extLst>
              <a:ext uri="{FF2B5EF4-FFF2-40B4-BE49-F238E27FC236}">
                <a16:creationId xmlns:a16="http://schemas.microsoft.com/office/drawing/2014/main" id="{2DD038BC-6B1B-45BE-92BD-90438120D4B3}"/>
              </a:ext>
            </a:extLst>
          </p:cNvPr>
          <p:cNvSpPr>
            <a:spLocks noGrp="1"/>
          </p:cNvSpPr>
          <p:nvPr>
            <p:ph idx="1"/>
          </p:nvPr>
        </p:nvSpPr>
        <p:spPr/>
        <p:txBody>
          <a:bodyPr/>
          <a:lstStyle/>
          <a:p>
            <a:pPr algn="l"/>
            <a:r>
              <a:rPr lang="en-CA" dirty="0">
                <a:effectLst>
                  <a:outerShdw blurRad="38100" dist="38100" dir="2700000" algn="tl">
                    <a:srgbClr val="000000">
                      <a:alpha val="43137"/>
                    </a:srgbClr>
                  </a:outerShdw>
                </a:effectLst>
              </a:rPr>
              <a:t>The </a:t>
            </a:r>
            <a:r>
              <a:rPr lang="en-CA" dirty="0" err="1">
                <a:solidFill>
                  <a:srgbClr val="C00000"/>
                </a:solidFill>
                <a:effectLst>
                  <a:outerShdw blurRad="38100" dist="38100" dir="2700000" algn="tl">
                    <a:srgbClr val="000000">
                      <a:alpha val="43137"/>
                    </a:srgbClr>
                  </a:outerShdw>
                </a:effectLst>
              </a:rPr>
              <a:t>re.match</a:t>
            </a:r>
            <a:r>
              <a:rPr lang="en-CA" dirty="0">
                <a:solidFill>
                  <a:srgbClr val="C00000"/>
                </a:solidFill>
                <a:effectLst>
                  <a:outerShdw blurRad="38100" dist="38100" dir="2700000" algn="tl">
                    <a:srgbClr val="000000">
                      <a:alpha val="43137"/>
                    </a:srgbClr>
                  </a:outerShdw>
                </a:effectLst>
              </a:rPr>
              <a:t>() </a:t>
            </a:r>
            <a:r>
              <a:rPr lang="en-CA" dirty="0">
                <a:effectLst>
                  <a:outerShdw blurRad="38100" dist="38100" dir="2700000" algn="tl">
                    <a:srgbClr val="000000">
                      <a:alpha val="43137"/>
                    </a:srgbClr>
                  </a:outerShdw>
                </a:effectLst>
              </a:rPr>
              <a:t>function</a:t>
            </a:r>
          </a:p>
          <a:p>
            <a:pPr algn="l"/>
            <a:r>
              <a:rPr lang="en-CA" i="1" dirty="0" err="1">
                <a:solidFill>
                  <a:srgbClr val="C00000"/>
                </a:solidFill>
              </a:rPr>
              <a:t>re.match</a:t>
            </a:r>
            <a:r>
              <a:rPr lang="en-CA" i="1" dirty="0">
                <a:solidFill>
                  <a:srgbClr val="C00000"/>
                </a:solidFill>
              </a:rPr>
              <a:t>() </a:t>
            </a:r>
            <a:r>
              <a:rPr lang="en-CA" dirty="0"/>
              <a:t>function will search the regular expression pattern and return the first occurrence</a:t>
            </a:r>
          </a:p>
          <a:p>
            <a:pPr algn="l"/>
            <a:r>
              <a:rPr lang="en-CA" dirty="0"/>
              <a:t>This method checks for a </a:t>
            </a:r>
            <a:r>
              <a:rPr lang="en-CA" dirty="0">
                <a:solidFill>
                  <a:srgbClr val="C00000"/>
                </a:solidFill>
                <a:effectLst>
                  <a:outerShdw blurRad="38100" dist="38100" dir="2700000" algn="tl">
                    <a:srgbClr val="000000">
                      <a:alpha val="43137"/>
                    </a:srgbClr>
                  </a:outerShdw>
                </a:effectLst>
                <a:highlight>
                  <a:srgbClr val="FFFF00"/>
                </a:highlight>
              </a:rPr>
              <a:t>match only at the beginning of the string</a:t>
            </a:r>
          </a:p>
          <a:p>
            <a:pPr algn="l"/>
            <a:r>
              <a:rPr lang="en-CA" dirty="0"/>
              <a:t>So, if a match is found in the first line, it returns the match object</a:t>
            </a:r>
          </a:p>
          <a:p>
            <a:pPr algn="l"/>
            <a:r>
              <a:rPr lang="en-CA" dirty="0">
                <a:solidFill>
                  <a:srgbClr val="C00000"/>
                </a:solidFill>
                <a:effectLst>
                  <a:outerShdw blurRad="38100" dist="38100" dir="2700000" algn="tl">
                    <a:srgbClr val="000000">
                      <a:alpha val="43137"/>
                    </a:srgbClr>
                  </a:outerShdw>
                </a:effectLst>
                <a:highlight>
                  <a:srgbClr val="FFCCFF"/>
                </a:highlight>
              </a:rPr>
              <a:t>But if a match is found in some other line, it returns null</a:t>
            </a:r>
            <a:endParaRPr lang="en-CA" dirty="0"/>
          </a:p>
          <a:p>
            <a:endParaRPr lang="en-CA" dirty="0">
              <a:solidFill>
                <a:srgbClr val="C00000"/>
              </a:solidFill>
            </a:endParaRPr>
          </a:p>
          <a:p>
            <a:r>
              <a:rPr lang="en-CA" dirty="0">
                <a:solidFill>
                  <a:srgbClr val="C00000"/>
                </a:solidFill>
              </a:rPr>
              <a:t>Example</a:t>
            </a:r>
          </a:p>
          <a:p>
            <a:r>
              <a:rPr lang="en-CA" dirty="0"/>
              <a:t>Do a search that will return a </a:t>
            </a:r>
            <a:r>
              <a:rPr lang="en-CA" dirty="0">
                <a:solidFill>
                  <a:srgbClr val="C00000"/>
                </a:solidFill>
              </a:rPr>
              <a:t>Match</a:t>
            </a:r>
            <a:r>
              <a:rPr lang="en-CA" dirty="0"/>
              <a:t> Object</a:t>
            </a:r>
          </a:p>
          <a:p>
            <a:r>
              <a:rPr lang="en-CA" i="1" dirty="0">
                <a:solidFill>
                  <a:srgbClr val="C00000"/>
                </a:solidFill>
              </a:rPr>
              <a:t>import re</a:t>
            </a:r>
          </a:p>
          <a:p>
            <a:r>
              <a:rPr lang="en-CA" i="1" dirty="0">
                <a:solidFill>
                  <a:srgbClr val="C00000"/>
                </a:solidFill>
              </a:rPr>
              <a:t>txt = “Python is great. Python is easy to learn"</a:t>
            </a:r>
          </a:p>
          <a:p>
            <a:r>
              <a:rPr lang="en-CA" i="1" dirty="0">
                <a:solidFill>
                  <a:srgbClr val="C00000"/>
                </a:solidFill>
              </a:rPr>
              <a:t>x = </a:t>
            </a:r>
            <a:r>
              <a:rPr lang="en-CA" i="1" dirty="0" err="1">
                <a:solidFill>
                  <a:srgbClr val="C00000"/>
                </a:solidFill>
              </a:rPr>
              <a:t>re.match</a:t>
            </a:r>
            <a:r>
              <a:rPr lang="en-CA" i="1" dirty="0">
                <a:solidFill>
                  <a:srgbClr val="C00000"/>
                </a:solidFill>
              </a:rPr>
              <a:t>(“</a:t>
            </a:r>
            <a:r>
              <a:rPr lang="en-CA" i="1" dirty="0" err="1">
                <a:solidFill>
                  <a:srgbClr val="C00000"/>
                </a:solidFill>
              </a:rPr>
              <a:t>Py</a:t>
            </a:r>
            <a:r>
              <a:rPr lang="en-CA" i="1" dirty="0">
                <a:solidFill>
                  <a:srgbClr val="C00000"/>
                </a:solidFill>
              </a:rPr>
              <a:t>", txt)</a:t>
            </a:r>
          </a:p>
          <a:p>
            <a:r>
              <a:rPr lang="en-CA" i="1" dirty="0">
                <a:solidFill>
                  <a:srgbClr val="C00000"/>
                </a:solidFill>
              </a:rPr>
              <a:t>print(x) #this will print an object</a:t>
            </a:r>
          </a:p>
          <a:p>
            <a:r>
              <a:rPr lang="en-US" dirty="0"/>
              <a:t>#span(0,2), pattern starts at position</a:t>
            </a:r>
          </a:p>
          <a:p>
            <a:r>
              <a:rPr lang="en-US" dirty="0"/>
              <a:t>0 and ends at 2</a:t>
            </a:r>
          </a:p>
        </p:txBody>
      </p:sp>
      <p:sp>
        <p:nvSpPr>
          <p:cNvPr id="4" name="Slide Number Placeholder 3">
            <a:extLst>
              <a:ext uri="{FF2B5EF4-FFF2-40B4-BE49-F238E27FC236}">
                <a16:creationId xmlns:a16="http://schemas.microsoft.com/office/drawing/2014/main" id="{D082D607-BBE8-4EB5-827D-D5806F3AE56D}"/>
              </a:ext>
            </a:extLst>
          </p:cNvPr>
          <p:cNvSpPr>
            <a:spLocks noGrp="1"/>
          </p:cNvSpPr>
          <p:nvPr>
            <p:ph type="sldNum" sz="quarter" idx="10"/>
          </p:nvPr>
        </p:nvSpPr>
        <p:spPr/>
        <p:txBody>
          <a:bodyPr/>
          <a:lstStyle/>
          <a:p>
            <a:pPr>
              <a:defRPr/>
            </a:pPr>
            <a:fld id="{6DB1FBA9-0009-47E9-8D28-5B0116D2432D}" type="slidenum">
              <a:rPr lang="en-US" altLang="en-US" smtClean="0"/>
              <a:pPr>
                <a:defRPr/>
              </a:pPr>
              <a:t>577</a:t>
            </a:fld>
            <a:endParaRPr lang="en-US" altLang="en-US"/>
          </a:p>
        </p:txBody>
      </p:sp>
      <p:pic>
        <p:nvPicPr>
          <p:cNvPr id="6" name="Picture 5">
            <a:extLst>
              <a:ext uri="{FF2B5EF4-FFF2-40B4-BE49-F238E27FC236}">
                <a16:creationId xmlns:a16="http://schemas.microsoft.com/office/drawing/2014/main" id="{ECE1D47E-F930-4A36-8641-39550109BE0A}"/>
              </a:ext>
            </a:extLst>
          </p:cNvPr>
          <p:cNvPicPr>
            <a:picLocks noChangeAspect="1"/>
          </p:cNvPicPr>
          <p:nvPr/>
        </p:nvPicPr>
        <p:blipFill>
          <a:blip r:embed="rId2"/>
          <a:stretch>
            <a:fillRect/>
          </a:stretch>
        </p:blipFill>
        <p:spPr>
          <a:xfrm>
            <a:off x="5181600" y="5083968"/>
            <a:ext cx="3733800" cy="1414463"/>
          </a:xfrm>
          <a:prstGeom prst="rect">
            <a:avLst/>
          </a:prstGeom>
        </p:spPr>
      </p:pic>
    </p:spTree>
    <p:extLst>
      <p:ext uri="{BB962C8B-B14F-4D97-AF65-F5344CB8AC3E}">
        <p14:creationId xmlns:p14="http://schemas.microsoft.com/office/powerpoint/2010/main" val="3615736740"/>
      </p:ext>
    </p:extLst>
  </p:cSld>
  <p:clrMapOvr>
    <a:masterClrMapping/>
  </p:clrMapOvr>
  <p:transition spd="med"/>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2A788-329A-4349-8F76-F63B1CE2283B}"/>
              </a:ext>
            </a:extLst>
          </p:cNvPr>
          <p:cNvSpPr>
            <a:spLocks noGrp="1"/>
          </p:cNvSpPr>
          <p:nvPr>
            <p:ph type="title"/>
          </p:nvPr>
        </p:nvSpPr>
        <p:spPr/>
        <p:txBody>
          <a:bodyPr/>
          <a:lstStyle/>
          <a:p>
            <a:r>
              <a:rPr lang="en-US" dirty="0"/>
              <a:t>Regular Expressions(cont)</a:t>
            </a:r>
          </a:p>
        </p:txBody>
      </p:sp>
      <p:sp>
        <p:nvSpPr>
          <p:cNvPr id="3" name="Content Placeholder 2">
            <a:extLst>
              <a:ext uri="{FF2B5EF4-FFF2-40B4-BE49-F238E27FC236}">
                <a16:creationId xmlns:a16="http://schemas.microsoft.com/office/drawing/2014/main" id="{2AF52EFD-5393-48D9-897B-EF097873AC8B}"/>
              </a:ext>
            </a:extLst>
          </p:cNvPr>
          <p:cNvSpPr>
            <a:spLocks noGrp="1"/>
          </p:cNvSpPr>
          <p:nvPr>
            <p:ph idx="1"/>
          </p:nvPr>
        </p:nvSpPr>
        <p:spPr/>
        <p:txBody>
          <a:bodyPr/>
          <a:lstStyle/>
          <a:p>
            <a:r>
              <a:rPr lang="en-CA" dirty="0"/>
              <a:t>Output prints the position (</a:t>
            </a:r>
            <a:r>
              <a:rPr lang="en-CA" dirty="0">
                <a:solidFill>
                  <a:srgbClr val="C00000"/>
                </a:solidFill>
                <a:effectLst>
                  <a:outerShdw blurRad="38100" dist="38100" dir="2700000" algn="tl">
                    <a:srgbClr val="000000">
                      <a:alpha val="43137"/>
                    </a:srgbClr>
                  </a:outerShdw>
                </a:effectLst>
              </a:rPr>
              <a:t>start- and end-position</a:t>
            </a:r>
            <a:r>
              <a:rPr lang="en-CA" dirty="0"/>
              <a:t>) of the first match occurrence</a:t>
            </a:r>
          </a:p>
          <a:p>
            <a:endParaRPr lang="en-CA" dirty="0"/>
          </a:p>
          <a:p>
            <a:r>
              <a:rPr lang="en-CA" i="1" dirty="0">
                <a:solidFill>
                  <a:srgbClr val="C00000"/>
                </a:solidFill>
                <a:effectLst>
                  <a:outerShdw blurRad="38100" dist="38100" dir="2700000" algn="tl">
                    <a:srgbClr val="000000">
                      <a:alpha val="43137"/>
                    </a:srgbClr>
                  </a:outerShdw>
                </a:effectLst>
                <a:highlight>
                  <a:srgbClr val="FFFF00"/>
                </a:highlight>
              </a:rPr>
              <a:t>Compare </a:t>
            </a:r>
            <a:r>
              <a:rPr lang="en-CA" i="1" dirty="0" err="1">
                <a:solidFill>
                  <a:srgbClr val="C00000"/>
                </a:solidFill>
                <a:effectLst>
                  <a:outerShdw blurRad="38100" dist="38100" dir="2700000" algn="tl">
                    <a:srgbClr val="000000">
                      <a:alpha val="43137"/>
                    </a:srgbClr>
                  </a:outerShdw>
                </a:effectLst>
                <a:highlight>
                  <a:srgbClr val="FFFF00"/>
                </a:highlight>
              </a:rPr>
              <a:t>re.match</a:t>
            </a:r>
            <a:r>
              <a:rPr lang="en-CA" i="1" dirty="0">
                <a:solidFill>
                  <a:srgbClr val="C00000"/>
                </a:solidFill>
                <a:effectLst>
                  <a:outerShdw blurRad="38100" dist="38100" dir="2700000" algn="tl">
                    <a:srgbClr val="000000">
                      <a:alpha val="43137"/>
                    </a:srgbClr>
                  </a:outerShdw>
                </a:effectLst>
                <a:highlight>
                  <a:srgbClr val="FFFF00"/>
                </a:highlight>
              </a:rPr>
              <a:t>() and </a:t>
            </a:r>
            <a:r>
              <a:rPr lang="en-CA" i="1" dirty="0" err="1">
                <a:solidFill>
                  <a:srgbClr val="C00000"/>
                </a:solidFill>
                <a:effectLst>
                  <a:outerShdw blurRad="38100" dist="38100" dir="2700000" algn="tl">
                    <a:srgbClr val="000000">
                      <a:alpha val="43137"/>
                    </a:srgbClr>
                  </a:outerShdw>
                </a:effectLst>
                <a:highlight>
                  <a:srgbClr val="FFFF00"/>
                </a:highlight>
              </a:rPr>
              <a:t>re.search</a:t>
            </a:r>
            <a:r>
              <a:rPr lang="en-CA" i="1" dirty="0">
                <a:solidFill>
                  <a:srgbClr val="C00000"/>
                </a:solidFill>
                <a:effectLst>
                  <a:outerShdw blurRad="38100" dist="38100" dir="2700000" algn="tl">
                    <a:srgbClr val="000000">
                      <a:alpha val="43137"/>
                    </a:srgbClr>
                  </a:outerShdw>
                </a:effectLst>
                <a:highlight>
                  <a:srgbClr val="FFFF00"/>
                </a:highlight>
              </a:rPr>
              <a:t>()</a:t>
            </a:r>
          </a:p>
          <a:p>
            <a:r>
              <a:rPr lang="en-CA" dirty="0">
                <a:solidFill>
                  <a:srgbClr val="C00000"/>
                </a:solidFill>
              </a:rPr>
              <a:t>Example</a:t>
            </a:r>
          </a:p>
          <a:p>
            <a:r>
              <a:rPr lang="en-CA" i="1" dirty="0">
                <a:solidFill>
                  <a:srgbClr val="C00000"/>
                </a:solidFill>
              </a:rPr>
              <a:t>import re</a:t>
            </a:r>
          </a:p>
          <a:p>
            <a:r>
              <a:rPr lang="en-CA" i="1" dirty="0">
                <a:solidFill>
                  <a:srgbClr val="C00000"/>
                </a:solidFill>
              </a:rPr>
              <a:t>txt = "R is great. Python is easy to learn"</a:t>
            </a:r>
          </a:p>
          <a:p>
            <a:r>
              <a:rPr lang="en-CA" i="1" dirty="0">
                <a:solidFill>
                  <a:srgbClr val="C00000"/>
                </a:solidFill>
              </a:rPr>
              <a:t>x = </a:t>
            </a:r>
            <a:r>
              <a:rPr lang="en-CA" i="1" dirty="0" err="1">
                <a:solidFill>
                  <a:srgbClr val="C00000"/>
                </a:solidFill>
              </a:rPr>
              <a:t>re.match</a:t>
            </a:r>
            <a:r>
              <a:rPr lang="en-CA" i="1" dirty="0">
                <a:solidFill>
                  <a:srgbClr val="C00000"/>
                </a:solidFill>
              </a:rPr>
              <a:t>("</a:t>
            </a:r>
            <a:r>
              <a:rPr lang="en-CA" i="1" dirty="0" err="1">
                <a:solidFill>
                  <a:srgbClr val="C00000"/>
                </a:solidFill>
              </a:rPr>
              <a:t>Py</a:t>
            </a:r>
            <a:r>
              <a:rPr lang="en-CA" i="1" dirty="0">
                <a:solidFill>
                  <a:srgbClr val="C00000"/>
                </a:solidFill>
              </a:rPr>
              <a:t>", txt)</a:t>
            </a:r>
          </a:p>
          <a:p>
            <a:r>
              <a:rPr lang="en-CA" i="1" dirty="0">
                <a:solidFill>
                  <a:srgbClr val="C00000"/>
                </a:solidFill>
              </a:rPr>
              <a:t>print(x) #this will print an object</a:t>
            </a:r>
          </a:p>
          <a:p>
            <a:r>
              <a:rPr lang="en-CA" i="1" dirty="0">
                <a:solidFill>
                  <a:srgbClr val="C00000"/>
                </a:solidFill>
              </a:rPr>
              <a:t>print("\n")</a:t>
            </a:r>
          </a:p>
          <a:p>
            <a:r>
              <a:rPr lang="en-CA" i="1" dirty="0">
                <a:solidFill>
                  <a:srgbClr val="C00000"/>
                </a:solidFill>
              </a:rPr>
              <a:t>xx = </a:t>
            </a:r>
            <a:r>
              <a:rPr lang="en-CA" i="1" dirty="0" err="1">
                <a:solidFill>
                  <a:srgbClr val="C00000"/>
                </a:solidFill>
              </a:rPr>
              <a:t>re.search</a:t>
            </a:r>
            <a:r>
              <a:rPr lang="en-CA" i="1" dirty="0">
                <a:solidFill>
                  <a:srgbClr val="C00000"/>
                </a:solidFill>
              </a:rPr>
              <a:t>("</a:t>
            </a:r>
            <a:r>
              <a:rPr lang="en-CA" i="1" dirty="0" err="1">
                <a:solidFill>
                  <a:srgbClr val="C00000"/>
                </a:solidFill>
              </a:rPr>
              <a:t>Py</a:t>
            </a:r>
            <a:r>
              <a:rPr lang="en-CA" i="1" dirty="0">
                <a:solidFill>
                  <a:srgbClr val="C00000"/>
                </a:solidFill>
              </a:rPr>
              <a:t>", txt)</a:t>
            </a:r>
          </a:p>
          <a:p>
            <a:r>
              <a:rPr lang="en-CA" i="1" dirty="0">
                <a:solidFill>
                  <a:srgbClr val="C00000"/>
                </a:solidFill>
              </a:rPr>
              <a:t>print(xx)</a:t>
            </a:r>
          </a:p>
          <a:p>
            <a:r>
              <a:rPr lang="en-CA" dirty="0"/>
              <a:t>Observe that </a:t>
            </a:r>
            <a:r>
              <a:rPr lang="en-CA" dirty="0" err="1">
                <a:solidFill>
                  <a:srgbClr val="C00000"/>
                </a:solidFill>
              </a:rPr>
              <a:t>re.match</a:t>
            </a:r>
            <a:r>
              <a:rPr lang="en-CA" dirty="0">
                <a:solidFill>
                  <a:srgbClr val="C00000"/>
                </a:solidFill>
              </a:rPr>
              <a:t> </a:t>
            </a:r>
            <a:r>
              <a:rPr lang="en-CA" dirty="0"/>
              <a:t>outputs </a:t>
            </a:r>
            <a:r>
              <a:rPr lang="en-CA" dirty="0">
                <a:solidFill>
                  <a:srgbClr val="C00000"/>
                </a:solidFill>
              </a:rPr>
              <a:t>None</a:t>
            </a:r>
            <a:r>
              <a:rPr lang="en-CA" dirty="0"/>
              <a:t> and</a:t>
            </a:r>
          </a:p>
          <a:p>
            <a:r>
              <a:rPr lang="en-CA" dirty="0" err="1">
                <a:solidFill>
                  <a:srgbClr val="C00000"/>
                </a:solidFill>
              </a:rPr>
              <a:t>re.search</a:t>
            </a:r>
            <a:r>
              <a:rPr lang="en-CA" dirty="0">
                <a:solidFill>
                  <a:srgbClr val="C00000"/>
                </a:solidFill>
              </a:rPr>
              <a:t> </a:t>
            </a:r>
            <a:r>
              <a:rPr lang="en-CA" dirty="0"/>
              <a:t>outputs span(12,14), i.e. “</a:t>
            </a:r>
            <a:r>
              <a:rPr lang="en-CA" dirty="0" err="1"/>
              <a:t>Py</a:t>
            </a:r>
            <a:r>
              <a:rPr lang="en-CA" dirty="0"/>
              <a:t>”</a:t>
            </a:r>
          </a:p>
          <a:p>
            <a:r>
              <a:rPr lang="en-CA" dirty="0"/>
              <a:t>starts at 12 and ends at 14</a:t>
            </a:r>
          </a:p>
          <a:p>
            <a:endParaRPr lang="en-CA" dirty="0">
              <a:solidFill>
                <a:srgbClr val="C00000"/>
              </a:solidFill>
            </a:endParaRPr>
          </a:p>
          <a:p>
            <a:endParaRPr lang="en-CA" dirty="0">
              <a:solidFill>
                <a:srgbClr val="C00000"/>
              </a:solidFill>
            </a:endParaRPr>
          </a:p>
          <a:p>
            <a:endParaRPr lang="en-CA" dirty="0">
              <a:solidFill>
                <a:srgbClr val="C00000"/>
              </a:solidFill>
            </a:endParaRPr>
          </a:p>
          <a:p>
            <a:endParaRPr lang="en-CA" dirty="0">
              <a:solidFill>
                <a:srgbClr val="C00000"/>
              </a:solidFill>
            </a:endParaRPr>
          </a:p>
          <a:p>
            <a:endParaRPr lang="en-CA" dirty="0">
              <a:solidFill>
                <a:srgbClr val="C00000"/>
              </a:solidFill>
            </a:endParaRPr>
          </a:p>
          <a:p>
            <a:endParaRPr lang="en-CA" dirty="0">
              <a:solidFill>
                <a:srgbClr val="C00000"/>
              </a:solidFill>
            </a:endParaRPr>
          </a:p>
          <a:p>
            <a:endParaRPr lang="en-CA" dirty="0">
              <a:solidFill>
                <a:srgbClr val="C00000"/>
              </a:solidFill>
            </a:endParaRPr>
          </a:p>
          <a:p>
            <a:endParaRPr lang="en-CA" dirty="0"/>
          </a:p>
          <a:p>
            <a:endParaRPr lang="en-CA" dirty="0"/>
          </a:p>
        </p:txBody>
      </p:sp>
      <p:sp>
        <p:nvSpPr>
          <p:cNvPr id="4" name="Slide Number Placeholder 3">
            <a:extLst>
              <a:ext uri="{FF2B5EF4-FFF2-40B4-BE49-F238E27FC236}">
                <a16:creationId xmlns:a16="http://schemas.microsoft.com/office/drawing/2014/main" id="{FA49C55C-C6A9-47CC-ADD5-7725EAAF1CDE}"/>
              </a:ext>
            </a:extLst>
          </p:cNvPr>
          <p:cNvSpPr>
            <a:spLocks noGrp="1"/>
          </p:cNvSpPr>
          <p:nvPr>
            <p:ph type="sldNum" sz="quarter" idx="10"/>
          </p:nvPr>
        </p:nvSpPr>
        <p:spPr/>
        <p:txBody>
          <a:bodyPr/>
          <a:lstStyle/>
          <a:p>
            <a:pPr>
              <a:defRPr/>
            </a:pPr>
            <a:fld id="{6DB1FBA9-0009-47E9-8D28-5B0116D2432D}" type="slidenum">
              <a:rPr lang="en-US" altLang="en-US" smtClean="0"/>
              <a:pPr>
                <a:defRPr/>
              </a:pPr>
              <a:t>578</a:t>
            </a:fld>
            <a:endParaRPr lang="en-US" altLang="en-US"/>
          </a:p>
        </p:txBody>
      </p:sp>
      <p:pic>
        <p:nvPicPr>
          <p:cNvPr id="5" name="Picture 4">
            <a:extLst>
              <a:ext uri="{FF2B5EF4-FFF2-40B4-BE49-F238E27FC236}">
                <a16:creationId xmlns:a16="http://schemas.microsoft.com/office/drawing/2014/main" id="{3A38E576-50BF-4581-B103-FE92F0B59F8B}"/>
              </a:ext>
            </a:extLst>
          </p:cNvPr>
          <p:cNvPicPr>
            <a:picLocks noChangeAspect="1"/>
          </p:cNvPicPr>
          <p:nvPr/>
        </p:nvPicPr>
        <p:blipFill>
          <a:blip r:embed="rId3"/>
          <a:stretch>
            <a:fillRect/>
          </a:stretch>
        </p:blipFill>
        <p:spPr>
          <a:xfrm>
            <a:off x="5881688" y="4038600"/>
            <a:ext cx="3124200" cy="2362200"/>
          </a:xfrm>
          <a:prstGeom prst="rect">
            <a:avLst/>
          </a:prstGeom>
        </p:spPr>
      </p:pic>
    </p:spTree>
    <p:extLst>
      <p:ext uri="{BB962C8B-B14F-4D97-AF65-F5344CB8AC3E}">
        <p14:creationId xmlns:p14="http://schemas.microsoft.com/office/powerpoint/2010/main" val="2407976324"/>
      </p:ext>
    </p:extLst>
  </p:cSld>
  <p:clrMapOvr>
    <a:masterClrMapping/>
  </p:clrMapOvr>
  <p:transition spd="med"/>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5AE28-C680-4C22-A9E5-8A4C816F18F3}"/>
              </a:ext>
            </a:extLst>
          </p:cNvPr>
          <p:cNvSpPr>
            <a:spLocks noGrp="1"/>
          </p:cNvSpPr>
          <p:nvPr>
            <p:ph type="title"/>
          </p:nvPr>
        </p:nvSpPr>
        <p:spPr/>
        <p:txBody>
          <a:bodyPr/>
          <a:lstStyle/>
          <a:p>
            <a:r>
              <a:rPr lang="en-US" dirty="0"/>
              <a:t>Regular Expressions(cont)</a:t>
            </a:r>
          </a:p>
        </p:txBody>
      </p:sp>
      <p:sp>
        <p:nvSpPr>
          <p:cNvPr id="3" name="Content Placeholder 2">
            <a:extLst>
              <a:ext uri="{FF2B5EF4-FFF2-40B4-BE49-F238E27FC236}">
                <a16:creationId xmlns:a16="http://schemas.microsoft.com/office/drawing/2014/main" id="{D5832B7A-AA78-4CD9-96D0-210BE6198D47}"/>
              </a:ext>
            </a:extLst>
          </p:cNvPr>
          <p:cNvSpPr>
            <a:spLocks noGrp="1"/>
          </p:cNvSpPr>
          <p:nvPr>
            <p:ph idx="1"/>
          </p:nvPr>
        </p:nvSpPr>
        <p:spPr/>
        <p:txBody>
          <a:bodyPr/>
          <a:lstStyle/>
          <a:p>
            <a:r>
              <a:rPr lang="en-CA" dirty="0"/>
              <a:t>So far, we have not taken into account case sensitivity</a:t>
            </a:r>
          </a:p>
          <a:p>
            <a:r>
              <a:rPr lang="en-CA" dirty="0"/>
              <a:t>Can we get matches that are not case sensitive?</a:t>
            </a:r>
          </a:p>
          <a:p>
            <a:r>
              <a:rPr lang="en-CA" dirty="0"/>
              <a:t>Lucky for us, that there is a flag, </a:t>
            </a:r>
            <a:r>
              <a:rPr lang="en-CA" dirty="0" err="1">
                <a:solidFill>
                  <a:srgbClr val="C00000"/>
                </a:solidFill>
              </a:rPr>
              <a:t>re.I</a:t>
            </a:r>
            <a:r>
              <a:rPr lang="en-CA" dirty="0"/>
              <a:t> that takes this into account</a:t>
            </a:r>
          </a:p>
          <a:p>
            <a:endParaRPr lang="en-CA" i="1" dirty="0">
              <a:solidFill>
                <a:srgbClr val="C00000"/>
              </a:solidFill>
            </a:endParaRPr>
          </a:p>
          <a:p>
            <a:r>
              <a:rPr lang="en-CA" i="1" dirty="0">
                <a:solidFill>
                  <a:srgbClr val="C00000"/>
                </a:solidFill>
              </a:rPr>
              <a:t>import re</a:t>
            </a:r>
          </a:p>
          <a:p>
            <a:r>
              <a:rPr lang="en-CA" i="1" dirty="0">
                <a:solidFill>
                  <a:srgbClr val="C00000"/>
                </a:solidFill>
              </a:rPr>
              <a:t>txt ="Python is useful for statistics and Really good"</a:t>
            </a:r>
          </a:p>
          <a:p>
            <a:r>
              <a:rPr lang="en-CA" i="1" dirty="0">
                <a:solidFill>
                  <a:srgbClr val="C00000"/>
                </a:solidFill>
              </a:rPr>
              <a:t>x = </a:t>
            </a:r>
            <a:r>
              <a:rPr lang="en-CA" i="1" dirty="0" err="1">
                <a:solidFill>
                  <a:srgbClr val="C00000"/>
                </a:solidFill>
              </a:rPr>
              <a:t>re.search</a:t>
            </a:r>
            <a:r>
              <a:rPr lang="en-CA" i="1" dirty="0">
                <a:solidFill>
                  <a:srgbClr val="C00000"/>
                </a:solidFill>
              </a:rPr>
              <a:t>("python", txt, flags=</a:t>
            </a:r>
            <a:r>
              <a:rPr lang="en-CA" i="1" dirty="0" err="1">
                <a:solidFill>
                  <a:srgbClr val="C00000"/>
                </a:solidFill>
              </a:rPr>
              <a:t>re.I</a:t>
            </a:r>
            <a:r>
              <a:rPr lang="en-CA" i="1" dirty="0">
                <a:solidFill>
                  <a:srgbClr val="C00000"/>
                </a:solidFill>
              </a:rPr>
              <a:t>)</a:t>
            </a:r>
          </a:p>
          <a:p>
            <a:r>
              <a:rPr lang="en-CA" i="1" dirty="0">
                <a:solidFill>
                  <a:srgbClr val="C00000"/>
                </a:solidFill>
              </a:rPr>
              <a:t>print(x)</a:t>
            </a:r>
          </a:p>
          <a:p>
            <a:endParaRPr lang="en-CA" i="1" dirty="0">
              <a:solidFill>
                <a:srgbClr val="C00000"/>
              </a:solidFill>
            </a:endParaRPr>
          </a:p>
          <a:p>
            <a:endParaRPr lang="en-CA" i="1" dirty="0">
              <a:solidFill>
                <a:srgbClr val="C00000"/>
              </a:solidFill>
            </a:endParaRPr>
          </a:p>
          <a:p>
            <a:endParaRPr lang="en-US" i="1" dirty="0">
              <a:solidFill>
                <a:srgbClr val="C00000"/>
              </a:solidFill>
            </a:endParaRPr>
          </a:p>
        </p:txBody>
      </p:sp>
      <p:sp>
        <p:nvSpPr>
          <p:cNvPr id="4" name="Slide Number Placeholder 3">
            <a:extLst>
              <a:ext uri="{FF2B5EF4-FFF2-40B4-BE49-F238E27FC236}">
                <a16:creationId xmlns:a16="http://schemas.microsoft.com/office/drawing/2014/main" id="{95C6292D-E2B2-4EB4-B262-FDE0354C0252}"/>
              </a:ext>
            </a:extLst>
          </p:cNvPr>
          <p:cNvSpPr>
            <a:spLocks noGrp="1"/>
          </p:cNvSpPr>
          <p:nvPr>
            <p:ph type="sldNum" sz="quarter" idx="10"/>
          </p:nvPr>
        </p:nvSpPr>
        <p:spPr/>
        <p:txBody>
          <a:bodyPr/>
          <a:lstStyle/>
          <a:p>
            <a:pPr>
              <a:defRPr/>
            </a:pPr>
            <a:fld id="{6DB1FBA9-0009-47E9-8D28-5B0116D2432D}" type="slidenum">
              <a:rPr lang="en-US" altLang="en-US" smtClean="0"/>
              <a:pPr>
                <a:defRPr/>
              </a:pPr>
              <a:t>579</a:t>
            </a:fld>
            <a:endParaRPr lang="en-US" altLang="en-US"/>
          </a:p>
        </p:txBody>
      </p:sp>
      <p:pic>
        <p:nvPicPr>
          <p:cNvPr id="5" name="Picture 4">
            <a:extLst>
              <a:ext uri="{FF2B5EF4-FFF2-40B4-BE49-F238E27FC236}">
                <a16:creationId xmlns:a16="http://schemas.microsoft.com/office/drawing/2014/main" id="{9B9DCFC9-B2DC-442F-A111-4AFCBA14CD01}"/>
              </a:ext>
            </a:extLst>
          </p:cNvPr>
          <p:cNvPicPr>
            <a:picLocks noChangeAspect="1"/>
          </p:cNvPicPr>
          <p:nvPr/>
        </p:nvPicPr>
        <p:blipFill>
          <a:blip r:embed="rId2"/>
          <a:stretch>
            <a:fillRect/>
          </a:stretch>
        </p:blipFill>
        <p:spPr>
          <a:xfrm>
            <a:off x="228600" y="4400550"/>
            <a:ext cx="7391400" cy="1390650"/>
          </a:xfrm>
          <a:prstGeom prst="rect">
            <a:avLst/>
          </a:prstGeom>
        </p:spPr>
      </p:pic>
    </p:spTree>
    <p:extLst>
      <p:ext uri="{BB962C8B-B14F-4D97-AF65-F5344CB8AC3E}">
        <p14:creationId xmlns:p14="http://schemas.microsoft.com/office/powerpoint/2010/main" val="707380984"/>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E12E1-21FB-4C23-A56F-070DCE9BC270}"/>
              </a:ext>
            </a:extLst>
          </p:cNvPr>
          <p:cNvSpPr>
            <a:spLocks noGrp="1"/>
          </p:cNvSpPr>
          <p:nvPr>
            <p:ph type="title"/>
          </p:nvPr>
        </p:nvSpPr>
        <p:spPr/>
        <p:txBody>
          <a:bodyPr/>
          <a:lstStyle/>
          <a:p>
            <a:r>
              <a:rPr lang="en-US" dirty="0"/>
              <a:t>Quiz 1</a:t>
            </a:r>
            <a:endParaRPr lang="en-CA" dirty="0"/>
          </a:p>
        </p:txBody>
      </p:sp>
      <p:sp>
        <p:nvSpPr>
          <p:cNvPr id="3" name="Content Placeholder 2">
            <a:extLst>
              <a:ext uri="{FF2B5EF4-FFF2-40B4-BE49-F238E27FC236}">
                <a16:creationId xmlns:a16="http://schemas.microsoft.com/office/drawing/2014/main" id="{F19D0C21-B91B-4EDD-B557-A2C3A730D773}"/>
              </a:ext>
            </a:extLst>
          </p:cNvPr>
          <p:cNvSpPr>
            <a:spLocks noGrp="1"/>
          </p:cNvSpPr>
          <p:nvPr>
            <p:ph idx="1"/>
          </p:nvPr>
        </p:nvSpPr>
        <p:spPr/>
        <p:txBody>
          <a:bodyPr/>
          <a:lstStyle/>
          <a:p>
            <a:r>
              <a:rPr lang="en-US" b="1" dirty="0"/>
              <a:t>4. Consider the following sequence of statements:</a:t>
            </a:r>
          </a:p>
          <a:p>
            <a:r>
              <a:rPr lang="en-US" i="1" dirty="0">
                <a:solidFill>
                  <a:srgbClr val="C00000"/>
                </a:solidFill>
              </a:rPr>
              <a:t>n = 500</a:t>
            </a:r>
          </a:p>
          <a:p>
            <a:r>
              <a:rPr lang="en-US" i="1" dirty="0">
                <a:solidFill>
                  <a:srgbClr val="C00000"/>
                </a:solidFill>
              </a:rPr>
              <a:t>m = n</a:t>
            </a:r>
          </a:p>
          <a:p>
            <a:r>
              <a:rPr lang="en-US" i="1" dirty="0">
                <a:solidFill>
                  <a:srgbClr val="C00000"/>
                </a:solidFill>
              </a:rPr>
              <a:t>Following execution of these statements, Python has created how many objects and how many references?</a:t>
            </a:r>
          </a:p>
          <a:p>
            <a:endParaRPr lang="en-US" dirty="0"/>
          </a:p>
          <a:p>
            <a:r>
              <a:rPr lang="en-US" dirty="0"/>
              <a:t>A   Two objects, two references</a:t>
            </a:r>
          </a:p>
          <a:p>
            <a:r>
              <a:rPr lang="en-US" dirty="0"/>
              <a:t>B   One object, one reference</a:t>
            </a:r>
          </a:p>
          <a:p>
            <a:r>
              <a:rPr lang="en-US" dirty="0"/>
              <a:t>C   One object, two references</a:t>
            </a:r>
          </a:p>
          <a:p>
            <a:r>
              <a:rPr lang="en-US" dirty="0"/>
              <a:t>D   Two objects, one reference</a:t>
            </a:r>
          </a:p>
          <a:p>
            <a:r>
              <a:rPr lang="en-US" dirty="0"/>
              <a:t>E   None of the above</a:t>
            </a:r>
            <a:endParaRPr lang="en-CA" dirty="0"/>
          </a:p>
        </p:txBody>
      </p:sp>
      <p:sp>
        <p:nvSpPr>
          <p:cNvPr id="4" name="Slide Number Placeholder 3">
            <a:extLst>
              <a:ext uri="{FF2B5EF4-FFF2-40B4-BE49-F238E27FC236}">
                <a16:creationId xmlns:a16="http://schemas.microsoft.com/office/drawing/2014/main" id="{978A739E-5E03-43CA-8F57-886C06BD76A7}"/>
              </a:ext>
            </a:extLst>
          </p:cNvPr>
          <p:cNvSpPr>
            <a:spLocks noGrp="1"/>
          </p:cNvSpPr>
          <p:nvPr>
            <p:ph type="sldNum" sz="quarter" idx="10"/>
          </p:nvPr>
        </p:nvSpPr>
        <p:spPr/>
        <p:txBody>
          <a:bodyPr/>
          <a:lstStyle/>
          <a:p>
            <a:pPr>
              <a:defRPr/>
            </a:pPr>
            <a:fld id="{6DB1FBA9-0009-47E9-8D28-5B0116D2432D}" type="slidenum">
              <a:rPr lang="en-US" altLang="en-US" smtClean="0"/>
              <a:pPr>
                <a:defRPr/>
              </a:pPr>
              <a:t>58</a:t>
            </a:fld>
            <a:endParaRPr lang="en-US" altLang="en-US"/>
          </a:p>
        </p:txBody>
      </p:sp>
    </p:spTree>
    <p:extLst>
      <p:ext uri="{BB962C8B-B14F-4D97-AF65-F5344CB8AC3E}">
        <p14:creationId xmlns:p14="http://schemas.microsoft.com/office/powerpoint/2010/main" val="1560993080"/>
      </p:ext>
    </p:extLst>
  </p:cSld>
  <p:clrMapOvr>
    <a:masterClrMapping/>
  </p:clrMapOvr>
  <p:transition spd="med"/>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38E14-4832-418A-B737-DD410AFF086A}"/>
              </a:ext>
            </a:extLst>
          </p:cNvPr>
          <p:cNvSpPr>
            <a:spLocks noGrp="1"/>
          </p:cNvSpPr>
          <p:nvPr>
            <p:ph type="title"/>
          </p:nvPr>
        </p:nvSpPr>
        <p:spPr/>
        <p:txBody>
          <a:bodyPr/>
          <a:lstStyle/>
          <a:p>
            <a:r>
              <a:rPr lang="en-US" dirty="0"/>
              <a:t>Regular Expressions(cont)</a:t>
            </a:r>
          </a:p>
        </p:txBody>
      </p:sp>
      <p:sp>
        <p:nvSpPr>
          <p:cNvPr id="3" name="Content Placeholder 2">
            <a:extLst>
              <a:ext uri="{FF2B5EF4-FFF2-40B4-BE49-F238E27FC236}">
                <a16:creationId xmlns:a16="http://schemas.microsoft.com/office/drawing/2014/main" id="{69E14833-0199-4960-B599-96DD2CC6AFC8}"/>
              </a:ext>
            </a:extLst>
          </p:cNvPr>
          <p:cNvSpPr>
            <a:spLocks noGrp="1"/>
          </p:cNvSpPr>
          <p:nvPr>
            <p:ph idx="1"/>
          </p:nvPr>
        </p:nvSpPr>
        <p:spPr/>
        <p:txBody>
          <a:bodyPr/>
          <a:lstStyle/>
          <a:p>
            <a:r>
              <a:rPr lang="en-US" dirty="0"/>
              <a:t>What about if we have text on multiple lines ?</a:t>
            </a:r>
          </a:p>
          <a:p>
            <a:endParaRPr lang="en-US" dirty="0"/>
          </a:p>
          <a:p>
            <a:r>
              <a:rPr lang="en-US" dirty="0"/>
              <a:t>What would happen if I wanted to search for lines that start with python, in a multi-line text?</a:t>
            </a:r>
          </a:p>
          <a:p>
            <a:endParaRPr lang="en-US" dirty="0"/>
          </a:p>
          <a:p>
            <a:r>
              <a:rPr lang="en-US" i="1" dirty="0">
                <a:solidFill>
                  <a:srgbClr val="C00000"/>
                </a:solidFill>
              </a:rPr>
              <a:t>import re</a:t>
            </a:r>
          </a:p>
          <a:p>
            <a:r>
              <a:rPr lang="en-US" i="1" dirty="0" err="1">
                <a:solidFill>
                  <a:srgbClr val="C00000"/>
                </a:solidFill>
              </a:rPr>
              <a:t>searchtxt</a:t>
            </a:r>
            <a:r>
              <a:rPr lang="en-US" i="1" dirty="0">
                <a:solidFill>
                  <a:srgbClr val="C00000"/>
                </a:solidFill>
              </a:rPr>
              <a:t> = """ R</a:t>
            </a:r>
          </a:p>
          <a:p>
            <a:r>
              <a:rPr lang="en-US" i="1" dirty="0">
                <a:solidFill>
                  <a:srgbClr val="C00000"/>
                </a:solidFill>
              </a:rPr>
              <a:t>python</a:t>
            </a:r>
          </a:p>
          <a:p>
            <a:r>
              <a:rPr lang="en-US" i="1" dirty="0">
                <a:solidFill>
                  <a:srgbClr val="C00000"/>
                </a:solidFill>
              </a:rPr>
              <a:t>python</a:t>
            </a:r>
          </a:p>
          <a:p>
            <a:r>
              <a:rPr lang="en-US" i="1" dirty="0">
                <a:solidFill>
                  <a:srgbClr val="C00000"/>
                </a:solidFill>
              </a:rPr>
              <a:t>java"""</a:t>
            </a:r>
          </a:p>
          <a:p>
            <a:endParaRPr lang="en-US" i="1" dirty="0">
              <a:solidFill>
                <a:srgbClr val="C00000"/>
              </a:solidFill>
            </a:endParaRPr>
          </a:p>
          <a:p>
            <a:r>
              <a:rPr lang="en-US" i="1" dirty="0" err="1">
                <a:solidFill>
                  <a:srgbClr val="C00000"/>
                </a:solidFill>
              </a:rPr>
              <a:t>myregsearch</a:t>
            </a:r>
            <a:r>
              <a:rPr lang="en-US" i="1" dirty="0">
                <a:solidFill>
                  <a:srgbClr val="C00000"/>
                </a:solidFill>
              </a:rPr>
              <a:t> = </a:t>
            </a:r>
            <a:r>
              <a:rPr lang="en-US" i="1" dirty="0" err="1">
                <a:solidFill>
                  <a:srgbClr val="C00000"/>
                </a:solidFill>
              </a:rPr>
              <a:t>re.findall</a:t>
            </a:r>
            <a:r>
              <a:rPr lang="en-US" i="1" dirty="0">
                <a:solidFill>
                  <a:srgbClr val="C00000"/>
                </a:solidFill>
              </a:rPr>
              <a:t>("^python", </a:t>
            </a:r>
            <a:r>
              <a:rPr lang="en-US" i="1" dirty="0" err="1">
                <a:solidFill>
                  <a:srgbClr val="C00000"/>
                </a:solidFill>
              </a:rPr>
              <a:t>searchtxt</a:t>
            </a:r>
            <a:r>
              <a:rPr lang="en-US" i="1" dirty="0">
                <a:solidFill>
                  <a:srgbClr val="C00000"/>
                </a:solidFill>
              </a:rPr>
              <a:t>)</a:t>
            </a:r>
          </a:p>
          <a:p>
            <a:r>
              <a:rPr lang="en-US" i="1" dirty="0">
                <a:solidFill>
                  <a:srgbClr val="C00000"/>
                </a:solidFill>
              </a:rPr>
              <a:t>print(</a:t>
            </a:r>
            <a:r>
              <a:rPr lang="en-US" i="1" dirty="0" err="1">
                <a:solidFill>
                  <a:srgbClr val="C00000"/>
                </a:solidFill>
              </a:rPr>
              <a:t>myregsearch</a:t>
            </a:r>
            <a:r>
              <a:rPr lang="en-US" i="1" dirty="0">
                <a:solidFill>
                  <a:srgbClr val="C00000"/>
                </a:solidFill>
              </a:rPr>
              <a:t>)</a:t>
            </a:r>
          </a:p>
          <a:p>
            <a:r>
              <a:rPr lang="en-US" dirty="0"/>
              <a:t>We get no output as seen by the blank list</a:t>
            </a:r>
          </a:p>
          <a:p>
            <a:endParaRPr lang="en-US" dirty="0"/>
          </a:p>
          <a:p>
            <a:endParaRPr lang="en-US" dirty="0"/>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630DEAF9-837D-4CD7-9770-4A184C6F15A5}"/>
              </a:ext>
            </a:extLst>
          </p:cNvPr>
          <p:cNvSpPr>
            <a:spLocks noGrp="1"/>
          </p:cNvSpPr>
          <p:nvPr>
            <p:ph type="sldNum" sz="quarter" idx="10"/>
          </p:nvPr>
        </p:nvSpPr>
        <p:spPr/>
        <p:txBody>
          <a:bodyPr/>
          <a:lstStyle/>
          <a:p>
            <a:pPr>
              <a:defRPr/>
            </a:pPr>
            <a:fld id="{6DB1FBA9-0009-47E9-8D28-5B0116D2432D}" type="slidenum">
              <a:rPr lang="en-US" altLang="en-US" smtClean="0"/>
              <a:pPr>
                <a:defRPr/>
              </a:pPr>
              <a:t>580</a:t>
            </a:fld>
            <a:endParaRPr lang="en-US" altLang="en-US"/>
          </a:p>
        </p:txBody>
      </p:sp>
      <p:pic>
        <p:nvPicPr>
          <p:cNvPr id="5" name="Picture 4">
            <a:extLst>
              <a:ext uri="{FF2B5EF4-FFF2-40B4-BE49-F238E27FC236}">
                <a16:creationId xmlns:a16="http://schemas.microsoft.com/office/drawing/2014/main" id="{BC3DE3C0-27E6-4585-95DD-79398487A1F4}"/>
              </a:ext>
            </a:extLst>
          </p:cNvPr>
          <p:cNvPicPr>
            <a:picLocks noChangeAspect="1"/>
          </p:cNvPicPr>
          <p:nvPr/>
        </p:nvPicPr>
        <p:blipFill>
          <a:blip r:embed="rId2"/>
          <a:stretch>
            <a:fillRect/>
          </a:stretch>
        </p:blipFill>
        <p:spPr>
          <a:xfrm>
            <a:off x="4579144" y="2286000"/>
            <a:ext cx="3962400" cy="2514600"/>
          </a:xfrm>
          <a:prstGeom prst="rect">
            <a:avLst/>
          </a:prstGeom>
        </p:spPr>
      </p:pic>
    </p:spTree>
    <p:extLst>
      <p:ext uri="{BB962C8B-B14F-4D97-AF65-F5344CB8AC3E}">
        <p14:creationId xmlns:p14="http://schemas.microsoft.com/office/powerpoint/2010/main" val="3256690624"/>
      </p:ext>
    </p:extLst>
  </p:cSld>
  <p:clrMapOvr>
    <a:masterClrMapping/>
  </p:clrMapOvr>
  <p:transition spd="med"/>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83A0E-499A-4416-97A4-B06793359264}"/>
              </a:ext>
            </a:extLst>
          </p:cNvPr>
          <p:cNvSpPr>
            <a:spLocks noGrp="1"/>
          </p:cNvSpPr>
          <p:nvPr>
            <p:ph type="title"/>
          </p:nvPr>
        </p:nvSpPr>
        <p:spPr/>
        <p:txBody>
          <a:bodyPr/>
          <a:lstStyle/>
          <a:p>
            <a:r>
              <a:rPr lang="en-US" dirty="0"/>
              <a:t>Regular Expressions(cont)</a:t>
            </a:r>
          </a:p>
        </p:txBody>
      </p:sp>
      <p:sp>
        <p:nvSpPr>
          <p:cNvPr id="3" name="Content Placeholder 2">
            <a:extLst>
              <a:ext uri="{FF2B5EF4-FFF2-40B4-BE49-F238E27FC236}">
                <a16:creationId xmlns:a16="http://schemas.microsoft.com/office/drawing/2014/main" id="{11A0836A-C287-48FF-B307-57574AFB363C}"/>
              </a:ext>
            </a:extLst>
          </p:cNvPr>
          <p:cNvSpPr>
            <a:spLocks noGrp="1"/>
          </p:cNvSpPr>
          <p:nvPr>
            <p:ph idx="1"/>
          </p:nvPr>
        </p:nvSpPr>
        <p:spPr/>
        <p:txBody>
          <a:bodyPr/>
          <a:lstStyle/>
          <a:p>
            <a:r>
              <a:rPr lang="en-US" dirty="0"/>
              <a:t>However, we can see two lines that start with python? What do we have to do to output these?</a:t>
            </a:r>
          </a:p>
          <a:p>
            <a:r>
              <a:rPr lang="en-US" dirty="0"/>
              <a:t>There is a flag we can use, i.e. </a:t>
            </a:r>
            <a:r>
              <a:rPr lang="en-US" dirty="0" err="1">
                <a:solidFill>
                  <a:srgbClr val="C00000"/>
                </a:solidFill>
                <a:effectLst>
                  <a:outerShdw blurRad="38100" dist="38100" dir="2700000" algn="tl">
                    <a:srgbClr val="000000">
                      <a:alpha val="43137"/>
                    </a:srgbClr>
                  </a:outerShdw>
                </a:effectLst>
              </a:rPr>
              <a:t>re.M</a:t>
            </a:r>
            <a:r>
              <a:rPr lang="en-US" dirty="0">
                <a:solidFill>
                  <a:srgbClr val="C00000"/>
                </a:solidFill>
                <a:effectLst>
                  <a:outerShdw blurRad="38100" dist="38100" dir="2700000" algn="tl">
                    <a:srgbClr val="000000">
                      <a:alpha val="43137"/>
                    </a:srgbClr>
                  </a:outerShdw>
                </a:effectLst>
              </a:rPr>
              <a:t> </a:t>
            </a:r>
          </a:p>
          <a:p>
            <a:r>
              <a:rPr lang="en-US" i="1" dirty="0">
                <a:solidFill>
                  <a:srgbClr val="C00000"/>
                </a:solidFill>
              </a:rPr>
              <a:t>import re</a:t>
            </a:r>
          </a:p>
          <a:p>
            <a:r>
              <a:rPr lang="en-US" i="1" dirty="0" err="1">
                <a:solidFill>
                  <a:srgbClr val="C00000"/>
                </a:solidFill>
              </a:rPr>
              <a:t>searchtxt</a:t>
            </a:r>
            <a:r>
              <a:rPr lang="en-US" i="1" dirty="0">
                <a:solidFill>
                  <a:srgbClr val="C00000"/>
                </a:solidFill>
              </a:rPr>
              <a:t> = """ R</a:t>
            </a:r>
          </a:p>
          <a:p>
            <a:r>
              <a:rPr lang="en-US" i="1" dirty="0">
                <a:solidFill>
                  <a:srgbClr val="C00000"/>
                </a:solidFill>
              </a:rPr>
              <a:t>python</a:t>
            </a:r>
          </a:p>
          <a:p>
            <a:r>
              <a:rPr lang="en-US" i="1" dirty="0">
                <a:solidFill>
                  <a:srgbClr val="C00000"/>
                </a:solidFill>
              </a:rPr>
              <a:t>python</a:t>
            </a:r>
          </a:p>
          <a:p>
            <a:r>
              <a:rPr lang="en-US" i="1" dirty="0">
                <a:solidFill>
                  <a:srgbClr val="C00000"/>
                </a:solidFill>
              </a:rPr>
              <a:t>java"""</a:t>
            </a:r>
          </a:p>
          <a:p>
            <a:endParaRPr lang="en-US" i="1" dirty="0">
              <a:solidFill>
                <a:srgbClr val="C00000"/>
              </a:solidFill>
            </a:endParaRPr>
          </a:p>
          <a:p>
            <a:endParaRPr lang="en-US" i="1" dirty="0">
              <a:solidFill>
                <a:srgbClr val="C00000"/>
              </a:solidFill>
            </a:endParaRPr>
          </a:p>
          <a:p>
            <a:r>
              <a:rPr lang="en-US" i="1" dirty="0" err="1">
                <a:solidFill>
                  <a:srgbClr val="C00000"/>
                </a:solidFill>
              </a:rPr>
              <a:t>myregsearch</a:t>
            </a:r>
            <a:r>
              <a:rPr lang="en-US" i="1" dirty="0">
                <a:solidFill>
                  <a:srgbClr val="C00000"/>
                </a:solidFill>
              </a:rPr>
              <a:t> = </a:t>
            </a:r>
            <a:r>
              <a:rPr lang="en-US" i="1" dirty="0" err="1">
                <a:solidFill>
                  <a:srgbClr val="C00000"/>
                </a:solidFill>
              </a:rPr>
              <a:t>re.findall</a:t>
            </a:r>
            <a:r>
              <a:rPr lang="en-US" i="1" dirty="0">
                <a:solidFill>
                  <a:srgbClr val="C00000"/>
                </a:solidFill>
              </a:rPr>
              <a:t>("^python", </a:t>
            </a:r>
            <a:r>
              <a:rPr lang="en-US" i="1" dirty="0" err="1">
                <a:solidFill>
                  <a:srgbClr val="C00000"/>
                </a:solidFill>
              </a:rPr>
              <a:t>searchtxt</a:t>
            </a:r>
            <a:r>
              <a:rPr lang="en-US" i="1" dirty="0">
                <a:solidFill>
                  <a:srgbClr val="C00000"/>
                </a:solidFill>
              </a:rPr>
              <a:t>, flags=</a:t>
            </a:r>
            <a:r>
              <a:rPr lang="en-US" i="1" dirty="0" err="1">
                <a:solidFill>
                  <a:srgbClr val="C00000"/>
                </a:solidFill>
              </a:rPr>
              <a:t>re.M</a:t>
            </a:r>
            <a:r>
              <a:rPr lang="en-US" i="1" dirty="0">
                <a:solidFill>
                  <a:srgbClr val="C00000"/>
                </a:solidFill>
              </a:rPr>
              <a:t>)</a:t>
            </a:r>
          </a:p>
          <a:p>
            <a:r>
              <a:rPr lang="en-US" i="1" dirty="0">
                <a:solidFill>
                  <a:srgbClr val="C00000"/>
                </a:solidFill>
              </a:rPr>
              <a:t>print(</a:t>
            </a:r>
            <a:r>
              <a:rPr lang="en-US" i="1" dirty="0" err="1">
                <a:solidFill>
                  <a:srgbClr val="C00000"/>
                </a:solidFill>
              </a:rPr>
              <a:t>myregsearch</a:t>
            </a:r>
            <a:r>
              <a:rPr lang="en-US" i="1" dirty="0">
                <a:solidFill>
                  <a:srgbClr val="C00000"/>
                </a:solidFill>
              </a:rPr>
              <a:t>)</a:t>
            </a:r>
          </a:p>
          <a:p>
            <a:endParaRPr lang="en-US" dirty="0">
              <a:solidFill>
                <a:srgbClr val="C00000"/>
              </a:solidFill>
              <a:effectLst>
                <a:outerShdw blurRad="38100" dist="38100" dir="2700000" algn="tl">
                  <a:srgbClr val="000000">
                    <a:alpha val="43137"/>
                  </a:srgbClr>
                </a:outerShdw>
              </a:effectLst>
            </a:endParaRPr>
          </a:p>
          <a:p>
            <a:r>
              <a:rPr lang="en-US" dirty="0"/>
              <a:t>This time, we get results</a:t>
            </a:r>
          </a:p>
        </p:txBody>
      </p:sp>
      <p:sp>
        <p:nvSpPr>
          <p:cNvPr id="4" name="Slide Number Placeholder 3">
            <a:extLst>
              <a:ext uri="{FF2B5EF4-FFF2-40B4-BE49-F238E27FC236}">
                <a16:creationId xmlns:a16="http://schemas.microsoft.com/office/drawing/2014/main" id="{91F1F81B-261F-470D-A3A9-C41930CA71D3}"/>
              </a:ext>
            </a:extLst>
          </p:cNvPr>
          <p:cNvSpPr>
            <a:spLocks noGrp="1"/>
          </p:cNvSpPr>
          <p:nvPr>
            <p:ph type="sldNum" sz="quarter" idx="10"/>
          </p:nvPr>
        </p:nvSpPr>
        <p:spPr/>
        <p:txBody>
          <a:bodyPr/>
          <a:lstStyle/>
          <a:p>
            <a:pPr>
              <a:defRPr/>
            </a:pPr>
            <a:fld id="{6DB1FBA9-0009-47E9-8D28-5B0116D2432D}" type="slidenum">
              <a:rPr lang="en-US" altLang="en-US" smtClean="0"/>
              <a:pPr>
                <a:defRPr/>
              </a:pPr>
              <a:t>581</a:t>
            </a:fld>
            <a:endParaRPr lang="en-US" altLang="en-US"/>
          </a:p>
        </p:txBody>
      </p:sp>
      <p:pic>
        <p:nvPicPr>
          <p:cNvPr id="5" name="Picture 4">
            <a:extLst>
              <a:ext uri="{FF2B5EF4-FFF2-40B4-BE49-F238E27FC236}">
                <a16:creationId xmlns:a16="http://schemas.microsoft.com/office/drawing/2014/main" id="{F258B68D-A2DB-40CB-BB63-FCD4D1AA2847}"/>
              </a:ext>
            </a:extLst>
          </p:cNvPr>
          <p:cNvPicPr>
            <a:picLocks noChangeAspect="1"/>
          </p:cNvPicPr>
          <p:nvPr/>
        </p:nvPicPr>
        <p:blipFill>
          <a:blip r:embed="rId2"/>
          <a:stretch>
            <a:fillRect/>
          </a:stretch>
        </p:blipFill>
        <p:spPr>
          <a:xfrm>
            <a:off x="3047999" y="2338387"/>
            <a:ext cx="5957889" cy="2181225"/>
          </a:xfrm>
          <a:prstGeom prst="rect">
            <a:avLst/>
          </a:prstGeom>
        </p:spPr>
      </p:pic>
    </p:spTree>
    <p:extLst>
      <p:ext uri="{BB962C8B-B14F-4D97-AF65-F5344CB8AC3E}">
        <p14:creationId xmlns:p14="http://schemas.microsoft.com/office/powerpoint/2010/main" val="2611203761"/>
      </p:ext>
    </p:extLst>
  </p:cSld>
  <p:clrMapOvr>
    <a:masterClrMapping/>
  </p:clrMapOvr>
  <p:transition spd="med"/>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A8C26-E69A-467B-96F9-A69C8C342661}"/>
              </a:ext>
            </a:extLst>
          </p:cNvPr>
          <p:cNvSpPr>
            <a:spLocks noGrp="1"/>
          </p:cNvSpPr>
          <p:nvPr>
            <p:ph type="title"/>
          </p:nvPr>
        </p:nvSpPr>
        <p:spPr/>
        <p:txBody>
          <a:bodyPr/>
          <a:lstStyle/>
          <a:p>
            <a:r>
              <a:rPr lang="en-US" dirty="0"/>
              <a:t>Regular Expressions(cont)</a:t>
            </a:r>
          </a:p>
        </p:txBody>
      </p:sp>
      <p:sp>
        <p:nvSpPr>
          <p:cNvPr id="3" name="Content Placeholder 2">
            <a:extLst>
              <a:ext uri="{FF2B5EF4-FFF2-40B4-BE49-F238E27FC236}">
                <a16:creationId xmlns:a16="http://schemas.microsoft.com/office/drawing/2014/main" id="{9CB08A6B-5CE9-4973-856A-CDA00A19699A}"/>
              </a:ext>
            </a:extLst>
          </p:cNvPr>
          <p:cNvSpPr>
            <a:spLocks noGrp="1"/>
          </p:cNvSpPr>
          <p:nvPr>
            <p:ph idx="1"/>
          </p:nvPr>
        </p:nvSpPr>
        <p:spPr/>
        <p:txBody>
          <a:bodyPr/>
          <a:lstStyle/>
          <a:p>
            <a:r>
              <a:rPr lang="en-US" dirty="0"/>
              <a:t>Can we use the </a:t>
            </a:r>
            <a:r>
              <a:rPr lang="en-US" dirty="0" err="1">
                <a:solidFill>
                  <a:srgbClr val="C00000"/>
                </a:solidFill>
                <a:effectLst>
                  <a:outerShdw blurRad="38100" dist="38100" dir="2700000" algn="tl">
                    <a:srgbClr val="000000">
                      <a:alpha val="43137"/>
                    </a:srgbClr>
                  </a:outerShdw>
                </a:effectLst>
              </a:rPr>
              <a:t>re.M</a:t>
            </a:r>
            <a:r>
              <a:rPr lang="en-US" dirty="0">
                <a:solidFill>
                  <a:srgbClr val="C00000"/>
                </a:solidFill>
                <a:effectLst>
                  <a:outerShdw blurRad="38100" dist="38100" dir="2700000" algn="tl">
                    <a:srgbClr val="000000">
                      <a:alpha val="43137"/>
                    </a:srgbClr>
                  </a:outerShdw>
                </a:effectLst>
              </a:rPr>
              <a:t> </a:t>
            </a:r>
            <a:r>
              <a:rPr lang="en-US" dirty="0"/>
              <a:t>and </a:t>
            </a:r>
            <a:r>
              <a:rPr lang="en-US" dirty="0" err="1">
                <a:solidFill>
                  <a:srgbClr val="C00000"/>
                </a:solidFill>
                <a:effectLst>
                  <a:outerShdw blurRad="38100" dist="38100" dir="2700000" algn="tl">
                    <a:srgbClr val="000000">
                      <a:alpha val="43137"/>
                    </a:srgbClr>
                  </a:outerShdw>
                </a:effectLst>
              </a:rPr>
              <a:t>re.I</a:t>
            </a:r>
            <a:r>
              <a:rPr lang="en-US" dirty="0"/>
              <a:t> (multi-line and case-insensitive) together?</a:t>
            </a:r>
          </a:p>
          <a:p>
            <a:endParaRPr lang="en-US" dirty="0"/>
          </a:p>
          <a:p>
            <a:r>
              <a:rPr lang="en-US" dirty="0"/>
              <a:t>Answer is yes!</a:t>
            </a:r>
          </a:p>
          <a:p>
            <a:endParaRPr lang="en-US" dirty="0"/>
          </a:p>
          <a:p>
            <a:r>
              <a:rPr lang="en-US" i="1" dirty="0">
                <a:solidFill>
                  <a:srgbClr val="C00000"/>
                </a:solidFill>
              </a:rPr>
              <a:t>import re</a:t>
            </a:r>
          </a:p>
          <a:p>
            <a:r>
              <a:rPr lang="en-US" i="1" dirty="0" err="1">
                <a:solidFill>
                  <a:srgbClr val="C00000"/>
                </a:solidFill>
              </a:rPr>
              <a:t>searchtxt</a:t>
            </a:r>
            <a:r>
              <a:rPr lang="en-US" i="1" dirty="0">
                <a:solidFill>
                  <a:srgbClr val="C00000"/>
                </a:solidFill>
              </a:rPr>
              <a:t> = """ R</a:t>
            </a:r>
          </a:p>
          <a:p>
            <a:r>
              <a:rPr lang="en-US" i="1" dirty="0">
                <a:solidFill>
                  <a:srgbClr val="C00000"/>
                </a:solidFill>
              </a:rPr>
              <a:t>Python</a:t>
            </a:r>
          </a:p>
          <a:p>
            <a:r>
              <a:rPr lang="en-US" i="1" dirty="0">
                <a:solidFill>
                  <a:srgbClr val="C00000"/>
                </a:solidFill>
              </a:rPr>
              <a:t>Python</a:t>
            </a:r>
          </a:p>
          <a:p>
            <a:r>
              <a:rPr lang="en-US" i="1" dirty="0">
                <a:solidFill>
                  <a:srgbClr val="C00000"/>
                </a:solidFill>
              </a:rPr>
              <a:t>java"""</a:t>
            </a:r>
          </a:p>
          <a:p>
            <a:endParaRPr lang="en-US" i="1" dirty="0">
              <a:solidFill>
                <a:srgbClr val="C00000"/>
              </a:solidFill>
            </a:endParaRPr>
          </a:p>
          <a:p>
            <a:r>
              <a:rPr lang="en-US" i="1" dirty="0" err="1">
                <a:solidFill>
                  <a:srgbClr val="C00000"/>
                </a:solidFill>
              </a:rPr>
              <a:t>myregsearch</a:t>
            </a:r>
            <a:r>
              <a:rPr lang="en-US" i="1" dirty="0">
                <a:solidFill>
                  <a:srgbClr val="C00000"/>
                </a:solidFill>
              </a:rPr>
              <a:t> = </a:t>
            </a:r>
            <a:r>
              <a:rPr lang="en-US" i="1" dirty="0" err="1">
                <a:solidFill>
                  <a:srgbClr val="C00000"/>
                </a:solidFill>
              </a:rPr>
              <a:t>re.findall</a:t>
            </a:r>
            <a:r>
              <a:rPr lang="en-US" i="1" dirty="0">
                <a:solidFill>
                  <a:srgbClr val="C00000"/>
                </a:solidFill>
              </a:rPr>
              <a:t>("^python", </a:t>
            </a:r>
            <a:r>
              <a:rPr lang="en-US" i="1" dirty="0" err="1">
                <a:solidFill>
                  <a:srgbClr val="C00000"/>
                </a:solidFill>
              </a:rPr>
              <a:t>searchtxt</a:t>
            </a:r>
            <a:r>
              <a:rPr lang="en-US" i="1" dirty="0">
                <a:solidFill>
                  <a:srgbClr val="C00000"/>
                </a:solidFill>
              </a:rPr>
              <a:t>, flags=</a:t>
            </a:r>
            <a:r>
              <a:rPr lang="en-US" i="1" dirty="0" err="1">
                <a:solidFill>
                  <a:srgbClr val="C00000"/>
                </a:solidFill>
              </a:rPr>
              <a:t>re.M</a:t>
            </a:r>
            <a:r>
              <a:rPr lang="en-US" i="1" dirty="0">
                <a:solidFill>
                  <a:srgbClr val="C00000"/>
                </a:solidFill>
              </a:rPr>
              <a:t> | </a:t>
            </a:r>
            <a:r>
              <a:rPr lang="en-US" i="1" dirty="0" err="1">
                <a:solidFill>
                  <a:srgbClr val="C00000"/>
                </a:solidFill>
              </a:rPr>
              <a:t>re.I</a:t>
            </a:r>
            <a:r>
              <a:rPr lang="en-US" i="1" dirty="0">
                <a:solidFill>
                  <a:srgbClr val="C00000"/>
                </a:solidFill>
              </a:rPr>
              <a:t>)</a:t>
            </a:r>
          </a:p>
          <a:p>
            <a:r>
              <a:rPr lang="en-US" i="1" dirty="0">
                <a:solidFill>
                  <a:srgbClr val="C00000"/>
                </a:solidFill>
              </a:rPr>
              <a:t>print(</a:t>
            </a:r>
            <a:r>
              <a:rPr lang="en-US" i="1" dirty="0" err="1">
                <a:solidFill>
                  <a:srgbClr val="C00000"/>
                </a:solidFill>
              </a:rPr>
              <a:t>myregsearch</a:t>
            </a:r>
            <a:r>
              <a:rPr lang="en-US" i="1" dirty="0">
                <a:solidFill>
                  <a:srgbClr val="C00000"/>
                </a:solidFill>
              </a:rPr>
              <a:t>)</a:t>
            </a:r>
          </a:p>
          <a:p>
            <a:endParaRPr lang="en-US" dirty="0"/>
          </a:p>
          <a:p>
            <a:endParaRPr lang="en-US" dirty="0"/>
          </a:p>
        </p:txBody>
      </p:sp>
      <p:sp>
        <p:nvSpPr>
          <p:cNvPr id="4" name="Slide Number Placeholder 3">
            <a:extLst>
              <a:ext uri="{FF2B5EF4-FFF2-40B4-BE49-F238E27FC236}">
                <a16:creationId xmlns:a16="http://schemas.microsoft.com/office/drawing/2014/main" id="{50289FB9-0357-462A-8362-0FCE0A138F7B}"/>
              </a:ext>
            </a:extLst>
          </p:cNvPr>
          <p:cNvSpPr>
            <a:spLocks noGrp="1"/>
          </p:cNvSpPr>
          <p:nvPr>
            <p:ph type="sldNum" sz="quarter" idx="10"/>
          </p:nvPr>
        </p:nvSpPr>
        <p:spPr/>
        <p:txBody>
          <a:bodyPr/>
          <a:lstStyle/>
          <a:p>
            <a:pPr>
              <a:defRPr/>
            </a:pPr>
            <a:fld id="{6DB1FBA9-0009-47E9-8D28-5B0116D2432D}" type="slidenum">
              <a:rPr lang="en-US" altLang="en-US" smtClean="0"/>
              <a:pPr>
                <a:defRPr/>
              </a:pPr>
              <a:t>582</a:t>
            </a:fld>
            <a:endParaRPr lang="en-US" altLang="en-US"/>
          </a:p>
        </p:txBody>
      </p:sp>
      <p:pic>
        <p:nvPicPr>
          <p:cNvPr id="5" name="Picture 4">
            <a:extLst>
              <a:ext uri="{FF2B5EF4-FFF2-40B4-BE49-F238E27FC236}">
                <a16:creationId xmlns:a16="http://schemas.microsoft.com/office/drawing/2014/main" id="{C954EFD1-5EAF-4F55-95F2-4862D8C709EC}"/>
              </a:ext>
            </a:extLst>
          </p:cNvPr>
          <p:cNvPicPr>
            <a:picLocks noChangeAspect="1"/>
          </p:cNvPicPr>
          <p:nvPr/>
        </p:nvPicPr>
        <p:blipFill>
          <a:blip r:embed="rId2"/>
          <a:stretch>
            <a:fillRect/>
          </a:stretch>
        </p:blipFill>
        <p:spPr>
          <a:xfrm>
            <a:off x="2971800" y="1828800"/>
            <a:ext cx="5691187" cy="2971800"/>
          </a:xfrm>
          <a:prstGeom prst="rect">
            <a:avLst/>
          </a:prstGeom>
        </p:spPr>
      </p:pic>
    </p:spTree>
    <p:extLst>
      <p:ext uri="{BB962C8B-B14F-4D97-AF65-F5344CB8AC3E}">
        <p14:creationId xmlns:p14="http://schemas.microsoft.com/office/powerpoint/2010/main" val="716858867"/>
      </p:ext>
    </p:extLst>
  </p:cSld>
  <p:clrMapOvr>
    <a:masterClrMapping/>
  </p:clrMapOvr>
  <p:transition spd="med"/>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A6E55-8A07-4D65-A84D-E0B8FE91F818}"/>
              </a:ext>
            </a:extLst>
          </p:cNvPr>
          <p:cNvSpPr>
            <a:spLocks noGrp="1"/>
          </p:cNvSpPr>
          <p:nvPr>
            <p:ph type="title"/>
          </p:nvPr>
        </p:nvSpPr>
        <p:spPr/>
        <p:txBody>
          <a:bodyPr/>
          <a:lstStyle/>
          <a:p>
            <a:r>
              <a:rPr lang="en-US" dirty="0"/>
              <a:t>Quiz 14-A</a:t>
            </a:r>
          </a:p>
        </p:txBody>
      </p:sp>
      <p:sp>
        <p:nvSpPr>
          <p:cNvPr id="3" name="Content Placeholder 2">
            <a:extLst>
              <a:ext uri="{FF2B5EF4-FFF2-40B4-BE49-F238E27FC236}">
                <a16:creationId xmlns:a16="http://schemas.microsoft.com/office/drawing/2014/main" id="{D05EE2EB-C41B-454D-8001-A81C17BA3FC2}"/>
              </a:ext>
            </a:extLst>
          </p:cNvPr>
          <p:cNvSpPr>
            <a:spLocks noGrp="1"/>
          </p:cNvSpPr>
          <p:nvPr>
            <p:ph idx="1"/>
          </p:nvPr>
        </p:nvSpPr>
        <p:spPr/>
        <p:txBody>
          <a:bodyPr/>
          <a:lstStyle/>
          <a:p>
            <a:r>
              <a:rPr lang="en-CA" b="1" dirty="0"/>
              <a:t>1. What is line of Python code imports the re module?</a:t>
            </a:r>
          </a:p>
          <a:p>
            <a:r>
              <a:rPr lang="en-CA" dirty="0"/>
              <a:t>A  Import re</a:t>
            </a:r>
          </a:p>
          <a:p>
            <a:r>
              <a:rPr lang="en-CA" dirty="0"/>
              <a:t>B  import RE</a:t>
            </a:r>
          </a:p>
          <a:p>
            <a:r>
              <a:rPr lang="en-CA" dirty="0"/>
              <a:t>C  import re</a:t>
            </a:r>
          </a:p>
          <a:p>
            <a:r>
              <a:rPr lang="en-CA" dirty="0"/>
              <a:t>D  Import RE</a:t>
            </a:r>
          </a:p>
          <a:p>
            <a:endParaRPr lang="en-CA" dirty="0"/>
          </a:p>
          <a:p>
            <a:endParaRPr lang="en-CA" dirty="0"/>
          </a:p>
          <a:p>
            <a:endParaRPr lang="en-CA" dirty="0"/>
          </a:p>
          <a:p>
            <a:r>
              <a:rPr lang="en-CA" b="1" dirty="0"/>
              <a:t>2. Which flag will make your search case-insensitive?</a:t>
            </a:r>
          </a:p>
          <a:p>
            <a:r>
              <a:rPr lang="en-CA" dirty="0"/>
              <a:t>A  </a:t>
            </a:r>
            <a:r>
              <a:rPr lang="en-CA" dirty="0" err="1"/>
              <a:t>re.I</a:t>
            </a:r>
            <a:endParaRPr lang="en-CA" dirty="0"/>
          </a:p>
          <a:p>
            <a:r>
              <a:rPr lang="en-CA" dirty="0"/>
              <a:t>B  </a:t>
            </a:r>
            <a:r>
              <a:rPr lang="en-CA" dirty="0" err="1"/>
              <a:t>re.c</a:t>
            </a:r>
            <a:r>
              <a:rPr lang="en-CA" dirty="0"/>
              <a:t>-I</a:t>
            </a:r>
          </a:p>
          <a:p>
            <a:r>
              <a:rPr lang="en-CA" dirty="0"/>
              <a:t>C  re.CI</a:t>
            </a:r>
          </a:p>
          <a:p>
            <a:r>
              <a:rPr lang="en-CA" dirty="0"/>
              <a:t>D  </a:t>
            </a:r>
            <a:r>
              <a:rPr lang="en-CA" dirty="0" err="1"/>
              <a:t>re.C</a:t>
            </a:r>
            <a:r>
              <a:rPr lang="en-CA" dirty="0"/>
              <a:t>-I</a:t>
            </a:r>
          </a:p>
          <a:p>
            <a:endParaRPr lang="en-CA" dirty="0"/>
          </a:p>
          <a:p>
            <a:endParaRPr lang="en-US" dirty="0"/>
          </a:p>
        </p:txBody>
      </p:sp>
      <p:sp>
        <p:nvSpPr>
          <p:cNvPr id="4" name="Slide Number Placeholder 3">
            <a:extLst>
              <a:ext uri="{FF2B5EF4-FFF2-40B4-BE49-F238E27FC236}">
                <a16:creationId xmlns:a16="http://schemas.microsoft.com/office/drawing/2014/main" id="{AE75CE85-5011-45B9-A902-517427D09B5D}"/>
              </a:ext>
            </a:extLst>
          </p:cNvPr>
          <p:cNvSpPr>
            <a:spLocks noGrp="1"/>
          </p:cNvSpPr>
          <p:nvPr>
            <p:ph type="sldNum" sz="quarter" idx="10"/>
          </p:nvPr>
        </p:nvSpPr>
        <p:spPr/>
        <p:txBody>
          <a:bodyPr/>
          <a:lstStyle/>
          <a:p>
            <a:pPr>
              <a:defRPr/>
            </a:pPr>
            <a:fld id="{6DB1FBA9-0009-47E9-8D28-5B0116D2432D}" type="slidenum">
              <a:rPr lang="en-US" altLang="en-US" smtClean="0"/>
              <a:pPr>
                <a:defRPr/>
              </a:pPr>
              <a:t>583</a:t>
            </a:fld>
            <a:endParaRPr lang="en-US" altLang="en-US"/>
          </a:p>
        </p:txBody>
      </p:sp>
    </p:spTree>
    <p:extLst>
      <p:ext uri="{BB962C8B-B14F-4D97-AF65-F5344CB8AC3E}">
        <p14:creationId xmlns:p14="http://schemas.microsoft.com/office/powerpoint/2010/main" val="3855705623"/>
      </p:ext>
    </p:extLst>
  </p:cSld>
  <p:clrMapOvr>
    <a:masterClrMapping/>
  </p:clrMapOvr>
  <p:transition spd="med"/>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E2E7F-23E9-4FA5-8DA8-3FF91D9FAE01}"/>
              </a:ext>
            </a:extLst>
          </p:cNvPr>
          <p:cNvSpPr>
            <a:spLocks noGrp="1"/>
          </p:cNvSpPr>
          <p:nvPr>
            <p:ph type="title"/>
          </p:nvPr>
        </p:nvSpPr>
        <p:spPr/>
        <p:txBody>
          <a:bodyPr/>
          <a:lstStyle/>
          <a:p>
            <a:r>
              <a:rPr lang="en-US" dirty="0"/>
              <a:t>Quiz 14-A</a:t>
            </a:r>
          </a:p>
        </p:txBody>
      </p:sp>
      <p:sp>
        <p:nvSpPr>
          <p:cNvPr id="3" name="Content Placeholder 2">
            <a:extLst>
              <a:ext uri="{FF2B5EF4-FFF2-40B4-BE49-F238E27FC236}">
                <a16:creationId xmlns:a16="http://schemas.microsoft.com/office/drawing/2014/main" id="{467E33DF-02A2-4E99-9F66-AB73D04A6448}"/>
              </a:ext>
            </a:extLst>
          </p:cNvPr>
          <p:cNvSpPr>
            <a:spLocks noGrp="1"/>
          </p:cNvSpPr>
          <p:nvPr>
            <p:ph idx="1"/>
          </p:nvPr>
        </p:nvSpPr>
        <p:spPr/>
        <p:txBody>
          <a:bodyPr/>
          <a:lstStyle/>
          <a:p>
            <a:r>
              <a:rPr lang="en-CA" b="1" dirty="0"/>
              <a:t>3. Which flag will search over multiple lines?</a:t>
            </a:r>
          </a:p>
          <a:p>
            <a:r>
              <a:rPr lang="en-CA" dirty="0"/>
              <a:t>A re.ml</a:t>
            </a:r>
          </a:p>
          <a:p>
            <a:r>
              <a:rPr lang="en-CA" dirty="0"/>
              <a:t>B </a:t>
            </a:r>
            <a:r>
              <a:rPr lang="en-CA" dirty="0" err="1"/>
              <a:t>re.M</a:t>
            </a:r>
            <a:endParaRPr lang="en-CA" dirty="0"/>
          </a:p>
          <a:p>
            <a:r>
              <a:rPr lang="en-CA" dirty="0"/>
              <a:t>C </a:t>
            </a:r>
            <a:r>
              <a:rPr lang="en-CA" dirty="0" err="1"/>
              <a:t>re.m</a:t>
            </a:r>
            <a:endParaRPr lang="en-CA" dirty="0"/>
          </a:p>
          <a:p>
            <a:r>
              <a:rPr lang="en-CA" dirty="0"/>
              <a:t>D re.ML</a:t>
            </a:r>
          </a:p>
          <a:p>
            <a:endParaRPr lang="en-CA" dirty="0"/>
          </a:p>
          <a:p>
            <a:r>
              <a:rPr lang="en-CA" b="1" dirty="0"/>
              <a:t>4. _______ is used to search through a string starting at its beginning. It returns None if no match is found</a:t>
            </a:r>
          </a:p>
          <a:p>
            <a:r>
              <a:rPr lang="en-CA" dirty="0"/>
              <a:t>A </a:t>
            </a:r>
            <a:r>
              <a:rPr lang="en-CA" dirty="0" err="1"/>
              <a:t>re.match</a:t>
            </a:r>
            <a:r>
              <a:rPr lang="en-CA" dirty="0"/>
              <a:t>()</a:t>
            </a:r>
          </a:p>
          <a:p>
            <a:r>
              <a:rPr lang="en-CA" dirty="0"/>
              <a:t>B </a:t>
            </a:r>
            <a:r>
              <a:rPr lang="en-CA" dirty="0" err="1"/>
              <a:t>re.method</a:t>
            </a:r>
            <a:r>
              <a:rPr lang="en-CA" dirty="0"/>
              <a:t>()</a:t>
            </a:r>
          </a:p>
          <a:p>
            <a:r>
              <a:rPr lang="en-CA" dirty="0"/>
              <a:t>C </a:t>
            </a:r>
            <a:r>
              <a:rPr lang="en-CA" dirty="0" err="1"/>
              <a:t>re.Match</a:t>
            </a:r>
            <a:r>
              <a:rPr lang="en-CA" dirty="0"/>
              <a:t>()</a:t>
            </a:r>
          </a:p>
          <a:p>
            <a:r>
              <a:rPr lang="en-CA" dirty="0"/>
              <a:t>D </a:t>
            </a:r>
            <a:r>
              <a:rPr lang="en-CA" dirty="0" err="1"/>
              <a:t>re.search</a:t>
            </a:r>
            <a:r>
              <a:rPr lang="en-CA" dirty="0"/>
              <a:t>()</a:t>
            </a:r>
          </a:p>
          <a:p>
            <a:endParaRPr lang="en-US" dirty="0"/>
          </a:p>
        </p:txBody>
      </p:sp>
      <p:sp>
        <p:nvSpPr>
          <p:cNvPr id="4" name="Slide Number Placeholder 3">
            <a:extLst>
              <a:ext uri="{FF2B5EF4-FFF2-40B4-BE49-F238E27FC236}">
                <a16:creationId xmlns:a16="http://schemas.microsoft.com/office/drawing/2014/main" id="{40D5CA9D-29FB-47C1-8710-66FE5323737D}"/>
              </a:ext>
            </a:extLst>
          </p:cNvPr>
          <p:cNvSpPr>
            <a:spLocks noGrp="1"/>
          </p:cNvSpPr>
          <p:nvPr>
            <p:ph type="sldNum" sz="quarter" idx="10"/>
          </p:nvPr>
        </p:nvSpPr>
        <p:spPr/>
        <p:txBody>
          <a:bodyPr/>
          <a:lstStyle/>
          <a:p>
            <a:pPr>
              <a:defRPr/>
            </a:pPr>
            <a:fld id="{6DB1FBA9-0009-47E9-8D28-5B0116D2432D}" type="slidenum">
              <a:rPr lang="en-US" altLang="en-US" smtClean="0"/>
              <a:pPr>
                <a:defRPr/>
              </a:pPr>
              <a:t>584</a:t>
            </a:fld>
            <a:endParaRPr lang="en-US" altLang="en-US"/>
          </a:p>
        </p:txBody>
      </p:sp>
    </p:spTree>
    <p:extLst>
      <p:ext uri="{BB962C8B-B14F-4D97-AF65-F5344CB8AC3E}">
        <p14:creationId xmlns:p14="http://schemas.microsoft.com/office/powerpoint/2010/main" val="87805381"/>
      </p:ext>
    </p:extLst>
  </p:cSld>
  <p:clrMapOvr>
    <a:masterClrMapping/>
  </p:clrMapOvr>
  <p:transition spd="med"/>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2C639-FEF0-488D-83B8-6986C59DE4C3}"/>
              </a:ext>
            </a:extLst>
          </p:cNvPr>
          <p:cNvSpPr>
            <a:spLocks noGrp="1"/>
          </p:cNvSpPr>
          <p:nvPr>
            <p:ph type="title"/>
          </p:nvPr>
        </p:nvSpPr>
        <p:spPr/>
        <p:txBody>
          <a:bodyPr/>
          <a:lstStyle/>
          <a:p>
            <a:r>
              <a:rPr lang="en-US" dirty="0"/>
              <a:t>Quiz 14-A</a:t>
            </a:r>
          </a:p>
        </p:txBody>
      </p:sp>
      <p:sp>
        <p:nvSpPr>
          <p:cNvPr id="3" name="Content Placeholder 2">
            <a:extLst>
              <a:ext uri="{FF2B5EF4-FFF2-40B4-BE49-F238E27FC236}">
                <a16:creationId xmlns:a16="http://schemas.microsoft.com/office/drawing/2014/main" id="{55B75C64-FEEC-45DC-A367-BCD58AF95EC8}"/>
              </a:ext>
            </a:extLst>
          </p:cNvPr>
          <p:cNvSpPr>
            <a:spLocks noGrp="1"/>
          </p:cNvSpPr>
          <p:nvPr>
            <p:ph idx="1"/>
          </p:nvPr>
        </p:nvSpPr>
        <p:spPr/>
        <p:txBody>
          <a:bodyPr/>
          <a:lstStyle/>
          <a:p>
            <a:r>
              <a:rPr lang="en-CA" b="1" dirty="0"/>
              <a:t>5.</a:t>
            </a:r>
            <a:r>
              <a:rPr lang="en-CA" dirty="0"/>
              <a:t> </a:t>
            </a:r>
            <a:r>
              <a:rPr lang="en-CA" b="1" dirty="0"/>
              <a:t>_______ searches the entire string, not just starting at the beginning. It returns None if no match is found</a:t>
            </a:r>
          </a:p>
          <a:p>
            <a:r>
              <a:rPr lang="en-CA" dirty="0"/>
              <a:t>A </a:t>
            </a:r>
            <a:r>
              <a:rPr lang="en-CA" dirty="0" err="1"/>
              <a:t>re.match</a:t>
            </a:r>
            <a:r>
              <a:rPr lang="en-CA" dirty="0"/>
              <a:t>()</a:t>
            </a:r>
          </a:p>
          <a:p>
            <a:r>
              <a:rPr lang="en-CA" dirty="0"/>
              <a:t>B </a:t>
            </a:r>
            <a:r>
              <a:rPr lang="en-CA" dirty="0" err="1"/>
              <a:t>re.Search</a:t>
            </a:r>
            <a:r>
              <a:rPr lang="en-CA" dirty="0"/>
              <a:t>()</a:t>
            </a:r>
          </a:p>
          <a:p>
            <a:r>
              <a:rPr lang="en-CA" dirty="0"/>
              <a:t>C </a:t>
            </a:r>
            <a:r>
              <a:rPr lang="en-CA" dirty="0" err="1"/>
              <a:t>re.Method</a:t>
            </a:r>
            <a:r>
              <a:rPr lang="en-CA" dirty="0"/>
              <a:t>()</a:t>
            </a:r>
          </a:p>
          <a:p>
            <a:r>
              <a:rPr lang="en-CA" dirty="0"/>
              <a:t>D </a:t>
            </a:r>
            <a:r>
              <a:rPr lang="en-CA" dirty="0" err="1"/>
              <a:t>re.search</a:t>
            </a:r>
            <a:r>
              <a:rPr lang="en-CA" dirty="0"/>
              <a:t>()</a:t>
            </a:r>
          </a:p>
          <a:p>
            <a:endParaRPr lang="en-CA" dirty="0"/>
          </a:p>
          <a:p>
            <a:endParaRPr lang="en-US" dirty="0"/>
          </a:p>
        </p:txBody>
      </p:sp>
      <p:sp>
        <p:nvSpPr>
          <p:cNvPr id="4" name="Slide Number Placeholder 3">
            <a:extLst>
              <a:ext uri="{FF2B5EF4-FFF2-40B4-BE49-F238E27FC236}">
                <a16:creationId xmlns:a16="http://schemas.microsoft.com/office/drawing/2014/main" id="{C0C34BE9-87C9-4786-B6E9-80A1067DFE02}"/>
              </a:ext>
            </a:extLst>
          </p:cNvPr>
          <p:cNvSpPr>
            <a:spLocks noGrp="1"/>
          </p:cNvSpPr>
          <p:nvPr>
            <p:ph type="sldNum" sz="quarter" idx="10"/>
          </p:nvPr>
        </p:nvSpPr>
        <p:spPr/>
        <p:txBody>
          <a:bodyPr/>
          <a:lstStyle/>
          <a:p>
            <a:pPr>
              <a:defRPr/>
            </a:pPr>
            <a:fld id="{6DB1FBA9-0009-47E9-8D28-5B0116D2432D}" type="slidenum">
              <a:rPr lang="en-US" altLang="en-US" smtClean="0"/>
              <a:pPr>
                <a:defRPr/>
              </a:pPr>
              <a:t>585</a:t>
            </a:fld>
            <a:endParaRPr lang="en-US" altLang="en-US"/>
          </a:p>
        </p:txBody>
      </p:sp>
    </p:spTree>
    <p:extLst>
      <p:ext uri="{BB962C8B-B14F-4D97-AF65-F5344CB8AC3E}">
        <p14:creationId xmlns:p14="http://schemas.microsoft.com/office/powerpoint/2010/main" val="3682407442"/>
      </p:ext>
    </p:extLst>
  </p:cSld>
  <p:clrMapOvr>
    <a:masterClrMapping/>
  </p:clrMapOvr>
  <p:transition spd="med"/>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B5FBD-ABC5-4567-BF90-8128150B45AF}"/>
              </a:ext>
            </a:extLst>
          </p:cNvPr>
          <p:cNvSpPr>
            <a:spLocks noGrp="1"/>
          </p:cNvSpPr>
          <p:nvPr>
            <p:ph type="title"/>
          </p:nvPr>
        </p:nvSpPr>
        <p:spPr/>
        <p:txBody>
          <a:bodyPr/>
          <a:lstStyle/>
          <a:p>
            <a:r>
              <a:rPr lang="en-US" dirty="0"/>
              <a:t>Quiz 14-A</a:t>
            </a:r>
          </a:p>
        </p:txBody>
      </p:sp>
      <p:sp>
        <p:nvSpPr>
          <p:cNvPr id="3" name="Content Placeholder 2">
            <a:extLst>
              <a:ext uri="{FF2B5EF4-FFF2-40B4-BE49-F238E27FC236}">
                <a16:creationId xmlns:a16="http://schemas.microsoft.com/office/drawing/2014/main" id="{634C8A1F-E923-4881-8885-CC7408D670AE}"/>
              </a:ext>
            </a:extLst>
          </p:cNvPr>
          <p:cNvSpPr>
            <a:spLocks noGrp="1"/>
          </p:cNvSpPr>
          <p:nvPr>
            <p:ph idx="1"/>
          </p:nvPr>
        </p:nvSpPr>
        <p:spPr/>
        <p:txBody>
          <a:bodyPr/>
          <a:lstStyle/>
          <a:p>
            <a:r>
              <a:rPr lang="en-US" b="1" dirty="0"/>
              <a:t>6. Will this code match the regular expression?</a:t>
            </a:r>
          </a:p>
          <a:p>
            <a:r>
              <a:rPr lang="en-US" i="1" dirty="0">
                <a:solidFill>
                  <a:srgbClr val="C00000"/>
                </a:solidFill>
              </a:rPr>
              <a:t>import re</a:t>
            </a:r>
          </a:p>
          <a:p>
            <a:r>
              <a:rPr lang="en-US" i="1" dirty="0" err="1">
                <a:solidFill>
                  <a:srgbClr val="C00000"/>
                </a:solidFill>
              </a:rPr>
              <a:t>my_string</a:t>
            </a:r>
            <a:r>
              <a:rPr lang="en-US" i="1" dirty="0">
                <a:solidFill>
                  <a:srgbClr val="C00000"/>
                </a:solidFill>
              </a:rPr>
              <a:t> = “Python is an awesome language”</a:t>
            </a:r>
          </a:p>
          <a:p>
            <a:r>
              <a:rPr lang="en-US" i="1" dirty="0" err="1">
                <a:solidFill>
                  <a:srgbClr val="C00000"/>
                </a:solidFill>
              </a:rPr>
              <a:t>match_result</a:t>
            </a:r>
            <a:r>
              <a:rPr lang="en-US" i="1" dirty="0">
                <a:solidFill>
                  <a:srgbClr val="C00000"/>
                </a:solidFill>
              </a:rPr>
              <a:t> = </a:t>
            </a:r>
            <a:r>
              <a:rPr lang="en-US" i="1" dirty="0" err="1">
                <a:solidFill>
                  <a:srgbClr val="C00000"/>
                </a:solidFill>
              </a:rPr>
              <a:t>re.match</a:t>
            </a:r>
            <a:r>
              <a:rPr lang="en-US" i="1" dirty="0">
                <a:solidFill>
                  <a:srgbClr val="C00000"/>
                </a:solidFill>
              </a:rPr>
              <a:t>(“python”, </a:t>
            </a:r>
            <a:r>
              <a:rPr lang="en-US" i="1" dirty="0" err="1">
                <a:solidFill>
                  <a:srgbClr val="C00000"/>
                </a:solidFill>
              </a:rPr>
              <a:t>my_string</a:t>
            </a:r>
            <a:r>
              <a:rPr lang="en-US" i="1" dirty="0">
                <a:solidFill>
                  <a:srgbClr val="C00000"/>
                </a:solidFill>
              </a:rPr>
              <a:t>, </a:t>
            </a:r>
            <a:r>
              <a:rPr lang="en-US" i="1" dirty="0" err="1">
                <a:solidFill>
                  <a:srgbClr val="C00000"/>
                </a:solidFill>
              </a:rPr>
              <a:t>re.I</a:t>
            </a:r>
            <a:r>
              <a:rPr lang="en-US" i="1" dirty="0">
                <a:solidFill>
                  <a:srgbClr val="C00000"/>
                </a:solidFill>
              </a:rPr>
              <a:t>)</a:t>
            </a:r>
          </a:p>
          <a:p>
            <a:endParaRPr lang="en-US" dirty="0"/>
          </a:p>
          <a:p>
            <a:r>
              <a:rPr lang="en-US" dirty="0"/>
              <a:t>A True</a:t>
            </a:r>
          </a:p>
          <a:p>
            <a:r>
              <a:rPr lang="en-US" dirty="0"/>
              <a:t>B False</a:t>
            </a:r>
          </a:p>
          <a:p>
            <a:endParaRPr lang="en-US" dirty="0"/>
          </a:p>
          <a:p>
            <a:r>
              <a:rPr lang="en-US" b="1" dirty="0"/>
              <a:t>7. Will this code match the regular expression?</a:t>
            </a:r>
          </a:p>
          <a:p>
            <a:r>
              <a:rPr lang="en-US" i="1" dirty="0">
                <a:solidFill>
                  <a:srgbClr val="C00000"/>
                </a:solidFill>
              </a:rPr>
              <a:t>import re</a:t>
            </a:r>
          </a:p>
          <a:p>
            <a:r>
              <a:rPr lang="en-US" i="1" dirty="0" err="1">
                <a:solidFill>
                  <a:srgbClr val="C00000"/>
                </a:solidFill>
              </a:rPr>
              <a:t>my_string</a:t>
            </a:r>
            <a:r>
              <a:rPr lang="en-US" i="1" dirty="0">
                <a:solidFill>
                  <a:srgbClr val="C00000"/>
                </a:solidFill>
              </a:rPr>
              <a:t> = “Java is low level programming language”</a:t>
            </a:r>
          </a:p>
          <a:p>
            <a:r>
              <a:rPr lang="en-US" i="1" dirty="0" err="1">
                <a:solidFill>
                  <a:srgbClr val="C00000"/>
                </a:solidFill>
              </a:rPr>
              <a:t>match_result</a:t>
            </a:r>
            <a:r>
              <a:rPr lang="en-US" i="1" dirty="0">
                <a:solidFill>
                  <a:srgbClr val="C00000"/>
                </a:solidFill>
              </a:rPr>
              <a:t> = </a:t>
            </a:r>
            <a:r>
              <a:rPr lang="en-US" i="1" dirty="0" err="1">
                <a:solidFill>
                  <a:srgbClr val="C00000"/>
                </a:solidFill>
              </a:rPr>
              <a:t>re.match</a:t>
            </a:r>
            <a:r>
              <a:rPr lang="en-US" i="1" dirty="0">
                <a:solidFill>
                  <a:srgbClr val="C00000"/>
                </a:solidFill>
              </a:rPr>
              <a:t>(“java”, </a:t>
            </a:r>
            <a:r>
              <a:rPr lang="en-US" i="1" dirty="0" err="1">
                <a:solidFill>
                  <a:srgbClr val="C00000"/>
                </a:solidFill>
              </a:rPr>
              <a:t>my_string</a:t>
            </a:r>
            <a:r>
              <a:rPr lang="en-US" i="1" dirty="0">
                <a:solidFill>
                  <a:srgbClr val="C00000"/>
                </a:solidFill>
              </a:rPr>
              <a:t>)</a:t>
            </a:r>
          </a:p>
          <a:p>
            <a:endParaRPr lang="en-US" dirty="0"/>
          </a:p>
          <a:p>
            <a:r>
              <a:rPr lang="en-US" dirty="0"/>
              <a:t>A True</a:t>
            </a:r>
          </a:p>
          <a:p>
            <a:r>
              <a:rPr lang="en-US" dirty="0"/>
              <a:t>B False</a:t>
            </a:r>
          </a:p>
          <a:p>
            <a:endParaRPr lang="en-US" dirty="0"/>
          </a:p>
        </p:txBody>
      </p:sp>
      <p:sp>
        <p:nvSpPr>
          <p:cNvPr id="4" name="Slide Number Placeholder 3">
            <a:extLst>
              <a:ext uri="{FF2B5EF4-FFF2-40B4-BE49-F238E27FC236}">
                <a16:creationId xmlns:a16="http://schemas.microsoft.com/office/drawing/2014/main" id="{E5582A3C-EF9E-42C3-AFF1-F4301A68DA7A}"/>
              </a:ext>
            </a:extLst>
          </p:cNvPr>
          <p:cNvSpPr>
            <a:spLocks noGrp="1"/>
          </p:cNvSpPr>
          <p:nvPr>
            <p:ph type="sldNum" sz="quarter" idx="10"/>
          </p:nvPr>
        </p:nvSpPr>
        <p:spPr/>
        <p:txBody>
          <a:bodyPr/>
          <a:lstStyle/>
          <a:p>
            <a:pPr>
              <a:defRPr/>
            </a:pPr>
            <a:fld id="{6DB1FBA9-0009-47E9-8D28-5B0116D2432D}" type="slidenum">
              <a:rPr lang="en-US" altLang="en-US" smtClean="0"/>
              <a:pPr>
                <a:defRPr/>
              </a:pPr>
              <a:t>586</a:t>
            </a:fld>
            <a:endParaRPr lang="en-US" altLang="en-US"/>
          </a:p>
        </p:txBody>
      </p:sp>
    </p:spTree>
    <p:extLst>
      <p:ext uri="{BB962C8B-B14F-4D97-AF65-F5344CB8AC3E}">
        <p14:creationId xmlns:p14="http://schemas.microsoft.com/office/powerpoint/2010/main" val="1360053364"/>
      </p:ext>
    </p:extLst>
  </p:cSld>
  <p:clrMapOvr>
    <a:masterClrMapping/>
  </p:clrMapOvr>
  <p:transition spd="med"/>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Iterators</a:t>
            </a:r>
          </a:p>
        </p:txBody>
      </p:sp>
      <p:sp>
        <p:nvSpPr>
          <p:cNvPr id="3" name="Content Placeholder 2"/>
          <p:cNvSpPr>
            <a:spLocks noGrp="1"/>
          </p:cNvSpPr>
          <p:nvPr>
            <p:ph idx="1"/>
          </p:nvPr>
        </p:nvSpPr>
        <p:spPr/>
        <p:txBody>
          <a:bodyPr/>
          <a:lstStyle/>
          <a:p>
            <a:r>
              <a:rPr lang="en-US" b="1" dirty="0"/>
              <a:t>Iterators are objects that can be iterated upon</a:t>
            </a:r>
          </a:p>
          <a:p>
            <a:r>
              <a:rPr lang="en-US" dirty="0"/>
              <a:t>In this section, you will learn how iterator works and how you can build your own iterator using </a:t>
            </a:r>
            <a:r>
              <a:rPr lang="en-US" b="1" dirty="0">
                <a:solidFill>
                  <a:srgbClr val="C00000"/>
                </a:solidFill>
              </a:rPr>
              <a:t>__iter__ </a:t>
            </a:r>
            <a:r>
              <a:rPr lang="en-US" dirty="0">
                <a:solidFill>
                  <a:srgbClr val="C00000"/>
                </a:solidFill>
              </a:rPr>
              <a:t>and </a:t>
            </a:r>
            <a:r>
              <a:rPr lang="en-US" b="1" dirty="0">
                <a:solidFill>
                  <a:srgbClr val="C00000"/>
                </a:solidFill>
              </a:rPr>
              <a:t>__next__ methods</a:t>
            </a:r>
          </a:p>
          <a:p>
            <a:endParaRPr lang="en-US" b="1" dirty="0">
              <a:solidFill>
                <a:srgbClr val="FF0000"/>
              </a:solidFill>
            </a:endParaRPr>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587</a:t>
            </a:fld>
            <a:endParaRPr lang="en-US" altLang="en-US"/>
          </a:p>
        </p:txBody>
      </p:sp>
      <p:pic>
        <p:nvPicPr>
          <p:cNvPr id="7" name="Picture 6">
            <a:extLst>
              <a:ext uri="{FF2B5EF4-FFF2-40B4-BE49-F238E27FC236}">
                <a16:creationId xmlns:a16="http://schemas.microsoft.com/office/drawing/2014/main" id="{599F2557-436B-4CC5-A93D-0540AA0579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4" y="2362200"/>
            <a:ext cx="9144000" cy="3200400"/>
          </a:xfrm>
          <a:prstGeom prst="rect">
            <a:avLst/>
          </a:prstGeom>
        </p:spPr>
      </p:pic>
      <p:sp>
        <p:nvSpPr>
          <p:cNvPr id="6" name="Arrow: U-Turn 5">
            <a:hlinkClick r:id="rId3" action="ppaction://hlinksldjump"/>
            <a:extLst>
              <a:ext uri="{FF2B5EF4-FFF2-40B4-BE49-F238E27FC236}">
                <a16:creationId xmlns:a16="http://schemas.microsoft.com/office/drawing/2014/main" id="{F6F9D895-EABB-42F1-9629-903E0B427092}"/>
              </a:ext>
            </a:extLst>
          </p:cNvPr>
          <p:cNvSpPr/>
          <p:nvPr/>
        </p:nvSpPr>
        <p:spPr bwMode="auto">
          <a:xfrm>
            <a:off x="914400" y="6019800"/>
            <a:ext cx="457200" cy="228600"/>
          </a:xfrm>
          <a:prstGeom prst="uturnArrow">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1196975" marR="0" indent="-282575" algn="l" defTabSz="914400" rtl="0" eaLnBrk="1" fontAlgn="base" latinLnBrk="0" hangingPunct="1">
              <a:lnSpc>
                <a:spcPct val="100000"/>
              </a:lnSpc>
              <a:spcBef>
                <a:spcPts val="500"/>
              </a:spcBef>
              <a:spcAft>
                <a:spcPct val="0"/>
              </a:spcAft>
              <a:buClr>
                <a:srgbClr val="800080"/>
              </a:buClr>
              <a:buSzPct val="55000"/>
              <a:buFont typeface="Wingdings" panose="05000000000000000000" pitchFamily="2" charset="2"/>
              <a:buChar char="n"/>
              <a:tabLst/>
            </a:pPr>
            <a:endParaRPr kumimoji="0" lang="en-US" sz="2000" b="0" i="0" u="none" strike="noStrike" cap="none" normalizeH="0" baseline="0">
              <a:ln>
                <a:noFill/>
              </a:ln>
              <a:solidFill>
                <a:schemeClr val="tx1"/>
              </a:solidFill>
              <a:effectLst/>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724886800"/>
      </p:ext>
    </p:extLst>
  </p:cSld>
  <p:clrMapOvr>
    <a:masterClrMapping/>
  </p:clrMapOvr>
  <p:transition spd="med"/>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Iterators(cont)</a:t>
            </a:r>
          </a:p>
        </p:txBody>
      </p:sp>
      <p:sp>
        <p:nvSpPr>
          <p:cNvPr id="3" name="Content Placeholder 2"/>
          <p:cNvSpPr>
            <a:spLocks noGrp="1"/>
          </p:cNvSpPr>
          <p:nvPr>
            <p:ph idx="1"/>
          </p:nvPr>
        </p:nvSpPr>
        <p:spPr/>
        <p:txBody>
          <a:bodyPr/>
          <a:lstStyle/>
          <a:p>
            <a:r>
              <a:rPr lang="en-US" b="1" dirty="0"/>
              <a:t>Iterators are everywhere in Python</a:t>
            </a:r>
          </a:p>
          <a:p>
            <a:r>
              <a:rPr lang="en-US" dirty="0"/>
              <a:t>They are elegantly implemented within for loops, comprehensions, generators etc. but hidden from plain sight</a:t>
            </a:r>
          </a:p>
          <a:p>
            <a:r>
              <a:rPr lang="en-US" b="1" dirty="0">
                <a:solidFill>
                  <a:srgbClr val="C00000"/>
                </a:solidFill>
              </a:rPr>
              <a:t>Iterator in Python is simply an object that can be iterated upon</a:t>
            </a:r>
          </a:p>
          <a:p>
            <a:r>
              <a:rPr lang="en-US" dirty="0">
                <a:solidFill>
                  <a:srgbClr val="C00000"/>
                </a:solidFill>
                <a:highlight>
                  <a:srgbClr val="FFFF00"/>
                </a:highlight>
              </a:rPr>
              <a:t>An object which will return data, one element at a time</a:t>
            </a:r>
          </a:p>
          <a:p>
            <a:r>
              <a:rPr lang="en-US" dirty="0"/>
              <a:t>Technically speaking, Python iterator object must implement two special methods, </a:t>
            </a:r>
            <a:r>
              <a:rPr lang="en-US" b="1" dirty="0">
                <a:solidFill>
                  <a:srgbClr val="C00000"/>
                </a:solidFill>
              </a:rPr>
              <a:t>__iter__()</a:t>
            </a:r>
            <a:r>
              <a:rPr lang="en-US" dirty="0">
                <a:solidFill>
                  <a:srgbClr val="C00000"/>
                </a:solidFill>
              </a:rPr>
              <a:t> and </a:t>
            </a:r>
            <a:r>
              <a:rPr lang="en-US" b="1" dirty="0">
                <a:solidFill>
                  <a:srgbClr val="C00000"/>
                </a:solidFill>
              </a:rPr>
              <a:t>__next__()</a:t>
            </a:r>
            <a:r>
              <a:rPr lang="en-US" dirty="0">
                <a:solidFill>
                  <a:srgbClr val="C00000"/>
                </a:solidFill>
              </a:rPr>
              <a:t>, </a:t>
            </a:r>
            <a:r>
              <a:rPr lang="en-US" dirty="0"/>
              <a:t>collectively called the iterator protocol</a:t>
            </a:r>
          </a:p>
          <a:p>
            <a:r>
              <a:rPr lang="en-US" dirty="0">
                <a:solidFill>
                  <a:srgbClr val="C00000"/>
                </a:solidFill>
                <a:highlight>
                  <a:srgbClr val="FFFF00"/>
                </a:highlight>
              </a:rPr>
              <a:t>An object is called iterable if we can get an iterator from it</a:t>
            </a:r>
          </a:p>
          <a:p>
            <a:r>
              <a:rPr lang="en-US" dirty="0"/>
              <a:t>Most of built-in containers in Python like; </a:t>
            </a:r>
            <a:r>
              <a:rPr lang="en-US" i="1" dirty="0">
                <a:solidFill>
                  <a:srgbClr val="C00000"/>
                </a:solidFill>
              </a:rPr>
              <a:t>list, tuple, string etc. are iterables</a:t>
            </a:r>
          </a:p>
          <a:p>
            <a:r>
              <a:rPr lang="en-US" dirty="0"/>
              <a:t>The </a:t>
            </a:r>
            <a:r>
              <a:rPr lang="en-US" b="1" dirty="0">
                <a:solidFill>
                  <a:srgbClr val="C00000"/>
                </a:solidFill>
              </a:rPr>
              <a:t>iter() </a:t>
            </a:r>
            <a:r>
              <a:rPr lang="en-US" dirty="0"/>
              <a:t>function (which in turn calls the </a:t>
            </a:r>
            <a:r>
              <a:rPr lang="en-US" b="1" dirty="0">
                <a:solidFill>
                  <a:srgbClr val="C00000"/>
                </a:solidFill>
              </a:rPr>
              <a:t>__iter__() </a:t>
            </a:r>
            <a:r>
              <a:rPr lang="en-US" dirty="0"/>
              <a:t>method) returns an iterator from them</a:t>
            </a:r>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588</a:t>
            </a:fld>
            <a:endParaRPr lang="en-US" altLang="en-US"/>
          </a:p>
        </p:txBody>
      </p:sp>
    </p:spTree>
    <p:extLst>
      <p:ext uri="{BB962C8B-B14F-4D97-AF65-F5344CB8AC3E}">
        <p14:creationId xmlns:p14="http://schemas.microsoft.com/office/powerpoint/2010/main" val="2223600507"/>
      </p:ext>
    </p:extLst>
  </p:cSld>
  <p:clrMapOvr>
    <a:masterClrMapping/>
  </p:clrMapOvr>
  <p:transition spd="med"/>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Iterators(cont)</a:t>
            </a:r>
          </a:p>
        </p:txBody>
      </p:sp>
      <p:sp>
        <p:nvSpPr>
          <p:cNvPr id="3" name="Content Placeholder 2"/>
          <p:cNvSpPr>
            <a:spLocks noGrp="1"/>
          </p:cNvSpPr>
          <p:nvPr>
            <p:ph idx="1"/>
          </p:nvPr>
        </p:nvSpPr>
        <p:spPr/>
        <p:txBody>
          <a:bodyPr/>
          <a:lstStyle/>
          <a:p>
            <a:r>
              <a:rPr lang="en-US" b="1" dirty="0"/>
              <a:t>Iterating Through an Iterator in Python</a:t>
            </a:r>
          </a:p>
          <a:p>
            <a:r>
              <a:rPr lang="en-US" dirty="0"/>
              <a:t>We use the </a:t>
            </a:r>
            <a:r>
              <a:rPr lang="en-US" dirty="0">
                <a:solidFill>
                  <a:srgbClr val="C00000"/>
                </a:solidFill>
              </a:rPr>
              <a:t>next() </a:t>
            </a:r>
            <a:r>
              <a:rPr lang="en-US" dirty="0"/>
              <a:t>function to manually iterate through all the items of an iterator</a:t>
            </a:r>
          </a:p>
          <a:p>
            <a:r>
              <a:rPr lang="en-US" dirty="0"/>
              <a:t>When we reach the end and there is no more data to be returned, it will raise </a:t>
            </a:r>
            <a:r>
              <a:rPr lang="en-US" dirty="0">
                <a:solidFill>
                  <a:srgbClr val="C00000"/>
                </a:solidFill>
                <a:highlight>
                  <a:srgbClr val="FFFF00"/>
                </a:highlight>
              </a:rPr>
              <a:t>StopIteration</a:t>
            </a:r>
          </a:p>
          <a:p>
            <a:r>
              <a:rPr lang="en-US" dirty="0"/>
              <a:t>An Example</a:t>
            </a:r>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589</a:t>
            </a:fld>
            <a:endParaRPr lang="en-US" altLang="en-US"/>
          </a:p>
        </p:txBody>
      </p:sp>
      <p:graphicFrame>
        <p:nvGraphicFramePr>
          <p:cNvPr id="6" name="Object 5"/>
          <p:cNvGraphicFramePr>
            <a:graphicFrameLocks noChangeAspect="1"/>
          </p:cNvGraphicFramePr>
          <p:nvPr>
            <p:extLst>
              <p:ext uri="{D42A27DB-BD31-4B8C-83A1-F6EECF244321}">
                <p14:modId xmlns:p14="http://schemas.microsoft.com/office/powerpoint/2010/main" val="1969424068"/>
              </p:ext>
            </p:extLst>
          </p:nvPr>
        </p:nvGraphicFramePr>
        <p:xfrm>
          <a:off x="533400" y="3444874"/>
          <a:ext cx="1524000" cy="1431925"/>
        </p:xfrm>
        <a:graphic>
          <a:graphicData uri="http://schemas.openxmlformats.org/presentationml/2006/ole">
            <mc:AlternateContent xmlns:mc="http://schemas.openxmlformats.org/markup-compatibility/2006">
              <mc:Choice xmlns:v="urn:schemas-microsoft-com:vml" Requires="v">
                <p:oleObj name="Packager Shell Object" showAsIcon="1" r:id="rId2" imgW="914400" imgH="806400" progId="Package">
                  <p:embed/>
                </p:oleObj>
              </mc:Choice>
              <mc:Fallback>
                <p:oleObj name="Packager Shell Object" showAsIcon="1" r:id="rId2" imgW="914400" imgH="806400" progId="Package">
                  <p:embed/>
                  <p:pic>
                    <p:nvPicPr>
                      <p:cNvPr id="6" name="Object 5"/>
                      <p:cNvPicPr/>
                      <p:nvPr/>
                    </p:nvPicPr>
                    <p:blipFill>
                      <a:blip r:embed="rId3"/>
                      <a:stretch>
                        <a:fillRect/>
                      </a:stretch>
                    </p:blipFill>
                    <p:spPr>
                      <a:xfrm>
                        <a:off x="533400" y="3444874"/>
                        <a:ext cx="1524000" cy="1431925"/>
                      </a:xfrm>
                      <a:prstGeom prst="rect">
                        <a:avLst/>
                      </a:prstGeom>
                    </p:spPr>
                  </p:pic>
                </p:oleObj>
              </mc:Fallback>
            </mc:AlternateContent>
          </a:graphicData>
        </a:graphic>
      </p:graphicFrame>
    </p:spTree>
    <p:extLst>
      <p:ext uri="{BB962C8B-B14F-4D97-AF65-F5344CB8AC3E}">
        <p14:creationId xmlns:p14="http://schemas.microsoft.com/office/powerpoint/2010/main" val="1512711777"/>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8AF6F-B668-47D0-AF28-4F0B62954F55}"/>
              </a:ext>
            </a:extLst>
          </p:cNvPr>
          <p:cNvSpPr>
            <a:spLocks noGrp="1"/>
          </p:cNvSpPr>
          <p:nvPr>
            <p:ph type="title"/>
          </p:nvPr>
        </p:nvSpPr>
        <p:spPr/>
        <p:txBody>
          <a:bodyPr/>
          <a:lstStyle/>
          <a:p>
            <a:r>
              <a:rPr lang="en-US" dirty="0"/>
              <a:t>Quiz 1</a:t>
            </a:r>
            <a:endParaRPr lang="en-CA" dirty="0"/>
          </a:p>
        </p:txBody>
      </p:sp>
      <p:sp>
        <p:nvSpPr>
          <p:cNvPr id="3" name="Content Placeholder 2">
            <a:extLst>
              <a:ext uri="{FF2B5EF4-FFF2-40B4-BE49-F238E27FC236}">
                <a16:creationId xmlns:a16="http://schemas.microsoft.com/office/drawing/2014/main" id="{B0316EAD-2441-44BC-8ACD-EA73DAE12C9A}"/>
              </a:ext>
            </a:extLst>
          </p:cNvPr>
          <p:cNvSpPr>
            <a:spLocks noGrp="1"/>
          </p:cNvSpPr>
          <p:nvPr>
            <p:ph idx="1"/>
          </p:nvPr>
        </p:nvSpPr>
        <p:spPr/>
        <p:txBody>
          <a:bodyPr/>
          <a:lstStyle/>
          <a:p>
            <a:r>
              <a:rPr lang="en-US" b="1" dirty="0"/>
              <a:t>5. What Python built-in function returns the unique identifier assigned to an object:</a:t>
            </a:r>
          </a:p>
          <a:p>
            <a:endParaRPr lang="en-US" dirty="0"/>
          </a:p>
          <a:p>
            <a:r>
              <a:rPr lang="en-US" dirty="0"/>
              <a:t>A   identity()</a:t>
            </a:r>
          </a:p>
          <a:p>
            <a:endParaRPr lang="en-US" dirty="0"/>
          </a:p>
          <a:p>
            <a:r>
              <a:rPr lang="en-US" dirty="0"/>
              <a:t>B   id()</a:t>
            </a:r>
          </a:p>
          <a:p>
            <a:endParaRPr lang="en-US" dirty="0"/>
          </a:p>
          <a:p>
            <a:r>
              <a:rPr lang="en-US" dirty="0"/>
              <a:t>C   </a:t>
            </a:r>
            <a:r>
              <a:rPr lang="en-US" dirty="0" err="1"/>
              <a:t>refnum</a:t>
            </a:r>
            <a:r>
              <a:rPr lang="en-US" dirty="0"/>
              <a:t>()</a:t>
            </a:r>
          </a:p>
          <a:p>
            <a:endParaRPr lang="en-US" dirty="0"/>
          </a:p>
          <a:p>
            <a:r>
              <a:rPr lang="en-US" dirty="0"/>
              <a:t>D   ref()</a:t>
            </a:r>
            <a:endParaRPr lang="en-CA" dirty="0"/>
          </a:p>
        </p:txBody>
      </p:sp>
      <p:sp>
        <p:nvSpPr>
          <p:cNvPr id="4" name="Slide Number Placeholder 3">
            <a:extLst>
              <a:ext uri="{FF2B5EF4-FFF2-40B4-BE49-F238E27FC236}">
                <a16:creationId xmlns:a16="http://schemas.microsoft.com/office/drawing/2014/main" id="{0FDB0EEC-9AB5-466D-A784-11C3B8EDD629}"/>
              </a:ext>
            </a:extLst>
          </p:cNvPr>
          <p:cNvSpPr>
            <a:spLocks noGrp="1"/>
          </p:cNvSpPr>
          <p:nvPr>
            <p:ph type="sldNum" sz="quarter" idx="10"/>
          </p:nvPr>
        </p:nvSpPr>
        <p:spPr/>
        <p:txBody>
          <a:bodyPr/>
          <a:lstStyle/>
          <a:p>
            <a:pPr>
              <a:defRPr/>
            </a:pPr>
            <a:fld id="{6DB1FBA9-0009-47E9-8D28-5B0116D2432D}" type="slidenum">
              <a:rPr lang="en-US" altLang="en-US" smtClean="0"/>
              <a:pPr>
                <a:defRPr/>
              </a:pPr>
              <a:t>59</a:t>
            </a:fld>
            <a:endParaRPr lang="en-US" altLang="en-US"/>
          </a:p>
        </p:txBody>
      </p:sp>
    </p:spTree>
    <p:extLst>
      <p:ext uri="{BB962C8B-B14F-4D97-AF65-F5344CB8AC3E}">
        <p14:creationId xmlns:p14="http://schemas.microsoft.com/office/powerpoint/2010/main" val="1730439714"/>
      </p:ext>
    </p:extLst>
  </p:cSld>
  <p:clrMapOvr>
    <a:masterClrMapping/>
  </p:clrMapOvr>
  <p:transition spd="med"/>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Iterators(cont)</a:t>
            </a:r>
          </a:p>
        </p:txBody>
      </p:sp>
      <p:sp>
        <p:nvSpPr>
          <p:cNvPr id="3" name="Content Placeholder 2"/>
          <p:cNvSpPr>
            <a:spLocks noGrp="1"/>
          </p:cNvSpPr>
          <p:nvPr>
            <p:ph idx="1"/>
          </p:nvPr>
        </p:nvSpPr>
        <p:spPr/>
        <p:txBody>
          <a:bodyPr/>
          <a:lstStyle/>
          <a:p>
            <a:r>
              <a:rPr lang="en-US" dirty="0"/>
              <a:t>Open the </a:t>
            </a:r>
            <a:r>
              <a:rPr lang="en-US" b="1" dirty="0">
                <a:solidFill>
                  <a:srgbClr val="C00000"/>
                </a:solidFill>
              </a:rPr>
              <a:t>Iterexample.txt </a:t>
            </a:r>
            <a:r>
              <a:rPr lang="en-US" b="1" dirty="0"/>
              <a:t>(see last slide) </a:t>
            </a:r>
            <a:r>
              <a:rPr lang="en-US" dirty="0"/>
              <a:t>and run the code</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590</a:t>
            </a:fld>
            <a:endParaRPr lang="en-US" altLang="en-US"/>
          </a:p>
        </p:txBody>
      </p:sp>
      <p:pic>
        <p:nvPicPr>
          <p:cNvPr id="5" name="Picture 4"/>
          <p:cNvPicPr>
            <a:picLocks noChangeAspect="1"/>
          </p:cNvPicPr>
          <p:nvPr/>
        </p:nvPicPr>
        <p:blipFill>
          <a:blip r:embed="rId2"/>
          <a:stretch>
            <a:fillRect/>
          </a:stretch>
        </p:blipFill>
        <p:spPr>
          <a:xfrm>
            <a:off x="838200" y="1447800"/>
            <a:ext cx="6629400" cy="3705225"/>
          </a:xfrm>
          <a:prstGeom prst="rect">
            <a:avLst/>
          </a:prstGeom>
        </p:spPr>
      </p:pic>
      <p:pic>
        <p:nvPicPr>
          <p:cNvPr id="6" name="Picture 5"/>
          <p:cNvPicPr>
            <a:picLocks noChangeAspect="1"/>
          </p:cNvPicPr>
          <p:nvPr/>
        </p:nvPicPr>
        <p:blipFill>
          <a:blip r:embed="rId3"/>
          <a:stretch>
            <a:fillRect/>
          </a:stretch>
        </p:blipFill>
        <p:spPr>
          <a:xfrm>
            <a:off x="778669" y="5229225"/>
            <a:ext cx="6765131" cy="1295400"/>
          </a:xfrm>
          <a:prstGeom prst="rect">
            <a:avLst/>
          </a:prstGeom>
        </p:spPr>
      </p:pic>
    </p:spTree>
    <p:extLst>
      <p:ext uri="{BB962C8B-B14F-4D97-AF65-F5344CB8AC3E}">
        <p14:creationId xmlns:p14="http://schemas.microsoft.com/office/powerpoint/2010/main" val="60441107"/>
      </p:ext>
    </p:extLst>
  </p:cSld>
  <p:clrMapOvr>
    <a:masterClrMapping/>
  </p:clrMapOvr>
  <p:transition spd="med"/>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Iterators(cont)</a:t>
            </a:r>
          </a:p>
        </p:txBody>
      </p:sp>
      <p:sp>
        <p:nvSpPr>
          <p:cNvPr id="3" name="Content Placeholder 2"/>
          <p:cNvSpPr>
            <a:spLocks noGrp="1"/>
          </p:cNvSpPr>
          <p:nvPr>
            <p:ph idx="1"/>
          </p:nvPr>
        </p:nvSpPr>
        <p:spPr/>
        <p:txBody>
          <a:bodyPr/>
          <a:lstStyle/>
          <a:p>
            <a:r>
              <a:rPr lang="en-US" dirty="0"/>
              <a:t>A more elegant way of automatically iterating is by using the </a:t>
            </a:r>
            <a:r>
              <a:rPr lang="en-US" dirty="0">
                <a:solidFill>
                  <a:srgbClr val="C00000"/>
                </a:solidFill>
              </a:rPr>
              <a:t>for loop</a:t>
            </a:r>
          </a:p>
          <a:p>
            <a:endParaRPr lang="en-US" dirty="0"/>
          </a:p>
          <a:p>
            <a:r>
              <a:rPr lang="en-US" dirty="0"/>
              <a:t>Using this, we can iterate over any object that can return an iterator, for example list, string, file </a:t>
            </a:r>
            <a:r>
              <a:rPr lang="en-US" dirty="0" err="1"/>
              <a:t>etc</a:t>
            </a:r>
            <a:endParaRPr lang="en-US" dirty="0"/>
          </a:p>
          <a:p>
            <a:endParaRPr lang="en-US" i="1" dirty="0">
              <a:solidFill>
                <a:srgbClr val="C00000"/>
              </a:solidFill>
            </a:endParaRPr>
          </a:p>
          <a:p>
            <a:r>
              <a:rPr lang="en-US" i="1" dirty="0">
                <a:solidFill>
                  <a:srgbClr val="C00000"/>
                </a:solidFill>
              </a:rPr>
              <a:t>for element in </a:t>
            </a:r>
            <a:r>
              <a:rPr lang="en-US" i="1" dirty="0" err="1">
                <a:solidFill>
                  <a:srgbClr val="C00000"/>
                </a:solidFill>
              </a:rPr>
              <a:t>my_list</a:t>
            </a:r>
            <a:r>
              <a:rPr lang="en-US" i="1" dirty="0">
                <a:solidFill>
                  <a:srgbClr val="C00000"/>
                </a:solidFill>
              </a:rPr>
              <a:t>:</a:t>
            </a:r>
          </a:p>
          <a:p>
            <a:r>
              <a:rPr lang="en-US" i="1" dirty="0">
                <a:solidFill>
                  <a:srgbClr val="C00000"/>
                </a:solidFill>
              </a:rPr>
              <a:t>    print(element)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591</a:t>
            </a:fld>
            <a:endParaRPr lang="en-US" altLang="en-US"/>
          </a:p>
        </p:txBody>
      </p:sp>
      <p:pic>
        <p:nvPicPr>
          <p:cNvPr id="5" name="Picture 4"/>
          <p:cNvPicPr>
            <a:picLocks noChangeAspect="1"/>
          </p:cNvPicPr>
          <p:nvPr/>
        </p:nvPicPr>
        <p:blipFill>
          <a:blip r:embed="rId2"/>
          <a:stretch>
            <a:fillRect/>
          </a:stretch>
        </p:blipFill>
        <p:spPr>
          <a:xfrm>
            <a:off x="175098" y="4495800"/>
            <a:ext cx="7496175" cy="2066925"/>
          </a:xfrm>
          <a:prstGeom prst="rect">
            <a:avLst/>
          </a:prstGeom>
        </p:spPr>
      </p:pic>
    </p:spTree>
    <p:extLst>
      <p:ext uri="{BB962C8B-B14F-4D97-AF65-F5344CB8AC3E}">
        <p14:creationId xmlns:p14="http://schemas.microsoft.com/office/powerpoint/2010/main" val="3511076358"/>
      </p:ext>
    </p:extLst>
  </p:cSld>
  <p:clrMapOvr>
    <a:masterClrMapping/>
  </p:clrMapOvr>
  <p:transition spd="med"/>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Iterators(cont)</a:t>
            </a:r>
          </a:p>
        </p:txBody>
      </p:sp>
      <p:sp>
        <p:nvSpPr>
          <p:cNvPr id="3" name="Content Placeholder 2"/>
          <p:cNvSpPr>
            <a:spLocks noGrp="1"/>
          </p:cNvSpPr>
          <p:nvPr>
            <p:ph idx="1"/>
          </p:nvPr>
        </p:nvSpPr>
        <p:spPr/>
        <p:txBody>
          <a:bodyPr/>
          <a:lstStyle/>
          <a:p>
            <a:r>
              <a:rPr lang="en-US" dirty="0"/>
              <a:t>How a </a:t>
            </a:r>
            <a:r>
              <a:rPr lang="en-US" dirty="0">
                <a:solidFill>
                  <a:srgbClr val="C00000"/>
                </a:solidFill>
              </a:rPr>
              <a:t>for</a:t>
            </a:r>
            <a:r>
              <a:rPr lang="en-US" dirty="0"/>
              <a:t> loop really works?</a:t>
            </a:r>
          </a:p>
          <a:p>
            <a:r>
              <a:rPr lang="en-US" dirty="0"/>
              <a:t>In the previous example, the for loop was able to iterate automatically through the list</a:t>
            </a:r>
          </a:p>
          <a:p>
            <a:r>
              <a:rPr lang="en-US" dirty="0"/>
              <a:t>In fact the for loop can iterate over any iterable</a:t>
            </a:r>
          </a:p>
          <a:p>
            <a:r>
              <a:rPr lang="en-US" dirty="0"/>
              <a:t>Let's take a closer look at how the for loop is actually implemented in Python</a:t>
            </a:r>
          </a:p>
          <a:p>
            <a:endParaRPr lang="en-US" i="1" dirty="0">
              <a:solidFill>
                <a:srgbClr val="C00000"/>
              </a:solidFill>
            </a:endParaRPr>
          </a:p>
          <a:p>
            <a:r>
              <a:rPr lang="en-US" i="1" dirty="0">
                <a:solidFill>
                  <a:srgbClr val="C00000"/>
                </a:solidFill>
              </a:rPr>
              <a:t>for element in iterable:</a:t>
            </a:r>
          </a:p>
          <a:p>
            <a:r>
              <a:rPr lang="en-US" i="1" dirty="0">
                <a:solidFill>
                  <a:srgbClr val="C00000"/>
                </a:solidFill>
              </a:rPr>
              <a:t>    # do something with element</a:t>
            </a:r>
          </a:p>
          <a:p>
            <a:r>
              <a:rPr lang="en-US" i="1" dirty="0">
                <a:solidFill>
                  <a:srgbClr val="C00000"/>
                </a:solidFill>
              </a:rPr>
              <a:t>    # continue with code</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592</a:t>
            </a:fld>
            <a:endParaRPr lang="en-US" altLang="en-US"/>
          </a:p>
        </p:txBody>
      </p:sp>
    </p:spTree>
    <p:extLst>
      <p:ext uri="{BB962C8B-B14F-4D97-AF65-F5344CB8AC3E}">
        <p14:creationId xmlns:p14="http://schemas.microsoft.com/office/powerpoint/2010/main" val="301886447"/>
      </p:ext>
    </p:extLst>
  </p:cSld>
  <p:clrMapOvr>
    <a:masterClrMapping/>
  </p:clrMapOvr>
  <p:transition spd="med"/>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Iterators(cont)</a:t>
            </a:r>
          </a:p>
        </p:txBody>
      </p:sp>
      <p:sp>
        <p:nvSpPr>
          <p:cNvPr id="3" name="Content Placeholder 2"/>
          <p:cNvSpPr>
            <a:spLocks noGrp="1"/>
          </p:cNvSpPr>
          <p:nvPr>
            <p:ph idx="1"/>
          </p:nvPr>
        </p:nvSpPr>
        <p:spPr/>
        <p:txBody>
          <a:bodyPr/>
          <a:lstStyle/>
          <a:p>
            <a:r>
              <a:rPr lang="en-US" dirty="0"/>
              <a:t>This is implemented as:</a:t>
            </a:r>
          </a:p>
          <a:p>
            <a:r>
              <a:rPr lang="en-US" i="1" dirty="0">
                <a:solidFill>
                  <a:srgbClr val="C00000"/>
                </a:solidFill>
              </a:rPr>
              <a:t># infinite loop</a:t>
            </a:r>
          </a:p>
          <a:p>
            <a:r>
              <a:rPr lang="en-US" i="1" dirty="0">
                <a:solidFill>
                  <a:srgbClr val="C00000"/>
                </a:solidFill>
              </a:rPr>
              <a:t> while True:</a:t>
            </a:r>
          </a:p>
          <a:p>
            <a:r>
              <a:rPr lang="en-US" i="1" dirty="0">
                <a:solidFill>
                  <a:srgbClr val="C00000"/>
                </a:solidFill>
              </a:rPr>
              <a:t>     try: </a:t>
            </a:r>
          </a:p>
          <a:p>
            <a:r>
              <a:rPr lang="en-US" i="1" dirty="0">
                <a:solidFill>
                  <a:srgbClr val="C00000"/>
                </a:solidFill>
              </a:rPr>
              <a:t>        # get the next item</a:t>
            </a:r>
          </a:p>
          <a:p>
            <a:r>
              <a:rPr lang="en-US" i="1" dirty="0">
                <a:solidFill>
                  <a:srgbClr val="C00000"/>
                </a:solidFill>
              </a:rPr>
              <a:t>        element = next(</a:t>
            </a:r>
            <a:r>
              <a:rPr lang="en-US" i="1" dirty="0" err="1">
                <a:solidFill>
                  <a:srgbClr val="C00000"/>
                </a:solidFill>
              </a:rPr>
              <a:t>iter_obj</a:t>
            </a:r>
            <a:r>
              <a:rPr lang="en-US" i="1" dirty="0">
                <a:solidFill>
                  <a:srgbClr val="C00000"/>
                </a:solidFill>
              </a:rPr>
              <a:t>) </a:t>
            </a:r>
          </a:p>
          <a:p>
            <a:r>
              <a:rPr lang="en-US" i="1" dirty="0">
                <a:solidFill>
                  <a:srgbClr val="C00000"/>
                </a:solidFill>
              </a:rPr>
              <a:t>        # do something with element</a:t>
            </a:r>
          </a:p>
          <a:p>
            <a:r>
              <a:rPr lang="en-US" i="1" dirty="0">
                <a:solidFill>
                  <a:srgbClr val="C00000"/>
                </a:solidFill>
              </a:rPr>
              <a:t>     except StopIteration:</a:t>
            </a:r>
          </a:p>
          <a:p>
            <a:r>
              <a:rPr lang="en-US" i="1" dirty="0">
                <a:solidFill>
                  <a:srgbClr val="C00000"/>
                </a:solidFill>
              </a:rPr>
              <a:t>        # if StopIteration is raised, break from loop</a:t>
            </a:r>
          </a:p>
          <a:p>
            <a:r>
              <a:rPr lang="en-US" i="1" dirty="0">
                <a:solidFill>
                  <a:srgbClr val="C00000"/>
                </a:solidFill>
              </a:rPr>
              <a:t>         break</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593</a:t>
            </a:fld>
            <a:endParaRPr lang="en-US" altLang="en-US"/>
          </a:p>
        </p:txBody>
      </p:sp>
    </p:spTree>
    <p:extLst>
      <p:ext uri="{BB962C8B-B14F-4D97-AF65-F5344CB8AC3E}">
        <p14:creationId xmlns:p14="http://schemas.microsoft.com/office/powerpoint/2010/main" val="685875589"/>
      </p:ext>
    </p:extLst>
  </p:cSld>
  <p:clrMapOvr>
    <a:masterClrMapping/>
  </p:clrMapOvr>
  <p:transition spd="med"/>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Iterators(cont)</a:t>
            </a:r>
          </a:p>
        </p:txBody>
      </p:sp>
      <p:sp>
        <p:nvSpPr>
          <p:cNvPr id="3" name="Content Placeholder 2"/>
          <p:cNvSpPr>
            <a:spLocks noGrp="1"/>
          </p:cNvSpPr>
          <p:nvPr>
            <p:ph idx="1"/>
          </p:nvPr>
        </p:nvSpPr>
        <p:spPr/>
        <p:txBody>
          <a:bodyPr/>
          <a:lstStyle/>
          <a:p>
            <a:r>
              <a:rPr lang="en-US" dirty="0"/>
              <a:t>Here’s what’s going on with an infinite loop</a:t>
            </a:r>
          </a:p>
          <a:p>
            <a:r>
              <a:rPr lang="en-US" dirty="0"/>
              <a:t>The for loop creates an iterator object, </a:t>
            </a:r>
            <a:r>
              <a:rPr lang="en-US" b="1" dirty="0" err="1">
                <a:solidFill>
                  <a:srgbClr val="C00000"/>
                </a:solidFill>
              </a:rPr>
              <a:t>iter_obj</a:t>
            </a:r>
            <a:r>
              <a:rPr lang="en-US" dirty="0"/>
              <a:t> by calling </a:t>
            </a:r>
            <a:r>
              <a:rPr lang="en-US" b="1" dirty="0">
                <a:solidFill>
                  <a:srgbClr val="C00000"/>
                </a:solidFill>
              </a:rPr>
              <a:t>iter()</a:t>
            </a:r>
            <a:r>
              <a:rPr lang="en-US" b="1" dirty="0"/>
              <a:t> </a:t>
            </a:r>
            <a:r>
              <a:rPr lang="en-US" dirty="0"/>
              <a:t>on the iterable</a:t>
            </a:r>
          </a:p>
          <a:p>
            <a:r>
              <a:rPr lang="en-US" dirty="0"/>
              <a:t>Ironically, this </a:t>
            </a:r>
            <a:r>
              <a:rPr lang="en-US" b="1" dirty="0">
                <a:solidFill>
                  <a:srgbClr val="C00000"/>
                </a:solidFill>
              </a:rPr>
              <a:t>for loop </a:t>
            </a:r>
            <a:r>
              <a:rPr lang="en-US" dirty="0"/>
              <a:t>is implemented as an </a:t>
            </a:r>
            <a:r>
              <a:rPr lang="en-US" b="1" dirty="0">
                <a:solidFill>
                  <a:srgbClr val="C00000"/>
                </a:solidFill>
              </a:rPr>
              <a:t>infinite while loop</a:t>
            </a:r>
          </a:p>
          <a:p>
            <a:r>
              <a:rPr lang="en-US" dirty="0"/>
              <a:t>Inside the loop, it calls </a:t>
            </a:r>
            <a:r>
              <a:rPr lang="en-US" b="1" dirty="0">
                <a:solidFill>
                  <a:srgbClr val="C00000"/>
                </a:solidFill>
              </a:rPr>
              <a:t>next() </a:t>
            </a:r>
            <a:r>
              <a:rPr lang="en-US" dirty="0"/>
              <a:t>to get the next element and executes the body of the for loop with this value</a:t>
            </a:r>
          </a:p>
          <a:p>
            <a:r>
              <a:rPr lang="en-US" dirty="0"/>
              <a:t>After all the items exhaust, </a:t>
            </a:r>
            <a:r>
              <a:rPr lang="en-US" b="1" dirty="0">
                <a:solidFill>
                  <a:srgbClr val="C00000"/>
                </a:solidFill>
              </a:rPr>
              <a:t>StopIteration</a:t>
            </a:r>
            <a:r>
              <a:rPr lang="en-US" dirty="0"/>
              <a:t> is raised which is internally caught and the loop ends</a:t>
            </a:r>
          </a:p>
          <a:p>
            <a:r>
              <a:rPr lang="en-US" dirty="0"/>
              <a:t>Note that any other kind of exception will pass through</a:t>
            </a:r>
          </a:p>
          <a:p>
            <a:endParaRPr lang="en-US" dirty="0"/>
          </a:p>
          <a:p>
            <a:r>
              <a:rPr lang="en-US" dirty="0"/>
              <a:t>Remember:</a:t>
            </a:r>
          </a:p>
          <a:p>
            <a:r>
              <a:rPr lang="en-US" i="1" dirty="0">
                <a:solidFill>
                  <a:srgbClr val="C00000"/>
                </a:solidFill>
                <a:highlight>
                  <a:srgbClr val="FFFF00"/>
                </a:highlight>
              </a:rPr>
              <a:t>Here’s how to create an </a:t>
            </a:r>
            <a:r>
              <a:rPr lang="en-US" i="1" dirty="0" err="1">
                <a:solidFill>
                  <a:srgbClr val="C00000"/>
                </a:solidFill>
                <a:highlight>
                  <a:srgbClr val="FFFF00"/>
                </a:highlight>
              </a:rPr>
              <a:t>iterable</a:t>
            </a:r>
            <a:endParaRPr lang="en-US" i="1" dirty="0">
              <a:solidFill>
                <a:srgbClr val="C00000"/>
              </a:solidFill>
              <a:highlight>
                <a:srgbClr val="FFFF00"/>
              </a:highlight>
            </a:endParaRPr>
          </a:p>
          <a:p>
            <a:r>
              <a:rPr lang="en-US" i="1" dirty="0">
                <a:solidFill>
                  <a:srgbClr val="C00000"/>
                </a:solidFill>
                <a:highlight>
                  <a:srgbClr val="FFFF00"/>
                </a:highlight>
              </a:rPr>
              <a:t># create an iterator object from that </a:t>
            </a:r>
            <a:r>
              <a:rPr lang="en-US" i="1" dirty="0" err="1">
                <a:solidFill>
                  <a:srgbClr val="C00000"/>
                </a:solidFill>
                <a:highlight>
                  <a:srgbClr val="FFFF00"/>
                </a:highlight>
              </a:rPr>
              <a:t>iterable</a:t>
            </a:r>
            <a:endParaRPr lang="en-US" i="1" dirty="0">
              <a:solidFill>
                <a:srgbClr val="C00000"/>
              </a:solidFill>
              <a:highlight>
                <a:srgbClr val="FFFF00"/>
              </a:highlight>
            </a:endParaRPr>
          </a:p>
          <a:p>
            <a:r>
              <a:rPr lang="en-US" i="1" dirty="0" err="1">
                <a:solidFill>
                  <a:srgbClr val="C00000"/>
                </a:solidFill>
                <a:highlight>
                  <a:srgbClr val="FFFF00"/>
                </a:highlight>
              </a:rPr>
              <a:t>iter_obj</a:t>
            </a:r>
            <a:r>
              <a:rPr lang="en-US" i="1" dirty="0">
                <a:solidFill>
                  <a:srgbClr val="C00000"/>
                </a:solidFill>
                <a:highlight>
                  <a:srgbClr val="FFFF00"/>
                </a:highlight>
              </a:rPr>
              <a:t> = </a:t>
            </a:r>
            <a:r>
              <a:rPr lang="en-US" i="1" dirty="0" err="1">
                <a:solidFill>
                  <a:srgbClr val="C00000"/>
                </a:solidFill>
                <a:highlight>
                  <a:srgbClr val="FFFF00"/>
                </a:highlight>
              </a:rPr>
              <a:t>iter</a:t>
            </a:r>
            <a:r>
              <a:rPr lang="en-US" i="1" dirty="0">
                <a:solidFill>
                  <a:srgbClr val="C00000"/>
                </a:solidFill>
                <a:highlight>
                  <a:srgbClr val="FFFF00"/>
                </a:highlight>
              </a:rPr>
              <a:t>(</a:t>
            </a:r>
            <a:r>
              <a:rPr lang="en-US" i="1" dirty="0" err="1">
                <a:solidFill>
                  <a:srgbClr val="C00000"/>
                </a:solidFill>
                <a:highlight>
                  <a:srgbClr val="FFFF00"/>
                </a:highlight>
              </a:rPr>
              <a:t>iterable</a:t>
            </a:r>
            <a:r>
              <a:rPr lang="en-US" i="1" dirty="0">
                <a:solidFill>
                  <a:srgbClr val="C00000"/>
                </a:solidFill>
                <a:highlight>
                  <a:srgbClr val="FFFF00"/>
                </a:highlight>
              </a:rPr>
              <a:t>) </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594</a:t>
            </a:fld>
            <a:endParaRPr lang="en-US" altLang="en-US"/>
          </a:p>
        </p:txBody>
      </p:sp>
    </p:spTree>
    <p:extLst>
      <p:ext uri="{BB962C8B-B14F-4D97-AF65-F5344CB8AC3E}">
        <p14:creationId xmlns:p14="http://schemas.microsoft.com/office/powerpoint/2010/main" val="806033125"/>
      </p:ext>
    </p:extLst>
  </p:cSld>
  <p:clrMapOvr>
    <a:masterClrMapping/>
  </p:clrMapOvr>
  <p:transition spd="med"/>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Iterators(cont)</a:t>
            </a:r>
          </a:p>
        </p:txBody>
      </p:sp>
      <p:sp>
        <p:nvSpPr>
          <p:cNvPr id="3" name="Content Placeholder 2"/>
          <p:cNvSpPr>
            <a:spLocks noGrp="1"/>
          </p:cNvSpPr>
          <p:nvPr>
            <p:ph idx="1"/>
          </p:nvPr>
        </p:nvSpPr>
        <p:spPr/>
        <p:txBody>
          <a:bodyPr/>
          <a:lstStyle/>
          <a:p>
            <a:r>
              <a:rPr lang="en-US" b="1" dirty="0">
                <a:solidFill>
                  <a:srgbClr val="C00000"/>
                </a:solidFill>
              </a:rPr>
              <a:t>Building Your Own Iterator in Python</a:t>
            </a:r>
          </a:p>
          <a:p>
            <a:r>
              <a:rPr lang="en-US" dirty="0"/>
              <a:t>Building an iterator from scratch is easy in Python</a:t>
            </a:r>
          </a:p>
          <a:p>
            <a:r>
              <a:rPr lang="en-US" dirty="0"/>
              <a:t>We just have to implement the methods </a:t>
            </a:r>
            <a:r>
              <a:rPr lang="en-US" dirty="0">
                <a:solidFill>
                  <a:srgbClr val="C00000"/>
                </a:solidFill>
              </a:rPr>
              <a:t>__iter__() </a:t>
            </a:r>
            <a:r>
              <a:rPr lang="en-US" dirty="0"/>
              <a:t>and </a:t>
            </a:r>
            <a:r>
              <a:rPr lang="en-US" dirty="0">
                <a:solidFill>
                  <a:srgbClr val="C00000"/>
                </a:solidFill>
              </a:rPr>
              <a:t>__next__()</a:t>
            </a:r>
          </a:p>
          <a:p>
            <a:r>
              <a:rPr lang="en-US" dirty="0">
                <a:highlight>
                  <a:srgbClr val="FFFF00"/>
                </a:highlight>
              </a:rPr>
              <a:t>The </a:t>
            </a:r>
            <a:r>
              <a:rPr lang="en-US" dirty="0">
                <a:solidFill>
                  <a:srgbClr val="C00000"/>
                </a:solidFill>
                <a:highlight>
                  <a:srgbClr val="FFFF00"/>
                </a:highlight>
              </a:rPr>
              <a:t>__iter__() </a:t>
            </a:r>
            <a:r>
              <a:rPr lang="en-US" dirty="0">
                <a:highlight>
                  <a:srgbClr val="FFFF00"/>
                </a:highlight>
              </a:rPr>
              <a:t>method returns the iterator object itself</a:t>
            </a:r>
          </a:p>
          <a:p>
            <a:r>
              <a:rPr lang="en-US" dirty="0"/>
              <a:t>If required, some initialization can be performed</a:t>
            </a:r>
          </a:p>
          <a:p>
            <a:r>
              <a:rPr lang="en-US" dirty="0">
                <a:highlight>
                  <a:srgbClr val="FFFF00"/>
                </a:highlight>
              </a:rPr>
              <a:t>The </a:t>
            </a:r>
            <a:r>
              <a:rPr lang="en-US" dirty="0">
                <a:solidFill>
                  <a:srgbClr val="C00000"/>
                </a:solidFill>
                <a:highlight>
                  <a:srgbClr val="FFFF00"/>
                </a:highlight>
              </a:rPr>
              <a:t>__next__() </a:t>
            </a:r>
            <a:r>
              <a:rPr lang="en-US" dirty="0">
                <a:highlight>
                  <a:srgbClr val="FFFF00"/>
                </a:highlight>
              </a:rPr>
              <a:t>method must return the next item in the sequence</a:t>
            </a:r>
          </a:p>
          <a:p>
            <a:r>
              <a:rPr lang="en-US" dirty="0"/>
              <a:t>On reaching the end, and in subsequent calls, it must raise </a:t>
            </a:r>
            <a:r>
              <a:rPr lang="en-US" dirty="0">
                <a:solidFill>
                  <a:srgbClr val="C00000"/>
                </a:solidFill>
              </a:rPr>
              <a:t>StopIteration</a:t>
            </a:r>
          </a:p>
          <a:p>
            <a:r>
              <a:rPr lang="en-US" dirty="0"/>
              <a:t>Here, we show an example that will give us next power of 3 in each iteration</a:t>
            </a:r>
          </a:p>
          <a:p>
            <a:r>
              <a:rPr lang="en-US" dirty="0"/>
              <a:t>Power exponent starts from zero up to a user set number</a:t>
            </a:r>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595</a:t>
            </a:fld>
            <a:endParaRPr lang="en-US" altLang="en-US"/>
          </a:p>
        </p:txBody>
      </p:sp>
      <p:graphicFrame>
        <p:nvGraphicFramePr>
          <p:cNvPr id="5" name="Object 4"/>
          <p:cNvGraphicFramePr>
            <a:graphicFrameLocks noChangeAspect="1"/>
          </p:cNvGraphicFramePr>
          <p:nvPr>
            <p:extLst>
              <p:ext uri="{D42A27DB-BD31-4B8C-83A1-F6EECF244321}">
                <p14:modId xmlns:p14="http://schemas.microsoft.com/office/powerpoint/2010/main" val="1220798119"/>
              </p:ext>
            </p:extLst>
          </p:nvPr>
        </p:nvGraphicFramePr>
        <p:xfrm>
          <a:off x="863600" y="5267325"/>
          <a:ext cx="1857375" cy="750888"/>
        </p:xfrm>
        <a:graphic>
          <a:graphicData uri="http://schemas.openxmlformats.org/presentationml/2006/ole">
            <mc:AlternateContent xmlns:mc="http://schemas.openxmlformats.org/markup-compatibility/2006">
              <mc:Choice xmlns:v="urn:schemas-microsoft-com:vml" Requires="v">
                <p:oleObj name="Packager Shell Object" showAsIcon="1" r:id="rId2" imgW="967680" imgH="439560" progId="Package">
                  <p:embed/>
                </p:oleObj>
              </mc:Choice>
              <mc:Fallback>
                <p:oleObj name="Packager Shell Object" showAsIcon="1" r:id="rId2" imgW="967680" imgH="439560" progId="Package">
                  <p:embed/>
                  <p:pic>
                    <p:nvPicPr>
                      <p:cNvPr id="5" name="Object 4"/>
                      <p:cNvPicPr/>
                      <p:nvPr/>
                    </p:nvPicPr>
                    <p:blipFill>
                      <a:blip r:embed="rId3"/>
                      <a:stretch>
                        <a:fillRect/>
                      </a:stretch>
                    </p:blipFill>
                    <p:spPr>
                      <a:xfrm>
                        <a:off x="863600" y="5267325"/>
                        <a:ext cx="1857375" cy="750888"/>
                      </a:xfrm>
                      <a:prstGeom prst="rect">
                        <a:avLst/>
                      </a:prstGeom>
                    </p:spPr>
                  </p:pic>
                </p:oleObj>
              </mc:Fallback>
            </mc:AlternateContent>
          </a:graphicData>
        </a:graphic>
      </p:graphicFrame>
    </p:spTree>
    <p:extLst>
      <p:ext uri="{BB962C8B-B14F-4D97-AF65-F5344CB8AC3E}">
        <p14:creationId xmlns:p14="http://schemas.microsoft.com/office/powerpoint/2010/main" val="787343261"/>
      </p:ext>
    </p:extLst>
  </p:cSld>
  <p:clrMapOvr>
    <a:masterClrMapping/>
  </p:clrMapOvr>
  <p:transition spd="med"/>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Iterators(cont)</a:t>
            </a:r>
          </a:p>
        </p:txBody>
      </p:sp>
      <p:sp>
        <p:nvSpPr>
          <p:cNvPr id="3" name="Content Placeholder 2"/>
          <p:cNvSpPr>
            <a:spLocks noGrp="1"/>
          </p:cNvSpPr>
          <p:nvPr>
            <p:ph idx="1"/>
          </p:nvPr>
        </p:nvSpPr>
        <p:spPr/>
        <p:txBody>
          <a:bodyPr/>
          <a:lstStyle/>
          <a:p>
            <a:r>
              <a:rPr lang="en-US" dirty="0"/>
              <a:t>Open </a:t>
            </a:r>
            <a:r>
              <a:rPr lang="en-US" dirty="0">
                <a:solidFill>
                  <a:srgbClr val="C00000"/>
                </a:solidFill>
              </a:rPr>
              <a:t>MyOwnIterator.txt </a:t>
            </a:r>
            <a:r>
              <a:rPr lang="en-US" dirty="0"/>
              <a:t>and run the code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596</a:t>
            </a:fld>
            <a:endParaRPr lang="en-US" altLang="en-US"/>
          </a:p>
        </p:txBody>
      </p:sp>
      <p:pic>
        <p:nvPicPr>
          <p:cNvPr id="5" name="Picture 4"/>
          <p:cNvPicPr>
            <a:picLocks noChangeAspect="1"/>
          </p:cNvPicPr>
          <p:nvPr/>
        </p:nvPicPr>
        <p:blipFill>
          <a:blip r:embed="rId2"/>
          <a:stretch>
            <a:fillRect/>
          </a:stretch>
        </p:blipFill>
        <p:spPr>
          <a:xfrm>
            <a:off x="304800" y="1447800"/>
            <a:ext cx="6267450" cy="2995613"/>
          </a:xfrm>
          <a:prstGeom prst="rect">
            <a:avLst/>
          </a:prstGeom>
        </p:spPr>
      </p:pic>
      <p:pic>
        <p:nvPicPr>
          <p:cNvPr id="6" name="Picture 5"/>
          <p:cNvPicPr>
            <a:picLocks noChangeAspect="1"/>
          </p:cNvPicPr>
          <p:nvPr/>
        </p:nvPicPr>
        <p:blipFill>
          <a:blip r:embed="rId3"/>
          <a:stretch>
            <a:fillRect/>
          </a:stretch>
        </p:blipFill>
        <p:spPr>
          <a:xfrm>
            <a:off x="292895" y="4495801"/>
            <a:ext cx="6279356" cy="2209799"/>
          </a:xfrm>
          <a:prstGeom prst="rect">
            <a:avLst/>
          </a:prstGeom>
        </p:spPr>
      </p:pic>
    </p:spTree>
    <p:extLst>
      <p:ext uri="{BB962C8B-B14F-4D97-AF65-F5344CB8AC3E}">
        <p14:creationId xmlns:p14="http://schemas.microsoft.com/office/powerpoint/2010/main" val="2924259604"/>
      </p:ext>
    </p:extLst>
  </p:cSld>
  <p:clrMapOvr>
    <a:masterClrMapping/>
  </p:clrMapOvr>
  <p:transition spd="med"/>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Iterators(cont)</a:t>
            </a:r>
          </a:p>
        </p:txBody>
      </p:sp>
      <p:sp>
        <p:nvSpPr>
          <p:cNvPr id="3" name="Content Placeholder 2"/>
          <p:cNvSpPr>
            <a:spLocks noGrp="1"/>
          </p:cNvSpPr>
          <p:nvPr>
            <p:ph idx="1"/>
          </p:nvPr>
        </p:nvSpPr>
        <p:spPr/>
        <p:txBody>
          <a:bodyPr/>
          <a:lstStyle/>
          <a:p>
            <a:r>
              <a:rPr lang="en-US" dirty="0"/>
              <a:t>We can also use a for loop to iterate over our iterator class</a:t>
            </a:r>
          </a:p>
          <a:p>
            <a:endParaRPr lang="en-US" i="1" dirty="0">
              <a:solidFill>
                <a:srgbClr val="C00000"/>
              </a:solidFill>
            </a:endParaRPr>
          </a:p>
          <a:p>
            <a:r>
              <a:rPr lang="en-US" i="1" dirty="0">
                <a:solidFill>
                  <a:srgbClr val="C00000"/>
                </a:solidFill>
              </a:rPr>
              <a:t>for i in </a:t>
            </a:r>
            <a:r>
              <a:rPr lang="en-US" i="1" dirty="0" err="1">
                <a:solidFill>
                  <a:srgbClr val="C00000"/>
                </a:solidFill>
              </a:rPr>
              <a:t>PowThree</a:t>
            </a:r>
            <a:r>
              <a:rPr lang="en-US" i="1" dirty="0">
                <a:solidFill>
                  <a:srgbClr val="C00000"/>
                </a:solidFill>
              </a:rPr>
              <a:t>(4):</a:t>
            </a:r>
          </a:p>
          <a:p>
            <a:r>
              <a:rPr lang="en-US" i="1" dirty="0">
                <a:solidFill>
                  <a:srgbClr val="C00000"/>
                </a:solidFill>
              </a:rPr>
              <a:t>    print(i)</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597</a:t>
            </a:fld>
            <a:endParaRPr lang="en-US" altLang="en-US"/>
          </a:p>
        </p:txBody>
      </p:sp>
      <p:pic>
        <p:nvPicPr>
          <p:cNvPr id="5" name="Picture 4"/>
          <p:cNvPicPr>
            <a:picLocks noChangeAspect="1"/>
          </p:cNvPicPr>
          <p:nvPr/>
        </p:nvPicPr>
        <p:blipFill>
          <a:blip r:embed="rId2"/>
          <a:stretch>
            <a:fillRect/>
          </a:stretch>
        </p:blipFill>
        <p:spPr>
          <a:xfrm>
            <a:off x="304800" y="3232522"/>
            <a:ext cx="7848600" cy="2352675"/>
          </a:xfrm>
          <a:prstGeom prst="rect">
            <a:avLst/>
          </a:prstGeom>
        </p:spPr>
      </p:pic>
    </p:spTree>
    <p:extLst>
      <p:ext uri="{BB962C8B-B14F-4D97-AF65-F5344CB8AC3E}">
        <p14:creationId xmlns:p14="http://schemas.microsoft.com/office/powerpoint/2010/main" val="3270456306"/>
      </p:ext>
    </p:extLst>
  </p:cSld>
  <p:clrMapOvr>
    <a:masterClrMapping/>
  </p:clrMapOvr>
  <p:transition spd="med"/>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Iterators(cont)</a:t>
            </a:r>
          </a:p>
        </p:txBody>
      </p:sp>
      <p:sp>
        <p:nvSpPr>
          <p:cNvPr id="3" name="Content Placeholder 2"/>
          <p:cNvSpPr>
            <a:spLocks noGrp="1"/>
          </p:cNvSpPr>
          <p:nvPr>
            <p:ph idx="1"/>
          </p:nvPr>
        </p:nvSpPr>
        <p:spPr/>
        <p:txBody>
          <a:bodyPr/>
          <a:lstStyle/>
          <a:p>
            <a:r>
              <a:rPr lang="en-US" b="1" dirty="0"/>
              <a:t>Python Infinite Iterators</a:t>
            </a:r>
          </a:p>
          <a:p>
            <a:r>
              <a:rPr lang="en-US" dirty="0"/>
              <a:t>It is not necessary that the items in an iterator object have to exhaust</a:t>
            </a:r>
          </a:p>
          <a:p>
            <a:r>
              <a:rPr lang="en-US" dirty="0"/>
              <a:t>There can be infinite iterators (which never ends)</a:t>
            </a:r>
          </a:p>
          <a:p>
            <a:r>
              <a:rPr lang="en-US" dirty="0"/>
              <a:t>Care needs to be exercised when handling such iterators</a:t>
            </a:r>
          </a:p>
          <a:p>
            <a:r>
              <a:rPr lang="en-US" dirty="0"/>
              <a:t>Here is a simple example to demonstrate infinite iterators</a:t>
            </a:r>
          </a:p>
          <a:p>
            <a:r>
              <a:rPr lang="en-US" dirty="0"/>
              <a:t>The built-in function </a:t>
            </a:r>
            <a:r>
              <a:rPr lang="en-US" dirty="0">
                <a:solidFill>
                  <a:srgbClr val="C00000"/>
                </a:solidFill>
                <a:effectLst>
                  <a:outerShdw blurRad="38100" dist="38100" dir="2700000" algn="tl">
                    <a:srgbClr val="000000">
                      <a:alpha val="43137"/>
                    </a:srgbClr>
                  </a:outerShdw>
                </a:effectLst>
              </a:rPr>
              <a:t>iter() </a:t>
            </a:r>
            <a:r>
              <a:rPr lang="en-US" dirty="0"/>
              <a:t>can be called with two arguments where the first argument must be a </a:t>
            </a:r>
            <a:r>
              <a:rPr lang="en-US" dirty="0">
                <a:solidFill>
                  <a:srgbClr val="C00000"/>
                </a:solidFill>
                <a:effectLst>
                  <a:outerShdw blurRad="38100" dist="38100" dir="2700000" algn="tl">
                    <a:srgbClr val="000000">
                      <a:alpha val="43137"/>
                    </a:srgbClr>
                  </a:outerShdw>
                </a:effectLst>
                <a:highlight>
                  <a:srgbClr val="FFFF00"/>
                </a:highlight>
              </a:rPr>
              <a:t>callable object (function)</a:t>
            </a:r>
            <a:r>
              <a:rPr lang="en-US" dirty="0">
                <a:solidFill>
                  <a:srgbClr val="C00000"/>
                </a:solidFill>
                <a:effectLst>
                  <a:outerShdw blurRad="38100" dist="38100" dir="2700000" algn="tl">
                    <a:srgbClr val="000000">
                      <a:alpha val="43137"/>
                    </a:srgbClr>
                  </a:outerShdw>
                </a:effectLst>
              </a:rPr>
              <a:t> </a:t>
            </a:r>
            <a:r>
              <a:rPr lang="en-US" dirty="0"/>
              <a:t>and second is the </a:t>
            </a:r>
            <a:r>
              <a:rPr lang="en-US" dirty="0">
                <a:solidFill>
                  <a:srgbClr val="C00000"/>
                </a:solidFill>
                <a:effectLst>
                  <a:outerShdw blurRad="38100" dist="38100" dir="2700000" algn="tl">
                    <a:srgbClr val="000000">
                      <a:alpha val="43137"/>
                    </a:srgbClr>
                  </a:outerShdw>
                </a:effectLst>
              </a:rPr>
              <a:t>sentinel</a:t>
            </a:r>
          </a:p>
          <a:p>
            <a:r>
              <a:rPr lang="en-US" dirty="0"/>
              <a:t>The iterator calls this </a:t>
            </a:r>
            <a:r>
              <a:rPr lang="en-US" dirty="0">
                <a:solidFill>
                  <a:srgbClr val="C00000"/>
                </a:solidFill>
                <a:effectLst>
                  <a:outerShdw blurRad="38100" dist="38100" dir="2700000" algn="tl">
                    <a:srgbClr val="000000">
                      <a:alpha val="43137"/>
                    </a:srgbClr>
                  </a:outerShdw>
                </a:effectLst>
                <a:highlight>
                  <a:srgbClr val="FFFF00"/>
                </a:highlight>
              </a:rPr>
              <a:t>function</a:t>
            </a:r>
            <a:r>
              <a:rPr lang="en-US" dirty="0"/>
              <a:t> until the returned value is equal to the </a:t>
            </a:r>
            <a:r>
              <a:rPr lang="en-US" dirty="0">
                <a:solidFill>
                  <a:srgbClr val="C00000"/>
                </a:solidFill>
                <a:effectLst>
                  <a:outerShdw blurRad="38100" dist="38100" dir="2700000" algn="tl">
                    <a:srgbClr val="000000">
                      <a:alpha val="43137"/>
                    </a:srgbClr>
                  </a:outerShdw>
                </a:effectLst>
              </a:rPr>
              <a:t>sentinel</a:t>
            </a:r>
          </a:p>
          <a:p>
            <a:r>
              <a:rPr lang="en-US" dirty="0">
                <a:solidFill>
                  <a:srgbClr val="C00000"/>
                </a:solidFill>
              </a:rPr>
              <a:t>Example</a:t>
            </a:r>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598</a:t>
            </a:fld>
            <a:endParaRPr lang="en-US" altLang="en-US"/>
          </a:p>
        </p:txBody>
      </p:sp>
      <p:pic>
        <p:nvPicPr>
          <p:cNvPr id="5" name="Picture 4"/>
          <p:cNvPicPr>
            <a:picLocks noChangeAspect="1"/>
          </p:cNvPicPr>
          <p:nvPr/>
        </p:nvPicPr>
        <p:blipFill>
          <a:blip r:embed="rId2"/>
          <a:stretch>
            <a:fillRect/>
          </a:stretch>
        </p:blipFill>
        <p:spPr>
          <a:xfrm>
            <a:off x="304800" y="5240594"/>
            <a:ext cx="7753350" cy="1388806"/>
          </a:xfrm>
          <a:prstGeom prst="rect">
            <a:avLst/>
          </a:prstGeom>
        </p:spPr>
      </p:pic>
    </p:spTree>
    <p:extLst>
      <p:ext uri="{BB962C8B-B14F-4D97-AF65-F5344CB8AC3E}">
        <p14:creationId xmlns:p14="http://schemas.microsoft.com/office/powerpoint/2010/main" val="948466602"/>
      </p:ext>
    </p:extLst>
  </p:cSld>
  <p:clrMapOvr>
    <a:masterClrMapping/>
  </p:clrMapOvr>
  <p:transition spd="med"/>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Iterators(cont)</a:t>
            </a:r>
          </a:p>
        </p:txBody>
      </p:sp>
      <p:sp>
        <p:nvSpPr>
          <p:cNvPr id="3" name="Content Placeholder 2"/>
          <p:cNvSpPr>
            <a:spLocks noGrp="1"/>
          </p:cNvSpPr>
          <p:nvPr>
            <p:ph idx="1"/>
          </p:nvPr>
        </p:nvSpPr>
        <p:spPr/>
        <p:txBody>
          <a:bodyPr/>
          <a:lstStyle/>
          <a:p>
            <a:r>
              <a:rPr lang="en-US" dirty="0"/>
              <a:t>The </a:t>
            </a:r>
            <a:r>
              <a:rPr lang="en-US" dirty="0" err="1">
                <a:solidFill>
                  <a:srgbClr val="C00000"/>
                </a:solidFill>
              </a:rPr>
              <a:t>int</a:t>
            </a:r>
            <a:r>
              <a:rPr lang="en-US" dirty="0">
                <a:solidFill>
                  <a:srgbClr val="C00000"/>
                </a:solidFill>
              </a:rPr>
              <a:t>() </a:t>
            </a:r>
            <a:r>
              <a:rPr lang="en-US" dirty="0"/>
              <a:t>function always returns 0</a:t>
            </a:r>
          </a:p>
          <a:p>
            <a:r>
              <a:rPr lang="en-US" dirty="0">
                <a:solidFill>
                  <a:srgbClr val="C00000"/>
                </a:solidFill>
                <a:highlight>
                  <a:srgbClr val="FFFF00"/>
                </a:highlight>
              </a:rPr>
              <a:t>So passing it as iter(int,1) will return an iterator that calls int() until the returned value equals 1</a:t>
            </a:r>
          </a:p>
          <a:p>
            <a:r>
              <a:rPr lang="en-US" dirty="0"/>
              <a:t>However this will never happen, and we get an infinite iterator</a:t>
            </a:r>
          </a:p>
          <a:p>
            <a:r>
              <a:rPr lang="en-US" dirty="0"/>
              <a:t>We can also build our own infinite iterators</a:t>
            </a:r>
          </a:p>
          <a:p>
            <a:r>
              <a:rPr lang="en-US" dirty="0"/>
              <a:t>The following iterator will return all the odd numbers</a:t>
            </a:r>
          </a:p>
          <a:p>
            <a:endParaRPr lang="en-US" sz="1400" i="1" dirty="0">
              <a:solidFill>
                <a:srgbClr val="C00000"/>
              </a:solidFill>
            </a:endParaRPr>
          </a:p>
          <a:p>
            <a:r>
              <a:rPr lang="en-US" sz="1400" i="1" dirty="0">
                <a:solidFill>
                  <a:srgbClr val="C00000"/>
                </a:solidFill>
              </a:rPr>
              <a:t>class </a:t>
            </a:r>
            <a:r>
              <a:rPr lang="en-US" sz="1400" i="1" dirty="0" err="1">
                <a:solidFill>
                  <a:srgbClr val="C00000"/>
                </a:solidFill>
              </a:rPr>
              <a:t>InfIter</a:t>
            </a:r>
            <a:r>
              <a:rPr lang="en-US" sz="1400" i="1" dirty="0">
                <a:solidFill>
                  <a:srgbClr val="C00000"/>
                </a:solidFill>
              </a:rPr>
              <a:t>:</a:t>
            </a:r>
          </a:p>
          <a:p>
            <a:r>
              <a:rPr lang="en-US" sz="1400" i="1" dirty="0">
                <a:solidFill>
                  <a:srgbClr val="C00000"/>
                </a:solidFill>
              </a:rPr>
              <a:t>    """Infinite iterator to return all</a:t>
            </a:r>
          </a:p>
          <a:p>
            <a:r>
              <a:rPr lang="en-US" sz="1400" i="1" dirty="0">
                <a:solidFill>
                  <a:srgbClr val="C00000"/>
                </a:solidFill>
              </a:rPr>
              <a:t>        odd numbers"""</a:t>
            </a:r>
          </a:p>
          <a:p>
            <a:endParaRPr lang="en-US" sz="1400" i="1" dirty="0">
              <a:solidFill>
                <a:srgbClr val="C00000"/>
              </a:solidFill>
            </a:endParaRPr>
          </a:p>
          <a:p>
            <a:r>
              <a:rPr lang="en-US" sz="1400" i="1" dirty="0">
                <a:solidFill>
                  <a:srgbClr val="C00000"/>
                </a:solidFill>
              </a:rPr>
              <a:t>    def __iter__(self):</a:t>
            </a:r>
          </a:p>
          <a:p>
            <a:r>
              <a:rPr lang="en-US" sz="1400" i="1" dirty="0">
                <a:solidFill>
                  <a:srgbClr val="C00000"/>
                </a:solidFill>
              </a:rPr>
              <a:t>        </a:t>
            </a:r>
            <a:r>
              <a:rPr lang="en-US" sz="1400" i="1" dirty="0" err="1">
                <a:solidFill>
                  <a:srgbClr val="C00000"/>
                </a:solidFill>
              </a:rPr>
              <a:t>self.num</a:t>
            </a:r>
            <a:r>
              <a:rPr lang="en-US" sz="1400" i="1" dirty="0">
                <a:solidFill>
                  <a:srgbClr val="C00000"/>
                </a:solidFill>
              </a:rPr>
              <a:t> = 1</a:t>
            </a:r>
          </a:p>
          <a:p>
            <a:r>
              <a:rPr lang="en-US" sz="1400" i="1" dirty="0">
                <a:solidFill>
                  <a:srgbClr val="C00000"/>
                </a:solidFill>
              </a:rPr>
              <a:t>        return self</a:t>
            </a:r>
          </a:p>
          <a:p>
            <a:endParaRPr lang="en-US" sz="1400" i="1" dirty="0">
              <a:solidFill>
                <a:srgbClr val="C00000"/>
              </a:solidFill>
            </a:endParaRPr>
          </a:p>
          <a:p>
            <a:r>
              <a:rPr lang="en-US" sz="1400" i="1" dirty="0">
                <a:solidFill>
                  <a:srgbClr val="C00000"/>
                </a:solidFill>
              </a:rPr>
              <a:t>    </a:t>
            </a:r>
            <a:r>
              <a:rPr lang="en-US" sz="1400" i="1" dirty="0" err="1">
                <a:solidFill>
                  <a:srgbClr val="C00000"/>
                </a:solidFill>
              </a:rPr>
              <a:t>def</a:t>
            </a:r>
            <a:r>
              <a:rPr lang="en-US" sz="1400" i="1" dirty="0">
                <a:solidFill>
                  <a:srgbClr val="C00000"/>
                </a:solidFill>
              </a:rPr>
              <a:t> __next__(self):</a:t>
            </a:r>
          </a:p>
          <a:p>
            <a:r>
              <a:rPr lang="en-US" sz="1400" i="1" dirty="0">
                <a:solidFill>
                  <a:srgbClr val="C00000"/>
                </a:solidFill>
              </a:rPr>
              <a:t>        </a:t>
            </a:r>
            <a:r>
              <a:rPr lang="en-US" sz="1400" i="1" dirty="0" err="1">
                <a:solidFill>
                  <a:srgbClr val="C00000"/>
                </a:solidFill>
              </a:rPr>
              <a:t>num</a:t>
            </a:r>
            <a:r>
              <a:rPr lang="en-US" sz="1400" i="1" dirty="0">
                <a:solidFill>
                  <a:srgbClr val="C00000"/>
                </a:solidFill>
              </a:rPr>
              <a:t> = </a:t>
            </a:r>
            <a:r>
              <a:rPr lang="en-US" sz="1400" i="1" dirty="0" err="1">
                <a:solidFill>
                  <a:srgbClr val="C00000"/>
                </a:solidFill>
              </a:rPr>
              <a:t>self.num</a:t>
            </a:r>
            <a:endParaRPr lang="en-US" sz="1400" i="1" dirty="0">
              <a:solidFill>
                <a:srgbClr val="C00000"/>
              </a:solidFill>
            </a:endParaRPr>
          </a:p>
          <a:p>
            <a:r>
              <a:rPr lang="en-US" sz="1400" i="1" dirty="0">
                <a:solidFill>
                  <a:srgbClr val="C00000"/>
                </a:solidFill>
              </a:rPr>
              <a:t>        </a:t>
            </a:r>
            <a:r>
              <a:rPr lang="en-US" sz="1400" i="1" dirty="0" err="1">
                <a:solidFill>
                  <a:srgbClr val="C00000"/>
                </a:solidFill>
              </a:rPr>
              <a:t>self.num</a:t>
            </a:r>
            <a:r>
              <a:rPr lang="en-US" sz="1400" i="1" dirty="0">
                <a:solidFill>
                  <a:srgbClr val="C00000"/>
                </a:solidFill>
              </a:rPr>
              <a:t> += 2</a:t>
            </a:r>
          </a:p>
          <a:p>
            <a:r>
              <a:rPr lang="en-US" sz="1400" i="1" dirty="0">
                <a:solidFill>
                  <a:srgbClr val="C00000"/>
                </a:solidFill>
              </a:rPr>
              <a:t>        return </a:t>
            </a:r>
            <a:r>
              <a:rPr lang="en-US" sz="1400" i="1" dirty="0" err="1">
                <a:solidFill>
                  <a:srgbClr val="C00000"/>
                </a:solidFill>
              </a:rPr>
              <a:t>num</a:t>
            </a:r>
            <a:endParaRPr lang="en-US" sz="1400" i="1" dirty="0">
              <a:solidFill>
                <a:srgbClr val="C00000"/>
              </a:solidFill>
            </a:endParaRPr>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599</a:t>
            </a:fld>
            <a:endParaRPr lang="en-US" altLang="en-US"/>
          </a:p>
        </p:txBody>
      </p:sp>
      <p:graphicFrame>
        <p:nvGraphicFramePr>
          <p:cNvPr id="5" name="Object 4"/>
          <p:cNvGraphicFramePr>
            <a:graphicFrameLocks noChangeAspect="1"/>
          </p:cNvGraphicFramePr>
          <p:nvPr>
            <p:extLst>
              <p:ext uri="{D42A27DB-BD31-4B8C-83A1-F6EECF244321}">
                <p14:modId xmlns:p14="http://schemas.microsoft.com/office/powerpoint/2010/main" val="1986270544"/>
              </p:ext>
            </p:extLst>
          </p:nvPr>
        </p:nvGraphicFramePr>
        <p:xfrm>
          <a:off x="5203825" y="4000500"/>
          <a:ext cx="2089150" cy="1065213"/>
        </p:xfrm>
        <a:graphic>
          <a:graphicData uri="http://schemas.openxmlformats.org/presentationml/2006/ole">
            <mc:AlternateContent xmlns:mc="http://schemas.openxmlformats.org/markup-compatibility/2006">
              <mc:Choice xmlns:v="urn:schemas-microsoft-com:vml" Requires="v">
                <p:oleObj name="Packager Shell Object" showAsIcon="1" r:id="rId2" imgW="857880" imgH="439560" progId="Package">
                  <p:embed/>
                </p:oleObj>
              </mc:Choice>
              <mc:Fallback>
                <p:oleObj name="Packager Shell Object" showAsIcon="1" r:id="rId2" imgW="857880" imgH="439560" progId="Package">
                  <p:embed/>
                  <p:pic>
                    <p:nvPicPr>
                      <p:cNvPr id="5" name="Object 4"/>
                      <p:cNvPicPr/>
                      <p:nvPr/>
                    </p:nvPicPr>
                    <p:blipFill>
                      <a:blip r:embed="rId3"/>
                      <a:stretch>
                        <a:fillRect/>
                      </a:stretch>
                    </p:blipFill>
                    <p:spPr>
                      <a:xfrm>
                        <a:off x="5203825" y="4000500"/>
                        <a:ext cx="2089150" cy="1065213"/>
                      </a:xfrm>
                      <a:prstGeom prst="rect">
                        <a:avLst/>
                      </a:prstGeom>
                    </p:spPr>
                  </p:pic>
                </p:oleObj>
              </mc:Fallback>
            </mc:AlternateContent>
          </a:graphicData>
        </a:graphic>
      </p:graphicFrame>
    </p:spTree>
    <p:extLst>
      <p:ext uri="{BB962C8B-B14F-4D97-AF65-F5344CB8AC3E}">
        <p14:creationId xmlns:p14="http://schemas.microsoft.com/office/powerpoint/2010/main" val="62287760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4F96A-ED2B-4E31-9382-4B3F61058E49}"/>
              </a:ext>
            </a:extLst>
          </p:cNvPr>
          <p:cNvSpPr>
            <a:spLocks noGrp="1"/>
          </p:cNvSpPr>
          <p:nvPr>
            <p:ph type="title"/>
          </p:nvPr>
        </p:nvSpPr>
        <p:spPr/>
        <p:txBody>
          <a:bodyPr/>
          <a:lstStyle/>
          <a:p>
            <a:r>
              <a:rPr lang="en-CA" dirty="0"/>
              <a:t>History of Python</a:t>
            </a:r>
          </a:p>
        </p:txBody>
      </p:sp>
      <p:sp>
        <p:nvSpPr>
          <p:cNvPr id="3" name="Content Placeholder 2">
            <a:extLst>
              <a:ext uri="{FF2B5EF4-FFF2-40B4-BE49-F238E27FC236}">
                <a16:creationId xmlns:a16="http://schemas.microsoft.com/office/drawing/2014/main" id="{85171302-8A85-42D6-9D28-7AFFBD2FA174}"/>
              </a:ext>
            </a:extLst>
          </p:cNvPr>
          <p:cNvSpPr>
            <a:spLocks noGrp="1"/>
          </p:cNvSpPr>
          <p:nvPr>
            <p:ph idx="1"/>
          </p:nvPr>
        </p:nvSpPr>
        <p:spPr/>
        <p:txBody>
          <a:bodyPr/>
          <a:lstStyle/>
          <a:p>
            <a:r>
              <a:rPr lang="en-US" dirty="0"/>
              <a:t>Python is a very new language; in fact it was released by its designer, </a:t>
            </a:r>
            <a:r>
              <a:rPr lang="en-US" b="1" dirty="0">
                <a:solidFill>
                  <a:srgbClr val="C00000"/>
                </a:solidFill>
              </a:rPr>
              <a:t>Guido Van Rossum</a:t>
            </a:r>
            <a:r>
              <a:rPr lang="en-US" dirty="0"/>
              <a:t>, in February 1991 while working for CWI also known as </a:t>
            </a:r>
            <a:r>
              <a:rPr lang="en-US" i="1" dirty="0" err="1"/>
              <a:t>Stichting</a:t>
            </a:r>
            <a:r>
              <a:rPr lang="en-US" i="1" dirty="0"/>
              <a:t> </a:t>
            </a:r>
            <a:r>
              <a:rPr lang="en-US" i="1" dirty="0" err="1"/>
              <a:t>Mathematisch</a:t>
            </a:r>
            <a:r>
              <a:rPr lang="en-US" i="1" dirty="0"/>
              <a:t> Centrum</a:t>
            </a:r>
          </a:p>
          <a:p>
            <a:r>
              <a:rPr lang="en-US" dirty="0"/>
              <a:t>Many of Python's features originated from an interpreted language called </a:t>
            </a:r>
            <a:r>
              <a:rPr lang="en-US" dirty="0">
                <a:solidFill>
                  <a:srgbClr val="C00000"/>
                </a:solidFill>
              </a:rPr>
              <a:t>ABC</a:t>
            </a:r>
            <a:r>
              <a:rPr lang="en-US" dirty="0"/>
              <a:t> (I’ve never used </a:t>
            </a:r>
            <a:r>
              <a:rPr lang="en-US" dirty="0">
                <a:solidFill>
                  <a:srgbClr val="C00000"/>
                </a:solidFill>
              </a:rPr>
              <a:t>ABC</a:t>
            </a:r>
            <a:r>
              <a:rPr lang="en-US" dirty="0"/>
              <a:t>)</a:t>
            </a:r>
          </a:p>
          <a:p>
            <a:r>
              <a:rPr lang="en-US" dirty="0"/>
              <a:t> Rossum wanted to correct some of </a:t>
            </a:r>
            <a:r>
              <a:rPr lang="en-US" dirty="0">
                <a:solidFill>
                  <a:srgbClr val="C00000"/>
                </a:solidFill>
              </a:rPr>
              <a:t>ABC's</a:t>
            </a:r>
            <a:r>
              <a:rPr lang="en-US" dirty="0"/>
              <a:t> problems and keep some of its features</a:t>
            </a:r>
          </a:p>
          <a:p>
            <a:r>
              <a:rPr lang="en-US" dirty="0"/>
              <a:t> At the time he was working on the Amoeba distributed operating system group and was looking for a scripting language with a syntax like ABC but with the access to the Amoeba system calls, so he decided to create a language that was generally extensible</a:t>
            </a:r>
          </a:p>
          <a:p>
            <a:r>
              <a:rPr lang="en-US" dirty="0"/>
              <a:t>Since he had some experience with using Modula-2+, he decided to talk with the designers of Modula-3. Modula-3 is the origin of the syntax and semantics used for exceptions, and some other Python features</a:t>
            </a:r>
          </a:p>
          <a:p>
            <a:r>
              <a:rPr lang="en-US" dirty="0"/>
              <a:t>In 1989, during the Christmas holidays, he decided to give it a try and design a language which he later called </a:t>
            </a:r>
            <a:r>
              <a:rPr lang="en-US" b="1" dirty="0">
                <a:solidFill>
                  <a:srgbClr val="C00000"/>
                </a:solidFill>
              </a:rPr>
              <a:t>Python</a:t>
            </a:r>
            <a:endParaRPr lang="en-CA" b="1" dirty="0">
              <a:solidFill>
                <a:srgbClr val="C00000"/>
              </a:solidFill>
            </a:endParaRPr>
          </a:p>
        </p:txBody>
      </p:sp>
      <p:sp>
        <p:nvSpPr>
          <p:cNvPr id="4" name="Slide Number Placeholder 3">
            <a:extLst>
              <a:ext uri="{FF2B5EF4-FFF2-40B4-BE49-F238E27FC236}">
                <a16:creationId xmlns:a16="http://schemas.microsoft.com/office/drawing/2014/main" id="{C19C0BBE-9CDC-4D21-B342-9FD036CD31D5}"/>
              </a:ext>
            </a:extLst>
          </p:cNvPr>
          <p:cNvSpPr>
            <a:spLocks noGrp="1"/>
          </p:cNvSpPr>
          <p:nvPr>
            <p:ph type="sldNum" sz="quarter" idx="10"/>
          </p:nvPr>
        </p:nvSpPr>
        <p:spPr/>
        <p:txBody>
          <a:bodyPr/>
          <a:lstStyle/>
          <a:p>
            <a:pPr>
              <a:defRPr/>
            </a:pPr>
            <a:fld id="{6DB1FBA9-0009-47E9-8D28-5B0116D2432D}" type="slidenum">
              <a:rPr lang="en-US" altLang="en-US" smtClean="0"/>
              <a:pPr>
                <a:defRPr/>
              </a:pPr>
              <a:t>6</a:t>
            </a:fld>
            <a:endParaRPr lang="en-US" altLang="en-US"/>
          </a:p>
        </p:txBody>
      </p:sp>
    </p:spTree>
    <p:extLst>
      <p:ext uri="{BB962C8B-B14F-4D97-AF65-F5344CB8AC3E}">
        <p14:creationId xmlns:p14="http://schemas.microsoft.com/office/powerpoint/2010/main" val="840647339"/>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92A66-6336-46FB-A8C5-57E213CB967B}"/>
              </a:ext>
            </a:extLst>
          </p:cNvPr>
          <p:cNvSpPr>
            <a:spLocks noGrp="1"/>
          </p:cNvSpPr>
          <p:nvPr>
            <p:ph type="title"/>
          </p:nvPr>
        </p:nvSpPr>
        <p:spPr/>
        <p:txBody>
          <a:bodyPr/>
          <a:lstStyle/>
          <a:p>
            <a:r>
              <a:rPr lang="en-US" dirty="0"/>
              <a:t>Quiz 1</a:t>
            </a:r>
            <a:endParaRPr lang="en-CA" dirty="0"/>
          </a:p>
        </p:txBody>
      </p:sp>
      <p:sp>
        <p:nvSpPr>
          <p:cNvPr id="3" name="Content Placeholder 2">
            <a:extLst>
              <a:ext uri="{FF2B5EF4-FFF2-40B4-BE49-F238E27FC236}">
                <a16:creationId xmlns:a16="http://schemas.microsoft.com/office/drawing/2014/main" id="{39DC0BB5-4AE1-41DC-A472-23F152E89256}"/>
              </a:ext>
            </a:extLst>
          </p:cNvPr>
          <p:cNvSpPr>
            <a:spLocks noGrp="1"/>
          </p:cNvSpPr>
          <p:nvPr>
            <p:ph idx="1"/>
          </p:nvPr>
        </p:nvSpPr>
        <p:spPr/>
        <p:txBody>
          <a:bodyPr/>
          <a:lstStyle/>
          <a:p>
            <a:r>
              <a:rPr lang="en-US" b="1" dirty="0"/>
              <a:t>6. Which of the following are valid Python variable names:</a:t>
            </a:r>
          </a:p>
          <a:p>
            <a:r>
              <a:rPr lang="en-US" dirty="0">
                <a:solidFill>
                  <a:srgbClr val="C00000"/>
                </a:solidFill>
              </a:rPr>
              <a:t>Select all that apply</a:t>
            </a:r>
          </a:p>
          <a:p>
            <a:endParaRPr lang="en-US" dirty="0"/>
          </a:p>
          <a:p>
            <a:r>
              <a:rPr lang="en-US" dirty="0"/>
              <a:t>A. 4square</a:t>
            </a:r>
          </a:p>
          <a:p>
            <a:endParaRPr lang="en-US" dirty="0"/>
          </a:p>
          <a:p>
            <a:r>
              <a:rPr lang="en-US" dirty="0"/>
              <a:t>B. </a:t>
            </a:r>
            <a:r>
              <a:rPr lang="en-US" dirty="0" err="1"/>
              <a:t>home_address</a:t>
            </a:r>
            <a:endParaRPr lang="en-US" dirty="0"/>
          </a:p>
          <a:p>
            <a:endParaRPr lang="en-US" dirty="0"/>
          </a:p>
          <a:p>
            <a:r>
              <a:rPr lang="en-US" dirty="0"/>
              <a:t>C. return</a:t>
            </a:r>
          </a:p>
          <a:p>
            <a:endParaRPr lang="en-US" dirty="0"/>
          </a:p>
          <a:p>
            <a:r>
              <a:rPr lang="en-US" dirty="0"/>
              <a:t>D. ver1.3</a:t>
            </a:r>
          </a:p>
          <a:p>
            <a:endParaRPr lang="en-US" dirty="0"/>
          </a:p>
          <a:p>
            <a:r>
              <a:rPr lang="en-US" dirty="0"/>
              <a:t>E. route66</a:t>
            </a:r>
          </a:p>
          <a:p>
            <a:endParaRPr lang="en-US" dirty="0"/>
          </a:p>
          <a:p>
            <a:r>
              <a:rPr lang="en-US" dirty="0"/>
              <a:t>F. Age</a:t>
            </a:r>
            <a:endParaRPr lang="en-CA" dirty="0"/>
          </a:p>
        </p:txBody>
      </p:sp>
      <p:sp>
        <p:nvSpPr>
          <p:cNvPr id="4" name="Slide Number Placeholder 3">
            <a:extLst>
              <a:ext uri="{FF2B5EF4-FFF2-40B4-BE49-F238E27FC236}">
                <a16:creationId xmlns:a16="http://schemas.microsoft.com/office/drawing/2014/main" id="{D154AD2E-2F2C-4428-B132-048D1094C341}"/>
              </a:ext>
            </a:extLst>
          </p:cNvPr>
          <p:cNvSpPr>
            <a:spLocks noGrp="1"/>
          </p:cNvSpPr>
          <p:nvPr>
            <p:ph type="sldNum" sz="quarter" idx="10"/>
          </p:nvPr>
        </p:nvSpPr>
        <p:spPr/>
        <p:txBody>
          <a:bodyPr/>
          <a:lstStyle/>
          <a:p>
            <a:pPr>
              <a:defRPr/>
            </a:pPr>
            <a:fld id="{6DB1FBA9-0009-47E9-8D28-5B0116D2432D}" type="slidenum">
              <a:rPr lang="en-US" altLang="en-US" smtClean="0"/>
              <a:pPr>
                <a:defRPr/>
              </a:pPr>
              <a:t>60</a:t>
            </a:fld>
            <a:endParaRPr lang="en-US" altLang="en-US"/>
          </a:p>
        </p:txBody>
      </p:sp>
    </p:spTree>
    <p:extLst>
      <p:ext uri="{BB962C8B-B14F-4D97-AF65-F5344CB8AC3E}">
        <p14:creationId xmlns:p14="http://schemas.microsoft.com/office/powerpoint/2010/main" val="3884935444"/>
      </p:ext>
    </p:extLst>
  </p:cSld>
  <p:clrMapOvr>
    <a:masterClrMapping/>
  </p:clrMapOvr>
  <p:transition spd="med"/>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Iterators(cont)</a:t>
            </a:r>
          </a:p>
        </p:txBody>
      </p:sp>
      <p:sp>
        <p:nvSpPr>
          <p:cNvPr id="3" name="Content Placeholder 2"/>
          <p:cNvSpPr>
            <a:spLocks noGrp="1"/>
          </p:cNvSpPr>
          <p:nvPr>
            <p:ph idx="1"/>
          </p:nvPr>
        </p:nvSpPr>
        <p:spPr/>
        <p:txBody>
          <a:bodyPr/>
          <a:lstStyle/>
          <a:p>
            <a:r>
              <a:rPr lang="en-US" dirty="0"/>
              <a:t>Run the code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All the odd numbers are printed</a:t>
            </a:r>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600</a:t>
            </a:fld>
            <a:endParaRPr lang="en-US" altLang="en-US"/>
          </a:p>
        </p:txBody>
      </p:sp>
      <p:pic>
        <p:nvPicPr>
          <p:cNvPr id="5" name="Picture 4"/>
          <p:cNvPicPr>
            <a:picLocks noChangeAspect="1"/>
          </p:cNvPicPr>
          <p:nvPr/>
        </p:nvPicPr>
        <p:blipFill>
          <a:blip r:embed="rId2"/>
          <a:stretch>
            <a:fillRect/>
          </a:stretch>
        </p:blipFill>
        <p:spPr>
          <a:xfrm>
            <a:off x="738187" y="1619250"/>
            <a:ext cx="7667625" cy="3619500"/>
          </a:xfrm>
          <a:prstGeom prst="rect">
            <a:avLst/>
          </a:prstGeom>
        </p:spPr>
      </p:pic>
    </p:spTree>
    <p:extLst>
      <p:ext uri="{BB962C8B-B14F-4D97-AF65-F5344CB8AC3E}">
        <p14:creationId xmlns:p14="http://schemas.microsoft.com/office/powerpoint/2010/main" val="116758151"/>
      </p:ext>
    </p:extLst>
  </p:cSld>
  <p:clrMapOvr>
    <a:masterClrMapping/>
  </p:clrMapOvr>
  <p:transition spd="med"/>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64BE2-EDA9-425E-B5B6-52200F9F202B}"/>
              </a:ext>
            </a:extLst>
          </p:cNvPr>
          <p:cNvSpPr>
            <a:spLocks noGrp="1"/>
          </p:cNvSpPr>
          <p:nvPr>
            <p:ph type="title"/>
          </p:nvPr>
        </p:nvSpPr>
        <p:spPr/>
        <p:txBody>
          <a:bodyPr/>
          <a:lstStyle/>
          <a:p>
            <a:r>
              <a:rPr lang="en-US" dirty="0"/>
              <a:t>Iterators(cont)</a:t>
            </a:r>
          </a:p>
        </p:txBody>
      </p:sp>
      <p:sp>
        <p:nvSpPr>
          <p:cNvPr id="3" name="Content Placeholder 2">
            <a:extLst>
              <a:ext uri="{FF2B5EF4-FFF2-40B4-BE49-F238E27FC236}">
                <a16:creationId xmlns:a16="http://schemas.microsoft.com/office/drawing/2014/main" id="{A1845202-1937-466E-A6F5-18A4A6B9A4E1}"/>
              </a:ext>
            </a:extLst>
          </p:cNvPr>
          <p:cNvSpPr>
            <a:spLocks noGrp="1"/>
          </p:cNvSpPr>
          <p:nvPr>
            <p:ph idx="1"/>
          </p:nvPr>
        </p:nvSpPr>
        <p:spPr/>
        <p:txBody>
          <a:bodyPr/>
          <a:lstStyle/>
          <a:p>
            <a:r>
              <a:rPr lang="en-US" dirty="0">
                <a:solidFill>
                  <a:srgbClr val="C00000"/>
                </a:solidFill>
              </a:rPr>
              <a:t>Class Exercise</a:t>
            </a:r>
            <a:r>
              <a:rPr lang="en-US" dirty="0"/>
              <a:t>:</a:t>
            </a:r>
          </a:p>
          <a:p>
            <a:endParaRPr lang="en-US" dirty="0"/>
          </a:p>
          <a:p>
            <a:r>
              <a:rPr lang="en-US" dirty="0"/>
              <a:t>Change the code so that all even numbers are printed</a:t>
            </a:r>
          </a:p>
        </p:txBody>
      </p:sp>
      <p:sp>
        <p:nvSpPr>
          <p:cNvPr id="4" name="Slide Number Placeholder 3">
            <a:extLst>
              <a:ext uri="{FF2B5EF4-FFF2-40B4-BE49-F238E27FC236}">
                <a16:creationId xmlns:a16="http://schemas.microsoft.com/office/drawing/2014/main" id="{9C6E0656-E807-43A5-981B-76653E625AFA}"/>
              </a:ext>
            </a:extLst>
          </p:cNvPr>
          <p:cNvSpPr>
            <a:spLocks noGrp="1"/>
          </p:cNvSpPr>
          <p:nvPr>
            <p:ph type="sldNum" sz="quarter" idx="10"/>
          </p:nvPr>
        </p:nvSpPr>
        <p:spPr/>
        <p:txBody>
          <a:bodyPr/>
          <a:lstStyle/>
          <a:p>
            <a:pPr>
              <a:defRPr/>
            </a:pPr>
            <a:fld id="{6DB1FBA9-0009-47E9-8D28-5B0116D2432D}" type="slidenum">
              <a:rPr lang="en-US" altLang="en-US" smtClean="0"/>
              <a:pPr>
                <a:defRPr/>
              </a:pPr>
              <a:t>601</a:t>
            </a:fld>
            <a:endParaRPr lang="en-US" altLang="en-US"/>
          </a:p>
        </p:txBody>
      </p:sp>
    </p:spTree>
    <p:extLst>
      <p:ext uri="{BB962C8B-B14F-4D97-AF65-F5344CB8AC3E}">
        <p14:creationId xmlns:p14="http://schemas.microsoft.com/office/powerpoint/2010/main" val="3009045898"/>
      </p:ext>
    </p:extLst>
  </p:cSld>
  <p:clrMapOvr>
    <a:masterClrMapping/>
  </p:clrMapOvr>
  <p:transition spd="med"/>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Iterators(cont)</a:t>
            </a:r>
          </a:p>
        </p:txBody>
      </p:sp>
      <p:sp>
        <p:nvSpPr>
          <p:cNvPr id="3" name="Content Placeholder 2"/>
          <p:cNvSpPr>
            <a:spLocks noGrp="1"/>
          </p:cNvSpPr>
          <p:nvPr>
            <p:ph idx="1"/>
          </p:nvPr>
        </p:nvSpPr>
        <p:spPr/>
        <p:txBody>
          <a:bodyPr/>
          <a:lstStyle/>
          <a:p>
            <a:r>
              <a:rPr lang="en-US" dirty="0"/>
              <a:t>The advantage of using </a:t>
            </a:r>
            <a:r>
              <a:rPr lang="en-US" dirty="0">
                <a:solidFill>
                  <a:srgbClr val="C00000"/>
                </a:solidFill>
              </a:rPr>
              <a:t>iterators </a:t>
            </a:r>
            <a:r>
              <a:rPr lang="en-US" dirty="0"/>
              <a:t>is that they save resources </a:t>
            </a:r>
          </a:p>
          <a:p>
            <a:r>
              <a:rPr lang="en-US" dirty="0"/>
              <a:t>In the previous example, we could get all the odd numbers without storing the entire number system in memory</a:t>
            </a:r>
          </a:p>
          <a:p>
            <a:r>
              <a:rPr lang="en-US" dirty="0"/>
              <a:t>We can have infinite items (theoretically) stored in finite memory</a:t>
            </a:r>
          </a:p>
          <a:p>
            <a:r>
              <a:rPr lang="en-US" dirty="0"/>
              <a:t>Using </a:t>
            </a:r>
            <a:r>
              <a:rPr lang="en-US" dirty="0">
                <a:solidFill>
                  <a:srgbClr val="C00000"/>
                </a:solidFill>
              </a:rPr>
              <a:t>iterators</a:t>
            </a:r>
            <a:r>
              <a:rPr lang="en-US" dirty="0"/>
              <a:t> makes your code look good</a:t>
            </a:r>
          </a:p>
          <a:p>
            <a:r>
              <a:rPr lang="en-US" dirty="0"/>
              <a:t>You may not believe this, but there is an easier way to create </a:t>
            </a:r>
            <a:r>
              <a:rPr lang="en-US" dirty="0">
                <a:solidFill>
                  <a:srgbClr val="C00000"/>
                </a:solidFill>
              </a:rPr>
              <a:t>iterators</a:t>
            </a:r>
            <a:r>
              <a:rPr lang="en-US" dirty="0"/>
              <a:t> in Python and we will see this when moving on to </a:t>
            </a:r>
            <a:r>
              <a:rPr lang="en-US" dirty="0">
                <a:solidFill>
                  <a:srgbClr val="C00000"/>
                </a:solidFill>
              </a:rPr>
              <a:t>generators</a:t>
            </a:r>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602</a:t>
            </a:fld>
            <a:endParaRPr lang="en-US" altLang="en-US"/>
          </a:p>
        </p:txBody>
      </p:sp>
    </p:spTree>
    <p:extLst>
      <p:ext uri="{BB962C8B-B14F-4D97-AF65-F5344CB8AC3E}">
        <p14:creationId xmlns:p14="http://schemas.microsoft.com/office/powerpoint/2010/main" val="400378302"/>
      </p:ext>
    </p:extLst>
  </p:cSld>
  <p:clrMapOvr>
    <a:masterClrMapping/>
  </p:clrMapOvr>
  <p:transition spd="med"/>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FD34A-7E9A-4E7A-9F90-8F87D7B33C95}"/>
              </a:ext>
            </a:extLst>
          </p:cNvPr>
          <p:cNvSpPr>
            <a:spLocks noGrp="1"/>
          </p:cNvSpPr>
          <p:nvPr>
            <p:ph type="title"/>
          </p:nvPr>
        </p:nvSpPr>
        <p:spPr/>
        <p:txBody>
          <a:bodyPr/>
          <a:lstStyle/>
          <a:p>
            <a:r>
              <a:rPr lang="en-US" dirty="0"/>
              <a:t>Quiz 15</a:t>
            </a:r>
          </a:p>
        </p:txBody>
      </p:sp>
      <p:pic>
        <p:nvPicPr>
          <p:cNvPr id="6" name="Content Placeholder 5" descr="A close up of a sign&#10;&#10;Description automatically generated">
            <a:extLst>
              <a:ext uri="{FF2B5EF4-FFF2-40B4-BE49-F238E27FC236}">
                <a16:creationId xmlns:a16="http://schemas.microsoft.com/office/drawing/2014/main" id="{6E196971-4948-47BD-B19A-24C4D5AAC0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9800" y="1600200"/>
            <a:ext cx="4495800" cy="4495800"/>
          </a:xfrm>
        </p:spPr>
      </p:pic>
      <p:sp>
        <p:nvSpPr>
          <p:cNvPr id="4" name="Slide Number Placeholder 3">
            <a:extLst>
              <a:ext uri="{FF2B5EF4-FFF2-40B4-BE49-F238E27FC236}">
                <a16:creationId xmlns:a16="http://schemas.microsoft.com/office/drawing/2014/main" id="{2D3B07E5-A1B8-4A46-941A-0118F67FFFA1}"/>
              </a:ext>
            </a:extLst>
          </p:cNvPr>
          <p:cNvSpPr>
            <a:spLocks noGrp="1"/>
          </p:cNvSpPr>
          <p:nvPr>
            <p:ph type="sldNum" sz="quarter" idx="10"/>
          </p:nvPr>
        </p:nvSpPr>
        <p:spPr/>
        <p:txBody>
          <a:bodyPr/>
          <a:lstStyle/>
          <a:p>
            <a:pPr>
              <a:defRPr/>
            </a:pPr>
            <a:fld id="{6DB1FBA9-0009-47E9-8D28-5B0116D2432D}" type="slidenum">
              <a:rPr lang="en-US" altLang="en-US" smtClean="0"/>
              <a:pPr>
                <a:defRPr/>
              </a:pPr>
              <a:t>603</a:t>
            </a:fld>
            <a:endParaRPr lang="en-US" altLang="en-US"/>
          </a:p>
        </p:txBody>
      </p:sp>
    </p:spTree>
    <p:extLst>
      <p:ext uri="{BB962C8B-B14F-4D97-AF65-F5344CB8AC3E}">
        <p14:creationId xmlns:p14="http://schemas.microsoft.com/office/powerpoint/2010/main" val="2900301030"/>
      </p:ext>
    </p:extLst>
  </p:cSld>
  <p:clrMapOvr>
    <a:masterClrMapping/>
  </p:clrMapOvr>
  <p:transition spd="med"/>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A9565-5D22-4AD5-9325-4EC1043AD40C}"/>
              </a:ext>
            </a:extLst>
          </p:cNvPr>
          <p:cNvSpPr>
            <a:spLocks noGrp="1"/>
          </p:cNvSpPr>
          <p:nvPr>
            <p:ph type="title"/>
          </p:nvPr>
        </p:nvSpPr>
        <p:spPr/>
        <p:txBody>
          <a:bodyPr/>
          <a:lstStyle/>
          <a:p>
            <a:r>
              <a:rPr lang="en-US" dirty="0"/>
              <a:t>Quiz 15</a:t>
            </a:r>
          </a:p>
        </p:txBody>
      </p:sp>
      <p:sp>
        <p:nvSpPr>
          <p:cNvPr id="3" name="Content Placeholder 2">
            <a:extLst>
              <a:ext uri="{FF2B5EF4-FFF2-40B4-BE49-F238E27FC236}">
                <a16:creationId xmlns:a16="http://schemas.microsoft.com/office/drawing/2014/main" id="{28F17CE6-9192-475E-A2DE-705D7C50FD0A}"/>
              </a:ext>
            </a:extLst>
          </p:cNvPr>
          <p:cNvSpPr>
            <a:spLocks noGrp="1"/>
          </p:cNvSpPr>
          <p:nvPr>
            <p:ph idx="1"/>
          </p:nvPr>
        </p:nvSpPr>
        <p:spPr/>
        <p:txBody>
          <a:bodyPr/>
          <a:lstStyle/>
          <a:p>
            <a:r>
              <a:rPr lang="en-US" b="1" dirty="0"/>
              <a:t>1. Iterators are more efficient in using memory than lists</a:t>
            </a:r>
          </a:p>
          <a:p>
            <a:r>
              <a:rPr lang="en-US" dirty="0"/>
              <a:t>A True</a:t>
            </a:r>
          </a:p>
          <a:p>
            <a:r>
              <a:rPr lang="en-US" dirty="0"/>
              <a:t>B False</a:t>
            </a:r>
          </a:p>
          <a:p>
            <a:endParaRPr lang="en-US" dirty="0"/>
          </a:p>
          <a:p>
            <a:r>
              <a:rPr lang="en-US" b="1" dirty="0"/>
              <a:t>2. What is the output of the code snippet below?</a:t>
            </a:r>
          </a:p>
          <a:p>
            <a:r>
              <a:rPr lang="en-US" i="1" dirty="0">
                <a:solidFill>
                  <a:srgbClr val="C00000"/>
                </a:solidFill>
              </a:rPr>
              <a:t>a = [1,2,3]</a:t>
            </a:r>
          </a:p>
          <a:p>
            <a:r>
              <a:rPr lang="en-US" i="1" dirty="0">
                <a:solidFill>
                  <a:srgbClr val="C00000"/>
                </a:solidFill>
              </a:rPr>
              <a:t>a = iter(a)</a:t>
            </a:r>
          </a:p>
          <a:p>
            <a:r>
              <a:rPr lang="en-US" i="1" dirty="0">
                <a:solidFill>
                  <a:srgbClr val="C00000"/>
                </a:solidFill>
              </a:rPr>
              <a:t>next(a)</a:t>
            </a:r>
          </a:p>
          <a:p>
            <a:r>
              <a:rPr lang="en-US" i="1" dirty="0">
                <a:solidFill>
                  <a:srgbClr val="C00000"/>
                </a:solidFill>
              </a:rPr>
              <a:t>next(a)</a:t>
            </a:r>
          </a:p>
          <a:p>
            <a:r>
              <a:rPr lang="en-US" i="1" dirty="0">
                <a:solidFill>
                  <a:srgbClr val="C00000"/>
                </a:solidFill>
              </a:rPr>
              <a:t>next(a)</a:t>
            </a:r>
          </a:p>
          <a:p>
            <a:r>
              <a:rPr lang="en-US" i="1" dirty="0">
                <a:solidFill>
                  <a:srgbClr val="C00000"/>
                </a:solidFill>
              </a:rPr>
              <a:t>next(a)</a:t>
            </a:r>
          </a:p>
          <a:p>
            <a:r>
              <a:rPr lang="en-US" dirty="0"/>
              <a:t>A 3</a:t>
            </a:r>
          </a:p>
          <a:p>
            <a:r>
              <a:rPr lang="en-US" dirty="0"/>
              <a:t>B Break Iteration is raised</a:t>
            </a:r>
          </a:p>
          <a:p>
            <a:r>
              <a:rPr lang="en-US" dirty="0"/>
              <a:t>C 1</a:t>
            </a:r>
          </a:p>
          <a:p>
            <a:r>
              <a:rPr lang="en-US" dirty="0"/>
              <a:t>D Stop Iteration is raised</a:t>
            </a:r>
          </a:p>
        </p:txBody>
      </p:sp>
      <p:sp>
        <p:nvSpPr>
          <p:cNvPr id="4" name="Slide Number Placeholder 3">
            <a:extLst>
              <a:ext uri="{FF2B5EF4-FFF2-40B4-BE49-F238E27FC236}">
                <a16:creationId xmlns:a16="http://schemas.microsoft.com/office/drawing/2014/main" id="{EB9831A7-C6B1-4C70-8C7F-B1F0BED0034D}"/>
              </a:ext>
            </a:extLst>
          </p:cNvPr>
          <p:cNvSpPr>
            <a:spLocks noGrp="1"/>
          </p:cNvSpPr>
          <p:nvPr>
            <p:ph type="sldNum" sz="quarter" idx="10"/>
          </p:nvPr>
        </p:nvSpPr>
        <p:spPr/>
        <p:txBody>
          <a:bodyPr/>
          <a:lstStyle/>
          <a:p>
            <a:pPr>
              <a:defRPr/>
            </a:pPr>
            <a:fld id="{6DB1FBA9-0009-47E9-8D28-5B0116D2432D}" type="slidenum">
              <a:rPr lang="en-US" altLang="en-US" smtClean="0"/>
              <a:pPr>
                <a:defRPr/>
              </a:pPr>
              <a:t>604</a:t>
            </a:fld>
            <a:endParaRPr lang="en-US" altLang="en-US"/>
          </a:p>
        </p:txBody>
      </p:sp>
    </p:spTree>
    <p:extLst>
      <p:ext uri="{BB962C8B-B14F-4D97-AF65-F5344CB8AC3E}">
        <p14:creationId xmlns:p14="http://schemas.microsoft.com/office/powerpoint/2010/main" val="95250626"/>
      </p:ext>
    </p:extLst>
  </p:cSld>
  <p:clrMapOvr>
    <a:masterClrMapping/>
  </p:clrMapOvr>
  <p:transition spd="med"/>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56B27-36C9-4D3B-99BE-7502518C8668}"/>
              </a:ext>
            </a:extLst>
          </p:cNvPr>
          <p:cNvSpPr>
            <a:spLocks noGrp="1"/>
          </p:cNvSpPr>
          <p:nvPr>
            <p:ph type="title"/>
          </p:nvPr>
        </p:nvSpPr>
        <p:spPr/>
        <p:txBody>
          <a:bodyPr/>
          <a:lstStyle/>
          <a:p>
            <a:r>
              <a:rPr lang="en-US" dirty="0"/>
              <a:t>Quiz 15</a:t>
            </a:r>
          </a:p>
        </p:txBody>
      </p:sp>
      <p:sp>
        <p:nvSpPr>
          <p:cNvPr id="3" name="Content Placeholder 2">
            <a:extLst>
              <a:ext uri="{FF2B5EF4-FFF2-40B4-BE49-F238E27FC236}">
                <a16:creationId xmlns:a16="http://schemas.microsoft.com/office/drawing/2014/main" id="{A5B6C653-37F5-4134-984C-7FEEB2A7D947}"/>
              </a:ext>
            </a:extLst>
          </p:cNvPr>
          <p:cNvSpPr>
            <a:spLocks noGrp="1"/>
          </p:cNvSpPr>
          <p:nvPr>
            <p:ph idx="1"/>
          </p:nvPr>
        </p:nvSpPr>
        <p:spPr/>
        <p:txBody>
          <a:bodyPr/>
          <a:lstStyle/>
          <a:p>
            <a:r>
              <a:rPr lang="en-US" b="1" dirty="0"/>
              <a:t>3. What is the output of the code snippet below?</a:t>
            </a:r>
          </a:p>
          <a:p>
            <a:r>
              <a:rPr lang="en-US" i="1" dirty="0">
                <a:solidFill>
                  <a:srgbClr val="C00000"/>
                </a:solidFill>
              </a:rPr>
              <a:t>a = [1,2,3,4]</a:t>
            </a:r>
          </a:p>
          <a:p>
            <a:r>
              <a:rPr lang="en-US" i="1" dirty="0">
                <a:solidFill>
                  <a:srgbClr val="C00000"/>
                </a:solidFill>
              </a:rPr>
              <a:t>a = iter(a)</a:t>
            </a:r>
          </a:p>
          <a:p>
            <a:r>
              <a:rPr lang="en-US" i="1" dirty="0">
                <a:solidFill>
                  <a:srgbClr val="C00000"/>
                </a:solidFill>
              </a:rPr>
              <a:t>print(list(a))</a:t>
            </a:r>
          </a:p>
          <a:p>
            <a:endParaRPr lang="en-US" dirty="0"/>
          </a:p>
          <a:p>
            <a:r>
              <a:rPr lang="en-US" dirty="0"/>
              <a:t>A  Error </a:t>
            </a:r>
          </a:p>
          <a:p>
            <a:r>
              <a:rPr lang="en-US" dirty="0"/>
              <a:t>B  1 2 3 4</a:t>
            </a:r>
          </a:p>
          <a:p>
            <a:r>
              <a:rPr lang="en-US" dirty="0"/>
              <a:t>C  (1,2,3,4)</a:t>
            </a:r>
          </a:p>
          <a:p>
            <a:r>
              <a:rPr lang="en-US" dirty="0"/>
              <a:t>D  [1, 2,3,4]</a:t>
            </a:r>
          </a:p>
          <a:p>
            <a:r>
              <a:rPr lang="en-US" dirty="0"/>
              <a:t>E  None of the above</a:t>
            </a:r>
          </a:p>
          <a:p>
            <a:endParaRPr lang="en-US" dirty="0"/>
          </a:p>
        </p:txBody>
      </p:sp>
      <p:sp>
        <p:nvSpPr>
          <p:cNvPr id="4" name="Slide Number Placeholder 3">
            <a:extLst>
              <a:ext uri="{FF2B5EF4-FFF2-40B4-BE49-F238E27FC236}">
                <a16:creationId xmlns:a16="http://schemas.microsoft.com/office/drawing/2014/main" id="{3DE63957-063C-4BA6-9385-AFB37BD518D6}"/>
              </a:ext>
            </a:extLst>
          </p:cNvPr>
          <p:cNvSpPr>
            <a:spLocks noGrp="1"/>
          </p:cNvSpPr>
          <p:nvPr>
            <p:ph type="sldNum" sz="quarter" idx="10"/>
          </p:nvPr>
        </p:nvSpPr>
        <p:spPr/>
        <p:txBody>
          <a:bodyPr/>
          <a:lstStyle/>
          <a:p>
            <a:pPr>
              <a:defRPr/>
            </a:pPr>
            <a:fld id="{6DB1FBA9-0009-47E9-8D28-5B0116D2432D}" type="slidenum">
              <a:rPr lang="en-US" altLang="en-US" smtClean="0"/>
              <a:pPr>
                <a:defRPr/>
              </a:pPr>
              <a:t>605</a:t>
            </a:fld>
            <a:endParaRPr lang="en-US" altLang="en-US"/>
          </a:p>
        </p:txBody>
      </p:sp>
    </p:spTree>
    <p:extLst>
      <p:ext uri="{BB962C8B-B14F-4D97-AF65-F5344CB8AC3E}">
        <p14:creationId xmlns:p14="http://schemas.microsoft.com/office/powerpoint/2010/main" val="782569187"/>
      </p:ext>
    </p:extLst>
  </p:cSld>
  <p:clrMapOvr>
    <a:masterClrMapping/>
  </p:clrMapOvr>
  <p:transition spd="med"/>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5597E-6337-48A8-BC6D-7449B86DEB69}"/>
              </a:ext>
            </a:extLst>
          </p:cNvPr>
          <p:cNvSpPr>
            <a:spLocks noGrp="1"/>
          </p:cNvSpPr>
          <p:nvPr>
            <p:ph type="title"/>
          </p:nvPr>
        </p:nvSpPr>
        <p:spPr/>
        <p:txBody>
          <a:bodyPr/>
          <a:lstStyle/>
          <a:p>
            <a:r>
              <a:rPr lang="en-US" dirty="0"/>
              <a:t>Quiz 15</a:t>
            </a:r>
          </a:p>
        </p:txBody>
      </p:sp>
      <p:sp>
        <p:nvSpPr>
          <p:cNvPr id="3" name="Content Placeholder 2">
            <a:extLst>
              <a:ext uri="{FF2B5EF4-FFF2-40B4-BE49-F238E27FC236}">
                <a16:creationId xmlns:a16="http://schemas.microsoft.com/office/drawing/2014/main" id="{A52D8D6E-C23B-4077-94ED-E4D5F245FBD8}"/>
              </a:ext>
            </a:extLst>
          </p:cNvPr>
          <p:cNvSpPr>
            <a:spLocks noGrp="1"/>
          </p:cNvSpPr>
          <p:nvPr>
            <p:ph idx="1"/>
          </p:nvPr>
        </p:nvSpPr>
        <p:spPr/>
        <p:txBody>
          <a:bodyPr/>
          <a:lstStyle/>
          <a:p>
            <a:r>
              <a:rPr lang="en-US" b="1" dirty="0"/>
              <a:t>4. What is the output of the following code snippet below?</a:t>
            </a:r>
          </a:p>
          <a:p>
            <a:endParaRPr lang="en-US" dirty="0"/>
          </a:p>
          <a:p>
            <a:r>
              <a:rPr lang="en-US" i="1" dirty="0">
                <a:solidFill>
                  <a:srgbClr val="C00000"/>
                </a:solidFill>
              </a:rPr>
              <a:t>a =‘help’</a:t>
            </a:r>
          </a:p>
          <a:p>
            <a:r>
              <a:rPr lang="en-US" i="1" dirty="0">
                <a:solidFill>
                  <a:srgbClr val="C00000"/>
                </a:solidFill>
              </a:rPr>
              <a:t>a = iter(a)</a:t>
            </a:r>
          </a:p>
          <a:p>
            <a:r>
              <a:rPr lang="en-US" i="1" dirty="0">
                <a:solidFill>
                  <a:srgbClr val="C00000"/>
                </a:solidFill>
              </a:rPr>
              <a:t>print(a[1])</a:t>
            </a:r>
          </a:p>
          <a:p>
            <a:endParaRPr lang="en-US" dirty="0"/>
          </a:p>
          <a:p>
            <a:r>
              <a:rPr lang="en-US" dirty="0"/>
              <a:t>A  e</a:t>
            </a:r>
          </a:p>
          <a:p>
            <a:r>
              <a:rPr lang="en-US" dirty="0"/>
              <a:t>B  </a:t>
            </a:r>
            <a:r>
              <a:rPr lang="en-CA" dirty="0"/>
              <a:t>TypeError: 'str_iterator' object is not subscriptable</a:t>
            </a:r>
            <a:endParaRPr lang="en-US" dirty="0"/>
          </a:p>
          <a:p>
            <a:r>
              <a:rPr lang="en-US" dirty="0"/>
              <a:t>C  h</a:t>
            </a:r>
          </a:p>
          <a:p>
            <a:r>
              <a:rPr lang="en-US" dirty="0"/>
              <a:t>D  help</a:t>
            </a:r>
          </a:p>
          <a:p>
            <a:endParaRPr lang="en-US" dirty="0"/>
          </a:p>
          <a:p>
            <a:endParaRPr lang="en-US" dirty="0"/>
          </a:p>
        </p:txBody>
      </p:sp>
      <p:sp>
        <p:nvSpPr>
          <p:cNvPr id="4" name="Slide Number Placeholder 3">
            <a:extLst>
              <a:ext uri="{FF2B5EF4-FFF2-40B4-BE49-F238E27FC236}">
                <a16:creationId xmlns:a16="http://schemas.microsoft.com/office/drawing/2014/main" id="{DA9E3584-2BB2-4605-B897-C4257E1C3441}"/>
              </a:ext>
            </a:extLst>
          </p:cNvPr>
          <p:cNvSpPr>
            <a:spLocks noGrp="1"/>
          </p:cNvSpPr>
          <p:nvPr>
            <p:ph type="sldNum" sz="quarter" idx="10"/>
          </p:nvPr>
        </p:nvSpPr>
        <p:spPr/>
        <p:txBody>
          <a:bodyPr/>
          <a:lstStyle/>
          <a:p>
            <a:pPr>
              <a:defRPr/>
            </a:pPr>
            <a:fld id="{6DB1FBA9-0009-47E9-8D28-5B0116D2432D}" type="slidenum">
              <a:rPr lang="en-US" altLang="en-US" smtClean="0"/>
              <a:pPr>
                <a:defRPr/>
              </a:pPr>
              <a:t>606</a:t>
            </a:fld>
            <a:endParaRPr lang="en-US" altLang="en-US"/>
          </a:p>
        </p:txBody>
      </p:sp>
    </p:spTree>
    <p:extLst>
      <p:ext uri="{BB962C8B-B14F-4D97-AF65-F5344CB8AC3E}">
        <p14:creationId xmlns:p14="http://schemas.microsoft.com/office/powerpoint/2010/main" val="954118476"/>
      </p:ext>
    </p:extLst>
  </p:cSld>
  <p:clrMapOvr>
    <a:masterClrMapping/>
  </p:clrMapOvr>
  <p:transition spd="med"/>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E57FE-6223-4839-83BE-C605DA7D3265}"/>
              </a:ext>
            </a:extLst>
          </p:cNvPr>
          <p:cNvSpPr>
            <a:spLocks noGrp="1"/>
          </p:cNvSpPr>
          <p:nvPr>
            <p:ph type="title"/>
          </p:nvPr>
        </p:nvSpPr>
        <p:spPr/>
        <p:txBody>
          <a:bodyPr/>
          <a:lstStyle/>
          <a:p>
            <a:r>
              <a:rPr lang="en-US" dirty="0"/>
              <a:t>Quiz 15</a:t>
            </a:r>
          </a:p>
        </p:txBody>
      </p:sp>
      <p:sp>
        <p:nvSpPr>
          <p:cNvPr id="3" name="Content Placeholder 2">
            <a:extLst>
              <a:ext uri="{FF2B5EF4-FFF2-40B4-BE49-F238E27FC236}">
                <a16:creationId xmlns:a16="http://schemas.microsoft.com/office/drawing/2014/main" id="{36E127E5-D5D7-49CA-9561-E6AB38FE5948}"/>
              </a:ext>
            </a:extLst>
          </p:cNvPr>
          <p:cNvSpPr>
            <a:spLocks noGrp="1"/>
          </p:cNvSpPr>
          <p:nvPr>
            <p:ph idx="1"/>
          </p:nvPr>
        </p:nvSpPr>
        <p:spPr/>
        <p:txBody>
          <a:bodyPr/>
          <a:lstStyle/>
          <a:p>
            <a:r>
              <a:rPr lang="en-US" b="1" dirty="0"/>
              <a:t>5. What is the output of the code snippet below?</a:t>
            </a:r>
          </a:p>
          <a:p>
            <a:r>
              <a:rPr lang="en-US" sz="1600" i="1" dirty="0">
                <a:solidFill>
                  <a:srgbClr val="C00000"/>
                </a:solidFill>
              </a:rPr>
              <a:t>class Counter:</a:t>
            </a:r>
          </a:p>
          <a:p>
            <a:r>
              <a:rPr lang="en-US" sz="1600" i="1" dirty="0">
                <a:solidFill>
                  <a:srgbClr val="C00000"/>
                </a:solidFill>
              </a:rPr>
              <a:t>    def __init__(self, low, high):</a:t>
            </a:r>
          </a:p>
          <a:p>
            <a:r>
              <a:rPr lang="en-US" sz="1600" i="1" dirty="0">
                <a:solidFill>
                  <a:srgbClr val="C00000"/>
                </a:solidFill>
              </a:rPr>
              <a:t>        </a:t>
            </a:r>
            <a:r>
              <a:rPr lang="en-US" sz="1600" i="1" dirty="0" err="1">
                <a:solidFill>
                  <a:srgbClr val="C00000"/>
                </a:solidFill>
              </a:rPr>
              <a:t>self.current</a:t>
            </a:r>
            <a:r>
              <a:rPr lang="en-US" sz="1600" i="1" dirty="0">
                <a:solidFill>
                  <a:srgbClr val="C00000"/>
                </a:solidFill>
              </a:rPr>
              <a:t> = low</a:t>
            </a:r>
          </a:p>
          <a:p>
            <a:r>
              <a:rPr lang="en-US" sz="1600" i="1" dirty="0">
                <a:solidFill>
                  <a:srgbClr val="C00000"/>
                </a:solidFill>
              </a:rPr>
              <a:t>        </a:t>
            </a:r>
            <a:r>
              <a:rPr lang="en-US" sz="1600" i="1" dirty="0" err="1">
                <a:solidFill>
                  <a:srgbClr val="C00000"/>
                </a:solidFill>
              </a:rPr>
              <a:t>self.high</a:t>
            </a:r>
            <a:r>
              <a:rPr lang="en-US" sz="1600" i="1" dirty="0">
                <a:solidFill>
                  <a:srgbClr val="C00000"/>
                </a:solidFill>
              </a:rPr>
              <a:t> = high</a:t>
            </a:r>
          </a:p>
          <a:p>
            <a:endParaRPr lang="en-US" sz="1600" i="1" dirty="0">
              <a:solidFill>
                <a:srgbClr val="C00000"/>
              </a:solidFill>
            </a:endParaRPr>
          </a:p>
          <a:p>
            <a:r>
              <a:rPr lang="en-US" sz="1600" i="1" dirty="0">
                <a:solidFill>
                  <a:srgbClr val="C00000"/>
                </a:solidFill>
              </a:rPr>
              <a:t>    def __iter__(self):</a:t>
            </a:r>
          </a:p>
          <a:p>
            <a:r>
              <a:rPr lang="en-US" sz="1600" i="1" dirty="0">
                <a:solidFill>
                  <a:srgbClr val="C00000"/>
                </a:solidFill>
              </a:rPr>
              <a:t>        return self</a:t>
            </a:r>
          </a:p>
          <a:p>
            <a:endParaRPr lang="en-US" sz="1600" i="1" dirty="0">
              <a:solidFill>
                <a:srgbClr val="C00000"/>
              </a:solidFill>
            </a:endParaRPr>
          </a:p>
          <a:p>
            <a:r>
              <a:rPr lang="en-US" sz="1600" i="1" dirty="0">
                <a:solidFill>
                  <a:srgbClr val="C00000"/>
                </a:solidFill>
              </a:rPr>
              <a:t>    def __next__(self):</a:t>
            </a:r>
          </a:p>
          <a:p>
            <a:r>
              <a:rPr lang="en-US" sz="1600" i="1" dirty="0">
                <a:solidFill>
                  <a:srgbClr val="C00000"/>
                </a:solidFill>
              </a:rPr>
              <a:t>        if </a:t>
            </a:r>
            <a:r>
              <a:rPr lang="en-US" sz="1600" i="1" dirty="0" err="1">
                <a:solidFill>
                  <a:srgbClr val="C00000"/>
                </a:solidFill>
              </a:rPr>
              <a:t>self.current</a:t>
            </a:r>
            <a:r>
              <a:rPr lang="en-US" sz="1600" i="1" dirty="0">
                <a:solidFill>
                  <a:srgbClr val="C00000"/>
                </a:solidFill>
              </a:rPr>
              <a:t> &gt; </a:t>
            </a:r>
            <a:r>
              <a:rPr lang="en-US" sz="1600" i="1" dirty="0" err="1">
                <a:solidFill>
                  <a:srgbClr val="C00000"/>
                </a:solidFill>
              </a:rPr>
              <a:t>self.high</a:t>
            </a:r>
            <a:r>
              <a:rPr lang="en-US" sz="1600" i="1" dirty="0">
                <a:solidFill>
                  <a:srgbClr val="C00000"/>
                </a:solidFill>
              </a:rPr>
              <a:t>:</a:t>
            </a:r>
          </a:p>
          <a:p>
            <a:r>
              <a:rPr lang="en-US" sz="1600" i="1" dirty="0">
                <a:solidFill>
                  <a:srgbClr val="C00000"/>
                </a:solidFill>
              </a:rPr>
              <a:t>            raise StopIteration</a:t>
            </a:r>
          </a:p>
          <a:p>
            <a:r>
              <a:rPr lang="en-US" sz="1600" i="1" dirty="0">
                <a:solidFill>
                  <a:srgbClr val="C00000"/>
                </a:solidFill>
              </a:rPr>
              <a:t>        else:</a:t>
            </a:r>
          </a:p>
          <a:p>
            <a:r>
              <a:rPr lang="en-US" sz="1600" i="1" dirty="0">
                <a:solidFill>
                  <a:srgbClr val="C00000"/>
                </a:solidFill>
              </a:rPr>
              <a:t>            </a:t>
            </a:r>
            <a:r>
              <a:rPr lang="en-US" sz="1600" i="1" dirty="0" err="1">
                <a:solidFill>
                  <a:srgbClr val="C00000"/>
                </a:solidFill>
              </a:rPr>
              <a:t>self.current</a:t>
            </a:r>
            <a:r>
              <a:rPr lang="en-US" sz="1600" i="1" dirty="0">
                <a:solidFill>
                  <a:srgbClr val="C00000"/>
                </a:solidFill>
              </a:rPr>
              <a:t> += 1</a:t>
            </a:r>
          </a:p>
          <a:p>
            <a:r>
              <a:rPr lang="en-US" sz="1600" i="1" dirty="0">
                <a:solidFill>
                  <a:srgbClr val="C00000"/>
                </a:solidFill>
              </a:rPr>
              <a:t>            return </a:t>
            </a:r>
            <a:r>
              <a:rPr lang="en-US" sz="1600" i="1" dirty="0" err="1">
                <a:solidFill>
                  <a:srgbClr val="C00000"/>
                </a:solidFill>
              </a:rPr>
              <a:t>self.current</a:t>
            </a:r>
            <a:r>
              <a:rPr lang="en-US" sz="1600" i="1" dirty="0">
                <a:solidFill>
                  <a:srgbClr val="C00000"/>
                </a:solidFill>
              </a:rPr>
              <a:t> - 1</a:t>
            </a:r>
          </a:p>
          <a:p>
            <a:endParaRPr lang="en-US" sz="1600" i="1" dirty="0">
              <a:solidFill>
                <a:srgbClr val="C00000"/>
              </a:solidFill>
            </a:endParaRPr>
          </a:p>
          <a:p>
            <a:r>
              <a:rPr lang="en-US" sz="1600" i="1" dirty="0">
                <a:solidFill>
                  <a:srgbClr val="C00000"/>
                </a:solidFill>
              </a:rPr>
              <a:t>for c in Counter(3, 8):</a:t>
            </a:r>
          </a:p>
          <a:p>
            <a:r>
              <a:rPr lang="en-US" sz="1600" i="1" dirty="0">
                <a:solidFill>
                  <a:srgbClr val="C00000"/>
                </a:solidFill>
              </a:rPr>
              <a:t>    print( c)</a:t>
            </a:r>
          </a:p>
          <a:p>
            <a:endParaRPr lang="en-US" sz="1200" dirty="0"/>
          </a:p>
        </p:txBody>
      </p:sp>
      <p:sp>
        <p:nvSpPr>
          <p:cNvPr id="4" name="Slide Number Placeholder 3">
            <a:extLst>
              <a:ext uri="{FF2B5EF4-FFF2-40B4-BE49-F238E27FC236}">
                <a16:creationId xmlns:a16="http://schemas.microsoft.com/office/drawing/2014/main" id="{6533B290-4B17-4C95-87ED-D8D7D9A7B88B}"/>
              </a:ext>
            </a:extLst>
          </p:cNvPr>
          <p:cNvSpPr>
            <a:spLocks noGrp="1"/>
          </p:cNvSpPr>
          <p:nvPr>
            <p:ph type="sldNum" sz="quarter" idx="10"/>
          </p:nvPr>
        </p:nvSpPr>
        <p:spPr/>
        <p:txBody>
          <a:bodyPr/>
          <a:lstStyle/>
          <a:p>
            <a:pPr>
              <a:defRPr/>
            </a:pPr>
            <a:fld id="{6DB1FBA9-0009-47E9-8D28-5B0116D2432D}" type="slidenum">
              <a:rPr lang="en-US" altLang="en-US" smtClean="0"/>
              <a:pPr>
                <a:defRPr/>
              </a:pPr>
              <a:t>607</a:t>
            </a:fld>
            <a:endParaRPr lang="en-US" altLang="en-US"/>
          </a:p>
        </p:txBody>
      </p:sp>
      <p:sp>
        <p:nvSpPr>
          <p:cNvPr id="6" name="TextBox 5">
            <a:extLst>
              <a:ext uri="{FF2B5EF4-FFF2-40B4-BE49-F238E27FC236}">
                <a16:creationId xmlns:a16="http://schemas.microsoft.com/office/drawing/2014/main" id="{F48DE877-D3A5-4D9B-AC49-BEB10D2BC647}"/>
              </a:ext>
            </a:extLst>
          </p:cNvPr>
          <p:cNvSpPr txBox="1"/>
          <p:nvPr/>
        </p:nvSpPr>
        <p:spPr>
          <a:xfrm>
            <a:off x="4551734" y="2102584"/>
            <a:ext cx="3429000" cy="1477328"/>
          </a:xfrm>
          <a:prstGeom prst="rect">
            <a:avLst/>
          </a:prstGeom>
          <a:noFill/>
        </p:spPr>
        <p:txBody>
          <a:bodyPr wrap="square" rtlCol="0">
            <a:spAutoFit/>
          </a:bodyPr>
          <a:lstStyle/>
          <a:p>
            <a:r>
              <a:rPr lang="en-US" sz="1800" dirty="0"/>
              <a:t>A  output is  3 4 5</a:t>
            </a:r>
          </a:p>
          <a:p>
            <a:r>
              <a:rPr lang="en-US" sz="1800" dirty="0"/>
              <a:t>B  output is  5 6 7</a:t>
            </a:r>
          </a:p>
          <a:p>
            <a:r>
              <a:rPr lang="en-US" sz="1800" dirty="0"/>
              <a:t>C  output is  3 4 5 6 7 8</a:t>
            </a:r>
          </a:p>
          <a:p>
            <a:r>
              <a:rPr lang="en-US" sz="1800" dirty="0"/>
              <a:t>D output is   3 4 5 6 </a:t>
            </a:r>
          </a:p>
          <a:p>
            <a:r>
              <a:rPr lang="en-US" sz="1800" dirty="0"/>
              <a:t>E None of the above</a:t>
            </a:r>
          </a:p>
        </p:txBody>
      </p:sp>
    </p:spTree>
    <p:extLst>
      <p:ext uri="{BB962C8B-B14F-4D97-AF65-F5344CB8AC3E}">
        <p14:creationId xmlns:p14="http://schemas.microsoft.com/office/powerpoint/2010/main" val="197891088"/>
      </p:ext>
    </p:extLst>
  </p:cSld>
  <p:clrMapOvr>
    <a:masterClrMapping/>
  </p:clrMapOvr>
  <p:transition spd="med"/>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Generators</a:t>
            </a:r>
          </a:p>
        </p:txBody>
      </p:sp>
      <p:sp>
        <p:nvSpPr>
          <p:cNvPr id="3" name="Content Placeholder 2"/>
          <p:cNvSpPr>
            <a:spLocks noGrp="1"/>
          </p:cNvSpPr>
          <p:nvPr>
            <p:ph idx="1"/>
          </p:nvPr>
        </p:nvSpPr>
        <p:spPr/>
        <p:txBody>
          <a:bodyPr/>
          <a:lstStyle/>
          <a:p>
            <a:r>
              <a:rPr lang="en-US" b="1" dirty="0"/>
              <a:t>Python Generators</a:t>
            </a:r>
          </a:p>
          <a:p>
            <a:r>
              <a:rPr lang="en-US" dirty="0"/>
              <a:t>In this section, you'll learn how to create iterations easily using Python generators, how is it different from iterators and normal functions, and why you should use it</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608</a:t>
            </a:fld>
            <a:endParaRPr lang="en-US" altLang="en-US"/>
          </a:p>
        </p:txBody>
      </p:sp>
      <p:pic>
        <p:nvPicPr>
          <p:cNvPr id="5" name="Picture 4"/>
          <p:cNvPicPr>
            <a:picLocks noChangeAspect="1"/>
          </p:cNvPicPr>
          <p:nvPr/>
        </p:nvPicPr>
        <p:blipFill>
          <a:blip r:embed="rId2"/>
          <a:stretch>
            <a:fillRect/>
          </a:stretch>
        </p:blipFill>
        <p:spPr>
          <a:xfrm>
            <a:off x="383458" y="2400300"/>
            <a:ext cx="8391371" cy="3009900"/>
          </a:xfrm>
          <a:prstGeom prst="rect">
            <a:avLst/>
          </a:prstGeom>
        </p:spPr>
      </p:pic>
      <p:sp>
        <p:nvSpPr>
          <p:cNvPr id="6" name="Arrow: U-Turn 5">
            <a:hlinkClick r:id="rId3" action="ppaction://hlinksldjump"/>
            <a:extLst>
              <a:ext uri="{FF2B5EF4-FFF2-40B4-BE49-F238E27FC236}">
                <a16:creationId xmlns:a16="http://schemas.microsoft.com/office/drawing/2014/main" id="{EC954CEA-36BB-4E77-B3A0-E1EC78512CF9}"/>
              </a:ext>
            </a:extLst>
          </p:cNvPr>
          <p:cNvSpPr/>
          <p:nvPr/>
        </p:nvSpPr>
        <p:spPr bwMode="auto">
          <a:xfrm>
            <a:off x="990600" y="5934369"/>
            <a:ext cx="457200" cy="228600"/>
          </a:xfrm>
          <a:prstGeom prst="uturnArrow">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1196975" marR="0" indent="-282575" algn="l" defTabSz="914400" rtl="0" eaLnBrk="1" fontAlgn="base" latinLnBrk="0" hangingPunct="1">
              <a:lnSpc>
                <a:spcPct val="100000"/>
              </a:lnSpc>
              <a:spcBef>
                <a:spcPts val="500"/>
              </a:spcBef>
              <a:spcAft>
                <a:spcPct val="0"/>
              </a:spcAft>
              <a:buClr>
                <a:srgbClr val="800080"/>
              </a:buClr>
              <a:buSzPct val="55000"/>
              <a:buFont typeface="Wingdings" panose="05000000000000000000" pitchFamily="2" charset="2"/>
              <a:buChar char="n"/>
              <a:tabLst/>
            </a:pPr>
            <a:endParaRPr kumimoji="0" lang="en-US" sz="2000" b="0" i="0" u="none" strike="noStrike" cap="none" normalizeH="0" baseline="0">
              <a:ln>
                <a:noFill/>
              </a:ln>
              <a:solidFill>
                <a:schemeClr val="tx1"/>
              </a:solidFill>
              <a:effectLst/>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818396940"/>
      </p:ext>
    </p:extLst>
  </p:cSld>
  <p:clrMapOvr>
    <a:masterClrMapping/>
  </p:clrMapOvr>
  <p:transition spd="med"/>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Generators(cont)</a:t>
            </a:r>
          </a:p>
        </p:txBody>
      </p:sp>
      <p:sp>
        <p:nvSpPr>
          <p:cNvPr id="3" name="Content Placeholder 2"/>
          <p:cNvSpPr>
            <a:spLocks noGrp="1"/>
          </p:cNvSpPr>
          <p:nvPr>
            <p:ph idx="1"/>
          </p:nvPr>
        </p:nvSpPr>
        <p:spPr/>
        <p:txBody>
          <a:bodyPr/>
          <a:lstStyle/>
          <a:p>
            <a:r>
              <a:rPr lang="en-US" dirty="0"/>
              <a:t>There is a lot of overhead in building an iterator in Python; we have to implement a class with </a:t>
            </a:r>
            <a:r>
              <a:rPr lang="en-US" b="1" dirty="0">
                <a:solidFill>
                  <a:srgbClr val="C00000"/>
                </a:solidFill>
              </a:rPr>
              <a:t>__iter__()</a:t>
            </a:r>
            <a:r>
              <a:rPr lang="en-US" dirty="0">
                <a:solidFill>
                  <a:srgbClr val="C00000"/>
                </a:solidFill>
              </a:rPr>
              <a:t> </a:t>
            </a:r>
            <a:r>
              <a:rPr lang="en-US" dirty="0"/>
              <a:t>and </a:t>
            </a:r>
            <a:r>
              <a:rPr lang="en-US" b="1" dirty="0">
                <a:solidFill>
                  <a:srgbClr val="C00000"/>
                </a:solidFill>
              </a:rPr>
              <a:t>__next__()</a:t>
            </a:r>
            <a:r>
              <a:rPr lang="en-US" dirty="0">
                <a:solidFill>
                  <a:srgbClr val="C00000"/>
                </a:solidFill>
              </a:rPr>
              <a:t> </a:t>
            </a:r>
            <a:r>
              <a:rPr lang="en-US" dirty="0"/>
              <a:t>method, keep track of internal states, raise StopIteration when there was no values to be returned</a:t>
            </a:r>
          </a:p>
          <a:p>
            <a:r>
              <a:rPr lang="en-US" dirty="0"/>
              <a:t>This is both lengthy and counter intuitive</a:t>
            </a:r>
          </a:p>
          <a:p>
            <a:r>
              <a:rPr lang="en-US" dirty="0"/>
              <a:t>Generator comes into rescue in such situations</a:t>
            </a:r>
          </a:p>
          <a:p>
            <a:r>
              <a:rPr lang="en-US" dirty="0">
                <a:solidFill>
                  <a:srgbClr val="C00000"/>
                </a:solidFill>
              </a:rPr>
              <a:t>Python generators are a simple way of creating iterators</a:t>
            </a:r>
          </a:p>
          <a:p>
            <a:r>
              <a:rPr lang="en-US" dirty="0"/>
              <a:t>All the overhead we mentioned above are automatically handled by generators in Python</a:t>
            </a:r>
          </a:p>
          <a:p>
            <a:r>
              <a:rPr lang="en-US" dirty="0">
                <a:solidFill>
                  <a:srgbClr val="C00000"/>
                </a:solidFill>
              </a:rPr>
              <a:t>Simply speaking, a generator is a function that returns an object (iterator) which we can iterate over (one value at a time)</a:t>
            </a:r>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609</a:t>
            </a:fld>
            <a:endParaRPr lang="en-US" altLang="en-US"/>
          </a:p>
        </p:txBody>
      </p:sp>
    </p:spTree>
    <p:extLst>
      <p:ext uri="{BB962C8B-B14F-4D97-AF65-F5344CB8AC3E}">
        <p14:creationId xmlns:p14="http://schemas.microsoft.com/office/powerpoint/2010/main" val="3540334445"/>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CDB91-FF45-4939-B16C-FA9E5CD59727}"/>
              </a:ext>
            </a:extLst>
          </p:cNvPr>
          <p:cNvSpPr>
            <a:spLocks noGrp="1"/>
          </p:cNvSpPr>
          <p:nvPr>
            <p:ph type="title"/>
          </p:nvPr>
        </p:nvSpPr>
        <p:spPr/>
        <p:txBody>
          <a:bodyPr/>
          <a:lstStyle/>
          <a:p>
            <a:r>
              <a:rPr lang="en-US" dirty="0"/>
              <a:t>Quiz 1</a:t>
            </a:r>
            <a:endParaRPr lang="en-CA" dirty="0"/>
          </a:p>
        </p:txBody>
      </p:sp>
      <p:sp>
        <p:nvSpPr>
          <p:cNvPr id="3" name="Content Placeholder 2">
            <a:extLst>
              <a:ext uri="{FF2B5EF4-FFF2-40B4-BE49-F238E27FC236}">
                <a16:creationId xmlns:a16="http://schemas.microsoft.com/office/drawing/2014/main" id="{5B1BDDDE-5F69-49D7-BE08-A279FDC67355}"/>
              </a:ext>
            </a:extLst>
          </p:cNvPr>
          <p:cNvSpPr>
            <a:spLocks noGrp="1"/>
          </p:cNvSpPr>
          <p:nvPr>
            <p:ph idx="1"/>
          </p:nvPr>
        </p:nvSpPr>
        <p:spPr/>
        <p:txBody>
          <a:bodyPr/>
          <a:lstStyle/>
          <a:p>
            <a:r>
              <a:rPr lang="en-US" b="1" dirty="0"/>
              <a:t>7. You are reading Python code, and these statements appear scattered in different locations throughout the code:</a:t>
            </a:r>
          </a:p>
          <a:p>
            <a:r>
              <a:rPr lang="en-US" dirty="0"/>
              <a:t>vendornumber = 00050</a:t>
            </a:r>
          </a:p>
          <a:p>
            <a:endParaRPr lang="en-US" dirty="0"/>
          </a:p>
          <a:p>
            <a:r>
              <a:rPr lang="en-US" dirty="0"/>
              <a:t>VendorNumber = 00050</a:t>
            </a:r>
          </a:p>
          <a:p>
            <a:endParaRPr lang="en-US" dirty="0"/>
          </a:p>
          <a:p>
            <a:r>
              <a:rPr lang="en-US" dirty="0"/>
              <a:t>vendorNumber = 00050</a:t>
            </a:r>
          </a:p>
          <a:p>
            <a:endParaRPr lang="en-US" dirty="0"/>
          </a:p>
          <a:p>
            <a:r>
              <a:rPr lang="en-US" b="1" dirty="0"/>
              <a:t>Choose the correct statement below</a:t>
            </a:r>
          </a:p>
          <a:p>
            <a:endParaRPr lang="en-US" dirty="0"/>
          </a:p>
          <a:p>
            <a:endParaRPr lang="en-US" dirty="0"/>
          </a:p>
          <a:p>
            <a:r>
              <a:rPr lang="en-US" dirty="0"/>
              <a:t>A These statements refer to different variables.</a:t>
            </a:r>
          </a:p>
          <a:p>
            <a:endParaRPr lang="en-US" dirty="0"/>
          </a:p>
          <a:p>
            <a:r>
              <a:rPr lang="en-US" dirty="0"/>
              <a:t>B These statements refer to the same variable. </a:t>
            </a:r>
            <a:endParaRPr lang="en-CA" dirty="0"/>
          </a:p>
        </p:txBody>
      </p:sp>
      <p:sp>
        <p:nvSpPr>
          <p:cNvPr id="4" name="Slide Number Placeholder 3">
            <a:extLst>
              <a:ext uri="{FF2B5EF4-FFF2-40B4-BE49-F238E27FC236}">
                <a16:creationId xmlns:a16="http://schemas.microsoft.com/office/drawing/2014/main" id="{F81C4174-7CD8-436D-96DF-BC564456230E}"/>
              </a:ext>
            </a:extLst>
          </p:cNvPr>
          <p:cNvSpPr>
            <a:spLocks noGrp="1"/>
          </p:cNvSpPr>
          <p:nvPr>
            <p:ph type="sldNum" sz="quarter" idx="10"/>
          </p:nvPr>
        </p:nvSpPr>
        <p:spPr/>
        <p:txBody>
          <a:bodyPr/>
          <a:lstStyle/>
          <a:p>
            <a:pPr>
              <a:defRPr/>
            </a:pPr>
            <a:fld id="{6DB1FBA9-0009-47E9-8D28-5B0116D2432D}" type="slidenum">
              <a:rPr lang="en-US" altLang="en-US" smtClean="0"/>
              <a:pPr>
                <a:defRPr/>
              </a:pPr>
              <a:t>61</a:t>
            </a:fld>
            <a:endParaRPr lang="en-US" altLang="en-US"/>
          </a:p>
        </p:txBody>
      </p:sp>
    </p:spTree>
    <p:extLst>
      <p:ext uri="{BB962C8B-B14F-4D97-AF65-F5344CB8AC3E}">
        <p14:creationId xmlns:p14="http://schemas.microsoft.com/office/powerpoint/2010/main" val="1122124735"/>
      </p:ext>
    </p:extLst>
  </p:cSld>
  <p:clrMapOvr>
    <a:masterClrMapping/>
  </p:clrMapOvr>
  <p:transition spd="med"/>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Generators(cont)</a:t>
            </a:r>
          </a:p>
        </p:txBody>
      </p:sp>
      <p:sp>
        <p:nvSpPr>
          <p:cNvPr id="3" name="Content Placeholder 2"/>
          <p:cNvSpPr>
            <a:spLocks noGrp="1"/>
          </p:cNvSpPr>
          <p:nvPr>
            <p:ph idx="1"/>
          </p:nvPr>
        </p:nvSpPr>
        <p:spPr/>
        <p:txBody>
          <a:bodyPr/>
          <a:lstStyle/>
          <a:p>
            <a:r>
              <a:rPr lang="en-US" b="1" dirty="0"/>
              <a:t>How to create a generator in Python?</a:t>
            </a:r>
          </a:p>
          <a:p>
            <a:r>
              <a:rPr lang="en-US" dirty="0"/>
              <a:t>It is fairly simple to create a generator in Python</a:t>
            </a:r>
          </a:p>
          <a:p>
            <a:r>
              <a:rPr lang="en-US" dirty="0"/>
              <a:t>It is as easy as defining a normal function with </a:t>
            </a:r>
            <a:r>
              <a:rPr lang="en-US" b="1" dirty="0">
                <a:solidFill>
                  <a:schemeClr val="tx2">
                    <a:lumMod val="60000"/>
                    <a:lumOff val="40000"/>
                  </a:schemeClr>
                </a:solidFill>
              </a:rPr>
              <a:t>yield</a:t>
            </a:r>
            <a:r>
              <a:rPr lang="en-US" dirty="0">
                <a:solidFill>
                  <a:schemeClr val="tx2">
                    <a:lumMod val="60000"/>
                    <a:lumOff val="40000"/>
                  </a:schemeClr>
                </a:solidFill>
              </a:rPr>
              <a:t> </a:t>
            </a:r>
            <a:r>
              <a:rPr lang="en-US" dirty="0"/>
              <a:t>statement instead of a </a:t>
            </a:r>
            <a:r>
              <a:rPr lang="en-US" b="1" dirty="0">
                <a:solidFill>
                  <a:schemeClr val="tx2">
                    <a:lumMod val="60000"/>
                    <a:lumOff val="40000"/>
                  </a:schemeClr>
                </a:solidFill>
              </a:rPr>
              <a:t>return</a:t>
            </a:r>
            <a:r>
              <a:rPr lang="en-US" dirty="0"/>
              <a:t> statement</a:t>
            </a:r>
          </a:p>
          <a:p>
            <a:r>
              <a:rPr lang="en-US" dirty="0"/>
              <a:t>If a function contains at least one yield statement (it may contain other yield or return statements), it becomes a generator function</a:t>
            </a:r>
          </a:p>
          <a:p>
            <a:r>
              <a:rPr lang="en-US" dirty="0"/>
              <a:t>Both </a:t>
            </a:r>
            <a:r>
              <a:rPr lang="en-US" b="1" dirty="0">
                <a:solidFill>
                  <a:schemeClr val="tx2">
                    <a:lumMod val="60000"/>
                    <a:lumOff val="40000"/>
                  </a:schemeClr>
                </a:solidFill>
              </a:rPr>
              <a:t>yield</a:t>
            </a:r>
            <a:r>
              <a:rPr lang="en-US" b="1" dirty="0"/>
              <a:t> </a:t>
            </a:r>
            <a:r>
              <a:rPr lang="en-US" dirty="0"/>
              <a:t>and </a:t>
            </a:r>
            <a:r>
              <a:rPr lang="en-US" b="1" dirty="0">
                <a:solidFill>
                  <a:schemeClr val="tx2">
                    <a:lumMod val="60000"/>
                    <a:lumOff val="40000"/>
                  </a:schemeClr>
                </a:solidFill>
              </a:rPr>
              <a:t>return</a:t>
            </a:r>
            <a:r>
              <a:rPr lang="en-US" dirty="0"/>
              <a:t> will return some value from a function</a:t>
            </a:r>
          </a:p>
          <a:p>
            <a:r>
              <a:rPr lang="en-US" dirty="0"/>
              <a:t>The difference is that, while a </a:t>
            </a:r>
            <a:r>
              <a:rPr lang="en-US" b="1" dirty="0">
                <a:solidFill>
                  <a:schemeClr val="tx2">
                    <a:lumMod val="60000"/>
                    <a:lumOff val="40000"/>
                  </a:schemeClr>
                </a:solidFill>
              </a:rPr>
              <a:t>return</a:t>
            </a:r>
            <a:r>
              <a:rPr lang="en-US" dirty="0"/>
              <a:t> statement terminates a function entirely, </a:t>
            </a:r>
            <a:r>
              <a:rPr lang="en-US" b="1" dirty="0">
                <a:solidFill>
                  <a:schemeClr val="tx2">
                    <a:lumMod val="60000"/>
                    <a:lumOff val="40000"/>
                  </a:schemeClr>
                </a:solidFill>
              </a:rPr>
              <a:t>yield</a:t>
            </a:r>
            <a:r>
              <a:rPr lang="en-US" dirty="0"/>
              <a:t> statement pauses the function saving all its states and later continues from there on successive calls</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610</a:t>
            </a:fld>
            <a:endParaRPr lang="en-US" altLang="en-US"/>
          </a:p>
        </p:txBody>
      </p:sp>
    </p:spTree>
    <p:extLst>
      <p:ext uri="{BB962C8B-B14F-4D97-AF65-F5344CB8AC3E}">
        <p14:creationId xmlns:p14="http://schemas.microsoft.com/office/powerpoint/2010/main" val="2723018784"/>
      </p:ext>
    </p:extLst>
  </p:cSld>
  <p:clrMapOvr>
    <a:masterClrMapping/>
  </p:clrMapOvr>
  <p:transition spd="med"/>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Generators(cont)</a:t>
            </a:r>
          </a:p>
        </p:txBody>
      </p:sp>
      <p:sp>
        <p:nvSpPr>
          <p:cNvPr id="3" name="Content Placeholder 2"/>
          <p:cNvSpPr>
            <a:spLocks noGrp="1"/>
          </p:cNvSpPr>
          <p:nvPr>
            <p:ph idx="1"/>
          </p:nvPr>
        </p:nvSpPr>
        <p:spPr/>
        <p:txBody>
          <a:bodyPr/>
          <a:lstStyle/>
          <a:p>
            <a:r>
              <a:rPr lang="en-US" b="1" dirty="0">
                <a:solidFill>
                  <a:srgbClr val="C00000"/>
                </a:solidFill>
              </a:rPr>
              <a:t>Differences between Generator function and a Normal function</a:t>
            </a:r>
          </a:p>
          <a:p>
            <a:r>
              <a:rPr lang="en-US" dirty="0"/>
              <a:t>Here is how a generator function differs from a normal function</a:t>
            </a:r>
          </a:p>
          <a:p>
            <a:r>
              <a:rPr lang="en-US" dirty="0"/>
              <a:t>Generator function contains one or more </a:t>
            </a:r>
            <a:r>
              <a:rPr lang="en-US" b="1" dirty="0">
                <a:solidFill>
                  <a:srgbClr val="C00000"/>
                </a:solidFill>
              </a:rPr>
              <a:t>yield</a:t>
            </a:r>
            <a:r>
              <a:rPr lang="en-US" dirty="0"/>
              <a:t> statements</a:t>
            </a:r>
          </a:p>
          <a:p>
            <a:r>
              <a:rPr lang="en-US" dirty="0"/>
              <a:t>When called, it returns an object (iterator) but </a:t>
            </a:r>
            <a:r>
              <a:rPr lang="en-US" b="1" dirty="0">
                <a:solidFill>
                  <a:srgbClr val="C00000"/>
                </a:solidFill>
              </a:rPr>
              <a:t>does not start execution</a:t>
            </a:r>
            <a:r>
              <a:rPr lang="en-US" dirty="0">
                <a:solidFill>
                  <a:srgbClr val="C00000"/>
                </a:solidFill>
              </a:rPr>
              <a:t> </a:t>
            </a:r>
            <a:r>
              <a:rPr lang="en-US" dirty="0"/>
              <a:t>immediately</a:t>
            </a:r>
          </a:p>
          <a:p>
            <a:r>
              <a:rPr lang="en-US" dirty="0"/>
              <a:t>Methods like </a:t>
            </a:r>
            <a:r>
              <a:rPr lang="en-US" b="1" dirty="0">
                <a:solidFill>
                  <a:srgbClr val="C00000"/>
                </a:solidFill>
              </a:rPr>
              <a:t>__iter__()</a:t>
            </a:r>
            <a:r>
              <a:rPr lang="en-US" dirty="0">
                <a:solidFill>
                  <a:srgbClr val="C00000"/>
                </a:solidFill>
              </a:rPr>
              <a:t> </a:t>
            </a:r>
            <a:r>
              <a:rPr lang="en-US" dirty="0"/>
              <a:t>and </a:t>
            </a:r>
            <a:r>
              <a:rPr lang="en-US" b="1" dirty="0">
                <a:solidFill>
                  <a:srgbClr val="C00000"/>
                </a:solidFill>
              </a:rPr>
              <a:t>__next__()</a:t>
            </a:r>
            <a:r>
              <a:rPr lang="en-US" dirty="0">
                <a:solidFill>
                  <a:srgbClr val="C00000"/>
                </a:solidFill>
              </a:rPr>
              <a:t> </a:t>
            </a:r>
            <a:r>
              <a:rPr lang="en-US" dirty="0"/>
              <a:t>are implemented automatically</a:t>
            </a:r>
          </a:p>
          <a:p>
            <a:r>
              <a:rPr lang="en-US" dirty="0"/>
              <a:t>So we can iterate through the items using </a:t>
            </a:r>
            <a:r>
              <a:rPr lang="en-US" b="1" dirty="0">
                <a:solidFill>
                  <a:srgbClr val="C00000"/>
                </a:solidFill>
              </a:rPr>
              <a:t>next()</a:t>
            </a:r>
          </a:p>
          <a:p>
            <a:r>
              <a:rPr lang="en-US" dirty="0"/>
              <a:t>Once the function yields, the function is paused, and the control is transferred to the caller</a:t>
            </a:r>
          </a:p>
          <a:p>
            <a:r>
              <a:rPr lang="en-US" dirty="0"/>
              <a:t>Local variables and their states are remembered between successive calls</a:t>
            </a:r>
          </a:p>
          <a:p>
            <a:r>
              <a:rPr lang="en-US" dirty="0"/>
              <a:t>Finally, when the function terminates, </a:t>
            </a:r>
            <a:r>
              <a:rPr lang="en-US" b="1" dirty="0">
                <a:solidFill>
                  <a:srgbClr val="C00000"/>
                </a:solidFill>
              </a:rPr>
              <a:t>StopIteration</a:t>
            </a:r>
            <a:r>
              <a:rPr lang="en-US" dirty="0"/>
              <a:t> is raised automatically on further calls</a:t>
            </a:r>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611</a:t>
            </a:fld>
            <a:endParaRPr lang="en-US" altLang="en-US"/>
          </a:p>
        </p:txBody>
      </p:sp>
    </p:spTree>
    <p:extLst>
      <p:ext uri="{BB962C8B-B14F-4D97-AF65-F5344CB8AC3E}">
        <p14:creationId xmlns:p14="http://schemas.microsoft.com/office/powerpoint/2010/main" val="4175772260"/>
      </p:ext>
    </p:extLst>
  </p:cSld>
  <p:clrMapOvr>
    <a:masterClrMapping/>
  </p:clrMapOvr>
  <p:transition spd="med"/>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Generators(cont)</a:t>
            </a:r>
          </a:p>
        </p:txBody>
      </p:sp>
      <p:sp>
        <p:nvSpPr>
          <p:cNvPr id="3" name="Content Placeholder 2"/>
          <p:cNvSpPr>
            <a:spLocks noGrp="1"/>
          </p:cNvSpPr>
          <p:nvPr>
            <p:ph idx="1"/>
          </p:nvPr>
        </p:nvSpPr>
        <p:spPr/>
        <p:txBody>
          <a:bodyPr/>
          <a:lstStyle/>
          <a:p>
            <a:r>
              <a:rPr lang="en-US" dirty="0"/>
              <a:t>Here is an example to illustrate all of the points stated</a:t>
            </a:r>
          </a:p>
          <a:p>
            <a:r>
              <a:rPr lang="en-US" dirty="0"/>
              <a:t>We have a generator function named </a:t>
            </a:r>
            <a:r>
              <a:rPr lang="en-US" dirty="0" err="1"/>
              <a:t>my_gen</a:t>
            </a:r>
            <a:r>
              <a:rPr lang="en-US" dirty="0"/>
              <a:t>() with several yield statements</a:t>
            </a:r>
          </a:p>
          <a:p>
            <a:r>
              <a:rPr lang="en-US" sz="1800" b="1" dirty="0">
                <a:solidFill>
                  <a:srgbClr val="C00000"/>
                </a:solidFill>
              </a:rPr>
              <a:t># A simple generator function</a:t>
            </a:r>
          </a:p>
          <a:p>
            <a:endParaRPr lang="en-US" sz="1800" b="1" dirty="0"/>
          </a:p>
          <a:p>
            <a:r>
              <a:rPr lang="en-US" sz="1600" i="1" dirty="0" err="1">
                <a:solidFill>
                  <a:srgbClr val="C00000"/>
                </a:solidFill>
              </a:rPr>
              <a:t>def</a:t>
            </a:r>
            <a:r>
              <a:rPr lang="en-US" sz="1600" i="1" dirty="0">
                <a:solidFill>
                  <a:srgbClr val="C00000"/>
                </a:solidFill>
              </a:rPr>
              <a:t> </a:t>
            </a:r>
            <a:r>
              <a:rPr lang="en-US" sz="1600" i="1" dirty="0" err="1">
                <a:solidFill>
                  <a:srgbClr val="C00000"/>
                </a:solidFill>
              </a:rPr>
              <a:t>my_gen</a:t>
            </a:r>
            <a:r>
              <a:rPr lang="en-US" sz="1600" i="1" dirty="0">
                <a:solidFill>
                  <a:srgbClr val="C00000"/>
                </a:solidFill>
              </a:rPr>
              <a:t>():</a:t>
            </a:r>
          </a:p>
          <a:p>
            <a:r>
              <a:rPr lang="en-US" sz="1600" i="1" dirty="0">
                <a:solidFill>
                  <a:srgbClr val="C00000"/>
                </a:solidFill>
              </a:rPr>
              <a:t>    n = 1</a:t>
            </a:r>
          </a:p>
          <a:p>
            <a:r>
              <a:rPr lang="en-US" sz="1600" i="1" dirty="0">
                <a:solidFill>
                  <a:srgbClr val="C00000"/>
                </a:solidFill>
              </a:rPr>
              <a:t>    print('This is printed first')</a:t>
            </a:r>
          </a:p>
          <a:p>
            <a:r>
              <a:rPr lang="en-US" sz="1600" i="1" dirty="0">
                <a:solidFill>
                  <a:srgbClr val="C00000"/>
                </a:solidFill>
              </a:rPr>
              <a:t>    # Generator function contains yield statements</a:t>
            </a:r>
          </a:p>
          <a:p>
            <a:r>
              <a:rPr lang="en-US" sz="1600" i="1" dirty="0">
                <a:solidFill>
                  <a:srgbClr val="C00000"/>
                </a:solidFill>
              </a:rPr>
              <a:t>    yield n</a:t>
            </a:r>
          </a:p>
          <a:p>
            <a:endParaRPr lang="en-US" sz="1600" i="1" dirty="0">
              <a:solidFill>
                <a:srgbClr val="C00000"/>
              </a:solidFill>
            </a:endParaRPr>
          </a:p>
          <a:p>
            <a:r>
              <a:rPr lang="en-US" sz="1600" i="1" dirty="0">
                <a:solidFill>
                  <a:srgbClr val="C00000"/>
                </a:solidFill>
              </a:rPr>
              <a:t>    n += 1</a:t>
            </a:r>
          </a:p>
          <a:p>
            <a:r>
              <a:rPr lang="en-US" sz="1600" i="1" dirty="0">
                <a:solidFill>
                  <a:srgbClr val="C00000"/>
                </a:solidFill>
              </a:rPr>
              <a:t>    print('This is printed second')</a:t>
            </a:r>
          </a:p>
          <a:p>
            <a:r>
              <a:rPr lang="en-US" sz="1600" i="1" dirty="0">
                <a:solidFill>
                  <a:srgbClr val="C00000"/>
                </a:solidFill>
              </a:rPr>
              <a:t>    yield n</a:t>
            </a:r>
          </a:p>
          <a:p>
            <a:endParaRPr lang="en-US" sz="1600" i="1" dirty="0">
              <a:solidFill>
                <a:srgbClr val="C00000"/>
              </a:solidFill>
            </a:endParaRPr>
          </a:p>
          <a:p>
            <a:r>
              <a:rPr lang="en-US" sz="1600" i="1" dirty="0">
                <a:solidFill>
                  <a:srgbClr val="C00000"/>
                </a:solidFill>
              </a:rPr>
              <a:t>    n += 1</a:t>
            </a:r>
          </a:p>
          <a:p>
            <a:r>
              <a:rPr lang="en-US" sz="1600" i="1" dirty="0">
                <a:solidFill>
                  <a:srgbClr val="C00000"/>
                </a:solidFill>
              </a:rPr>
              <a:t>    print('This is printed at last')</a:t>
            </a:r>
          </a:p>
          <a:p>
            <a:r>
              <a:rPr lang="en-US" sz="1600" i="1" dirty="0">
                <a:solidFill>
                  <a:srgbClr val="C00000"/>
                </a:solidFill>
              </a:rPr>
              <a:t>    yield n</a:t>
            </a:r>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612</a:t>
            </a:fld>
            <a:endParaRPr lang="en-US" altLang="en-US"/>
          </a:p>
        </p:txBody>
      </p:sp>
      <p:graphicFrame>
        <p:nvGraphicFramePr>
          <p:cNvPr id="5" name="Object 4"/>
          <p:cNvGraphicFramePr>
            <a:graphicFrameLocks noChangeAspect="1"/>
          </p:cNvGraphicFramePr>
          <p:nvPr>
            <p:extLst>
              <p:ext uri="{D42A27DB-BD31-4B8C-83A1-F6EECF244321}">
                <p14:modId xmlns:p14="http://schemas.microsoft.com/office/powerpoint/2010/main" val="2456656111"/>
              </p:ext>
            </p:extLst>
          </p:nvPr>
        </p:nvGraphicFramePr>
        <p:xfrm>
          <a:off x="5943600" y="2133600"/>
          <a:ext cx="1828800" cy="1035050"/>
        </p:xfrm>
        <a:graphic>
          <a:graphicData uri="http://schemas.openxmlformats.org/presentationml/2006/ole">
            <mc:AlternateContent xmlns:mc="http://schemas.openxmlformats.org/markup-compatibility/2006">
              <mc:Choice xmlns:v="urn:schemas-microsoft-com:vml" Requires="v">
                <p:oleObj name="Packager Shell Object" showAsIcon="1" r:id="rId2" imgW="914400" imgH="806400" progId="Package">
                  <p:embed/>
                </p:oleObj>
              </mc:Choice>
              <mc:Fallback>
                <p:oleObj name="Packager Shell Object" showAsIcon="1" r:id="rId2" imgW="914400" imgH="806400" progId="Package">
                  <p:embed/>
                  <p:pic>
                    <p:nvPicPr>
                      <p:cNvPr id="5" name="Object 4"/>
                      <p:cNvPicPr/>
                      <p:nvPr/>
                    </p:nvPicPr>
                    <p:blipFill>
                      <a:blip r:embed="rId3"/>
                      <a:stretch>
                        <a:fillRect/>
                      </a:stretch>
                    </p:blipFill>
                    <p:spPr>
                      <a:xfrm>
                        <a:off x="5943600" y="2133600"/>
                        <a:ext cx="1828800" cy="1035050"/>
                      </a:xfrm>
                      <a:prstGeom prst="rect">
                        <a:avLst/>
                      </a:prstGeom>
                    </p:spPr>
                  </p:pic>
                </p:oleObj>
              </mc:Fallback>
            </mc:AlternateContent>
          </a:graphicData>
        </a:graphic>
      </p:graphicFrame>
    </p:spTree>
    <p:extLst>
      <p:ext uri="{BB962C8B-B14F-4D97-AF65-F5344CB8AC3E}">
        <p14:creationId xmlns:p14="http://schemas.microsoft.com/office/powerpoint/2010/main" val="3623266127"/>
      </p:ext>
    </p:extLst>
  </p:cSld>
  <p:clrMapOvr>
    <a:masterClrMapping/>
  </p:clrMapOvr>
  <p:transition spd="med"/>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Generators(cont)</a:t>
            </a:r>
          </a:p>
        </p:txBody>
      </p:sp>
      <p:pic>
        <p:nvPicPr>
          <p:cNvPr id="5" name="Content Placeholder 4"/>
          <p:cNvPicPr>
            <a:picLocks noGrp="1" noChangeAspect="1"/>
          </p:cNvPicPr>
          <p:nvPr>
            <p:ph idx="1"/>
          </p:nvPr>
        </p:nvPicPr>
        <p:blipFill>
          <a:blip r:embed="rId2"/>
          <a:stretch>
            <a:fillRect/>
          </a:stretch>
        </p:blipFill>
        <p:spPr>
          <a:xfrm>
            <a:off x="685800" y="1371600"/>
            <a:ext cx="7391400" cy="4800600"/>
          </a:xfrm>
          <a:prstGeom prst="rect">
            <a:avLst/>
          </a:prstGeom>
        </p:spPr>
      </p:pic>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613</a:t>
            </a:fld>
            <a:endParaRPr lang="en-US" altLang="en-US"/>
          </a:p>
        </p:txBody>
      </p:sp>
    </p:spTree>
    <p:extLst>
      <p:ext uri="{BB962C8B-B14F-4D97-AF65-F5344CB8AC3E}">
        <p14:creationId xmlns:p14="http://schemas.microsoft.com/office/powerpoint/2010/main" val="3179508994"/>
      </p:ext>
    </p:extLst>
  </p:cSld>
  <p:clrMapOvr>
    <a:masterClrMapping/>
  </p:clrMapOvr>
  <p:transition spd="med"/>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Generators(cont)</a:t>
            </a:r>
          </a:p>
        </p:txBody>
      </p:sp>
      <p:pic>
        <p:nvPicPr>
          <p:cNvPr id="5" name="Content Placeholder 4"/>
          <p:cNvPicPr>
            <a:picLocks noGrp="1" noChangeAspect="1"/>
          </p:cNvPicPr>
          <p:nvPr>
            <p:ph idx="1"/>
          </p:nvPr>
        </p:nvPicPr>
        <p:blipFill>
          <a:blip r:embed="rId2"/>
          <a:stretch>
            <a:fillRect/>
          </a:stretch>
        </p:blipFill>
        <p:spPr>
          <a:xfrm>
            <a:off x="381000" y="1066800"/>
            <a:ext cx="8382000" cy="5562600"/>
          </a:xfrm>
          <a:prstGeom prst="rect">
            <a:avLst/>
          </a:prstGeom>
        </p:spPr>
      </p:pic>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614</a:t>
            </a:fld>
            <a:endParaRPr lang="en-US" altLang="en-US"/>
          </a:p>
        </p:txBody>
      </p:sp>
    </p:spTree>
    <p:extLst>
      <p:ext uri="{BB962C8B-B14F-4D97-AF65-F5344CB8AC3E}">
        <p14:creationId xmlns:p14="http://schemas.microsoft.com/office/powerpoint/2010/main" val="3331834743"/>
      </p:ext>
    </p:extLst>
  </p:cSld>
  <p:clrMapOvr>
    <a:masterClrMapping/>
  </p:clrMapOvr>
  <p:transition spd="med"/>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Generators(cont)</a:t>
            </a:r>
          </a:p>
        </p:txBody>
      </p:sp>
      <p:sp>
        <p:nvSpPr>
          <p:cNvPr id="3" name="Content Placeholder 2"/>
          <p:cNvSpPr>
            <a:spLocks noGrp="1"/>
          </p:cNvSpPr>
          <p:nvPr>
            <p:ph idx="1"/>
          </p:nvPr>
        </p:nvSpPr>
        <p:spPr/>
        <p:txBody>
          <a:bodyPr/>
          <a:lstStyle/>
          <a:p>
            <a:r>
              <a:rPr lang="en-US" dirty="0"/>
              <a:t>One interesting thing to note in the above example is that, </a:t>
            </a:r>
            <a:r>
              <a:rPr lang="en-US" b="1" dirty="0">
                <a:solidFill>
                  <a:srgbClr val="C00000"/>
                </a:solidFill>
                <a:effectLst>
                  <a:outerShdw blurRad="38100" dist="38100" dir="2700000" algn="tl">
                    <a:srgbClr val="000000">
                      <a:alpha val="43137"/>
                    </a:srgbClr>
                  </a:outerShdw>
                </a:effectLst>
              </a:rPr>
              <a:t>the value of variable n is remembered between each call</a:t>
            </a:r>
          </a:p>
          <a:p>
            <a:r>
              <a:rPr lang="en-US" dirty="0"/>
              <a:t>Unlike normal functions, the </a:t>
            </a:r>
            <a:r>
              <a:rPr lang="en-US" dirty="0">
                <a:solidFill>
                  <a:srgbClr val="C00000"/>
                </a:solidFill>
              </a:rPr>
              <a:t>local variables are not destroyed when the function yields</a:t>
            </a:r>
          </a:p>
          <a:p>
            <a:r>
              <a:rPr lang="en-US" dirty="0">
                <a:solidFill>
                  <a:srgbClr val="C00000"/>
                </a:solidFill>
                <a:highlight>
                  <a:srgbClr val="FFFF00"/>
                </a:highlight>
              </a:rPr>
              <a:t>********************Important ***********************</a:t>
            </a:r>
          </a:p>
          <a:p>
            <a:r>
              <a:rPr lang="en-US" dirty="0">
                <a:solidFill>
                  <a:srgbClr val="C00000"/>
                </a:solidFill>
                <a:highlight>
                  <a:srgbClr val="FFFF00"/>
                </a:highlight>
              </a:rPr>
              <a:t>Furthermore, the generator object can be iterated only once</a:t>
            </a:r>
          </a:p>
          <a:p>
            <a:r>
              <a:rPr lang="en-US" dirty="0">
                <a:solidFill>
                  <a:srgbClr val="C00000"/>
                </a:solidFill>
                <a:highlight>
                  <a:srgbClr val="FFFF00"/>
                </a:highlight>
              </a:rPr>
              <a:t>****************************************************</a:t>
            </a:r>
          </a:p>
          <a:p>
            <a:r>
              <a:rPr lang="en-US" dirty="0">
                <a:solidFill>
                  <a:srgbClr val="C00000"/>
                </a:solidFill>
                <a:highlight>
                  <a:srgbClr val="FFFF00"/>
                </a:highlight>
              </a:rPr>
              <a:t>To restart the process we need to create another generator object using something like </a:t>
            </a:r>
            <a:r>
              <a:rPr lang="en-US" b="1" dirty="0">
                <a:solidFill>
                  <a:srgbClr val="C00000"/>
                </a:solidFill>
                <a:highlight>
                  <a:srgbClr val="FFFF00"/>
                </a:highlight>
              </a:rPr>
              <a:t>a = </a:t>
            </a:r>
            <a:r>
              <a:rPr lang="en-US" b="1" dirty="0" err="1">
                <a:solidFill>
                  <a:srgbClr val="C00000"/>
                </a:solidFill>
                <a:highlight>
                  <a:srgbClr val="FFFF00"/>
                </a:highlight>
              </a:rPr>
              <a:t>my_gen</a:t>
            </a:r>
            <a:r>
              <a:rPr lang="en-US" b="1" dirty="0">
                <a:solidFill>
                  <a:srgbClr val="C00000"/>
                </a:solidFill>
                <a:highlight>
                  <a:srgbClr val="FFFF00"/>
                </a:highlight>
              </a:rPr>
              <a:t>()</a:t>
            </a:r>
          </a:p>
          <a:p>
            <a:r>
              <a:rPr lang="en-US" dirty="0">
                <a:solidFill>
                  <a:srgbClr val="C00000"/>
                </a:solidFill>
                <a:highlight>
                  <a:srgbClr val="FFFF00"/>
                </a:highlight>
              </a:rPr>
              <a:t>****************************************************</a:t>
            </a:r>
          </a:p>
          <a:p>
            <a:endParaRPr lang="en-US" dirty="0"/>
          </a:p>
          <a:p>
            <a:r>
              <a:rPr lang="en-US" dirty="0"/>
              <a:t>One final thing to note is that we can use </a:t>
            </a:r>
            <a:r>
              <a:rPr lang="en-US" b="1" dirty="0">
                <a:solidFill>
                  <a:srgbClr val="C00000"/>
                </a:solidFill>
              </a:rPr>
              <a:t>generators</a:t>
            </a:r>
            <a:r>
              <a:rPr lang="en-US" b="1" dirty="0"/>
              <a:t> </a:t>
            </a:r>
            <a:r>
              <a:rPr lang="en-US" dirty="0"/>
              <a:t>with for loops directly</a:t>
            </a:r>
          </a:p>
          <a:p>
            <a:r>
              <a:rPr lang="en-US" dirty="0"/>
              <a:t>This is because, a for loop takes an iterator and iterates over it using </a:t>
            </a:r>
            <a:r>
              <a:rPr lang="en-US" b="1" dirty="0">
                <a:solidFill>
                  <a:srgbClr val="C00000"/>
                </a:solidFill>
              </a:rPr>
              <a:t>next() </a:t>
            </a:r>
            <a:r>
              <a:rPr lang="en-US" dirty="0"/>
              <a:t>function</a:t>
            </a:r>
          </a:p>
          <a:p>
            <a:r>
              <a:rPr lang="en-US" dirty="0"/>
              <a:t>It automatically ends when </a:t>
            </a:r>
            <a:r>
              <a:rPr lang="en-US" dirty="0">
                <a:solidFill>
                  <a:srgbClr val="C00000"/>
                </a:solidFill>
              </a:rPr>
              <a:t>StopIteration</a:t>
            </a:r>
            <a:r>
              <a:rPr lang="en-US" dirty="0"/>
              <a:t> is raised</a:t>
            </a:r>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615</a:t>
            </a:fld>
            <a:endParaRPr lang="en-US" altLang="en-US"/>
          </a:p>
        </p:txBody>
      </p:sp>
    </p:spTree>
    <p:extLst>
      <p:ext uri="{BB962C8B-B14F-4D97-AF65-F5344CB8AC3E}">
        <p14:creationId xmlns:p14="http://schemas.microsoft.com/office/powerpoint/2010/main" val="3359046055"/>
      </p:ext>
    </p:extLst>
  </p:cSld>
  <p:clrMapOvr>
    <a:masterClrMapping/>
  </p:clrMapOvr>
  <p:transition spd="med"/>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Generators(cont)</a:t>
            </a:r>
          </a:p>
        </p:txBody>
      </p:sp>
      <p:sp>
        <p:nvSpPr>
          <p:cNvPr id="3" name="Content Placeholder 2"/>
          <p:cNvSpPr>
            <a:spLocks noGrp="1"/>
          </p:cNvSpPr>
          <p:nvPr>
            <p:ph idx="1"/>
          </p:nvPr>
        </p:nvSpPr>
        <p:spPr/>
        <p:txBody>
          <a:bodyPr/>
          <a:lstStyle/>
          <a:p>
            <a:r>
              <a:rPr lang="en-US" b="1" dirty="0">
                <a:solidFill>
                  <a:srgbClr val="C00000"/>
                </a:solidFill>
              </a:rPr>
              <a:t># Using for loop with a generator</a:t>
            </a:r>
          </a:p>
          <a:p>
            <a:r>
              <a:rPr lang="en-US" i="1" dirty="0">
                <a:solidFill>
                  <a:srgbClr val="C00000"/>
                </a:solidFill>
              </a:rPr>
              <a:t>for item in </a:t>
            </a:r>
            <a:r>
              <a:rPr lang="en-US" i="1" dirty="0" err="1">
                <a:solidFill>
                  <a:srgbClr val="C00000"/>
                </a:solidFill>
              </a:rPr>
              <a:t>my_gen</a:t>
            </a:r>
            <a:r>
              <a:rPr lang="en-US" i="1" dirty="0">
                <a:solidFill>
                  <a:srgbClr val="C00000"/>
                </a:solidFill>
              </a:rPr>
              <a:t>(): </a:t>
            </a:r>
          </a:p>
          <a:p>
            <a:r>
              <a:rPr lang="en-US" i="1" dirty="0">
                <a:solidFill>
                  <a:srgbClr val="C00000"/>
                </a:solidFill>
              </a:rPr>
              <a:t>    print(item) </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616</a:t>
            </a:fld>
            <a:endParaRPr lang="en-US" altLang="en-US"/>
          </a:p>
        </p:txBody>
      </p:sp>
      <p:pic>
        <p:nvPicPr>
          <p:cNvPr id="5" name="Picture 4"/>
          <p:cNvPicPr>
            <a:picLocks noChangeAspect="1"/>
          </p:cNvPicPr>
          <p:nvPr/>
        </p:nvPicPr>
        <p:blipFill>
          <a:blip r:embed="rId2"/>
          <a:stretch>
            <a:fillRect/>
          </a:stretch>
        </p:blipFill>
        <p:spPr>
          <a:xfrm>
            <a:off x="381000" y="2471737"/>
            <a:ext cx="7772400" cy="3929063"/>
          </a:xfrm>
          <a:prstGeom prst="rect">
            <a:avLst/>
          </a:prstGeom>
        </p:spPr>
      </p:pic>
    </p:spTree>
    <p:extLst>
      <p:ext uri="{BB962C8B-B14F-4D97-AF65-F5344CB8AC3E}">
        <p14:creationId xmlns:p14="http://schemas.microsoft.com/office/powerpoint/2010/main" val="1048631162"/>
      </p:ext>
    </p:extLst>
  </p:cSld>
  <p:clrMapOvr>
    <a:masterClrMapping/>
  </p:clrMapOvr>
  <p:transition spd="med"/>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Generators(cont)</a:t>
            </a:r>
          </a:p>
        </p:txBody>
      </p:sp>
      <p:sp>
        <p:nvSpPr>
          <p:cNvPr id="3" name="Content Placeholder 2"/>
          <p:cNvSpPr>
            <a:spLocks noGrp="1"/>
          </p:cNvSpPr>
          <p:nvPr>
            <p:ph idx="1"/>
          </p:nvPr>
        </p:nvSpPr>
        <p:spPr/>
        <p:txBody>
          <a:bodyPr/>
          <a:lstStyle/>
          <a:p>
            <a:r>
              <a:rPr lang="en-US" b="1" dirty="0">
                <a:solidFill>
                  <a:srgbClr val="C00000"/>
                </a:solidFill>
              </a:rPr>
              <a:t>Python Generators with a Loop</a:t>
            </a:r>
          </a:p>
          <a:p>
            <a:r>
              <a:rPr lang="en-US" dirty="0"/>
              <a:t>Normally, generator functions are implemented with a loop having a suitable terminating condition</a:t>
            </a:r>
          </a:p>
          <a:p>
            <a:r>
              <a:rPr lang="en-US" b="1" dirty="0">
                <a:solidFill>
                  <a:srgbClr val="C00000"/>
                </a:solidFill>
              </a:rPr>
              <a:t>Let's take an example of a generator that reverses a string</a:t>
            </a:r>
          </a:p>
          <a:p>
            <a:r>
              <a:rPr lang="en-US" sz="1600" i="1" dirty="0" err="1">
                <a:solidFill>
                  <a:srgbClr val="C00000"/>
                </a:solidFill>
              </a:rPr>
              <a:t>def</a:t>
            </a:r>
            <a:r>
              <a:rPr lang="en-US" sz="1600" i="1" dirty="0">
                <a:solidFill>
                  <a:srgbClr val="C00000"/>
                </a:solidFill>
              </a:rPr>
              <a:t> </a:t>
            </a:r>
            <a:r>
              <a:rPr lang="en-US" sz="1600" i="1" dirty="0" err="1">
                <a:solidFill>
                  <a:srgbClr val="C00000"/>
                </a:solidFill>
              </a:rPr>
              <a:t>rev_str</a:t>
            </a:r>
            <a:r>
              <a:rPr lang="en-US" sz="1600" i="1" dirty="0">
                <a:solidFill>
                  <a:srgbClr val="C00000"/>
                </a:solidFill>
              </a:rPr>
              <a:t>(</a:t>
            </a:r>
            <a:r>
              <a:rPr lang="en-US" sz="1600" i="1" dirty="0" err="1">
                <a:solidFill>
                  <a:srgbClr val="C00000"/>
                </a:solidFill>
              </a:rPr>
              <a:t>my_str</a:t>
            </a:r>
            <a:r>
              <a:rPr lang="en-US" sz="1600" i="1" dirty="0">
                <a:solidFill>
                  <a:srgbClr val="C00000"/>
                </a:solidFill>
              </a:rPr>
              <a:t>):</a:t>
            </a:r>
          </a:p>
          <a:p>
            <a:r>
              <a:rPr lang="en-US" sz="1600" i="1" dirty="0">
                <a:solidFill>
                  <a:srgbClr val="C00000"/>
                </a:solidFill>
              </a:rPr>
              <a:t>    length = </a:t>
            </a:r>
            <a:r>
              <a:rPr lang="en-US" sz="1600" i="1" dirty="0" err="1">
                <a:solidFill>
                  <a:srgbClr val="C00000"/>
                </a:solidFill>
              </a:rPr>
              <a:t>len</a:t>
            </a:r>
            <a:r>
              <a:rPr lang="en-US" sz="1600" i="1" dirty="0">
                <a:solidFill>
                  <a:srgbClr val="C00000"/>
                </a:solidFill>
              </a:rPr>
              <a:t>(</a:t>
            </a:r>
            <a:r>
              <a:rPr lang="en-US" sz="1600" i="1" dirty="0" err="1">
                <a:solidFill>
                  <a:srgbClr val="C00000"/>
                </a:solidFill>
              </a:rPr>
              <a:t>my_str</a:t>
            </a:r>
            <a:r>
              <a:rPr lang="en-US" sz="1600" i="1" dirty="0">
                <a:solidFill>
                  <a:srgbClr val="C00000"/>
                </a:solidFill>
              </a:rPr>
              <a:t>)</a:t>
            </a:r>
          </a:p>
          <a:p>
            <a:r>
              <a:rPr lang="en-US" sz="1600" i="1" dirty="0">
                <a:solidFill>
                  <a:srgbClr val="C00000"/>
                </a:solidFill>
              </a:rPr>
              <a:t>    for i in range(length - 1,-1,-1):</a:t>
            </a:r>
          </a:p>
          <a:p>
            <a:r>
              <a:rPr lang="en-US" sz="1600" i="1" dirty="0">
                <a:solidFill>
                  <a:srgbClr val="C00000"/>
                </a:solidFill>
              </a:rPr>
              <a:t>        yield </a:t>
            </a:r>
            <a:r>
              <a:rPr lang="en-US" sz="1600" i="1" dirty="0" err="1">
                <a:solidFill>
                  <a:srgbClr val="C00000"/>
                </a:solidFill>
              </a:rPr>
              <a:t>my_str</a:t>
            </a:r>
            <a:r>
              <a:rPr lang="en-US" sz="1600" i="1" dirty="0">
                <a:solidFill>
                  <a:srgbClr val="C00000"/>
                </a:solidFill>
              </a:rPr>
              <a:t>[i]</a:t>
            </a:r>
          </a:p>
          <a:p>
            <a:r>
              <a:rPr lang="en-US" sz="1600" i="1" dirty="0">
                <a:solidFill>
                  <a:srgbClr val="C00000"/>
                </a:solidFill>
              </a:rPr>
              <a:t>for char in </a:t>
            </a:r>
            <a:r>
              <a:rPr lang="en-US" sz="1600" i="1" dirty="0" err="1">
                <a:solidFill>
                  <a:srgbClr val="C00000"/>
                </a:solidFill>
              </a:rPr>
              <a:t>rev_str</a:t>
            </a:r>
            <a:r>
              <a:rPr lang="en-US" sz="1600" i="1" dirty="0">
                <a:solidFill>
                  <a:srgbClr val="C00000"/>
                </a:solidFill>
              </a:rPr>
              <a:t>("hello"):</a:t>
            </a:r>
          </a:p>
          <a:p>
            <a:r>
              <a:rPr lang="en-US" sz="1600" i="1" dirty="0">
                <a:solidFill>
                  <a:srgbClr val="C00000"/>
                </a:solidFill>
              </a:rPr>
              <a:t>     print(char)</a:t>
            </a:r>
          </a:p>
          <a:p>
            <a:r>
              <a:rPr lang="en-US" sz="1600" dirty="0"/>
              <a:t># For loop to reverse the string</a:t>
            </a:r>
          </a:p>
          <a:p>
            <a:r>
              <a:rPr lang="en-US" sz="1600" dirty="0"/>
              <a:t># Output:</a:t>
            </a:r>
          </a:p>
          <a:p>
            <a:r>
              <a:rPr lang="en-US" sz="1600" dirty="0"/>
              <a:t># o</a:t>
            </a:r>
          </a:p>
          <a:p>
            <a:r>
              <a:rPr lang="en-US" sz="1600" dirty="0"/>
              <a:t># l</a:t>
            </a:r>
          </a:p>
          <a:p>
            <a:r>
              <a:rPr lang="en-US" sz="1600" dirty="0"/>
              <a:t># l</a:t>
            </a:r>
          </a:p>
          <a:p>
            <a:r>
              <a:rPr lang="en-US" sz="1600" dirty="0"/>
              <a:t># e</a:t>
            </a:r>
          </a:p>
          <a:p>
            <a:r>
              <a:rPr lang="en-US" sz="1600" dirty="0"/>
              <a:t># h</a:t>
            </a:r>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617</a:t>
            </a:fld>
            <a:endParaRPr lang="en-US" altLang="en-US"/>
          </a:p>
        </p:txBody>
      </p:sp>
      <p:graphicFrame>
        <p:nvGraphicFramePr>
          <p:cNvPr id="5" name="Object 4"/>
          <p:cNvGraphicFramePr>
            <a:graphicFrameLocks noChangeAspect="1"/>
          </p:cNvGraphicFramePr>
          <p:nvPr>
            <p:extLst>
              <p:ext uri="{D42A27DB-BD31-4B8C-83A1-F6EECF244321}">
                <p14:modId xmlns:p14="http://schemas.microsoft.com/office/powerpoint/2010/main" val="3609447200"/>
              </p:ext>
            </p:extLst>
          </p:nvPr>
        </p:nvGraphicFramePr>
        <p:xfrm>
          <a:off x="5105400" y="3200400"/>
          <a:ext cx="1828800" cy="1219200"/>
        </p:xfrm>
        <a:graphic>
          <a:graphicData uri="http://schemas.openxmlformats.org/presentationml/2006/ole">
            <mc:AlternateContent xmlns:mc="http://schemas.openxmlformats.org/markup-compatibility/2006">
              <mc:Choice xmlns:v="urn:schemas-microsoft-com:vml" Requires="v">
                <p:oleObj name="Packager Shell Object" showAsIcon="1" r:id="rId2" imgW="914400" imgH="806400" progId="Package">
                  <p:embed/>
                </p:oleObj>
              </mc:Choice>
              <mc:Fallback>
                <p:oleObj name="Packager Shell Object" showAsIcon="1" r:id="rId2" imgW="914400" imgH="806400" progId="Package">
                  <p:embed/>
                  <p:pic>
                    <p:nvPicPr>
                      <p:cNvPr id="5" name="Object 4"/>
                      <p:cNvPicPr/>
                      <p:nvPr/>
                    </p:nvPicPr>
                    <p:blipFill>
                      <a:blip r:embed="rId3"/>
                      <a:stretch>
                        <a:fillRect/>
                      </a:stretch>
                    </p:blipFill>
                    <p:spPr>
                      <a:xfrm>
                        <a:off x="5105400" y="3200400"/>
                        <a:ext cx="1828800" cy="1219200"/>
                      </a:xfrm>
                      <a:prstGeom prst="rect">
                        <a:avLst/>
                      </a:prstGeom>
                    </p:spPr>
                  </p:pic>
                </p:oleObj>
              </mc:Fallback>
            </mc:AlternateContent>
          </a:graphicData>
        </a:graphic>
      </p:graphicFrame>
    </p:spTree>
    <p:extLst>
      <p:ext uri="{BB962C8B-B14F-4D97-AF65-F5344CB8AC3E}">
        <p14:creationId xmlns:p14="http://schemas.microsoft.com/office/powerpoint/2010/main" val="3513350110"/>
      </p:ext>
    </p:extLst>
  </p:cSld>
  <p:clrMapOvr>
    <a:masterClrMapping/>
  </p:clrMapOvr>
  <p:transition spd="med"/>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Generators(cont)</a:t>
            </a:r>
          </a:p>
        </p:txBody>
      </p:sp>
      <p:sp>
        <p:nvSpPr>
          <p:cNvPr id="3" name="Content Placeholder 2"/>
          <p:cNvSpPr>
            <a:spLocks noGrp="1"/>
          </p:cNvSpPr>
          <p:nvPr>
            <p:ph idx="1"/>
          </p:nvPr>
        </p:nvSpPr>
        <p:spPr/>
        <p:txBody>
          <a:bodyPr/>
          <a:lstStyle/>
          <a:p>
            <a:r>
              <a:rPr lang="en-US" dirty="0"/>
              <a:t>In this example, we use </a:t>
            </a:r>
            <a:r>
              <a:rPr lang="en-US" dirty="0">
                <a:solidFill>
                  <a:srgbClr val="C00000"/>
                </a:solidFill>
              </a:rPr>
              <a:t>range() </a:t>
            </a:r>
            <a:r>
              <a:rPr lang="en-US" dirty="0"/>
              <a:t>function to get the index in reverse order using the for loop</a:t>
            </a:r>
          </a:p>
          <a:p>
            <a:r>
              <a:rPr lang="en-US" dirty="0"/>
              <a:t>It turns out that this generator function not only works with string, but also with other kind of iterables like </a:t>
            </a:r>
            <a:r>
              <a:rPr lang="en-US" dirty="0">
                <a:solidFill>
                  <a:srgbClr val="C00000"/>
                </a:solidFill>
              </a:rPr>
              <a:t>list, tuple </a:t>
            </a:r>
            <a:r>
              <a:rPr lang="en-US" dirty="0" err="1"/>
              <a:t>etc</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618</a:t>
            </a:fld>
            <a:endParaRPr lang="en-US" altLang="en-US"/>
          </a:p>
        </p:txBody>
      </p:sp>
    </p:spTree>
    <p:extLst>
      <p:ext uri="{BB962C8B-B14F-4D97-AF65-F5344CB8AC3E}">
        <p14:creationId xmlns:p14="http://schemas.microsoft.com/office/powerpoint/2010/main" val="1920981762"/>
      </p:ext>
    </p:extLst>
  </p:cSld>
  <p:clrMapOvr>
    <a:masterClrMapping/>
  </p:clrMapOvr>
  <p:transition spd="med"/>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Generators(cont)</a:t>
            </a:r>
          </a:p>
        </p:txBody>
      </p:sp>
      <p:sp>
        <p:nvSpPr>
          <p:cNvPr id="3" name="Content Placeholder 2"/>
          <p:cNvSpPr>
            <a:spLocks noGrp="1"/>
          </p:cNvSpPr>
          <p:nvPr>
            <p:ph idx="1"/>
          </p:nvPr>
        </p:nvSpPr>
        <p:spPr/>
        <p:txBody>
          <a:bodyPr/>
          <a:lstStyle/>
          <a:p>
            <a:r>
              <a:rPr lang="en-US" b="1" dirty="0"/>
              <a:t>Python Generator Expression</a:t>
            </a:r>
          </a:p>
          <a:p>
            <a:r>
              <a:rPr lang="en-US" dirty="0"/>
              <a:t>Simple generators can be easily created on the fly using generator expressions</a:t>
            </a:r>
          </a:p>
          <a:p>
            <a:r>
              <a:rPr lang="en-US" b="1" dirty="0">
                <a:solidFill>
                  <a:srgbClr val="C00000"/>
                </a:solidFill>
              </a:rPr>
              <a:t>********It makes building generators easy*********</a:t>
            </a:r>
          </a:p>
          <a:p>
            <a:r>
              <a:rPr lang="en-US" dirty="0"/>
              <a:t>Same as </a:t>
            </a:r>
            <a:r>
              <a:rPr lang="en-US" b="1" dirty="0">
                <a:solidFill>
                  <a:srgbClr val="C00000"/>
                </a:solidFill>
              </a:rPr>
              <a:t>lambda function </a:t>
            </a:r>
            <a:r>
              <a:rPr lang="en-US" dirty="0"/>
              <a:t>creates an </a:t>
            </a:r>
            <a:r>
              <a:rPr lang="en-US" b="1" dirty="0">
                <a:solidFill>
                  <a:srgbClr val="C00000"/>
                </a:solidFill>
              </a:rPr>
              <a:t>anonymous</a:t>
            </a:r>
            <a:r>
              <a:rPr lang="en-US" dirty="0">
                <a:solidFill>
                  <a:srgbClr val="C00000"/>
                </a:solidFill>
              </a:rPr>
              <a:t> </a:t>
            </a:r>
            <a:r>
              <a:rPr lang="en-US" dirty="0"/>
              <a:t>function, generator expression creates an </a:t>
            </a:r>
            <a:r>
              <a:rPr lang="en-US" b="1" i="1" dirty="0">
                <a:solidFill>
                  <a:srgbClr val="C00000"/>
                </a:solidFill>
              </a:rPr>
              <a:t>anonymous generator </a:t>
            </a:r>
            <a:r>
              <a:rPr lang="en-US" dirty="0"/>
              <a:t>function</a:t>
            </a:r>
          </a:p>
          <a:p>
            <a:r>
              <a:rPr lang="en-US" dirty="0"/>
              <a:t>The syntax for generator expression is similar to that of a list comprehension in Python</a:t>
            </a:r>
          </a:p>
          <a:p>
            <a:r>
              <a:rPr lang="en-US" b="1" dirty="0">
                <a:solidFill>
                  <a:srgbClr val="C00000"/>
                </a:solidFill>
              </a:rPr>
              <a:t>But the square brackets </a:t>
            </a:r>
            <a:r>
              <a:rPr lang="en-US" b="1" dirty="0"/>
              <a:t>[]</a:t>
            </a:r>
            <a:r>
              <a:rPr lang="en-US" b="1" dirty="0">
                <a:solidFill>
                  <a:srgbClr val="FF0000"/>
                </a:solidFill>
              </a:rPr>
              <a:t> </a:t>
            </a:r>
            <a:r>
              <a:rPr lang="en-US" b="1" dirty="0">
                <a:solidFill>
                  <a:srgbClr val="C00000"/>
                </a:solidFill>
              </a:rPr>
              <a:t>are replaced with round</a:t>
            </a:r>
            <a:r>
              <a:rPr lang="en-US" b="1" dirty="0">
                <a:solidFill>
                  <a:srgbClr val="FF0000"/>
                </a:solidFill>
              </a:rPr>
              <a:t> </a:t>
            </a:r>
            <a:r>
              <a:rPr lang="en-US" b="1" dirty="0">
                <a:solidFill>
                  <a:srgbClr val="C00000"/>
                </a:solidFill>
              </a:rPr>
              <a:t>parentheses</a:t>
            </a:r>
            <a:r>
              <a:rPr lang="en-US" b="1" dirty="0">
                <a:solidFill>
                  <a:srgbClr val="FF0000"/>
                </a:solidFill>
              </a:rPr>
              <a:t> </a:t>
            </a:r>
            <a:r>
              <a:rPr lang="en-US" b="1" dirty="0"/>
              <a:t>()</a:t>
            </a:r>
          </a:p>
          <a:p>
            <a:r>
              <a:rPr lang="en-US" b="1" dirty="0">
                <a:solidFill>
                  <a:srgbClr val="C00000"/>
                </a:solidFill>
                <a:effectLst>
                  <a:outerShdw blurRad="38100" dist="38100" dir="2700000" algn="tl">
                    <a:srgbClr val="000000">
                      <a:alpha val="43137"/>
                    </a:srgbClr>
                  </a:outerShdw>
                </a:effectLst>
                <a:highlight>
                  <a:srgbClr val="FFFF00"/>
                </a:highlight>
              </a:rPr>
              <a:t>The major difference between a list comprehension and a generator expression is that while list comprehension produces the entire list, generator expression produces one item at a time</a:t>
            </a:r>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619</a:t>
            </a:fld>
            <a:endParaRPr lang="en-US" altLang="en-US"/>
          </a:p>
        </p:txBody>
      </p:sp>
    </p:spTree>
    <p:extLst>
      <p:ext uri="{BB962C8B-B14F-4D97-AF65-F5344CB8AC3E}">
        <p14:creationId xmlns:p14="http://schemas.microsoft.com/office/powerpoint/2010/main" val="155143768"/>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A16C0-6817-48AA-B1C1-097B4DD93F78}"/>
              </a:ext>
            </a:extLst>
          </p:cNvPr>
          <p:cNvSpPr>
            <a:spLocks noGrp="1"/>
          </p:cNvSpPr>
          <p:nvPr>
            <p:ph type="title"/>
          </p:nvPr>
        </p:nvSpPr>
        <p:spPr/>
        <p:txBody>
          <a:bodyPr/>
          <a:lstStyle/>
          <a:p>
            <a:r>
              <a:rPr lang="en-US" dirty="0"/>
              <a:t>Quiz 1</a:t>
            </a:r>
            <a:endParaRPr lang="en-CA" dirty="0"/>
          </a:p>
        </p:txBody>
      </p:sp>
      <p:sp>
        <p:nvSpPr>
          <p:cNvPr id="3" name="Content Placeholder 2">
            <a:extLst>
              <a:ext uri="{FF2B5EF4-FFF2-40B4-BE49-F238E27FC236}">
                <a16:creationId xmlns:a16="http://schemas.microsoft.com/office/drawing/2014/main" id="{B682BF5F-4897-41DA-BF7C-3F5B00E1A978}"/>
              </a:ext>
            </a:extLst>
          </p:cNvPr>
          <p:cNvSpPr>
            <a:spLocks noGrp="1"/>
          </p:cNvSpPr>
          <p:nvPr>
            <p:ph idx="1"/>
          </p:nvPr>
        </p:nvSpPr>
        <p:spPr/>
        <p:txBody>
          <a:bodyPr/>
          <a:lstStyle/>
          <a:p>
            <a:r>
              <a:rPr lang="en-US" b="1" dirty="0"/>
              <a:t>8. Which of the following is false about naming styles from PEP8 (there may be more than one)</a:t>
            </a:r>
          </a:p>
          <a:p>
            <a:endParaRPr lang="en-US" dirty="0"/>
          </a:p>
          <a:p>
            <a:r>
              <a:rPr lang="en-US" dirty="0"/>
              <a:t>A      Function names should be lowercase, with words separated by underscores as necessary to improve readability</a:t>
            </a:r>
          </a:p>
          <a:p>
            <a:endParaRPr lang="en-US" dirty="0"/>
          </a:p>
          <a:p>
            <a:r>
              <a:rPr lang="en-US" dirty="0"/>
              <a:t>B      mixedCase is allowed only in contexts where that's already the prevailing style (e.g., threading.py), to retain backwards compatibility</a:t>
            </a:r>
          </a:p>
          <a:p>
            <a:endParaRPr lang="en-US" dirty="0"/>
          </a:p>
          <a:p>
            <a:r>
              <a:rPr lang="en-US" dirty="0"/>
              <a:t>C      Modules should have short, all-lowercase names , underscores are not allowed</a:t>
            </a:r>
          </a:p>
          <a:p>
            <a:endParaRPr lang="en-US" dirty="0"/>
          </a:p>
          <a:p>
            <a:r>
              <a:rPr lang="en-US" dirty="0"/>
              <a:t>D      Lower case L and/or lower case I are encouraged to be used</a:t>
            </a:r>
          </a:p>
          <a:p>
            <a:endParaRPr lang="en-US" dirty="0"/>
          </a:p>
        </p:txBody>
      </p:sp>
      <p:sp>
        <p:nvSpPr>
          <p:cNvPr id="4" name="Slide Number Placeholder 3">
            <a:extLst>
              <a:ext uri="{FF2B5EF4-FFF2-40B4-BE49-F238E27FC236}">
                <a16:creationId xmlns:a16="http://schemas.microsoft.com/office/drawing/2014/main" id="{80A3D3AE-AA0E-4207-882E-A1648EECEEA1}"/>
              </a:ext>
            </a:extLst>
          </p:cNvPr>
          <p:cNvSpPr>
            <a:spLocks noGrp="1"/>
          </p:cNvSpPr>
          <p:nvPr>
            <p:ph type="sldNum" sz="quarter" idx="10"/>
          </p:nvPr>
        </p:nvSpPr>
        <p:spPr/>
        <p:txBody>
          <a:bodyPr/>
          <a:lstStyle/>
          <a:p>
            <a:pPr>
              <a:defRPr/>
            </a:pPr>
            <a:fld id="{6DB1FBA9-0009-47E9-8D28-5B0116D2432D}" type="slidenum">
              <a:rPr lang="en-US" altLang="en-US" smtClean="0"/>
              <a:pPr>
                <a:defRPr/>
              </a:pPr>
              <a:t>62</a:t>
            </a:fld>
            <a:endParaRPr lang="en-US" altLang="en-US"/>
          </a:p>
        </p:txBody>
      </p:sp>
    </p:spTree>
    <p:extLst>
      <p:ext uri="{BB962C8B-B14F-4D97-AF65-F5344CB8AC3E}">
        <p14:creationId xmlns:p14="http://schemas.microsoft.com/office/powerpoint/2010/main" val="3623473936"/>
      </p:ext>
    </p:extLst>
  </p:cSld>
  <p:clrMapOvr>
    <a:masterClrMapping/>
  </p:clrMapOvr>
  <p:transition spd="med"/>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D2B63-B7FB-4DA9-B1B1-BE86C4E7E24E}"/>
              </a:ext>
            </a:extLst>
          </p:cNvPr>
          <p:cNvSpPr>
            <a:spLocks noGrp="1"/>
          </p:cNvSpPr>
          <p:nvPr>
            <p:ph type="title"/>
          </p:nvPr>
        </p:nvSpPr>
        <p:spPr/>
        <p:txBody>
          <a:bodyPr/>
          <a:lstStyle/>
          <a:p>
            <a:r>
              <a:rPr lang="en-US" dirty="0"/>
              <a:t>Generators(cont)</a:t>
            </a:r>
          </a:p>
        </p:txBody>
      </p:sp>
      <p:sp>
        <p:nvSpPr>
          <p:cNvPr id="3" name="Content Placeholder 2">
            <a:extLst>
              <a:ext uri="{FF2B5EF4-FFF2-40B4-BE49-F238E27FC236}">
                <a16:creationId xmlns:a16="http://schemas.microsoft.com/office/drawing/2014/main" id="{67A7509A-5BA4-4BB6-854B-4B7414E9BA9B}"/>
              </a:ext>
            </a:extLst>
          </p:cNvPr>
          <p:cNvSpPr>
            <a:spLocks noGrp="1"/>
          </p:cNvSpPr>
          <p:nvPr>
            <p:ph idx="1"/>
          </p:nvPr>
        </p:nvSpPr>
        <p:spPr/>
        <p:txBody>
          <a:bodyPr/>
          <a:lstStyle/>
          <a:p>
            <a:r>
              <a:rPr lang="en-US" dirty="0">
                <a:solidFill>
                  <a:srgbClr val="C00000"/>
                </a:solidFill>
              </a:rPr>
              <a:t>They are kind of lazy, producing items only when asked for</a:t>
            </a:r>
          </a:p>
          <a:p>
            <a:r>
              <a:rPr lang="en-US" dirty="0"/>
              <a:t>For this reason, a generator expression is much more memory efficient than an equivalent list comprehension</a:t>
            </a:r>
          </a:p>
          <a:p>
            <a:r>
              <a:rPr lang="en-US" b="1" dirty="0"/>
              <a:t>Example:</a:t>
            </a:r>
          </a:p>
          <a:p>
            <a:r>
              <a:rPr lang="en-US" i="1" dirty="0">
                <a:solidFill>
                  <a:srgbClr val="C00000"/>
                </a:solidFill>
              </a:rPr>
              <a:t>mylist = [x for x in range(10000000)]</a:t>
            </a:r>
          </a:p>
          <a:p>
            <a:r>
              <a:rPr lang="en-US" i="1" dirty="0" err="1">
                <a:solidFill>
                  <a:srgbClr val="C00000"/>
                </a:solidFill>
              </a:rPr>
              <a:t>mygen</a:t>
            </a:r>
            <a:r>
              <a:rPr lang="en-US" i="1" dirty="0">
                <a:solidFill>
                  <a:srgbClr val="C00000"/>
                </a:solidFill>
              </a:rPr>
              <a:t> =(x for x in range(10000000)) </a:t>
            </a:r>
          </a:p>
          <a:p>
            <a:endParaRPr lang="en-US" i="1" dirty="0">
              <a:solidFill>
                <a:srgbClr val="C00000"/>
              </a:solidFill>
            </a:endParaRPr>
          </a:p>
          <a:p>
            <a:r>
              <a:rPr lang="en-US" i="1" dirty="0">
                <a:solidFill>
                  <a:srgbClr val="C00000"/>
                </a:solidFill>
              </a:rPr>
              <a:t>print(mylist.__</a:t>
            </a:r>
            <a:r>
              <a:rPr lang="en-US" i="1" dirty="0" err="1">
                <a:solidFill>
                  <a:srgbClr val="C00000"/>
                </a:solidFill>
              </a:rPr>
              <a:t>sizeof</a:t>
            </a:r>
            <a:r>
              <a:rPr lang="en-US" i="1" dirty="0">
                <a:solidFill>
                  <a:srgbClr val="C00000"/>
                </a:solidFill>
              </a:rPr>
              <a:t>__())</a:t>
            </a:r>
          </a:p>
          <a:p>
            <a:r>
              <a:rPr lang="en-US" i="1" dirty="0">
                <a:solidFill>
                  <a:srgbClr val="C00000"/>
                </a:solidFill>
              </a:rPr>
              <a:t>print(</a:t>
            </a:r>
            <a:r>
              <a:rPr lang="en-US" i="1" dirty="0" err="1">
                <a:solidFill>
                  <a:srgbClr val="C00000"/>
                </a:solidFill>
              </a:rPr>
              <a:t>mygen</a:t>
            </a:r>
            <a:r>
              <a:rPr lang="en-US" i="1" dirty="0">
                <a:solidFill>
                  <a:srgbClr val="C00000"/>
                </a:solidFill>
              </a:rPr>
              <a:t>.__</a:t>
            </a:r>
            <a:r>
              <a:rPr lang="en-US" i="1" dirty="0" err="1">
                <a:solidFill>
                  <a:srgbClr val="C00000"/>
                </a:solidFill>
              </a:rPr>
              <a:t>sizeof</a:t>
            </a:r>
            <a:r>
              <a:rPr lang="en-US" i="1" dirty="0">
                <a:solidFill>
                  <a:srgbClr val="C00000"/>
                </a:solidFill>
              </a:rPr>
              <a:t>__())</a:t>
            </a:r>
          </a:p>
          <a:p>
            <a:r>
              <a:rPr lang="en-US" i="1" dirty="0">
                <a:solidFill>
                  <a:srgbClr val="C00000"/>
                </a:solidFill>
              </a:rPr>
              <a:t>The list is 81.5MB in size</a:t>
            </a:r>
          </a:p>
          <a:p>
            <a:r>
              <a:rPr lang="en-US" i="1" dirty="0">
                <a:solidFill>
                  <a:srgbClr val="C00000"/>
                </a:solidFill>
              </a:rPr>
              <a:t>The gen is 64 bytes in size</a:t>
            </a:r>
          </a:p>
          <a:p>
            <a:endParaRPr lang="en-US" dirty="0"/>
          </a:p>
        </p:txBody>
      </p:sp>
      <p:sp>
        <p:nvSpPr>
          <p:cNvPr id="4" name="Slide Number Placeholder 3">
            <a:extLst>
              <a:ext uri="{FF2B5EF4-FFF2-40B4-BE49-F238E27FC236}">
                <a16:creationId xmlns:a16="http://schemas.microsoft.com/office/drawing/2014/main" id="{0E637256-846E-427A-B744-B541DB798051}"/>
              </a:ext>
            </a:extLst>
          </p:cNvPr>
          <p:cNvSpPr>
            <a:spLocks noGrp="1"/>
          </p:cNvSpPr>
          <p:nvPr>
            <p:ph type="sldNum" sz="quarter" idx="10"/>
          </p:nvPr>
        </p:nvSpPr>
        <p:spPr/>
        <p:txBody>
          <a:bodyPr/>
          <a:lstStyle/>
          <a:p>
            <a:pPr>
              <a:defRPr/>
            </a:pPr>
            <a:fld id="{6DB1FBA9-0009-47E9-8D28-5B0116D2432D}" type="slidenum">
              <a:rPr lang="en-US" altLang="en-US" smtClean="0"/>
              <a:pPr>
                <a:defRPr/>
              </a:pPr>
              <a:t>620</a:t>
            </a:fld>
            <a:endParaRPr lang="en-US" altLang="en-US"/>
          </a:p>
        </p:txBody>
      </p:sp>
      <p:pic>
        <p:nvPicPr>
          <p:cNvPr id="5" name="Picture 4">
            <a:extLst>
              <a:ext uri="{FF2B5EF4-FFF2-40B4-BE49-F238E27FC236}">
                <a16:creationId xmlns:a16="http://schemas.microsoft.com/office/drawing/2014/main" id="{DA275B77-D99B-4341-B0CD-C517730F43DC}"/>
              </a:ext>
            </a:extLst>
          </p:cNvPr>
          <p:cNvPicPr>
            <a:picLocks noChangeAspect="1"/>
          </p:cNvPicPr>
          <p:nvPr/>
        </p:nvPicPr>
        <p:blipFill>
          <a:blip r:embed="rId2"/>
          <a:stretch>
            <a:fillRect/>
          </a:stretch>
        </p:blipFill>
        <p:spPr>
          <a:xfrm>
            <a:off x="4572000" y="3529013"/>
            <a:ext cx="4433888" cy="2143125"/>
          </a:xfrm>
          <a:prstGeom prst="rect">
            <a:avLst/>
          </a:prstGeom>
        </p:spPr>
      </p:pic>
    </p:spTree>
    <p:extLst>
      <p:ext uri="{BB962C8B-B14F-4D97-AF65-F5344CB8AC3E}">
        <p14:creationId xmlns:p14="http://schemas.microsoft.com/office/powerpoint/2010/main" val="3614921560"/>
      </p:ext>
    </p:extLst>
  </p:cSld>
  <p:clrMapOvr>
    <a:masterClrMapping/>
  </p:clrMapOvr>
  <p:transition spd="med"/>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Generators(cont)</a:t>
            </a:r>
          </a:p>
        </p:txBody>
      </p:sp>
      <p:sp>
        <p:nvSpPr>
          <p:cNvPr id="3" name="Content Placeholder 2"/>
          <p:cNvSpPr>
            <a:spLocks noGrp="1"/>
          </p:cNvSpPr>
          <p:nvPr>
            <p:ph idx="1"/>
          </p:nvPr>
        </p:nvSpPr>
        <p:spPr/>
        <p:txBody>
          <a:bodyPr/>
          <a:lstStyle/>
          <a:p>
            <a:r>
              <a:rPr lang="en-US" b="1" dirty="0"/>
              <a:t>Example</a:t>
            </a:r>
          </a:p>
          <a:p>
            <a:r>
              <a:rPr lang="en-US" i="1" dirty="0">
                <a:solidFill>
                  <a:srgbClr val="C00000"/>
                </a:solidFill>
              </a:rPr>
              <a:t># Initialize the list</a:t>
            </a:r>
          </a:p>
          <a:p>
            <a:r>
              <a:rPr lang="en-US" i="1" dirty="0" err="1">
                <a:solidFill>
                  <a:srgbClr val="C00000"/>
                </a:solidFill>
              </a:rPr>
              <a:t>my_list</a:t>
            </a:r>
            <a:r>
              <a:rPr lang="en-US" i="1" dirty="0">
                <a:solidFill>
                  <a:srgbClr val="C00000"/>
                </a:solidFill>
              </a:rPr>
              <a:t> = [1, 3, 6, 10]</a:t>
            </a:r>
          </a:p>
          <a:p>
            <a:endParaRPr lang="en-US" dirty="0"/>
          </a:p>
          <a:p>
            <a:r>
              <a:rPr lang="en-US" dirty="0"/>
              <a:t># square each term using list comprehension</a:t>
            </a:r>
          </a:p>
          <a:p>
            <a:r>
              <a:rPr lang="en-US" i="1" dirty="0"/>
              <a:t>[x**2 for x in </a:t>
            </a:r>
            <a:r>
              <a:rPr lang="en-US" i="1" dirty="0" err="1"/>
              <a:t>my_list</a:t>
            </a:r>
            <a:r>
              <a:rPr lang="en-US" i="1" dirty="0"/>
              <a:t>]</a:t>
            </a:r>
          </a:p>
          <a:p>
            <a:endParaRPr lang="en-US" dirty="0"/>
          </a:p>
          <a:p>
            <a:r>
              <a:rPr lang="en-US" dirty="0">
                <a:solidFill>
                  <a:srgbClr val="C00000"/>
                </a:solidFill>
              </a:rPr>
              <a:t># Output: [1, 9, 36, 100] , the output is an entire list</a:t>
            </a:r>
          </a:p>
          <a:p>
            <a:endParaRPr lang="en-US" dirty="0"/>
          </a:p>
          <a:p>
            <a:r>
              <a:rPr lang="en-US" dirty="0"/>
              <a:t># same thing can be done using generator expression</a:t>
            </a:r>
          </a:p>
          <a:p>
            <a:r>
              <a:rPr lang="en-US" i="1" dirty="0"/>
              <a:t>(x**2 for x in </a:t>
            </a:r>
            <a:r>
              <a:rPr lang="en-US" i="1" dirty="0" err="1"/>
              <a:t>my_list</a:t>
            </a:r>
            <a:r>
              <a:rPr lang="en-US" i="1" dirty="0"/>
              <a:t>)</a:t>
            </a:r>
          </a:p>
          <a:p>
            <a:r>
              <a:rPr lang="en-US" dirty="0">
                <a:solidFill>
                  <a:srgbClr val="C00000"/>
                </a:solidFill>
              </a:rPr>
              <a:t># Output: &lt;generator object &lt;</a:t>
            </a:r>
            <a:r>
              <a:rPr lang="en-US" dirty="0" err="1">
                <a:solidFill>
                  <a:srgbClr val="C00000"/>
                </a:solidFill>
              </a:rPr>
              <a:t>genexpr</a:t>
            </a:r>
            <a:r>
              <a:rPr lang="en-US" dirty="0">
                <a:solidFill>
                  <a:srgbClr val="C00000"/>
                </a:solidFill>
              </a:rPr>
              <a:t>&gt; at 0x0000000002EBDAF8&gt;</a:t>
            </a:r>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621</a:t>
            </a:fld>
            <a:endParaRPr lang="en-US" altLang="en-US"/>
          </a:p>
        </p:txBody>
      </p:sp>
      <p:graphicFrame>
        <p:nvGraphicFramePr>
          <p:cNvPr id="5" name="Object 4"/>
          <p:cNvGraphicFramePr>
            <a:graphicFrameLocks noChangeAspect="1"/>
          </p:cNvGraphicFramePr>
          <p:nvPr>
            <p:extLst>
              <p:ext uri="{D42A27DB-BD31-4B8C-83A1-F6EECF244321}">
                <p14:modId xmlns:p14="http://schemas.microsoft.com/office/powerpoint/2010/main" val="2665953339"/>
              </p:ext>
            </p:extLst>
          </p:nvPr>
        </p:nvGraphicFramePr>
        <p:xfrm>
          <a:off x="5222875" y="2919413"/>
          <a:ext cx="3498850" cy="606425"/>
        </p:xfrm>
        <a:graphic>
          <a:graphicData uri="http://schemas.openxmlformats.org/presentationml/2006/ole">
            <mc:AlternateContent xmlns:mc="http://schemas.openxmlformats.org/markup-compatibility/2006">
              <mc:Choice xmlns:v="urn:schemas-microsoft-com:vml" Requires="v">
                <p:oleObj name="Packager Shell Object" showAsIcon="1" r:id="rId2" imgW="1999440" imgH="439560" progId="Package">
                  <p:embed/>
                </p:oleObj>
              </mc:Choice>
              <mc:Fallback>
                <p:oleObj name="Packager Shell Object" showAsIcon="1" r:id="rId2" imgW="1999440" imgH="439560" progId="Package">
                  <p:embed/>
                  <p:pic>
                    <p:nvPicPr>
                      <p:cNvPr id="5" name="Object 4"/>
                      <p:cNvPicPr/>
                      <p:nvPr/>
                    </p:nvPicPr>
                    <p:blipFill>
                      <a:blip r:embed="rId3"/>
                      <a:stretch>
                        <a:fillRect/>
                      </a:stretch>
                    </p:blipFill>
                    <p:spPr>
                      <a:xfrm>
                        <a:off x="5222875" y="2919413"/>
                        <a:ext cx="3498850" cy="606425"/>
                      </a:xfrm>
                      <a:prstGeom prst="rect">
                        <a:avLst/>
                      </a:prstGeom>
                    </p:spPr>
                  </p:pic>
                </p:oleObj>
              </mc:Fallback>
            </mc:AlternateContent>
          </a:graphicData>
        </a:graphic>
      </p:graphicFrame>
    </p:spTree>
    <p:extLst>
      <p:ext uri="{BB962C8B-B14F-4D97-AF65-F5344CB8AC3E}">
        <p14:creationId xmlns:p14="http://schemas.microsoft.com/office/powerpoint/2010/main" val="1080470809"/>
      </p:ext>
    </p:extLst>
  </p:cSld>
  <p:clrMapOvr>
    <a:masterClrMapping/>
  </p:clrMapOvr>
  <p:transition spd="med"/>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Generators(cont)</a:t>
            </a:r>
          </a:p>
        </p:txBody>
      </p:sp>
      <p:sp>
        <p:nvSpPr>
          <p:cNvPr id="3" name="Content Placeholder 2"/>
          <p:cNvSpPr>
            <a:spLocks noGrp="1"/>
          </p:cNvSpPr>
          <p:nvPr>
            <p:ph idx="1"/>
          </p:nvPr>
        </p:nvSpPr>
        <p:spPr/>
        <p:txBody>
          <a:bodyPr/>
          <a:lstStyle/>
          <a:p>
            <a:r>
              <a:rPr lang="en-US" dirty="0"/>
              <a:t>We can see above that the generator expression did not produce the required result immediately</a:t>
            </a:r>
          </a:p>
          <a:p>
            <a:r>
              <a:rPr lang="en-US" dirty="0"/>
              <a:t>Instead, it returned a generator object with produces items on demand</a:t>
            </a:r>
          </a:p>
          <a:p>
            <a:r>
              <a:rPr lang="en-US" sz="1600" i="1" dirty="0">
                <a:solidFill>
                  <a:srgbClr val="C00000"/>
                </a:solidFill>
              </a:rPr>
              <a:t># Initialize the list</a:t>
            </a:r>
          </a:p>
          <a:p>
            <a:endParaRPr lang="en-US" sz="1600" i="1" dirty="0">
              <a:solidFill>
                <a:srgbClr val="C00000"/>
              </a:solidFill>
            </a:endParaRPr>
          </a:p>
          <a:p>
            <a:r>
              <a:rPr lang="en-US" sz="1600" i="1" dirty="0" err="1">
                <a:solidFill>
                  <a:srgbClr val="C00000"/>
                </a:solidFill>
              </a:rPr>
              <a:t>my_list</a:t>
            </a:r>
            <a:r>
              <a:rPr lang="en-US" sz="1600" i="1" dirty="0">
                <a:solidFill>
                  <a:srgbClr val="C00000"/>
                </a:solidFill>
              </a:rPr>
              <a:t> = [1, 3, 6, 10]</a:t>
            </a:r>
          </a:p>
          <a:p>
            <a:r>
              <a:rPr lang="en-US" sz="1600" i="1" dirty="0">
                <a:solidFill>
                  <a:srgbClr val="C00000"/>
                </a:solidFill>
              </a:rPr>
              <a:t>a = (x**2 for x in </a:t>
            </a:r>
            <a:r>
              <a:rPr lang="en-US" sz="1600" i="1" dirty="0" err="1">
                <a:solidFill>
                  <a:srgbClr val="C00000"/>
                </a:solidFill>
              </a:rPr>
              <a:t>my_list</a:t>
            </a:r>
            <a:r>
              <a:rPr lang="en-US" sz="1600" i="1" dirty="0">
                <a:solidFill>
                  <a:srgbClr val="C00000"/>
                </a:solidFill>
              </a:rPr>
              <a:t>)</a:t>
            </a:r>
          </a:p>
          <a:p>
            <a:r>
              <a:rPr lang="en-US" sz="1600" i="1" dirty="0">
                <a:solidFill>
                  <a:srgbClr val="C00000"/>
                </a:solidFill>
              </a:rPr>
              <a:t>print(next(a))</a:t>
            </a:r>
          </a:p>
          <a:p>
            <a:r>
              <a:rPr lang="en-US" sz="1600" i="1" dirty="0">
                <a:solidFill>
                  <a:srgbClr val="C00000"/>
                </a:solidFill>
              </a:rPr>
              <a:t>print(next(a))</a:t>
            </a:r>
          </a:p>
          <a:p>
            <a:r>
              <a:rPr lang="en-US" sz="1600" i="1" dirty="0">
                <a:solidFill>
                  <a:srgbClr val="C00000"/>
                </a:solidFill>
              </a:rPr>
              <a:t>print(next(a))</a:t>
            </a:r>
          </a:p>
          <a:p>
            <a:r>
              <a:rPr lang="en-US" sz="1600" i="1" dirty="0">
                <a:solidFill>
                  <a:srgbClr val="C00000"/>
                </a:solidFill>
              </a:rPr>
              <a:t>print(next(a))</a:t>
            </a:r>
          </a:p>
          <a:p>
            <a:r>
              <a:rPr lang="en-US" sz="1600" i="1" dirty="0">
                <a:solidFill>
                  <a:srgbClr val="C00000"/>
                </a:solidFill>
              </a:rPr>
              <a:t>print(next(a))</a:t>
            </a:r>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622</a:t>
            </a:fld>
            <a:endParaRPr lang="en-US" altLang="en-US"/>
          </a:p>
        </p:txBody>
      </p:sp>
      <p:graphicFrame>
        <p:nvGraphicFramePr>
          <p:cNvPr id="5" name="Object 4"/>
          <p:cNvGraphicFramePr>
            <a:graphicFrameLocks noChangeAspect="1"/>
          </p:cNvGraphicFramePr>
          <p:nvPr>
            <p:extLst>
              <p:ext uri="{D42A27DB-BD31-4B8C-83A1-F6EECF244321}">
                <p14:modId xmlns:p14="http://schemas.microsoft.com/office/powerpoint/2010/main" val="2534333714"/>
              </p:ext>
            </p:extLst>
          </p:nvPr>
        </p:nvGraphicFramePr>
        <p:xfrm>
          <a:off x="4114800" y="2667000"/>
          <a:ext cx="1524000" cy="1165225"/>
        </p:xfrm>
        <a:graphic>
          <a:graphicData uri="http://schemas.openxmlformats.org/presentationml/2006/ole">
            <mc:AlternateContent xmlns:mc="http://schemas.openxmlformats.org/markup-compatibility/2006">
              <mc:Choice xmlns:v="urn:schemas-microsoft-com:vml" Requires="v">
                <p:oleObj name="Packager Shell Object" showAsIcon="1" r:id="rId2" imgW="914400" imgH="806400" progId="Package">
                  <p:embed/>
                </p:oleObj>
              </mc:Choice>
              <mc:Fallback>
                <p:oleObj name="Packager Shell Object" showAsIcon="1" r:id="rId2" imgW="914400" imgH="806400" progId="Package">
                  <p:embed/>
                  <p:pic>
                    <p:nvPicPr>
                      <p:cNvPr id="5" name="Object 4"/>
                      <p:cNvPicPr/>
                      <p:nvPr/>
                    </p:nvPicPr>
                    <p:blipFill>
                      <a:blip r:embed="rId3"/>
                      <a:stretch>
                        <a:fillRect/>
                      </a:stretch>
                    </p:blipFill>
                    <p:spPr>
                      <a:xfrm>
                        <a:off x="4114800" y="2667000"/>
                        <a:ext cx="1524000" cy="1165225"/>
                      </a:xfrm>
                      <a:prstGeom prst="rect">
                        <a:avLst/>
                      </a:prstGeom>
                    </p:spPr>
                  </p:pic>
                </p:oleObj>
              </mc:Fallback>
            </mc:AlternateContent>
          </a:graphicData>
        </a:graphic>
      </p:graphicFrame>
    </p:spTree>
    <p:extLst>
      <p:ext uri="{BB962C8B-B14F-4D97-AF65-F5344CB8AC3E}">
        <p14:creationId xmlns:p14="http://schemas.microsoft.com/office/powerpoint/2010/main" val="1124307861"/>
      </p:ext>
    </p:extLst>
  </p:cSld>
  <p:clrMapOvr>
    <a:masterClrMapping/>
  </p:clrMapOvr>
  <p:transition spd="med"/>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Generators(cont)</a:t>
            </a:r>
          </a:p>
        </p:txBody>
      </p:sp>
      <p:pic>
        <p:nvPicPr>
          <p:cNvPr id="5" name="Content Placeholder 4"/>
          <p:cNvPicPr>
            <a:picLocks noGrp="1" noChangeAspect="1"/>
          </p:cNvPicPr>
          <p:nvPr>
            <p:ph idx="1"/>
          </p:nvPr>
        </p:nvPicPr>
        <p:blipFill>
          <a:blip r:embed="rId2"/>
          <a:stretch>
            <a:fillRect/>
          </a:stretch>
        </p:blipFill>
        <p:spPr>
          <a:xfrm>
            <a:off x="304800" y="1066800"/>
            <a:ext cx="8534399" cy="4038600"/>
          </a:xfrm>
          <a:prstGeom prst="rect">
            <a:avLst/>
          </a:prstGeom>
        </p:spPr>
      </p:pic>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623</a:t>
            </a:fld>
            <a:endParaRPr lang="en-US" altLang="en-US"/>
          </a:p>
        </p:txBody>
      </p:sp>
      <p:pic>
        <p:nvPicPr>
          <p:cNvPr id="6" name="Picture 5"/>
          <p:cNvPicPr>
            <a:picLocks noChangeAspect="1"/>
          </p:cNvPicPr>
          <p:nvPr/>
        </p:nvPicPr>
        <p:blipFill>
          <a:blip r:embed="rId3"/>
          <a:stretch>
            <a:fillRect/>
          </a:stretch>
        </p:blipFill>
        <p:spPr>
          <a:xfrm>
            <a:off x="304799" y="5181600"/>
            <a:ext cx="8534399" cy="962025"/>
          </a:xfrm>
          <a:prstGeom prst="rect">
            <a:avLst/>
          </a:prstGeom>
        </p:spPr>
      </p:pic>
    </p:spTree>
    <p:extLst>
      <p:ext uri="{BB962C8B-B14F-4D97-AF65-F5344CB8AC3E}">
        <p14:creationId xmlns:p14="http://schemas.microsoft.com/office/powerpoint/2010/main" val="934309947"/>
      </p:ext>
    </p:extLst>
  </p:cSld>
  <p:clrMapOvr>
    <a:masterClrMapping/>
  </p:clrMapOvr>
  <p:transition spd="med"/>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Generators(cont)</a:t>
            </a:r>
          </a:p>
        </p:txBody>
      </p:sp>
      <p:sp>
        <p:nvSpPr>
          <p:cNvPr id="3" name="Content Placeholder 2"/>
          <p:cNvSpPr>
            <a:spLocks noGrp="1"/>
          </p:cNvSpPr>
          <p:nvPr>
            <p:ph idx="1"/>
          </p:nvPr>
        </p:nvSpPr>
        <p:spPr/>
        <p:txBody>
          <a:bodyPr/>
          <a:lstStyle/>
          <a:p>
            <a:r>
              <a:rPr lang="en-US" dirty="0">
                <a:solidFill>
                  <a:srgbClr val="C00000"/>
                </a:solidFill>
                <a:effectLst>
                  <a:outerShdw blurRad="38100" dist="38100" dir="2700000" algn="tl">
                    <a:srgbClr val="000000">
                      <a:alpha val="43137"/>
                    </a:srgbClr>
                  </a:outerShdw>
                </a:effectLst>
              </a:rPr>
              <a:t>Generator expression can be used inside functions</a:t>
            </a:r>
          </a:p>
          <a:p>
            <a:r>
              <a:rPr lang="en-US" dirty="0"/>
              <a:t>When used in such a way, the round parentheses can be dropped</a:t>
            </a:r>
          </a:p>
          <a:p>
            <a:r>
              <a:rPr lang="en-US" i="1" dirty="0">
                <a:solidFill>
                  <a:srgbClr val="C00000"/>
                </a:solidFill>
              </a:rPr>
              <a:t>sum(x**2 for x in </a:t>
            </a:r>
            <a:r>
              <a:rPr lang="en-US" i="1" dirty="0" err="1">
                <a:solidFill>
                  <a:srgbClr val="C00000"/>
                </a:solidFill>
              </a:rPr>
              <a:t>my_list</a:t>
            </a:r>
            <a:r>
              <a:rPr lang="en-US" i="1" dirty="0">
                <a:solidFill>
                  <a:srgbClr val="C00000"/>
                </a:solidFill>
              </a:rPr>
              <a:t>)</a:t>
            </a:r>
          </a:p>
          <a:p>
            <a:r>
              <a:rPr lang="en-US" i="1" dirty="0">
                <a:solidFill>
                  <a:srgbClr val="C00000"/>
                </a:solidFill>
              </a:rPr>
              <a:t>max(x**2 for x in </a:t>
            </a:r>
            <a:r>
              <a:rPr lang="en-US" i="1" dirty="0" err="1">
                <a:solidFill>
                  <a:srgbClr val="C00000"/>
                </a:solidFill>
              </a:rPr>
              <a:t>my_list</a:t>
            </a:r>
            <a:r>
              <a:rPr lang="en-US" i="1" dirty="0">
                <a:solidFill>
                  <a:srgbClr val="C00000"/>
                </a:solidFill>
              </a:rPr>
              <a: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624</a:t>
            </a:fld>
            <a:endParaRPr lang="en-US" altLang="en-US"/>
          </a:p>
        </p:txBody>
      </p:sp>
      <p:pic>
        <p:nvPicPr>
          <p:cNvPr id="5" name="Picture 4"/>
          <p:cNvPicPr>
            <a:picLocks noChangeAspect="1"/>
          </p:cNvPicPr>
          <p:nvPr/>
        </p:nvPicPr>
        <p:blipFill>
          <a:blip r:embed="rId2"/>
          <a:stretch>
            <a:fillRect/>
          </a:stretch>
        </p:blipFill>
        <p:spPr>
          <a:xfrm>
            <a:off x="255638" y="2732907"/>
            <a:ext cx="8507361" cy="1952625"/>
          </a:xfrm>
          <a:prstGeom prst="rect">
            <a:avLst/>
          </a:prstGeom>
        </p:spPr>
      </p:pic>
    </p:spTree>
    <p:extLst>
      <p:ext uri="{BB962C8B-B14F-4D97-AF65-F5344CB8AC3E}">
        <p14:creationId xmlns:p14="http://schemas.microsoft.com/office/powerpoint/2010/main" val="141775428"/>
      </p:ext>
    </p:extLst>
  </p:cSld>
  <p:clrMapOvr>
    <a:masterClrMapping/>
  </p:clrMapOvr>
  <p:transition spd="med"/>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Generators(cont)</a:t>
            </a:r>
          </a:p>
        </p:txBody>
      </p:sp>
      <p:sp>
        <p:nvSpPr>
          <p:cNvPr id="3" name="Content Placeholder 2"/>
          <p:cNvSpPr>
            <a:spLocks noGrp="1"/>
          </p:cNvSpPr>
          <p:nvPr>
            <p:ph idx="1"/>
          </p:nvPr>
        </p:nvSpPr>
        <p:spPr/>
        <p:txBody>
          <a:bodyPr/>
          <a:lstStyle/>
          <a:p>
            <a:r>
              <a:rPr lang="en-US" b="1" dirty="0">
                <a:solidFill>
                  <a:srgbClr val="C00000"/>
                </a:solidFill>
              </a:rPr>
              <a:t>Why generators are used in Python?</a:t>
            </a:r>
          </a:p>
          <a:p>
            <a:r>
              <a:rPr lang="en-US" dirty="0"/>
              <a:t>There are several reasons which make generators an attractive implementation to go for</a:t>
            </a:r>
          </a:p>
          <a:p>
            <a:r>
              <a:rPr lang="en-US" dirty="0">
                <a:solidFill>
                  <a:srgbClr val="C00000"/>
                </a:solidFill>
              </a:rPr>
              <a:t>1. Easy to Implement</a:t>
            </a:r>
          </a:p>
          <a:p>
            <a:r>
              <a:rPr lang="en-US" dirty="0"/>
              <a:t>Generators can be implemented in a clear and concise way as compared to their iterator class counterpart</a:t>
            </a:r>
          </a:p>
          <a:p>
            <a:r>
              <a:rPr lang="en-US" dirty="0"/>
              <a:t>Following is an example to implement a sequence of power of 3's using iterator class</a:t>
            </a:r>
          </a:p>
          <a:p>
            <a:r>
              <a:rPr lang="en-US" sz="1000" i="1" dirty="0">
                <a:solidFill>
                  <a:srgbClr val="C00000"/>
                </a:solidFill>
              </a:rPr>
              <a:t>class </a:t>
            </a:r>
            <a:r>
              <a:rPr lang="en-US" sz="1000" i="1" dirty="0" err="1">
                <a:solidFill>
                  <a:srgbClr val="C00000"/>
                </a:solidFill>
              </a:rPr>
              <a:t>PowThree</a:t>
            </a:r>
            <a:r>
              <a:rPr lang="en-US" sz="1000" i="1" dirty="0">
                <a:solidFill>
                  <a:srgbClr val="C00000"/>
                </a:solidFill>
              </a:rPr>
              <a:t>:</a:t>
            </a:r>
          </a:p>
          <a:p>
            <a:r>
              <a:rPr lang="en-US" sz="1000" i="1" dirty="0">
                <a:solidFill>
                  <a:srgbClr val="C00000"/>
                </a:solidFill>
              </a:rPr>
              <a:t>    def __init__(self, max = 0):</a:t>
            </a:r>
          </a:p>
          <a:p>
            <a:r>
              <a:rPr lang="en-US" sz="1000" i="1" dirty="0">
                <a:solidFill>
                  <a:srgbClr val="C00000"/>
                </a:solidFill>
              </a:rPr>
              <a:t>        </a:t>
            </a:r>
            <a:r>
              <a:rPr lang="en-US" sz="1000" i="1" dirty="0" err="1">
                <a:solidFill>
                  <a:srgbClr val="C00000"/>
                </a:solidFill>
              </a:rPr>
              <a:t>self.max</a:t>
            </a:r>
            <a:r>
              <a:rPr lang="en-US" sz="1000" i="1" dirty="0">
                <a:solidFill>
                  <a:srgbClr val="C00000"/>
                </a:solidFill>
              </a:rPr>
              <a:t> = max</a:t>
            </a:r>
          </a:p>
          <a:p>
            <a:endParaRPr lang="en-US" sz="1000" i="1" dirty="0">
              <a:solidFill>
                <a:srgbClr val="C00000"/>
              </a:solidFill>
            </a:endParaRPr>
          </a:p>
          <a:p>
            <a:r>
              <a:rPr lang="en-US" sz="1000" i="1" dirty="0">
                <a:solidFill>
                  <a:srgbClr val="C00000"/>
                </a:solidFill>
              </a:rPr>
              <a:t>    def __iter__(self):</a:t>
            </a:r>
          </a:p>
          <a:p>
            <a:r>
              <a:rPr lang="en-US" sz="1000" i="1" dirty="0">
                <a:solidFill>
                  <a:srgbClr val="C00000"/>
                </a:solidFill>
              </a:rPr>
              <a:t>        </a:t>
            </a:r>
            <a:r>
              <a:rPr lang="en-US" sz="1000" i="1" dirty="0" err="1">
                <a:solidFill>
                  <a:srgbClr val="C00000"/>
                </a:solidFill>
              </a:rPr>
              <a:t>self.n</a:t>
            </a:r>
            <a:r>
              <a:rPr lang="en-US" sz="1000" i="1" dirty="0">
                <a:solidFill>
                  <a:srgbClr val="C00000"/>
                </a:solidFill>
              </a:rPr>
              <a:t> = 0</a:t>
            </a:r>
          </a:p>
          <a:p>
            <a:r>
              <a:rPr lang="en-US" sz="1000" i="1" dirty="0">
                <a:solidFill>
                  <a:srgbClr val="C00000"/>
                </a:solidFill>
              </a:rPr>
              <a:t>        return self</a:t>
            </a:r>
          </a:p>
          <a:p>
            <a:endParaRPr lang="en-US" sz="1000" i="1" dirty="0">
              <a:solidFill>
                <a:srgbClr val="C00000"/>
              </a:solidFill>
            </a:endParaRPr>
          </a:p>
          <a:p>
            <a:r>
              <a:rPr lang="en-US" sz="1000" i="1" dirty="0">
                <a:solidFill>
                  <a:srgbClr val="C00000"/>
                </a:solidFill>
              </a:rPr>
              <a:t>    </a:t>
            </a:r>
            <a:r>
              <a:rPr lang="en-US" sz="1000" i="1" dirty="0" err="1">
                <a:solidFill>
                  <a:srgbClr val="C00000"/>
                </a:solidFill>
              </a:rPr>
              <a:t>def</a:t>
            </a:r>
            <a:r>
              <a:rPr lang="en-US" sz="1000" i="1" dirty="0">
                <a:solidFill>
                  <a:srgbClr val="C00000"/>
                </a:solidFill>
              </a:rPr>
              <a:t> __next__(self):</a:t>
            </a:r>
          </a:p>
          <a:p>
            <a:r>
              <a:rPr lang="en-US" sz="1000" i="1" dirty="0">
                <a:solidFill>
                  <a:srgbClr val="C00000"/>
                </a:solidFill>
              </a:rPr>
              <a:t>        if </a:t>
            </a:r>
            <a:r>
              <a:rPr lang="en-US" sz="1000" i="1" dirty="0" err="1">
                <a:solidFill>
                  <a:srgbClr val="C00000"/>
                </a:solidFill>
              </a:rPr>
              <a:t>self.n</a:t>
            </a:r>
            <a:r>
              <a:rPr lang="en-US" sz="1000" i="1" dirty="0">
                <a:solidFill>
                  <a:srgbClr val="C00000"/>
                </a:solidFill>
              </a:rPr>
              <a:t> &gt; </a:t>
            </a:r>
            <a:r>
              <a:rPr lang="en-US" sz="1000" i="1" dirty="0" err="1">
                <a:solidFill>
                  <a:srgbClr val="C00000"/>
                </a:solidFill>
              </a:rPr>
              <a:t>self.max</a:t>
            </a:r>
            <a:r>
              <a:rPr lang="en-US" sz="1000" i="1" dirty="0">
                <a:solidFill>
                  <a:srgbClr val="C00000"/>
                </a:solidFill>
              </a:rPr>
              <a:t>:</a:t>
            </a:r>
          </a:p>
          <a:p>
            <a:r>
              <a:rPr lang="en-US" sz="1000" i="1" dirty="0">
                <a:solidFill>
                  <a:srgbClr val="C00000"/>
                </a:solidFill>
              </a:rPr>
              <a:t>            raise StopIteration</a:t>
            </a:r>
          </a:p>
          <a:p>
            <a:endParaRPr lang="en-US" sz="1000" i="1" dirty="0">
              <a:solidFill>
                <a:srgbClr val="C00000"/>
              </a:solidFill>
            </a:endParaRPr>
          </a:p>
          <a:p>
            <a:r>
              <a:rPr lang="en-US" sz="1000" i="1" dirty="0">
                <a:solidFill>
                  <a:srgbClr val="C00000"/>
                </a:solidFill>
              </a:rPr>
              <a:t>        result = 3 ** </a:t>
            </a:r>
            <a:r>
              <a:rPr lang="en-US" sz="1000" i="1" dirty="0" err="1">
                <a:solidFill>
                  <a:srgbClr val="C00000"/>
                </a:solidFill>
              </a:rPr>
              <a:t>self.n</a:t>
            </a:r>
            <a:endParaRPr lang="en-US" sz="1000" i="1" dirty="0">
              <a:solidFill>
                <a:srgbClr val="C00000"/>
              </a:solidFill>
            </a:endParaRPr>
          </a:p>
          <a:p>
            <a:r>
              <a:rPr lang="en-US" sz="1000" i="1" dirty="0">
                <a:solidFill>
                  <a:srgbClr val="C00000"/>
                </a:solidFill>
              </a:rPr>
              <a:t>        </a:t>
            </a:r>
            <a:r>
              <a:rPr lang="en-US" sz="1000" i="1" dirty="0" err="1">
                <a:solidFill>
                  <a:srgbClr val="C00000"/>
                </a:solidFill>
              </a:rPr>
              <a:t>self.n</a:t>
            </a:r>
            <a:r>
              <a:rPr lang="en-US" sz="1000" i="1" dirty="0">
                <a:solidFill>
                  <a:srgbClr val="C00000"/>
                </a:solidFill>
              </a:rPr>
              <a:t> += 1</a:t>
            </a:r>
          </a:p>
          <a:p>
            <a:r>
              <a:rPr lang="en-US" sz="1000" i="1" dirty="0">
                <a:solidFill>
                  <a:srgbClr val="C00000"/>
                </a:solidFill>
              </a:rPr>
              <a:t>        return result</a:t>
            </a:r>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625</a:t>
            </a:fld>
            <a:endParaRPr lang="en-US" altLang="en-US"/>
          </a:p>
        </p:txBody>
      </p:sp>
      <p:graphicFrame>
        <p:nvGraphicFramePr>
          <p:cNvPr id="6" name="Object 5"/>
          <p:cNvGraphicFramePr>
            <a:graphicFrameLocks noChangeAspect="1"/>
          </p:cNvGraphicFramePr>
          <p:nvPr>
            <p:extLst>
              <p:ext uri="{D42A27DB-BD31-4B8C-83A1-F6EECF244321}">
                <p14:modId xmlns:p14="http://schemas.microsoft.com/office/powerpoint/2010/main" val="1615049071"/>
              </p:ext>
            </p:extLst>
          </p:nvPr>
        </p:nvGraphicFramePr>
        <p:xfrm>
          <a:off x="3352800" y="3657600"/>
          <a:ext cx="1524000" cy="1035050"/>
        </p:xfrm>
        <a:graphic>
          <a:graphicData uri="http://schemas.openxmlformats.org/presentationml/2006/ole">
            <mc:AlternateContent xmlns:mc="http://schemas.openxmlformats.org/markup-compatibility/2006">
              <mc:Choice xmlns:v="urn:schemas-microsoft-com:vml" Requires="v">
                <p:oleObj name="Packager Shell Object" showAsIcon="1" r:id="rId2" imgW="914400" imgH="806400" progId="Package">
                  <p:embed/>
                </p:oleObj>
              </mc:Choice>
              <mc:Fallback>
                <p:oleObj name="Packager Shell Object" showAsIcon="1" r:id="rId2" imgW="914400" imgH="806400" progId="Package">
                  <p:embed/>
                  <p:pic>
                    <p:nvPicPr>
                      <p:cNvPr id="6" name="Object 5"/>
                      <p:cNvPicPr/>
                      <p:nvPr/>
                    </p:nvPicPr>
                    <p:blipFill>
                      <a:blip r:embed="rId3"/>
                      <a:stretch>
                        <a:fillRect/>
                      </a:stretch>
                    </p:blipFill>
                    <p:spPr>
                      <a:xfrm>
                        <a:off x="3352800" y="3657600"/>
                        <a:ext cx="1524000" cy="1035050"/>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7143FA58-0269-4029-9692-B623867743A9}"/>
              </a:ext>
            </a:extLst>
          </p:cNvPr>
          <p:cNvPicPr>
            <a:picLocks noChangeAspect="1"/>
          </p:cNvPicPr>
          <p:nvPr/>
        </p:nvPicPr>
        <p:blipFill>
          <a:blip r:embed="rId4"/>
          <a:stretch>
            <a:fillRect/>
          </a:stretch>
        </p:blipFill>
        <p:spPr>
          <a:xfrm>
            <a:off x="2574680" y="4959008"/>
            <a:ext cx="6264519" cy="1670392"/>
          </a:xfrm>
          <a:prstGeom prst="rect">
            <a:avLst/>
          </a:prstGeom>
        </p:spPr>
      </p:pic>
    </p:spTree>
    <p:extLst>
      <p:ext uri="{BB962C8B-B14F-4D97-AF65-F5344CB8AC3E}">
        <p14:creationId xmlns:p14="http://schemas.microsoft.com/office/powerpoint/2010/main" val="2520481236"/>
      </p:ext>
    </p:extLst>
  </p:cSld>
  <p:clrMapOvr>
    <a:masterClrMapping/>
  </p:clrMapOvr>
  <p:transition spd="med"/>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Generators(cont)</a:t>
            </a:r>
          </a:p>
        </p:txBody>
      </p:sp>
      <p:sp>
        <p:nvSpPr>
          <p:cNvPr id="3" name="Content Placeholder 2"/>
          <p:cNvSpPr>
            <a:spLocks noGrp="1"/>
          </p:cNvSpPr>
          <p:nvPr>
            <p:ph idx="1"/>
          </p:nvPr>
        </p:nvSpPr>
        <p:spPr/>
        <p:txBody>
          <a:bodyPr/>
          <a:lstStyle/>
          <a:p>
            <a:r>
              <a:rPr lang="en-US" dirty="0"/>
              <a:t>This was lengthy (when using a class)</a:t>
            </a:r>
          </a:p>
          <a:p>
            <a:r>
              <a:rPr lang="en-US" dirty="0"/>
              <a:t>Now let's do the same using a generator function</a:t>
            </a:r>
          </a:p>
          <a:p>
            <a:r>
              <a:rPr lang="en-US" i="1" dirty="0">
                <a:solidFill>
                  <a:srgbClr val="C00000"/>
                </a:solidFill>
              </a:rPr>
              <a:t>def </a:t>
            </a:r>
            <a:r>
              <a:rPr lang="en-US" i="1" dirty="0" err="1">
                <a:solidFill>
                  <a:srgbClr val="C00000"/>
                </a:solidFill>
              </a:rPr>
              <a:t>PowThree</a:t>
            </a:r>
            <a:r>
              <a:rPr lang="en-US" i="1" dirty="0">
                <a:solidFill>
                  <a:srgbClr val="C00000"/>
                </a:solidFill>
              </a:rPr>
              <a:t> (max = 0):   </a:t>
            </a:r>
          </a:p>
          <a:p>
            <a:r>
              <a:rPr lang="en-US" i="1" dirty="0">
                <a:solidFill>
                  <a:srgbClr val="C00000"/>
                </a:solidFill>
              </a:rPr>
              <a:t>    n = 0</a:t>
            </a:r>
          </a:p>
          <a:p>
            <a:r>
              <a:rPr lang="en-US" i="1" dirty="0">
                <a:solidFill>
                  <a:srgbClr val="C00000"/>
                </a:solidFill>
              </a:rPr>
              <a:t>    while n &lt; max:</a:t>
            </a:r>
          </a:p>
          <a:p>
            <a:r>
              <a:rPr lang="en-US" i="1" dirty="0">
                <a:solidFill>
                  <a:srgbClr val="C00000"/>
                </a:solidFill>
              </a:rPr>
              <a:t>        yield 3 ** n</a:t>
            </a:r>
          </a:p>
          <a:p>
            <a:r>
              <a:rPr lang="en-US" i="1" dirty="0">
                <a:solidFill>
                  <a:srgbClr val="C00000"/>
                </a:solidFill>
              </a:rPr>
              <a:t>        n += 1</a:t>
            </a:r>
          </a:p>
          <a:p>
            <a:endParaRPr lang="en-US" dirty="0"/>
          </a:p>
          <a:p>
            <a:r>
              <a:rPr lang="en-US" b="1" dirty="0">
                <a:solidFill>
                  <a:srgbClr val="C00000"/>
                </a:solidFill>
              </a:rPr>
              <a:t>2. Memory Efficient</a:t>
            </a:r>
          </a:p>
          <a:p>
            <a:r>
              <a:rPr lang="en-US" dirty="0"/>
              <a:t>A normal function to return a sequence will create the entire sequence in memory before returning the result</a:t>
            </a:r>
          </a:p>
          <a:p>
            <a:r>
              <a:rPr lang="en-US" dirty="0"/>
              <a:t>This is an overkill if the number of items in the sequence is very large</a:t>
            </a:r>
          </a:p>
          <a:p>
            <a:r>
              <a:rPr lang="en-US" dirty="0"/>
              <a:t>Generator implementation of such sequence is memory friendly and is preferred since it only produces one item at a time</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626</a:t>
            </a:fld>
            <a:endParaRPr lang="en-US" altLang="en-US"/>
          </a:p>
        </p:txBody>
      </p:sp>
      <p:pic>
        <p:nvPicPr>
          <p:cNvPr id="5" name="Picture 4">
            <a:extLst>
              <a:ext uri="{FF2B5EF4-FFF2-40B4-BE49-F238E27FC236}">
                <a16:creationId xmlns:a16="http://schemas.microsoft.com/office/drawing/2014/main" id="{E772AA84-DE57-48C9-B4A7-2C33B479EBA3}"/>
              </a:ext>
            </a:extLst>
          </p:cNvPr>
          <p:cNvPicPr>
            <a:picLocks noChangeAspect="1"/>
          </p:cNvPicPr>
          <p:nvPr/>
        </p:nvPicPr>
        <p:blipFill>
          <a:blip r:embed="rId2"/>
          <a:stretch>
            <a:fillRect/>
          </a:stretch>
        </p:blipFill>
        <p:spPr>
          <a:xfrm>
            <a:off x="4038600" y="1828800"/>
            <a:ext cx="4419600" cy="2286000"/>
          </a:xfrm>
          <a:prstGeom prst="rect">
            <a:avLst/>
          </a:prstGeom>
        </p:spPr>
      </p:pic>
    </p:spTree>
    <p:extLst>
      <p:ext uri="{BB962C8B-B14F-4D97-AF65-F5344CB8AC3E}">
        <p14:creationId xmlns:p14="http://schemas.microsoft.com/office/powerpoint/2010/main" val="1480333734"/>
      </p:ext>
    </p:extLst>
  </p:cSld>
  <p:clrMapOvr>
    <a:masterClrMapping/>
  </p:clrMapOvr>
  <p:transition spd="med"/>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Generators(cont)</a:t>
            </a:r>
          </a:p>
        </p:txBody>
      </p:sp>
      <p:sp>
        <p:nvSpPr>
          <p:cNvPr id="3" name="Content Placeholder 2"/>
          <p:cNvSpPr>
            <a:spLocks noGrp="1"/>
          </p:cNvSpPr>
          <p:nvPr>
            <p:ph idx="1"/>
          </p:nvPr>
        </p:nvSpPr>
        <p:spPr/>
        <p:txBody>
          <a:bodyPr/>
          <a:lstStyle/>
          <a:p>
            <a:r>
              <a:rPr lang="en-US" b="1" dirty="0">
                <a:solidFill>
                  <a:srgbClr val="C00000"/>
                </a:solidFill>
              </a:rPr>
              <a:t>3. Represent Infinite Stream</a:t>
            </a:r>
          </a:p>
          <a:p>
            <a:r>
              <a:rPr lang="en-US" dirty="0"/>
              <a:t>Generators are an excellent way to represent an infinite set of data</a:t>
            </a:r>
          </a:p>
          <a:p>
            <a:r>
              <a:rPr lang="en-US" dirty="0"/>
              <a:t>Infinite sets cannot be stored in memory and since generators produce only one item at a time, it can represent infinite set of data</a:t>
            </a:r>
          </a:p>
          <a:p>
            <a:r>
              <a:rPr lang="en-US" dirty="0"/>
              <a:t>The following example can generate all the even numbers (at least in theory)</a:t>
            </a:r>
          </a:p>
          <a:p>
            <a:endParaRPr lang="en-US" dirty="0"/>
          </a:p>
          <a:p>
            <a:r>
              <a:rPr lang="en-US" i="1" dirty="0" err="1">
                <a:solidFill>
                  <a:srgbClr val="C00000"/>
                </a:solidFill>
              </a:rPr>
              <a:t>def</a:t>
            </a:r>
            <a:r>
              <a:rPr lang="en-US" i="1" dirty="0">
                <a:solidFill>
                  <a:srgbClr val="C00000"/>
                </a:solidFill>
              </a:rPr>
              <a:t> </a:t>
            </a:r>
            <a:r>
              <a:rPr lang="en-US" i="1" dirty="0" err="1">
                <a:solidFill>
                  <a:srgbClr val="C00000"/>
                </a:solidFill>
              </a:rPr>
              <a:t>all_even</a:t>
            </a:r>
            <a:r>
              <a:rPr lang="en-US" i="1" dirty="0">
                <a:solidFill>
                  <a:srgbClr val="C00000"/>
                </a:solidFill>
              </a:rPr>
              <a:t>():</a:t>
            </a:r>
          </a:p>
          <a:p>
            <a:r>
              <a:rPr lang="en-US" i="1" dirty="0">
                <a:solidFill>
                  <a:srgbClr val="C00000"/>
                </a:solidFill>
              </a:rPr>
              <a:t>    n = 0</a:t>
            </a:r>
          </a:p>
          <a:p>
            <a:r>
              <a:rPr lang="en-US" i="1" dirty="0">
                <a:solidFill>
                  <a:srgbClr val="C00000"/>
                </a:solidFill>
              </a:rPr>
              <a:t>    while True:</a:t>
            </a:r>
          </a:p>
          <a:p>
            <a:r>
              <a:rPr lang="en-US" i="1" dirty="0">
                <a:solidFill>
                  <a:srgbClr val="C00000"/>
                </a:solidFill>
              </a:rPr>
              <a:t>        yield n</a:t>
            </a:r>
          </a:p>
          <a:p>
            <a:r>
              <a:rPr lang="en-US" i="1" dirty="0">
                <a:solidFill>
                  <a:srgbClr val="C00000"/>
                </a:solidFill>
              </a:rPr>
              <a:t>        n += 2</a:t>
            </a:r>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627</a:t>
            </a:fld>
            <a:endParaRPr lang="en-US" altLang="en-US"/>
          </a:p>
        </p:txBody>
      </p:sp>
    </p:spTree>
    <p:extLst>
      <p:ext uri="{BB962C8B-B14F-4D97-AF65-F5344CB8AC3E}">
        <p14:creationId xmlns:p14="http://schemas.microsoft.com/office/powerpoint/2010/main" val="543359011"/>
      </p:ext>
    </p:extLst>
  </p:cSld>
  <p:clrMapOvr>
    <a:masterClrMapping/>
  </p:clrMapOvr>
  <p:transition spd="med"/>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FD34A-7E9A-4E7A-9F90-8F87D7B33C95}"/>
              </a:ext>
            </a:extLst>
          </p:cNvPr>
          <p:cNvSpPr>
            <a:spLocks noGrp="1"/>
          </p:cNvSpPr>
          <p:nvPr>
            <p:ph type="title"/>
          </p:nvPr>
        </p:nvSpPr>
        <p:spPr/>
        <p:txBody>
          <a:bodyPr/>
          <a:lstStyle/>
          <a:p>
            <a:r>
              <a:rPr lang="en-US" dirty="0"/>
              <a:t>Quiz 16</a:t>
            </a:r>
          </a:p>
        </p:txBody>
      </p:sp>
      <p:pic>
        <p:nvPicPr>
          <p:cNvPr id="6" name="Content Placeholder 5" descr="A close up of a sign&#10;&#10;Description automatically generated">
            <a:extLst>
              <a:ext uri="{FF2B5EF4-FFF2-40B4-BE49-F238E27FC236}">
                <a16:creationId xmlns:a16="http://schemas.microsoft.com/office/drawing/2014/main" id="{6E196971-4948-47BD-B19A-24C4D5AAC0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9800" y="1600200"/>
            <a:ext cx="4495800" cy="4495800"/>
          </a:xfrm>
        </p:spPr>
      </p:pic>
      <p:sp>
        <p:nvSpPr>
          <p:cNvPr id="4" name="Slide Number Placeholder 3">
            <a:extLst>
              <a:ext uri="{FF2B5EF4-FFF2-40B4-BE49-F238E27FC236}">
                <a16:creationId xmlns:a16="http://schemas.microsoft.com/office/drawing/2014/main" id="{2D3B07E5-A1B8-4A46-941A-0118F67FFFA1}"/>
              </a:ext>
            </a:extLst>
          </p:cNvPr>
          <p:cNvSpPr>
            <a:spLocks noGrp="1"/>
          </p:cNvSpPr>
          <p:nvPr>
            <p:ph type="sldNum" sz="quarter" idx="10"/>
          </p:nvPr>
        </p:nvSpPr>
        <p:spPr/>
        <p:txBody>
          <a:bodyPr/>
          <a:lstStyle/>
          <a:p>
            <a:pPr>
              <a:defRPr/>
            </a:pPr>
            <a:fld id="{6DB1FBA9-0009-47E9-8D28-5B0116D2432D}" type="slidenum">
              <a:rPr lang="en-US" altLang="en-US" smtClean="0"/>
              <a:pPr>
                <a:defRPr/>
              </a:pPr>
              <a:t>628</a:t>
            </a:fld>
            <a:endParaRPr lang="en-US" altLang="en-US"/>
          </a:p>
        </p:txBody>
      </p:sp>
    </p:spTree>
    <p:extLst>
      <p:ext uri="{BB962C8B-B14F-4D97-AF65-F5344CB8AC3E}">
        <p14:creationId xmlns:p14="http://schemas.microsoft.com/office/powerpoint/2010/main" val="1746560177"/>
      </p:ext>
    </p:extLst>
  </p:cSld>
  <p:clrMapOvr>
    <a:masterClrMapping/>
  </p:clrMapOvr>
  <p:transition spd="med"/>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1E706-EE53-4371-AAF7-C7DDD2EB6C4B}"/>
              </a:ext>
            </a:extLst>
          </p:cNvPr>
          <p:cNvSpPr>
            <a:spLocks noGrp="1"/>
          </p:cNvSpPr>
          <p:nvPr>
            <p:ph type="title"/>
          </p:nvPr>
        </p:nvSpPr>
        <p:spPr/>
        <p:txBody>
          <a:bodyPr/>
          <a:lstStyle/>
          <a:p>
            <a:r>
              <a:rPr lang="en-US" dirty="0"/>
              <a:t>Quiz 16</a:t>
            </a:r>
          </a:p>
        </p:txBody>
      </p:sp>
      <p:sp>
        <p:nvSpPr>
          <p:cNvPr id="3" name="Content Placeholder 2">
            <a:extLst>
              <a:ext uri="{FF2B5EF4-FFF2-40B4-BE49-F238E27FC236}">
                <a16:creationId xmlns:a16="http://schemas.microsoft.com/office/drawing/2014/main" id="{2D53C17D-822D-480F-884D-F1E275D2EA43}"/>
              </a:ext>
            </a:extLst>
          </p:cNvPr>
          <p:cNvSpPr>
            <a:spLocks noGrp="1"/>
          </p:cNvSpPr>
          <p:nvPr>
            <p:ph idx="1"/>
          </p:nvPr>
        </p:nvSpPr>
        <p:spPr/>
        <p:txBody>
          <a:bodyPr/>
          <a:lstStyle/>
          <a:p>
            <a:r>
              <a:rPr lang="en-US" b="1" dirty="0"/>
              <a:t>1. What is the output of the code shown below?</a:t>
            </a:r>
          </a:p>
          <a:p>
            <a:endParaRPr lang="en-US" dirty="0"/>
          </a:p>
          <a:p>
            <a:r>
              <a:rPr lang="en-US" i="1" dirty="0">
                <a:solidFill>
                  <a:srgbClr val="C00000"/>
                </a:solidFill>
              </a:rPr>
              <a:t>#generator</a:t>
            </a:r>
          </a:p>
          <a:p>
            <a:r>
              <a:rPr lang="en-US" i="1" dirty="0">
                <a:solidFill>
                  <a:srgbClr val="C00000"/>
                </a:solidFill>
              </a:rPr>
              <a:t>def f(x):</a:t>
            </a:r>
          </a:p>
          <a:p>
            <a:r>
              <a:rPr lang="en-US" i="1" dirty="0">
                <a:solidFill>
                  <a:srgbClr val="C00000"/>
                </a:solidFill>
              </a:rPr>
              <a:t>    yield x+1</a:t>
            </a:r>
          </a:p>
          <a:p>
            <a:r>
              <a:rPr lang="en-US" i="1" dirty="0">
                <a:solidFill>
                  <a:srgbClr val="C00000"/>
                </a:solidFill>
              </a:rPr>
              <a:t>g=f(8)</a:t>
            </a:r>
          </a:p>
          <a:p>
            <a:r>
              <a:rPr lang="en-US" i="1" dirty="0">
                <a:solidFill>
                  <a:srgbClr val="C00000"/>
                </a:solidFill>
              </a:rPr>
              <a:t>print(next(g))</a:t>
            </a:r>
          </a:p>
          <a:p>
            <a:endParaRPr lang="en-US" dirty="0"/>
          </a:p>
          <a:p>
            <a:r>
              <a:rPr lang="en-US" dirty="0"/>
              <a:t>A  8</a:t>
            </a:r>
          </a:p>
          <a:p>
            <a:r>
              <a:rPr lang="en-US" dirty="0"/>
              <a:t>B  9</a:t>
            </a:r>
          </a:p>
          <a:p>
            <a:r>
              <a:rPr lang="en-US" dirty="0"/>
              <a:t>C  7</a:t>
            </a:r>
          </a:p>
          <a:p>
            <a:r>
              <a:rPr lang="en-US" dirty="0"/>
              <a:t>D  Error</a:t>
            </a:r>
          </a:p>
        </p:txBody>
      </p:sp>
      <p:sp>
        <p:nvSpPr>
          <p:cNvPr id="4" name="Slide Number Placeholder 3">
            <a:extLst>
              <a:ext uri="{FF2B5EF4-FFF2-40B4-BE49-F238E27FC236}">
                <a16:creationId xmlns:a16="http://schemas.microsoft.com/office/drawing/2014/main" id="{8E806381-A750-42EB-B86A-A902679F29D4}"/>
              </a:ext>
            </a:extLst>
          </p:cNvPr>
          <p:cNvSpPr>
            <a:spLocks noGrp="1"/>
          </p:cNvSpPr>
          <p:nvPr>
            <p:ph type="sldNum" sz="quarter" idx="10"/>
          </p:nvPr>
        </p:nvSpPr>
        <p:spPr/>
        <p:txBody>
          <a:bodyPr/>
          <a:lstStyle/>
          <a:p>
            <a:pPr>
              <a:defRPr/>
            </a:pPr>
            <a:fld id="{6DB1FBA9-0009-47E9-8D28-5B0116D2432D}" type="slidenum">
              <a:rPr lang="en-US" altLang="en-US" smtClean="0"/>
              <a:pPr>
                <a:defRPr/>
              </a:pPr>
              <a:t>629</a:t>
            </a:fld>
            <a:endParaRPr lang="en-US" altLang="en-US"/>
          </a:p>
        </p:txBody>
      </p:sp>
    </p:spTree>
    <p:extLst>
      <p:ext uri="{BB962C8B-B14F-4D97-AF65-F5344CB8AC3E}">
        <p14:creationId xmlns:p14="http://schemas.microsoft.com/office/powerpoint/2010/main" val="447905528"/>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33ED7-8FB4-4C00-B605-9636F9398B2D}"/>
              </a:ext>
            </a:extLst>
          </p:cNvPr>
          <p:cNvSpPr>
            <a:spLocks noGrp="1"/>
          </p:cNvSpPr>
          <p:nvPr>
            <p:ph type="title"/>
          </p:nvPr>
        </p:nvSpPr>
        <p:spPr/>
        <p:txBody>
          <a:bodyPr/>
          <a:lstStyle/>
          <a:p>
            <a:r>
              <a:rPr lang="en-US" dirty="0"/>
              <a:t>Quiz 1</a:t>
            </a:r>
            <a:endParaRPr lang="en-CA" dirty="0"/>
          </a:p>
        </p:txBody>
      </p:sp>
      <p:sp>
        <p:nvSpPr>
          <p:cNvPr id="3" name="Content Placeholder 2">
            <a:extLst>
              <a:ext uri="{FF2B5EF4-FFF2-40B4-BE49-F238E27FC236}">
                <a16:creationId xmlns:a16="http://schemas.microsoft.com/office/drawing/2014/main" id="{313D9A96-84C4-4CB2-8BE5-77DCFE09A278}"/>
              </a:ext>
            </a:extLst>
          </p:cNvPr>
          <p:cNvSpPr>
            <a:spLocks noGrp="1"/>
          </p:cNvSpPr>
          <p:nvPr>
            <p:ph idx="1"/>
          </p:nvPr>
        </p:nvSpPr>
        <p:spPr/>
        <p:txBody>
          <a:bodyPr/>
          <a:lstStyle/>
          <a:p>
            <a:r>
              <a:rPr lang="en-US" b="1" dirty="0"/>
              <a:t>9. Which of the following are Python reserved words (keywords) (</a:t>
            </a:r>
            <a:r>
              <a:rPr lang="en-US" b="1" dirty="0">
                <a:solidFill>
                  <a:srgbClr val="C00000"/>
                </a:solidFill>
              </a:rPr>
              <a:t>there may be more than one</a:t>
            </a:r>
            <a:r>
              <a:rPr lang="en-US" b="1" dirty="0"/>
              <a:t>)?</a:t>
            </a:r>
          </a:p>
          <a:p>
            <a:endParaRPr lang="en-US" dirty="0">
              <a:solidFill>
                <a:srgbClr val="FF0000"/>
              </a:solidFill>
            </a:endParaRPr>
          </a:p>
          <a:p>
            <a:endParaRPr lang="en-US" dirty="0"/>
          </a:p>
          <a:p>
            <a:r>
              <a:rPr lang="en-US" dirty="0"/>
              <a:t>A      None</a:t>
            </a:r>
          </a:p>
          <a:p>
            <a:endParaRPr lang="en-US" dirty="0"/>
          </a:p>
          <a:p>
            <a:r>
              <a:rPr lang="en-US" dirty="0"/>
              <a:t>B      and</a:t>
            </a:r>
          </a:p>
          <a:p>
            <a:endParaRPr lang="en-US" dirty="0"/>
          </a:p>
          <a:p>
            <a:r>
              <a:rPr lang="en-US" dirty="0"/>
              <a:t>C     default</a:t>
            </a:r>
          </a:p>
          <a:p>
            <a:endParaRPr lang="en-US" dirty="0"/>
          </a:p>
          <a:p>
            <a:r>
              <a:rPr lang="en-US" dirty="0"/>
              <a:t>D     </a:t>
            </a:r>
            <a:r>
              <a:rPr lang="en-US" dirty="0" err="1"/>
              <a:t>goto</a:t>
            </a:r>
            <a:endParaRPr lang="en-US" dirty="0"/>
          </a:p>
          <a:p>
            <a:endParaRPr lang="en-US" dirty="0"/>
          </a:p>
          <a:p>
            <a:r>
              <a:rPr lang="en-US" dirty="0"/>
              <a:t>E    class</a:t>
            </a:r>
            <a:endParaRPr lang="en-CA" dirty="0"/>
          </a:p>
        </p:txBody>
      </p:sp>
      <p:sp>
        <p:nvSpPr>
          <p:cNvPr id="4" name="Slide Number Placeholder 3">
            <a:extLst>
              <a:ext uri="{FF2B5EF4-FFF2-40B4-BE49-F238E27FC236}">
                <a16:creationId xmlns:a16="http://schemas.microsoft.com/office/drawing/2014/main" id="{ADA06107-CBDE-4C9E-94D9-5ACF9B799B21}"/>
              </a:ext>
            </a:extLst>
          </p:cNvPr>
          <p:cNvSpPr>
            <a:spLocks noGrp="1"/>
          </p:cNvSpPr>
          <p:nvPr>
            <p:ph type="sldNum" sz="quarter" idx="10"/>
          </p:nvPr>
        </p:nvSpPr>
        <p:spPr/>
        <p:txBody>
          <a:bodyPr/>
          <a:lstStyle/>
          <a:p>
            <a:pPr>
              <a:defRPr/>
            </a:pPr>
            <a:fld id="{6DB1FBA9-0009-47E9-8D28-5B0116D2432D}" type="slidenum">
              <a:rPr lang="en-US" altLang="en-US" smtClean="0"/>
              <a:pPr>
                <a:defRPr/>
              </a:pPr>
              <a:t>63</a:t>
            </a:fld>
            <a:endParaRPr lang="en-US" altLang="en-US"/>
          </a:p>
        </p:txBody>
      </p:sp>
    </p:spTree>
    <p:extLst>
      <p:ext uri="{BB962C8B-B14F-4D97-AF65-F5344CB8AC3E}">
        <p14:creationId xmlns:p14="http://schemas.microsoft.com/office/powerpoint/2010/main" val="98868034"/>
      </p:ext>
    </p:extLst>
  </p:cSld>
  <p:clrMapOvr>
    <a:masterClrMapping/>
  </p:clrMapOvr>
  <p:transition spd="med"/>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66A07-01B1-4C30-A3EE-BF301A8C16D3}"/>
              </a:ext>
            </a:extLst>
          </p:cNvPr>
          <p:cNvSpPr>
            <a:spLocks noGrp="1"/>
          </p:cNvSpPr>
          <p:nvPr>
            <p:ph type="title"/>
          </p:nvPr>
        </p:nvSpPr>
        <p:spPr/>
        <p:txBody>
          <a:bodyPr/>
          <a:lstStyle/>
          <a:p>
            <a:r>
              <a:rPr lang="en-US" dirty="0"/>
              <a:t>Quiz 16</a:t>
            </a:r>
          </a:p>
        </p:txBody>
      </p:sp>
      <p:sp>
        <p:nvSpPr>
          <p:cNvPr id="3" name="Content Placeholder 2">
            <a:extLst>
              <a:ext uri="{FF2B5EF4-FFF2-40B4-BE49-F238E27FC236}">
                <a16:creationId xmlns:a16="http://schemas.microsoft.com/office/drawing/2014/main" id="{9AA2E211-6AAB-42A8-83BA-EE3AFE6D4A91}"/>
              </a:ext>
            </a:extLst>
          </p:cNvPr>
          <p:cNvSpPr>
            <a:spLocks noGrp="1"/>
          </p:cNvSpPr>
          <p:nvPr>
            <p:ph idx="1"/>
          </p:nvPr>
        </p:nvSpPr>
        <p:spPr/>
        <p:txBody>
          <a:bodyPr/>
          <a:lstStyle/>
          <a:p>
            <a:r>
              <a:rPr lang="en-US" b="1" dirty="0"/>
              <a:t>2. What is the output of the code shown below?</a:t>
            </a:r>
          </a:p>
          <a:p>
            <a:endParaRPr lang="en-US" dirty="0"/>
          </a:p>
          <a:p>
            <a:r>
              <a:rPr lang="en-US" i="1" dirty="0">
                <a:solidFill>
                  <a:srgbClr val="C00000"/>
                </a:solidFill>
              </a:rPr>
              <a:t>def f(x):</a:t>
            </a:r>
          </a:p>
          <a:p>
            <a:r>
              <a:rPr lang="en-US" i="1" dirty="0">
                <a:solidFill>
                  <a:srgbClr val="C00000"/>
                </a:solidFill>
              </a:rPr>
              <a:t>    yield x+1</a:t>
            </a:r>
          </a:p>
          <a:p>
            <a:r>
              <a:rPr lang="en-US" i="1" dirty="0">
                <a:solidFill>
                  <a:srgbClr val="C00000"/>
                </a:solidFill>
              </a:rPr>
              <a:t>    print("test")</a:t>
            </a:r>
          </a:p>
          <a:p>
            <a:r>
              <a:rPr lang="en-US" i="1" dirty="0">
                <a:solidFill>
                  <a:srgbClr val="C00000"/>
                </a:solidFill>
              </a:rPr>
              <a:t>    yield x+2</a:t>
            </a:r>
          </a:p>
          <a:p>
            <a:r>
              <a:rPr lang="en-US" i="1" dirty="0">
                <a:solidFill>
                  <a:srgbClr val="C00000"/>
                </a:solidFill>
              </a:rPr>
              <a:t>g=f(9)</a:t>
            </a:r>
          </a:p>
          <a:p>
            <a:endParaRPr lang="en-US" dirty="0"/>
          </a:p>
          <a:p>
            <a:r>
              <a:rPr lang="en-US" dirty="0"/>
              <a:t>A  Error</a:t>
            </a:r>
          </a:p>
          <a:p>
            <a:r>
              <a:rPr lang="en-US" dirty="0"/>
              <a:t>B  test</a:t>
            </a:r>
          </a:p>
          <a:p>
            <a:r>
              <a:rPr lang="en-US" dirty="0"/>
              <a:t>C  test</a:t>
            </a:r>
          </a:p>
          <a:p>
            <a:r>
              <a:rPr lang="en-US" dirty="0"/>
              <a:t>    10</a:t>
            </a:r>
          </a:p>
          <a:p>
            <a:r>
              <a:rPr lang="en-US" dirty="0"/>
              <a:t>    12</a:t>
            </a:r>
          </a:p>
          <a:p>
            <a:r>
              <a:rPr lang="en-US" dirty="0"/>
              <a:t>D  No output</a:t>
            </a:r>
          </a:p>
        </p:txBody>
      </p:sp>
      <p:sp>
        <p:nvSpPr>
          <p:cNvPr id="4" name="Slide Number Placeholder 3">
            <a:extLst>
              <a:ext uri="{FF2B5EF4-FFF2-40B4-BE49-F238E27FC236}">
                <a16:creationId xmlns:a16="http://schemas.microsoft.com/office/drawing/2014/main" id="{55E7ACDB-583B-4328-8EEE-AF5DF56ED2F9}"/>
              </a:ext>
            </a:extLst>
          </p:cNvPr>
          <p:cNvSpPr>
            <a:spLocks noGrp="1"/>
          </p:cNvSpPr>
          <p:nvPr>
            <p:ph type="sldNum" sz="quarter" idx="10"/>
          </p:nvPr>
        </p:nvSpPr>
        <p:spPr/>
        <p:txBody>
          <a:bodyPr/>
          <a:lstStyle/>
          <a:p>
            <a:pPr>
              <a:defRPr/>
            </a:pPr>
            <a:fld id="{6DB1FBA9-0009-47E9-8D28-5B0116D2432D}" type="slidenum">
              <a:rPr lang="en-US" altLang="en-US" smtClean="0"/>
              <a:pPr>
                <a:defRPr/>
              </a:pPr>
              <a:t>630</a:t>
            </a:fld>
            <a:endParaRPr lang="en-US" altLang="en-US"/>
          </a:p>
        </p:txBody>
      </p:sp>
    </p:spTree>
    <p:extLst>
      <p:ext uri="{BB962C8B-B14F-4D97-AF65-F5344CB8AC3E}">
        <p14:creationId xmlns:p14="http://schemas.microsoft.com/office/powerpoint/2010/main" val="3046206492"/>
      </p:ext>
    </p:extLst>
  </p:cSld>
  <p:clrMapOvr>
    <a:masterClrMapping/>
  </p:clrMapOvr>
  <p:transition spd="med"/>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785BC-CE3E-4E97-8D46-8C763223A93C}"/>
              </a:ext>
            </a:extLst>
          </p:cNvPr>
          <p:cNvSpPr>
            <a:spLocks noGrp="1"/>
          </p:cNvSpPr>
          <p:nvPr>
            <p:ph type="title"/>
          </p:nvPr>
        </p:nvSpPr>
        <p:spPr/>
        <p:txBody>
          <a:bodyPr/>
          <a:lstStyle/>
          <a:p>
            <a:r>
              <a:rPr lang="en-US" dirty="0"/>
              <a:t>Quiz 16</a:t>
            </a:r>
          </a:p>
        </p:txBody>
      </p:sp>
      <p:sp>
        <p:nvSpPr>
          <p:cNvPr id="3" name="Content Placeholder 2">
            <a:extLst>
              <a:ext uri="{FF2B5EF4-FFF2-40B4-BE49-F238E27FC236}">
                <a16:creationId xmlns:a16="http://schemas.microsoft.com/office/drawing/2014/main" id="{FF7E727D-F2B4-4924-8EB9-1A11EF7C49D8}"/>
              </a:ext>
            </a:extLst>
          </p:cNvPr>
          <p:cNvSpPr>
            <a:spLocks noGrp="1"/>
          </p:cNvSpPr>
          <p:nvPr>
            <p:ph idx="1"/>
          </p:nvPr>
        </p:nvSpPr>
        <p:spPr/>
        <p:txBody>
          <a:bodyPr/>
          <a:lstStyle/>
          <a:p>
            <a:r>
              <a:rPr lang="en-US" b="1" dirty="0"/>
              <a:t>3. What is the output of the code shown below?</a:t>
            </a:r>
          </a:p>
          <a:p>
            <a:r>
              <a:rPr lang="en-US" sz="1600" i="1" dirty="0">
                <a:solidFill>
                  <a:srgbClr val="C00000"/>
                </a:solidFill>
              </a:rPr>
              <a:t>def f(x):</a:t>
            </a:r>
          </a:p>
          <a:p>
            <a:r>
              <a:rPr lang="en-US" sz="1600" i="1" dirty="0">
                <a:solidFill>
                  <a:srgbClr val="C00000"/>
                </a:solidFill>
              </a:rPr>
              <a:t>    yield x+1</a:t>
            </a:r>
          </a:p>
          <a:p>
            <a:r>
              <a:rPr lang="en-US" sz="1600" i="1" dirty="0">
                <a:solidFill>
                  <a:srgbClr val="C00000"/>
                </a:solidFill>
              </a:rPr>
              <a:t>    print("test")</a:t>
            </a:r>
          </a:p>
          <a:p>
            <a:r>
              <a:rPr lang="en-US" sz="1600" i="1" dirty="0">
                <a:solidFill>
                  <a:srgbClr val="C00000"/>
                </a:solidFill>
              </a:rPr>
              <a:t>    yield x+2</a:t>
            </a:r>
          </a:p>
          <a:p>
            <a:r>
              <a:rPr lang="en-US" sz="1600" i="1" dirty="0">
                <a:solidFill>
                  <a:srgbClr val="C00000"/>
                </a:solidFill>
              </a:rPr>
              <a:t>g=f(10)</a:t>
            </a:r>
          </a:p>
          <a:p>
            <a:r>
              <a:rPr lang="en-US" sz="1600" i="1" dirty="0">
                <a:solidFill>
                  <a:srgbClr val="C00000"/>
                </a:solidFill>
              </a:rPr>
              <a:t>print(next(g))</a:t>
            </a:r>
          </a:p>
          <a:p>
            <a:r>
              <a:rPr lang="en-US" sz="1600" i="1" dirty="0">
                <a:solidFill>
                  <a:srgbClr val="C00000"/>
                </a:solidFill>
              </a:rPr>
              <a:t>print(next(g))</a:t>
            </a:r>
          </a:p>
          <a:p>
            <a:endParaRPr lang="en-US" sz="1600" i="1" dirty="0"/>
          </a:p>
          <a:p>
            <a:r>
              <a:rPr lang="en-US" dirty="0"/>
              <a:t>A  No output</a:t>
            </a:r>
          </a:p>
          <a:p>
            <a:r>
              <a:rPr lang="en-US" dirty="0"/>
              <a:t>B  11</a:t>
            </a:r>
          </a:p>
          <a:p>
            <a:r>
              <a:rPr lang="en-US" dirty="0"/>
              <a:t>    test</a:t>
            </a:r>
          </a:p>
          <a:p>
            <a:r>
              <a:rPr lang="en-US" dirty="0"/>
              <a:t>    12</a:t>
            </a:r>
          </a:p>
          <a:p>
            <a:r>
              <a:rPr lang="en-US" dirty="0"/>
              <a:t>C 11</a:t>
            </a:r>
          </a:p>
          <a:p>
            <a:r>
              <a:rPr lang="en-US" dirty="0"/>
              <a:t>   test</a:t>
            </a:r>
          </a:p>
          <a:p>
            <a:r>
              <a:rPr lang="en-US" dirty="0"/>
              <a:t>D 11</a:t>
            </a:r>
          </a:p>
        </p:txBody>
      </p:sp>
      <p:sp>
        <p:nvSpPr>
          <p:cNvPr id="4" name="Slide Number Placeholder 3">
            <a:extLst>
              <a:ext uri="{FF2B5EF4-FFF2-40B4-BE49-F238E27FC236}">
                <a16:creationId xmlns:a16="http://schemas.microsoft.com/office/drawing/2014/main" id="{2BFEE4A7-FC27-40A8-899E-F8FE2C83EE23}"/>
              </a:ext>
            </a:extLst>
          </p:cNvPr>
          <p:cNvSpPr>
            <a:spLocks noGrp="1"/>
          </p:cNvSpPr>
          <p:nvPr>
            <p:ph type="sldNum" sz="quarter" idx="10"/>
          </p:nvPr>
        </p:nvSpPr>
        <p:spPr/>
        <p:txBody>
          <a:bodyPr/>
          <a:lstStyle/>
          <a:p>
            <a:pPr>
              <a:defRPr/>
            </a:pPr>
            <a:fld id="{6DB1FBA9-0009-47E9-8D28-5B0116D2432D}" type="slidenum">
              <a:rPr lang="en-US" altLang="en-US" smtClean="0"/>
              <a:pPr>
                <a:defRPr/>
              </a:pPr>
              <a:t>631</a:t>
            </a:fld>
            <a:endParaRPr lang="en-US" altLang="en-US"/>
          </a:p>
        </p:txBody>
      </p:sp>
    </p:spTree>
    <p:extLst>
      <p:ext uri="{BB962C8B-B14F-4D97-AF65-F5344CB8AC3E}">
        <p14:creationId xmlns:p14="http://schemas.microsoft.com/office/powerpoint/2010/main" val="1550088207"/>
      </p:ext>
    </p:extLst>
  </p:cSld>
  <p:clrMapOvr>
    <a:masterClrMapping/>
  </p:clrMapOvr>
  <p:transition spd="med"/>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6C9B0-8268-4E34-908F-74E50CC1F411}"/>
              </a:ext>
            </a:extLst>
          </p:cNvPr>
          <p:cNvSpPr>
            <a:spLocks noGrp="1"/>
          </p:cNvSpPr>
          <p:nvPr>
            <p:ph type="title"/>
          </p:nvPr>
        </p:nvSpPr>
        <p:spPr/>
        <p:txBody>
          <a:bodyPr/>
          <a:lstStyle/>
          <a:p>
            <a:r>
              <a:rPr lang="en-US" dirty="0"/>
              <a:t>Quiz 16</a:t>
            </a:r>
          </a:p>
        </p:txBody>
      </p:sp>
      <p:sp>
        <p:nvSpPr>
          <p:cNvPr id="3" name="Content Placeholder 2">
            <a:extLst>
              <a:ext uri="{FF2B5EF4-FFF2-40B4-BE49-F238E27FC236}">
                <a16:creationId xmlns:a16="http://schemas.microsoft.com/office/drawing/2014/main" id="{5DE67FEA-4F7A-454B-854B-161DFA028946}"/>
              </a:ext>
            </a:extLst>
          </p:cNvPr>
          <p:cNvSpPr>
            <a:spLocks noGrp="1"/>
          </p:cNvSpPr>
          <p:nvPr>
            <p:ph idx="1"/>
          </p:nvPr>
        </p:nvSpPr>
        <p:spPr/>
        <p:txBody>
          <a:bodyPr/>
          <a:lstStyle/>
          <a:p>
            <a:r>
              <a:rPr lang="en-US" b="1" dirty="0"/>
              <a:t>4. What is the output of the code shown?</a:t>
            </a:r>
          </a:p>
          <a:p>
            <a:endParaRPr lang="en-US" dirty="0"/>
          </a:p>
          <a:p>
            <a:r>
              <a:rPr lang="en-US" i="1" dirty="0">
                <a:solidFill>
                  <a:srgbClr val="C00000"/>
                </a:solidFill>
              </a:rPr>
              <a:t>def f(x):</a:t>
            </a:r>
          </a:p>
          <a:p>
            <a:r>
              <a:rPr lang="en-US" i="1" dirty="0">
                <a:solidFill>
                  <a:srgbClr val="C00000"/>
                </a:solidFill>
              </a:rPr>
              <a:t>    for i in range(x):</a:t>
            </a:r>
          </a:p>
          <a:p>
            <a:r>
              <a:rPr lang="en-US" i="1" dirty="0">
                <a:solidFill>
                  <a:srgbClr val="C00000"/>
                </a:solidFill>
              </a:rPr>
              <a:t>        yield i</a:t>
            </a:r>
          </a:p>
          <a:p>
            <a:r>
              <a:rPr lang="en-US" i="1" dirty="0">
                <a:solidFill>
                  <a:srgbClr val="C00000"/>
                </a:solidFill>
              </a:rPr>
              <a:t>g=f(8)</a:t>
            </a:r>
          </a:p>
          <a:p>
            <a:r>
              <a:rPr lang="en-US" i="1" dirty="0">
                <a:solidFill>
                  <a:srgbClr val="C00000"/>
                </a:solidFill>
              </a:rPr>
              <a:t>print(list(g))</a:t>
            </a:r>
          </a:p>
          <a:p>
            <a:endParaRPr lang="en-US" dirty="0"/>
          </a:p>
          <a:p>
            <a:r>
              <a:rPr lang="en-US" dirty="0"/>
              <a:t>A [0, 1, 2, 3, 4]</a:t>
            </a:r>
          </a:p>
          <a:p>
            <a:r>
              <a:rPr lang="en-US" dirty="0"/>
              <a:t>B [1, 2, 3, 4, 5, 6, 7, 8]</a:t>
            </a:r>
          </a:p>
          <a:p>
            <a:r>
              <a:rPr lang="en-US" dirty="0"/>
              <a:t>C [1, 2, 3, 4, 5]</a:t>
            </a:r>
          </a:p>
          <a:p>
            <a:r>
              <a:rPr lang="en-US" dirty="0"/>
              <a:t>D [0, 1, 2, 3, 4, 5, 6, 7]</a:t>
            </a:r>
          </a:p>
          <a:p>
            <a:r>
              <a:rPr lang="en-US" dirty="0"/>
              <a:t>E None of the above</a:t>
            </a:r>
          </a:p>
        </p:txBody>
      </p:sp>
      <p:sp>
        <p:nvSpPr>
          <p:cNvPr id="4" name="Slide Number Placeholder 3">
            <a:extLst>
              <a:ext uri="{FF2B5EF4-FFF2-40B4-BE49-F238E27FC236}">
                <a16:creationId xmlns:a16="http://schemas.microsoft.com/office/drawing/2014/main" id="{D6C2C754-73D8-4979-93CC-3662493FFF73}"/>
              </a:ext>
            </a:extLst>
          </p:cNvPr>
          <p:cNvSpPr>
            <a:spLocks noGrp="1"/>
          </p:cNvSpPr>
          <p:nvPr>
            <p:ph type="sldNum" sz="quarter" idx="10"/>
          </p:nvPr>
        </p:nvSpPr>
        <p:spPr/>
        <p:txBody>
          <a:bodyPr/>
          <a:lstStyle/>
          <a:p>
            <a:pPr>
              <a:defRPr/>
            </a:pPr>
            <a:fld id="{6DB1FBA9-0009-47E9-8D28-5B0116D2432D}" type="slidenum">
              <a:rPr lang="en-US" altLang="en-US" smtClean="0"/>
              <a:pPr>
                <a:defRPr/>
              </a:pPr>
              <a:t>632</a:t>
            </a:fld>
            <a:endParaRPr lang="en-US" altLang="en-US"/>
          </a:p>
        </p:txBody>
      </p:sp>
    </p:spTree>
    <p:extLst>
      <p:ext uri="{BB962C8B-B14F-4D97-AF65-F5344CB8AC3E}">
        <p14:creationId xmlns:p14="http://schemas.microsoft.com/office/powerpoint/2010/main" val="2134348298"/>
      </p:ext>
    </p:extLst>
  </p:cSld>
  <p:clrMapOvr>
    <a:masterClrMapping/>
  </p:clrMapOvr>
  <p:transition spd="med"/>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0A5E4-1183-4A85-98C0-D7D96AF0FE41}"/>
              </a:ext>
            </a:extLst>
          </p:cNvPr>
          <p:cNvSpPr>
            <a:spLocks noGrp="1"/>
          </p:cNvSpPr>
          <p:nvPr>
            <p:ph type="title"/>
          </p:nvPr>
        </p:nvSpPr>
        <p:spPr/>
        <p:txBody>
          <a:bodyPr/>
          <a:lstStyle/>
          <a:p>
            <a:r>
              <a:rPr lang="en-US" dirty="0"/>
              <a:t>Quiz 16</a:t>
            </a:r>
          </a:p>
        </p:txBody>
      </p:sp>
      <p:sp>
        <p:nvSpPr>
          <p:cNvPr id="3" name="Content Placeholder 2">
            <a:extLst>
              <a:ext uri="{FF2B5EF4-FFF2-40B4-BE49-F238E27FC236}">
                <a16:creationId xmlns:a16="http://schemas.microsoft.com/office/drawing/2014/main" id="{F2D67AEE-8949-41C1-A2EA-9BFCDA49973D}"/>
              </a:ext>
            </a:extLst>
          </p:cNvPr>
          <p:cNvSpPr>
            <a:spLocks noGrp="1"/>
          </p:cNvSpPr>
          <p:nvPr>
            <p:ph idx="1"/>
          </p:nvPr>
        </p:nvSpPr>
        <p:spPr/>
        <p:txBody>
          <a:bodyPr/>
          <a:lstStyle/>
          <a:p>
            <a:r>
              <a:rPr lang="en-US" b="1" dirty="0"/>
              <a:t>5. What is the output of the code shown below?</a:t>
            </a:r>
          </a:p>
          <a:p>
            <a:endParaRPr lang="en-US" dirty="0"/>
          </a:p>
          <a:p>
            <a:r>
              <a:rPr lang="en-US" i="1" dirty="0">
                <a:solidFill>
                  <a:srgbClr val="C00000"/>
                </a:solidFill>
              </a:rPr>
              <a:t>g = (i for i in range(5))</a:t>
            </a:r>
          </a:p>
          <a:p>
            <a:r>
              <a:rPr lang="en-US" i="1" dirty="0">
                <a:solidFill>
                  <a:srgbClr val="C00000"/>
                </a:solidFill>
              </a:rPr>
              <a:t>type(g)</a:t>
            </a:r>
          </a:p>
          <a:p>
            <a:endParaRPr lang="en-US" dirty="0"/>
          </a:p>
          <a:p>
            <a:r>
              <a:rPr lang="en-US" dirty="0"/>
              <a:t>A class &lt;’loop’&gt;</a:t>
            </a:r>
          </a:p>
          <a:p>
            <a:r>
              <a:rPr lang="en-US" dirty="0"/>
              <a:t>B class &lt;‘iteration’&gt;</a:t>
            </a:r>
          </a:p>
          <a:p>
            <a:r>
              <a:rPr lang="en-US" dirty="0"/>
              <a:t>C class &lt;’range’&gt;</a:t>
            </a:r>
          </a:p>
          <a:p>
            <a:r>
              <a:rPr lang="en-US" dirty="0"/>
              <a:t>D class &lt;’generator’&gt;</a:t>
            </a:r>
          </a:p>
          <a:p>
            <a:r>
              <a:rPr lang="en-US" dirty="0"/>
              <a:t>E class &lt;‘dataframe’&gt;</a:t>
            </a:r>
          </a:p>
        </p:txBody>
      </p:sp>
      <p:sp>
        <p:nvSpPr>
          <p:cNvPr id="4" name="Slide Number Placeholder 3">
            <a:extLst>
              <a:ext uri="{FF2B5EF4-FFF2-40B4-BE49-F238E27FC236}">
                <a16:creationId xmlns:a16="http://schemas.microsoft.com/office/drawing/2014/main" id="{9CF00871-F1C3-4BB2-9B5C-6A6C9EBA501C}"/>
              </a:ext>
            </a:extLst>
          </p:cNvPr>
          <p:cNvSpPr>
            <a:spLocks noGrp="1"/>
          </p:cNvSpPr>
          <p:nvPr>
            <p:ph type="sldNum" sz="quarter" idx="10"/>
          </p:nvPr>
        </p:nvSpPr>
        <p:spPr/>
        <p:txBody>
          <a:bodyPr/>
          <a:lstStyle/>
          <a:p>
            <a:pPr>
              <a:defRPr/>
            </a:pPr>
            <a:fld id="{6DB1FBA9-0009-47E9-8D28-5B0116D2432D}" type="slidenum">
              <a:rPr lang="en-US" altLang="en-US" smtClean="0"/>
              <a:pPr>
                <a:defRPr/>
              </a:pPr>
              <a:t>633</a:t>
            </a:fld>
            <a:endParaRPr lang="en-US" altLang="en-US"/>
          </a:p>
        </p:txBody>
      </p:sp>
    </p:spTree>
    <p:extLst>
      <p:ext uri="{BB962C8B-B14F-4D97-AF65-F5344CB8AC3E}">
        <p14:creationId xmlns:p14="http://schemas.microsoft.com/office/powerpoint/2010/main" val="2825252834"/>
      </p:ext>
    </p:extLst>
  </p:cSld>
  <p:clrMapOvr>
    <a:masterClrMapping/>
  </p:clrMapOvr>
  <p:transition spd="med"/>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Closures</a:t>
            </a:r>
          </a:p>
        </p:txBody>
      </p:sp>
      <p:sp>
        <p:nvSpPr>
          <p:cNvPr id="3" name="Content Placeholder 2"/>
          <p:cNvSpPr>
            <a:spLocks noGrp="1"/>
          </p:cNvSpPr>
          <p:nvPr>
            <p:ph idx="1"/>
          </p:nvPr>
        </p:nvSpPr>
        <p:spPr/>
        <p:txBody>
          <a:bodyPr/>
          <a:lstStyle/>
          <a:p>
            <a:r>
              <a:rPr lang="en-US" b="1" dirty="0"/>
              <a:t>Python Closures</a:t>
            </a:r>
          </a:p>
          <a:p>
            <a:r>
              <a:rPr lang="en-US" dirty="0"/>
              <a:t>In this section, you'll learn what is a Python closure, how to define a closure, and reasons why you should use it</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634</a:t>
            </a:fld>
            <a:endParaRPr lang="en-US" altLang="en-US"/>
          </a:p>
        </p:txBody>
      </p:sp>
      <p:pic>
        <p:nvPicPr>
          <p:cNvPr id="7" name="Picture 6">
            <a:extLst>
              <a:ext uri="{FF2B5EF4-FFF2-40B4-BE49-F238E27FC236}">
                <a16:creationId xmlns:a16="http://schemas.microsoft.com/office/drawing/2014/main" id="{4AF62A20-A8F9-48AD-8BD9-F883B0C0F6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261062"/>
            <a:ext cx="8624888" cy="3072938"/>
          </a:xfrm>
          <a:prstGeom prst="rect">
            <a:avLst/>
          </a:prstGeom>
        </p:spPr>
      </p:pic>
      <p:sp>
        <p:nvSpPr>
          <p:cNvPr id="6" name="Arrow: U-Turn 5">
            <a:hlinkClick r:id="rId3" action="ppaction://hlinksldjump"/>
            <a:extLst>
              <a:ext uri="{FF2B5EF4-FFF2-40B4-BE49-F238E27FC236}">
                <a16:creationId xmlns:a16="http://schemas.microsoft.com/office/drawing/2014/main" id="{B0772C3F-A2F4-411E-B2CA-3692A96B610D}"/>
              </a:ext>
            </a:extLst>
          </p:cNvPr>
          <p:cNvSpPr/>
          <p:nvPr/>
        </p:nvSpPr>
        <p:spPr bwMode="auto">
          <a:xfrm>
            <a:off x="990600" y="6019800"/>
            <a:ext cx="457200" cy="228600"/>
          </a:xfrm>
          <a:prstGeom prst="uturnArrow">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1196975" marR="0" indent="-282575" algn="l" defTabSz="914400" rtl="0" eaLnBrk="1" fontAlgn="base" latinLnBrk="0" hangingPunct="1">
              <a:lnSpc>
                <a:spcPct val="100000"/>
              </a:lnSpc>
              <a:spcBef>
                <a:spcPts val="500"/>
              </a:spcBef>
              <a:spcAft>
                <a:spcPct val="0"/>
              </a:spcAft>
              <a:buClr>
                <a:srgbClr val="800080"/>
              </a:buClr>
              <a:buSzPct val="55000"/>
              <a:buFont typeface="Wingdings" panose="05000000000000000000" pitchFamily="2" charset="2"/>
              <a:buChar char="n"/>
              <a:tabLst/>
            </a:pPr>
            <a:endParaRPr kumimoji="0" lang="en-US" sz="2000" b="0" i="0" u="none" strike="noStrike" cap="none" normalizeH="0" baseline="0">
              <a:ln>
                <a:noFill/>
              </a:ln>
              <a:solidFill>
                <a:schemeClr val="tx1"/>
              </a:solidFill>
              <a:effectLst/>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789167864"/>
      </p:ext>
    </p:extLst>
  </p:cSld>
  <p:clrMapOvr>
    <a:masterClrMapping/>
  </p:clrMapOvr>
  <p:transition spd="med"/>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Closures(cont)</a:t>
            </a:r>
          </a:p>
        </p:txBody>
      </p:sp>
      <p:sp>
        <p:nvSpPr>
          <p:cNvPr id="3" name="Content Placeholder 2"/>
          <p:cNvSpPr>
            <a:spLocks noGrp="1"/>
          </p:cNvSpPr>
          <p:nvPr>
            <p:ph idx="1"/>
          </p:nvPr>
        </p:nvSpPr>
        <p:spPr/>
        <p:txBody>
          <a:bodyPr/>
          <a:lstStyle/>
          <a:p>
            <a:r>
              <a:rPr lang="en-US" b="1" dirty="0">
                <a:solidFill>
                  <a:srgbClr val="C00000"/>
                </a:solidFill>
              </a:rPr>
              <a:t>Nonlocal variable in a nested function</a:t>
            </a:r>
          </a:p>
          <a:p>
            <a:r>
              <a:rPr lang="en-US" dirty="0"/>
              <a:t>Before getting into what a closure is, we must first understand what </a:t>
            </a:r>
            <a:r>
              <a:rPr lang="en-US" b="1" dirty="0">
                <a:solidFill>
                  <a:srgbClr val="C00000"/>
                </a:solidFill>
              </a:rPr>
              <a:t>a nested function</a:t>
            </a:r>
            <a:r>
              <a:rPr lang="en-US" b="1" dirty="0">
                <a:solidFill>
                  <a:srgbClr val="FF0000"/>
                </a:solidFill>
              </a:rPr>
              <a:t> </a:t>
            </a:r>
            <a:r>
              <a:rPr lang="en-US" dirty="0"/>
              <a:t>and </a:t>
            </a:r>
            <a:r>
              <a:rPr lang="en-US" b="1" dirty="0">
                <a:solidFill>
                  <a:srgbClr val="C00000"/>
                </a:solidFill>
              </a:rPr>
              <a:t>nonlocal variable </a:t>
            </a:r>
            <a:r>
              <a:rPr lang="en-US" dirty="0"/>
              <a:t>is</a:t>
            </a:r>
          </a:p>
          <a:p>
            <a:r>
              <a:rPr lang="en-US" dirty="0">
                <a:solidFill>
                  <a:schemeClr val="tx2">
                    <a:lumMod val="60000"/>
                    <a:lumOff val="40000"/>
                  </a:schemeClr>
                </a:solidFill>
                <a:effectLst>
                  <a:outerShdw blurRad="38100" dist="38100" dir="2700000" algn="tl">
                    <a:srgbClr val="000000">
                      <a:alpha val="43137"/>
                    </a:srgbClr>
                  </a:outerShdw>
                </a:effectLst>
                <a:highlight>
                  <a:srgbClr val="FFFF00"/>
                </a:highlight>
              </a:rPr>
              <a:t>*************************************************</a:t>
            </a:r>
          </a:p>
          <a:p>
            <a:r>
              <a:rPr lang="en-US" i="1" dirty="0">
                <a:solidFill>
                  <a:schemeClr val="tx2">
                    <a:lumMod val="60000"/>
                    <a:lumOff val="40000"/>
                  </a:schemeClr>
                </a:solidFill>
                <a:effectLst>
                  <a:outerShdw blurRad="38100" dist="38100" dir="2700000" algn="tl">
                    <a:srgbClr val="000000">
                      <a:alpha val="43137"/>
                    </a:srgbClr>
                  </a:outerShdw>
                </a:effectLst>
                <a:highlight>
                  <a:srgbClr val="FFFF00"/>
                </a:highlight>
              </a:rPr>
              <a:t>A function defined inside another function is called a nested function</a:t>
            </a:r>
          </a:p>
          <a:p>
            <a:r>
              <a:rPr lang="en-US" i="1" dirty="0">
                <a:solidFill>
                  <a:schemeClr val="tx2">
                    <a:lumMod val="60000"/>
                    <a:lumOff val="40000"/>
                  </a:schemeClr>
                </a:solidFill>
                <a:effectLst>
                  <a:outerShdw blurRad="38100" dist="38100" dir="2700000" algn="tl">
                    <a:srgbClr val="000000">
                      <a:alpha val="43137"/>
                    </a:srgbClr>
                  </a:outerShdw>
                </a:effectLst>
                <a:highlight>
                  <a:srgbClr val="FFFF00"/>
                </a:highlight>
              </a:rPr>
              <a:t>Nested functions can access variables of the enclosing scope</a:t>
            </a:r>
          </a:p>
          <a:p>
            <a:r>
              <a:rPr lang="en-US" i="1" dirty="0">
                <a:solidFill>
                  <a:schemeClr val="tx2">
                    <a:lumMod val="60000"/>
                    <a:lumOff val="40000"/>
                  </a:schemeClr>
                </a:solidFill>
                <a:effectLst>
                  <a:outerShdw blurRad="38100" dist="38100" dir="2700000" algn="tl">
                    <a:srgbClr val="000000">
                      <a:alpha val="43137"/>
                    </a:srgbClr>
                  </a:outerShdw>
                </a:effectLst>
                <a:highlight>
                  <a:srgbClr val="FFFF00"/>
                </a:highlight>
              </a:rPr>
              <a:t>*************************************************</a:t>
            </a:r>
          </a:p>
          <a:p>
            <a:endParaRPr lang="en-US" i="1" dirty="0">
              <a:solidFill>
                <a:schemeClr val="tx2">
                  <a:lumMod val="60000"/>
                  <a:lumOff val="40000"/>
                </a:schemeClr>
              </a:solidFill>
            </a:endParaRPr>
          </a:p>
          <a:p>
            <a:r>
              <a:rPr lang="en-US" dirty="0"/>
              <a:t>These </a:t>
            </a:r>
            <a:r>
              <a:rPr lang="en-US" dirty="0">
                <a:solidFill>
                  <a:srgbClr val="C00000"/>
                </a:solidFill>
                <a:effectLst>
                  <a:outerShdw blurRad="38100" dist="38100" dir="2700000" algn="tl">
                    <a:srgbClr val="000000">
                      <a:alpha val="43137"/>
                    </a:srgbClr>
                  </a:outerShdw>
                </a:effectLst>
              </a:rPr>
              <a:t>non-local</a:t>
            </a:r>
            <a:r>
              <a:rPr lang="en-US" dirty="0">
                <a:solidFill>
                  <a:srgbClr val="C00000"/>
                </a:solidFill>
              </a:rPr>
              <a:t> </a:t>
            </a:r>
            <a:r>
              <a:rPr lang="en-US" dirty="0"/>
              <a:t>variables are read only by default and we must declare them explicitly as non-local (using </a:t>
            </a:r>
            <a:r>
              <a:rPr lang="en-US" dirty="0">
                <a:solidFill>
                  <a:srgbClr val="C00000"/>
                </a:solidFill>
                <a:hlinkClick r:id="rId2" tooltip="Nonlocal keyword">
                  <a:extLst>
                    <a:ext uri="{A12FA001-AC4F-418D-AE19-62706E023703}">
                      <ahyp:hlinkClr xmlns:ahyp="http://schemas.microsoft.com/office/drawing/2018/hyperlinkcolor" val="tx"/>
                    </a:ext>
                  </a:extLst>
                </a:hlinkClick>
              </a:rPr>
              <a:t>nonlocal keyword</a:t>
            </a:r>
            <a:r>
              <a:rPr lang="en-US" dirty="0"/>
              <a:t>) in order to modify them</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635</a:t>
            </a:fld>
            <a:endParaRPr lang="en-US" altLang="en-US"/>
          </a:p>
        </p:txBody>
      </p:sp>
    </p:spTree>
    <p:extLst>
      <p:ext uri="{BB962C8B-B14F-4D97-AF65-F5344CB8AC3E}">
        <p14:creationId xmlns:p14="http://schemas.microsoft.com/office/powerpoint/2010/main" val="2595276332"/>
      </p:ext>
    </p:extLst>
  </p:cSld>
  <p:clrMapOvr>
    <a:masterClrMapping/>
  </p:clrMapOvr>
  <p:transition spd="med"/>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5CD31-7A81-41D1-A2A7-6A6ED6AA664A}"/>
              </a:ext>
            </a:extLst>
          </p:cNvPr>
          <p:cNvSpPr>
            <a:spLocks noGrp="1"/>
          </p:cNvSpPr>
          <p:nvPr>
            <p:ph type="title"/>
          </p:nvPr>
        </p:nvSpPr>
        <p:spPr/>
        <p:txBody>
          <a:bodyPr/>
          <a:lstStyle/>
          <a:p>
            <a:r>
              <a:rPr lang="en-US" dirty="0"/>
              <a:t>Closures(cont)</a:t>
            </a:r>
          </a:p>
        </p:txBody>
      </p:sp>
      <p:sp>
        <p:nvSpPr>
          <p:cNvPr id="3" name="Content Placeholder 2">
            <a:extLst>
              <a:ext uri="{FF2B5EF4-FFF2-40B4-BE49-F238E27FC236}">
                <a16:creationId xmlns:a16="http://schemas.microsoft.com/office/drawing/2014/main" id="{37417264-A11B-4768-8682-E0BA0EB07FAE}"/>
              </a:ext>
            </a:extLst>
          </p:cNvPr>
          <p:cNvSpPr>
            <a:spLocks noGrp="1"/>
          </p:cNvSpPr>
          <p:nvPr>
            <p:ph idx="1"/>
          </p:nvPr>
        </p:nvSpPr>
        <p:spPr/>
        <p:txBody>
          <a:bodyPr/>
          <a:lstStyle/>
          <a:p>
            <a:r>
              <a:rPr lang="en-US" sz="2800" dirty="0">
                <a:solidFill>
                  <a:srgbClr val="C00000"/>
                </a:solidFill>
              </a:rPr>
              <a:t>Nested Functions:</a:t>
            </a:r>
          </a:p>
          <a:p>
            <a:endParaRPr lang="en-US" dirty="0"/>
          </a:p>
          <a:p>
            <a:r>
              <a:rPr lang="en-US" sz="2800" dirty="0"/>
              <a:t>&gt;&gt;&gt; def </a:t>
            </a:r>
            <a:r>
              <a:rPr lang="en-US" sz="2800" dirty="0">
                <a:solidFill>
                  <a:srgbClr val="C00000"/>
                </a:solidFill>
              </a:rPr>
              <a:t>outer():</a:t>
            </a:r>
          </a:p>
          <a:p>
            <a:r>
              <a:rPr lang="en-US" sz="2800" dirty="0"/>
              <a:t>             x = 10</a:t>
            </a:r>
          </a:p>
          <a:p>
            <a:r>
              <a:rPr lang="en-US" sz="2800" dirty="0"/>
              <a:t>             def </a:t>
            </a:r>
            <a:r>
              <a:rPr lang="en-US" sz="2800" dirty="0">
                <a:solidFill>
                  <a:srgbClr val="0070C0"/>
                </a:solidFill>
              </a:rPr>
              <a:t>inner():</a:t>
            </a:r>
          </a:p>
          <a:p>
            <a:r>
              <a:rPr lang="en-US" sz="2800" dirty="0"/>
              <a:t>                 print(x)</a:t>
            </a:r>
          </a:p>
          <a:p>
            <a:r>
              <a:rPr lang="en-US" sz="2800" dirty="0"/>
              <a:t>              </a:t>
            </a:r>
            <a:r>
              <a:rPr lang="en-US" sz="2800" dirty="0">
                <a:solidFill>
                  <a:srgbClr val="0070C0"/>
                </a:solidFill>
              </a:rPr>
              <a:t>inner()</a:t>
            </a:r>
          </a:p>
          <a:p>
            <a:endParaRPr lang="en-US" sz="2800" dirty="0"/>
          </a:p>
          <a:p>
            <a:r>
              <a:rPr lang="en-US" sz="2800" dirty="0"/>
              <a:t>&gt;&gt;&gt; </a:t>
            </a:r>
            <a:r>
              <a:rPr lang="en-US" sz="2800" dirty="0">
                <a:solidFill>
                  <a:srgbClr val="C00000"/>
                </a:solidFill>
              </a:rPr>
              <a:t>outer() </a:t>
            </a:r>
          </a:p>
        </p:txBody>
      </p:sp>
      <p:sp>
        <p:nvSpPr>
          <p:cNvPr id="4" name="Slide Number Placeholder 3">
            <a:extLst>
              <a:ext uri="{FF2B5EF4-FFF2-40B4-BE49-F238E27FC236}">
                <a16:creationId xmlns:a16="http://schemas.microsoft.com/office/drawing/2014/main" id="{5C6F6824-C839-428C-94BE-5952855CFBCE}"/>
              </a:ext>
            </a:extLst>
          </p:cNvPr>
          <p:cNvSpPr>
            <a:spLocks noGrp="1"/>
          </p:cNvSpPr>
          <p:nvPr>
            <p:ph type="sldNum" sz="quarter" idx="10"/>
          </p:nvPr>
        </p:nvSpPr>
        <p:spPr/>
        <p:txBody>
          <a:bodyPr/>
          <a:lstStyle/>
          <a:p>
            <a:pPr>
              <a:defRPr/>
            </a:pPr>
            <a:fld id="{6DB1FBA9-0009-47E9-8D28-5B0116D2432D}" type="slidenum">
              <a:rPr lang="en-US" altLang="en-US" smtClean="0"/>
              <a:pPr>
                <a:defRPr/>
              </a:pPr>
              <a:t>636</a:t>
            </a:fld>
            <a:endParaRPr lang="en-US" altLang="en-US"/>
          </a:p>
        </p:txBody>
      </p:sp>
    </p:spTree>
    <p:extLst>
      <p:ext uri="{BB962C8B-B14F-4D97-AF65-F5344CB8AC3E}">
        <p14:creationId xmlns:p14="http://schemas.microsoft.com/office/powerpoint/2010/main" val="2653849023"/>
      </p:ext>
    </p:extLst>
  </p:cSld>
  <p:clrMapOvr>
    <a:masterClrMapping/>
  </p:clrMapOvr>
  <p:transition spd="med"/>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Closures(cont)</a:t>
            </a:r>
          </a:p>
        </p:txBody>
      </p:sp>
      <p:sp>
        <p:nvSpPr>
          <p:cNvPr id="3" name="Content Placeholder 2"/>
          <p:cNvSpPr>
            <a:spLocks noGrp="1"/>
          </p:cNvSpPr>
          <p:nvPr>
            <p:ph idx="1"/>
          </p:nvPr>
        </p:nvSpPr>
        <p:spPr/>
        <p:txBody>
          <a:bodyPr/>
          <a:lstStyle/>
          <a:p>
            <a:r>
              <a:rPr lang="en-US" b="1" dirty="0"/>
              <a:t>Here is an example of a nested function accessing a non-local variable</a:t>
            </a:r>
          </a:p>
          <a:p>
            <a:endParaRPr lang="en-US" b="1" dirty="0">
              <a:solidFill>
                <a:srgbClr val="FF0000"/>
              </a:solidFill>
            </a:endParaRPr>
          </a:p>
          <a:p>
            <a:r>
              <a:rPr lang="en-US" b="1" dirty="0"/>
              <a:t>Example</a:t>
            </a:r>
          </a:p>
          <a:p>
            <a:r>
              <a:rPr lang="en-US" i="1" dirty="0">
                <a:solidFill>
                  <a:srgbClr val="C00000"/>
                </a:solidFill>
                <a:effectLst>
                  <a:outerShdw blurRad="38100" dist="38100" dir="2700000" algn="tl">
                    <a:srgbClr val="000000">
                      <a:alpha val="43137"/>
                    </a:srgbClr>
                  </a:outerShdw>
                </a:effectLst>
              </a:rPr>
              <a:t>def </a:t>
            </a:r>
            <a:r>
              <a:rPr lang="en-US" i="1" dirty="0" err="1">
                <a:solidFill>
                  <a:srgbClr val="C00000"/>
                </a:solidFill>
                <a:effectLst>
                  <a:outerShdw blurRad="38100" dist="38100" dir="2700000" algn="tl">
                    <a:srgbClr val="000000">
                      <a:alpha val="43137"/>
                    </a:srgbClr>
                  </a:outerShdw>
                </a:effectLst>
              </a:rPr>
              <a:t>print_msg</a:t>
            </a:r>
            <a:r>
              <a:rPr lang="en-US" i="1" dirty="0">
                <a:solidFill>
                  <a:srgbClr val="C00000"/>
                </a:solidFill>
                <a:effectLst>
                  <a:outerShdw blurRad="38100" dist="38100" dir="2700000" algn="tl">
                    <a:srgbClr val="000000">
                      <a:alpha val="43137"/>
                    </a:srgbClr>
                  </a:outerShdw>
                </a:effectLst>
              </a:rPr>
              <a:t>(msg):</a:t>
            </a:r>
          </a:p>
          <a:p>
            <a:r>
              <a:rPr lang="en-US" i="1" dirty="0">
                <a:solidFill>
                  <a:srgbClr val="C00000"/>
                </a:solidFill>
                <a:effectLst>
                  <a:outerShdw blurRad="38100" dist="38100" dir="2700000" algn="tl">
                    <a:srgbClr val="000000">
                      <a:alpha val="43137"/>
                    </a:srgbClr>
                  </a:outerShdw>
                </a:effectLst>
              </a:rPr>
              <a:t>    # This is the outer enclosing function</a:t>
            </a:r>
          </a:p>
          <a:p>
            <a:r>
              <a:rPr lang="en-US" i="1" dirty="0">
                <a:solidFill>
                  <a:srgbClr val="C00000"/>
                </a:solidFill>
                <a:effectLst>
                  <a:outerShdw blurRad="38100" dist="38100" dir="2700000" algn="tl">
                    <a:srgbClr val="000000">
                      <a:alpha val="43137"/>
                    </a:srgbClr>
                  </a:outerShdw>
                </a:effectLst>
              </a:rPr>
              <a:t>    def printer():</a:t>
            </a:r>
          </a:p>
          <a:p>
            <a:r>
              <a:rPr lang="en-US" i="1" dirty="0">
                <a:solidFill>
                  <a:srgbClr val="C00000"/>
                </a:solidFill>
                <a:effectLst>
                  <a:outerShdw blurRad="38100" dist="38100" dir="2700000" algn="tl">
                    <a:srgbClr val="000000">
                      <a:alpha val="43137"/>
                    </a:srgbClr>
                  </a:outerShdw>
                </a:effectLst>
              </a:rPr>
              <a:t>        # This is the nested function</a:t>
            </a:r>
          </a:p>
          <a:p>
            <a:r>
              <a:rPr lang="en-US" i="1" dirty="0">
                <a:solidFill>
                  <a:srgbClr val="C00000"/>
                </a:solidFill>
                <a:effectLst>
                  <a:outerShdw blurRad="38100" dist="38100" dir="2700000" algn="tl">
                    <a:srgbClr val="000000">
                      <a:alpha val="43137"/>
                    </a:srgbClr>
                  </a:outerShdw>
                </a:effectLst>
              </a:rPr>
              <a:t>        print(</a:t>
            </a:r>
            <a:r>
              <a:rPr lang="en-US" i="1" dirty="0" err="1">
                <a:solidFill>
                  <a:srgbClr val="C00000"/>
                </a:solidFill>
                <a:effectLst>
                  <a:outerShdw blurRad="38100" dist="38100" dir="2700000" algn="tl">
                    <a:srgbClr val="000000">
                      <a:alpha val="43137"/>
                    </a:srgbClr>
                  </a:outerShdw>
                </a:effectLst>
              </a:rPr>
              <a:t>msg</a:t>
            </a:r>
            <a:r>
              <a:rPr lang="en-US" i="1" dirty="0">
                <a:solidFill>
                  <a:srgbClr val="C00000"/>
                </a:solidFill>
                <a:effectLst>
                  <a:outerShdw blurRad="38100" dist="38100" dir="2700000" algn="tl">
                    <a:srgbClr val="000000">
                      <a:alpha val="43137"/>
                    </a:srgbClr>
                  </a:outerShdw>
                </a:effectLst>
              </a:rPr>
              <a:t>)</a:t>
            </a:r>
          </a:p>
          <a:p>
            <a:r>
              <a:rPr lang="en-US" i="1" dirty="0">
                <a:solidFill>
                  <a:srgbClr val="C00000"/>
                </a:solidFill>
                <a:effectLst>
                  <a:outerShdw blurRad="38100" dist="38100" dir="2700000" algn="tl">
                    <a:srgbClr val="000000">
                      <a:alpha val="43137"/>
                    </a:srgbClr>
                  </a:outerShdw>
                </a:effectLst>
              </a:rPr>
              <a:t>    printer()</a:t>
            </a:r>
          </a:p>
          <a:p>
            <a:endParaRPr lang="en-US" dirty="0"/>
          </a:p>
          <a:p>
            <a:r>
              <a:rPr lang="en-US" dirty="0"/>
              <a:t># We execute the function</a:t>
            </a:r>
          </a:p>
          <a:p>
            <a:r>
              <a:rPr lang="en-US" i="1" dirty="0" err="1">
                <a:solidFill>
                  <a:srgbClr val="C00000"/>
                </a:solidFill>
                <a:effectLst>
                  <a:outerShdw blurRad="38100" dist="38100" dir="2700000" algn="tl">
                    <a:srgbClr val="000000">
                      <a:alpha val="43137"/>
                    </a:srgbClr>
                  </a:outerShdw>
                </a:effectLst>
              </a:rPr>
              <a:t>print_msg</a:t>
            </a:r>
            <a:r>
              <a:rPr lang="en-US" i="1" dirty="0">
                <a:solidFill>
                  <a:srgbClr val="C00000"/>
                </a:solidFill>
                <a:effectLst>
                  <a:outerShdw blurRad="38100" dist="38100" dir="2700000" algn="tl">
                    <a:srgbClr val="000000">
                      <a:alpha val="43137"/>
                    </a:srgbClr>
                  </a:outerShdw>
                </a:effectLst>
              </a:rPr>
              <a:t>("Hello Python")</a:t>
            </a:r>
          </a:p>
          <a:p>
            <a:r>
              <a:rPr lang="en-US" dirty="0"/>
              <a:t>Type this into your Python IDE and execute the code</a:t>
            </a:r>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637</a:t>
            </a:fld>
            <a:endParaRPr lang="en-US" altLang="en-US"/>
          </a:p>
        </p:txBody>
      </p:sp>
      <p:cxnSp>
        <p:nvCxnSpPr>
          <p:cNvPr id="6" name="Straight Arrow Connector 5">
            <a:extLst>
              <a:ext uri="{FF2B5EF4-FFF2-40B4-BE49-F238E27FC236}">
                <a16:creationId xmlns:a16="http://schemas.microsoft.com/office/drawing/2014/main" id="{0BCF2324-54E1-4B76-900E-DD334AAB7F16}"/>
              </a:ext>
            </a:extLst>
          </p:cNvPr>
          <p:cNvCxnSpPr/>
          <p:nvPr/>
        </p:nvCxnSpPr>
        <p:spPr bwMode="auto">
          <a:xfrm flipH="1">
            <a:off x="2590800" y="1828800"/>
            <a:ext cx="1066800" cy="533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TextBox 8">
            <a:extLst>
              <a:ext uri="{FF2B5EF4-FFF2-40B4-BE49-F238E27FC236}">
                <a16:creationId xmlns:a16="http://schemas.microsoft.com/office/drawing/2014/main" id="{17E8AEB2-4705-4536-B44B-F0710A31601A}"/>
              </a:ext>
            </a:extLst>
          </p:cNvPr>
          <p:cNvSpPr txBox="1"/>
          <p:nvPr/>
        </p:nvSpPr>
        <p:spPr>
          <a:xfrm>
            <a:off x="5562600" y="2514600"/>
            <a:ext cx="3443288" cy="1938992"/>
          </a:xfrm>
          <a:prstGeom prst="rect">
            <a:avLst/>
          </a:prstGeom>
          <a:noFill/>
        </p:spPr>
        <p:txBody>
          <a:bodyPr wrap="square" rtlCol="0">
            <a:spAutoFit/>
          </a:bodyPr>
          <a:lstStyle/>
          <a:p>
            <a:r>
              <a:rPr lang="en-US" b="1" dirty="0"/>
              <a:t>Questions:</a:t>
            </a:r>
          </a:p>
          <a:p>
            <a:r>
              <a:rPr lang="en-US" dirty="0"/>
              <a:t>What is the non-local variable?</a:t>
            </a:r>
          </a:p>
          <a:p>
            <a:r>
              <a:rPr lang="en-US" dirty="0"/>
              <a:t>What function is calling it?</a:t>
            </a:r>
          </a:p>
          <a:p>
            <a:endParaRPr lang="en-US" dirty="0"/>
          </a:p>
        </p:txBody>
      </p:sp>
    </p:spTree>
    <p:extLst>
      <p:ext uri="{BB962C8B-B14F-4D97-AF65-F5344CB8AC3E}">
        <p14:creationId xmlns:p14="http://schemas.microsoft.com/office/powerpoint/2010/main" val="3198839266"/>
      </p:ext>
    </p:extLst>
  </p:cSld>
  <p:clrMapOvr>
    <a:masterClrMapping/>
  </p:clrMapOvr>
  <p:transition spd="med"/>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Closures(cont)</a:t>
            </a:r>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638</a:t>
            </a:fld>
            <a:endParaRPr lang="en-US" altLang="en-US"/>
          </a:p>
        </p:txBody>
      </p:sp>
      <p:sp>
        <p:nvSpPr>
          <p:cNvPr id="3" name="Content Placeholder 2">
            <a:extLst>
              <a:ext uri="{FF2B5EF4-FFF2-40B4-BE49-F238E27FC236}">
                <a16:creationId xmlns:a16="http://schemas.microsoft.com/office/drawing/2014/main" id="{5FD38889-A213-4423-B4F4-D91A8CA67918}"/>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140C2438-C678-4974-891E-E851622AEFEC}"/>
              </a:ext>
            </a:extLst>
          </p:cNvPr>
          <p:cNvPicPr>
            <a:picLocks noChangeAspect="1"/>
          </p:cNvPicPr>
          <p:nvPr/>
        </p:nvPicPr>
        <p:blipFill>
          <a:blip r:embed="rId2"/>
          <a:stretch>
            <a:fillRect/>
          </a:stretch>
        </p:blipFill>
        <p:spPr>
          <a:xfrm>
            <a:off x="700087" y="1371600"/>
            <a:ext cx="7743825" cy="4572000"/>
          </a:xfrm>
          <a:prstGeom prst="rect">
            <a:avLst/>
          </a:prstGeom>
        </p:spPr>
      </p:pic>
    </p:spTree>
    <p:extLst>
      <p:ext uri="{BB962C8B-B14F-4D97-AF65-F5344CB8AC3E}">
        <p14:creationId xmlns:p14="http://schemas.microsoft.com/office/powerpoint/2010/main" val="453806889"/>
      </p:ext>
    </p:extLst>
  </p:cSld>
  <p:clrMapOvr>
    <a:masterClrMapping/>
  </p:clrMapOvr>
  <p:transition spd="med"/>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Closures(cont)</a:t>
            </a:r>
          </a:p>
        </p:txBody>
      </p:sp>
      <p:sp>
        <p:nvSpPr>
          <p:cNvPr id="3" name="Content Placeholder 2"/>
          <p:cNvSpPr>
            <a:spLocks noGrp="1"/>
          </p:cNvSpPr>
          <p:nvPr>
            <p:ph idx="1"/>
          </p:nvPr>
        </p:nvSpPr>
        <p:spPr/>
        <p:txBody>
          <a:bodyPr/>
          <a:lstStyle/>
          <a:p>
            <a:r>
              <a:rPr lang="en-US" dirty="0"/>
              <a:t>The nested function </a:t>
            </a:r>
            <a:r>
              <a:rPr lang="en-US" b="1" i="1" dirty="0">
                <a:solidFill>
                  <a:srgbClr val="C00000"/>
                </a:solidFill>
              </a:rPr>
              <a:t>printer() </a:t>
            </a:r>
            <a:r>
              <a:rPr lang="en-US" dirty="0"/>
              <a:t>was able to access the </a:t>
            </a:r>
            <a:r>
              <a:rPr lang="en-US" dirty="0">
                <a:solidFill>
                  <a:srgbClr val="0070C0"/>
                </a:solidFill>
              </a:rPr>
              <a:t>non-local</a:t>
            </a:r>
            <a:r>
              <a:rPr lang="en-US" dirty="0"/>
              <a:t> variable </a:t>
            </a:r>
            <a:r>
              <a:rPr lang="en-US" dirty="0">
                <a:solidFill>
                  <a:srgbClr val="0070C0"/>
                </a:solidFill>
              </a:rPr>
              <a:t>msg</a:t>
            </a:r>
            <a:r>
              <a:rPr lang="en-US" dirty="0"/>
              <a:t> of the enclosing function </a:t>
            </a:r>
            <a:r>
              <a:rPr lang="en-US" b="1" i="1" dirty="0" err="1">
                <a:solidFill>
                  <a:srgbClr val="C00000"/>
                </a:solidFill>
              </a:rPr>
              <a:t>print_msg</a:t>
            </a:r>
            <a:endParaRPr lang="en-US" b="1" i="1" dirty="0">
              <a:solidFill>
                <a:srgbClr val="C00000"/>
              </a:solidFill>
            </a:endParaRPr>
          </a:p>
          <a:p>
            <a:r>
              <a:rPr lang="en-US" b="1" dirty="0">
                <a:solidFill>
                  <a:srgbClr val="C00000"/>
                </a:solidFill>
              </a:rPr>
              <a:t>Defining a Closure Function</a:t>
            </a:r>
          </a:p>
          <a:p>
            <a:r>
              <a:rPr lang="en-US" dirty="0"/>
              <a:t>In the example above, what would happen if the last line of the function </a:t>
            </a:r>
            <a:r>
              <a:rPr lang="en-US" b="1" dirty="0" err="1">
                <a:solidFill>
                  <a:srgbClr val="C00000"/>
                </a:solidFill>
              </a:rPr>
              <a:t>print_msg</a:t>
            </a:r>
            <a:r>
              <a:rPr lang="en-US" b="1" dirty="0">
                <a:solidFill>
                  <a:srgbClr val="C00000"/>
                </a:solidFill>
              </a:rPr>
              <a:t> </a:t>
            </a:r>
            <a:r>
              <a:rPr lang="en-US" dirty="0"/>
              <a:t>returned the </a:t>
            </a:r>
            <a:r>
              <a:rPr lang="en-US" b="1" dirty="0">
                <a:solidFill>
                  <a:srgbClr val="C00000"/>
                </a:solidFill>
              </a:rPr>
              <a:t>printer</a:t>
            </a:r>
            <a:r>
              <a:rPr lang="en-US" b="1" dirty="0"/>
              <a:t> </a:t>
            </a:r>
            <a:r>
              <a:rPr lang="en-US" dirty="0"/>
              <a:t>function instead of calling it?</a:t>
            </a:r>
          </a:p>
          <a:p>
            <a:r>
              <a:rPr lang="en-US" dirty="0"/>
              <a:t>This means the function was defined as follows</a:t>
            </a:r>
          </a:p>
          <a:p>
            <a:r>
              <a:rPr lang="en-US" sz="1600" i="1" dirty="0">
                <a:solidFill>
                  <a:srgbClr val="C00000"/>
                </a:solidFill>
              </a:rPr>
              <a:t>def </a:t>
            </a:r>
            <a:r>
              <a:rPr lang="en-US" sz="1600" i="1" dirty="0" err="1">
                <a:solidFill>
                  <a:srgbClr val="C00000"/>
                </a:solidFill>
              </a:rPr>
              <a:t>print_msg</a:t>
            </a:r>
            <a:r>
              <a:rPr lang="en-US" sz="1600" i="1" dirty="0">
                <a:solidFill>
                  <a:srgbClr val="C00000"/>
                </a:solidFill>
              </a:rPr>
              <a:t>(</a:t>
            </a:r>
            <a:r>
              <a:rPr lang="en-US" sz="1600" i="1" dirty="0">
                <a:solidFill>
                  <a:srgbClr val="0070C0"/>
                </a:solidFill>
              </a:rPr>
              <a:t>msg</a:t>
            </a:r>
            <a:r>
              <a:rPr lang="en-US" sz="1600" i="1" dirty="0">
                <a:solidFill>
                  <a:srgbClr val="C00000"/>
                </a:solidFill>
              </a:rPr>
              <a:t>):</a:t>
            </a:r>
          </a:p>
          <a:p>
            <a:r>
              <a:rPr lang="en-US" sz="1600" i="1" dirty="0">
                <a:solidFill>
                  <a:srgbClr val="C00000"/>
                </a:solidFill>
              </a:rPr>
              <a:t># This is the outer enclosing function</a:t>
            </a:r>
          </a:p>
          <a:p>
            <a:r>
              <a:rPr lang="en-US" sz="1600" i="1" dirty="0">
                <a:solidFill>
                  <a:srgbClr val="C00000"/>
                </a:solidFill>
              </a:rPr>
              <a:t>    def printer():</a:t>
            </a:r>
          </a:p>
          <a:p>
            <a:r>
              <a:rPr lang="en-US" sz="1600" i="1" dirty="0">
                <a:solidFill>
                  <a:srgbClr val="C00000"/>
                </a:solidFill>
              </a:rPr>
              <a:t># This is the nested function</a:t>
            </a:r>
          </a:p>
          <a:p>
            <a:r>
              <a:rPr lang="en-US" sz="1600" i="1" dirty="0">
                <a:solidFill>
                  <a:srgbClr val="C00000"/>
                </a:solidFill>
              </a:rPr>
              <a:t>        print(</a:t>
            </a:r>
            <a:r>
              <a:rPr lang="en-US" sz="1600" i="1" dirty="0" err="1">
                <a:solidFill>
                  <a:srgbClr val="0070C0"/>
                </a:solidFill>
              </a:rPr>
              <a:t>msg</a:t>
            </a:r>
            <a:r>
              <a:rPr lang="en-US" sz="1600" i="1" dirty="0">
                <a:solidFill>
                  <a:srgbClr val="C00000"/>
                </a:solidFill>
              </a:rPr>
              <a:t>)</a:t>
            </a:r>
          </a:p>
          <a:p>
            <a:r>
              <a:rPr lang="en-US" sz="1600" i="1" dirty="0">
                <a:solidFill>
                  <a:srgbClr val="C00000"/>
                </a:solidFill>
              </a:rPr>
              <a:t>    return printer  </a:t>
            </a:r>
            <a:r>
              <a:rPr lang="en-US" sz="1600" i="1" dirty="0">
                <a:solidFill>
                  <a:srgbClr val="0070C0"/>
                </a:solidFill>
              </a:rPr>
              <a:t>#This is what got changed – returning the function, not calling it</a:t>
            </a:r>
            <a:endParaRPr lang="en-US" sz="1600" i="1" dirty="0">
              <a:solidFill>
                <a:srgbClr val="C00000"/>
              </a:solidFill>
            </a:endParaRPr>
          </a:p>
          <a:p>
            <a:endParaRPr lang="en-US" sz="1600" i="1" dirty="0">
              <a:solidFill>
                <a:srgbClr val="C00000"/>
              </a:solidFill>
            </a:endParaRPr>
          </a:p>
          <a:p>
            <a:r>
              <a:rPr lang="en-US" sz="1600" i="1" dirty="0">
                <a:solidFill>
                  <a:srgbClr val="C00000"/>
                </a:solidFill>
              </a:rPr>
              <a:t># Now let's try calling this function.</a:t>
            </a:r>
          </a:p>
          <a:p>
            <a:r>
              <a:rPr lang="en-US" sz="1600" i="1" dirty="0">
                <a:solidFill>
                  <a:srgbClr val="C00000"/>
                </a:solidFill>
              </a:rPr>
              <a:t>another = </a:t>
            </a:r>
            <a:r>
              <a:rPr lang="en-US" sz="1600" i="1" dirty="0" err="1">
                <a:solidFill>
                  <a:srgbClr val="C00000"/>
                </a:solidFill>
              </a:rPr>
              <a:t>print_msg</a:t>
            </a:r>
            <a:r>
              <a:rPr lang="en-US" sz="1600" i="1" dirty="0">
                <a:solidFill>
                  <a:srgbClr val="C00000"/>
                </a:solidFill>
              </a:rPr>
              <a:t>("Hello Python")</a:t>
            </a:r>
          </a:p>
          <a:p>
            <a:r>
              <a:rPr lang="en-US" sz="1600" i="1" dirty="0">
                <a:solidFill>
                  <a:srgbClr val="C00000"/>
                </a:solidFill>
              </a:rPr>
              <a:t>another()</a:t>
            </a:r>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639</a:t>
            </a:fld>
            <a:endParaRPr lang="en-US" altLang="en-US"/>
          </a:p>
        </p:txBody>
      </p:sp>
    </p:spTree>
    <p:extLst>
      <p:ext uri="{BB962C8B-B14F-4D97-AF65-F5344CB8AC3E}">
        <p14:creationId xmlns:p14="http://schemas.microsoft.com/office/powerpoint/2010/main" val="182135006"/>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BB989-37D7-46F0-B167-E9845030C028}"/>
              </a:ext>
            </a:extLst>
          </p:cNvPr>
          <p:cNvSpPr>
            <a:spLocks noGrp="1"/>
          </p:cNvSpPr>
          <p:nvPr>
            <p:ph type="title"/>
          </p:nvPr>
        </p:nvSpPr>
        <p:spPr/>
        <p:txBody>
          <a:bodyPr/>
          <a:lstStyle/>
          <a:p>
            <a:r>
              <a:rPr lang="en-US" dirty="0"/>
              <a:t>Quiz 1</a:t>
            </a:r>
            <a:endParaRPr lang="en-CA" dirty="0"/>
          </a:p>
        </p:txBody>
      </p:sp>
      <p:sp>
        <p:nvSpPr>
          <p:cNvPr id="3" name="Content Placeholder 2">
            <a:extLst>
              <a:ext uri="{FF2B5EF4-FFF2-40B4-BE49-F238E27FC236}">
                <a16:creationId xmlns:a16="http://schemas.microsoft.com/office/drawing/2014/main" id="{7C4DD140-626F-4354-BC1D-F3D2A48D9AF9}"/>
              </a:ext>
            </a:extLst>
          </p:cNvPr>
          <p:cNvSpPr>
            <a:spLocks noGrp="1"/>
          </p:cNvSpPr>
          <p:nvPr>
            <p:ph idx="1"/>
          </p:nvPr>
        </p:nvSpPr>
        <p:spPr/>
        <p:txBody>
          <a:bodyPr/>
          <a:lstStyle/>
          <a:p>
            <a:r>
              <a:rPr lang="en-US" b="1" dirty="0"/>
              <a:t>10. PEP 8 recommends that all python package names be lower case</a:t>
            </a:r>
          </a:p>
          <a:p>
            <a:endParaRPr lang="en-US" dirty="0"/>
          </a:p>
          <a:p>
            <a:r>
              <a:rPr lang="en-US" dirty="0"/>
              <a:t>A  True</a:t>
            </a:r>
          </a:p>
          <a:p>
            <a:r>
              <a:rPr lang="en-US" dirty="0"/>
              <a:t>B  False</a:t>
            </a:r>
            <a:endParaRPr lang="en-CA" dirty="0"/>
          </a:p>
        </p:txBody>
      </p:sp>
      <p:sp>
        <p:nvSpPr>
          <p:cNvPr id="4" name="Slide Number Placeholder 3">
            <a:extLst>
              <a:ext uri="{FF2B5EF4-FFF2-40B4-BE49-F238E27FC236}">
                <a16:creationId xmlns:a16="http://schemas.microsoft.com/office/drawing/2014/main" id="{A6D4A7B3-2353-4BC5-B9D7-F783607F2C2F}"/>
              </a:ext>
            </a:extLst>
          </p:cNvPr>
          <p:cNvSpPr>
            <a:spLocks noGrp="1"/>
          </p:cNvSpPr>
          <p:nvPr>
            <p:ph type="sldNum" sz="quarter" idx="10"/>
          </p:nvPr>
        </p:nvSpPr>
        <p:spPr/>
        <p:txBody>
          <a:bodyPr/>
          <a:lstStyle/>
          <a:p>
            <a:pPr>
              <a:defRPr/>
            </a:pPr>
            <a:fld id="{6DB1FBA9-0009-47E9-8D28-5B0116D2432D}" type="slidenum">
              <a:rPr lang="en-US" altLang="en-US" smtClean="0"/>
              <a:pPr>
                <a:defRPr/>
              </a:pPr>
              <a:t>64</a:t>
            </a:fld>
            <a:endParaRPr lang="en-US" altLang="en-US"/>
          </a:p>
        </p:txBody>
      </p:sp>
    </p:spTree>
    <p:extLst>
      <p:ext uri="{BB962C8B-B14F-4D97-AF65-F5344CB8AC3E}">
        <p14:creationId xmlns:p14="http://schemas.microsoft.com/office/powerpoint/2010/main" val="162784027"/>
      </p:ext>
    </p:extLst>
  </p:cSld>
  <p:clrMapOvr>
    <a:masterClrMapping/>
  </p:clrMapOvr>
  <p:transition spd="med"/>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Closures(cont)</a:t>
            </a:r>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640</a:t>
            </a:fld>
            <a:endParaRPr lang="en-US" altLang="en-US"/>
          </a:p>
        </p:txBody>
      </p:sp>
      <p:sp>
        <p:nvSpPr>
          <p:cNvPr id="6" name="TextBox 5"/>
          <p:cNvSpPr txBox="1"/>
          <p:nvPr/>
        </p:nvSpPr>
        <p:spPr>
          <a:xfrm>
            <a:off x="990600" y="1143000"/>
            <a:ext cx="6934200" cy="400110"/>
          </a:xfrm>
          <a:prstGeom prst="rect">
            <a:avLst/>
          </a:prstGeom>
          <a:noFill/>
        </p:spPr>
        <p:txBody>
          <a:bodyPr wrap="square" rtlCol="0">
            <a:spAutoFit/>
          </a:bodyPr>
          <a:lstStyle/>
          <a:p>
            <a:r>
              <a:rPr lang="en-US" dirty="0">
                <a:solidFill>
                  <a:srgbClr val="C00000"/>
                </a:solidFill>
              </a:rPr>
              <a:t>Run the code below in your Python IDE</a:t>
            </a:r>
          </a:p>
        </p:txBody>
      </p:sp>
      <p:sp>
        <p:nvSpPr>
          <p:cNvPr id="3" name="Content Placeholder 2">
            <a:extLst>
              <a:ext uri="{FF2B5EF4-FFF2-40B4-BE49-F238E27FC236}">
                <a16:creationId xmlns:a16="http://schemas.microsoft.com/office/drawing/2014/main" id="{E26D944E-5AE6-4FA5-8B26-44B39EA192DC}"/>
              </a:ext>
            </a:extLst>
          </p:cNvPr>
          <p:cNvSpPr>
            <a:spLocks noGrp="1"/>
          </p:cNvSpPr>
          <p:nvPr>
            <p:ph idx="1"/>
          </p:nvPr>
        </p:nvSpPr>
        <p:spPr>
          <a:xfrm>
            <a:off x="0" y="1543110"/>
            <a:ext cx="9144000" cy="5086290"/>
          </a:xfrm>
        </p:spPr>
        <p:txBody>
          <a:bodyPr/>
          <a:lstStyle/>
          <a:p>
            <a:endParaRPr lang="en-US" dirty="0"/>
          </a:p>
        </p:txBody>
      </p:sp>
      <p:pic>
        <p:nvPicPr>
          <p:cNvPr id="7" name="Picture 6">
            <a:extLst>
              <a:ext uri="{FF2B5EF4-FFF2-40B4-BE49-F238E27FC236}">
                <a16:creationId xmlns:a16="http://schemas.microsoft.com/office/drawing/2014/main" id="{1BD011E7-0024-4958-A62F-AE762FDDF888}"/>
              </a:ext>
            </a:extLst>
          </p:cNvPr>
          <p:cNvPicPr>
            <a:picLocks noChangeAspect="1"/>
          </p:cNvPicPr>
          <p:nvPr/>
        </p:nvPicPr>
        <p:blipFill>
          <a:blip r:embed="rId2"/>
          <a:stretch>
            <a:fillRect/>
          </a:stretch>
        </p:blipFill>
        <p:spPr>
          <a:xfrm>
            <a:off x="1414462" y="1905000"/>
            <a:ext cx="6086475" cy="4552889"/>
          </a:xfrm>
          <a:prstGeom prst="rect">
            <a:avLst/>
          </a:prstGeom>
        </p:spPr>
      </p:pic>
    </p:spTree>
    <p:extLst>
      <p:ext uri="{BB962C8B-B14F-4D97-AF65-F5344CB8AC3E}">
        <p14:creationId xmlns:p14="http://schemas.microsoft.com/office/powerpoint/2010/main" val="1025591663"/>
      </p:ext>
    </p:extLst>
  </p:cSld>
  <p:clrMapOvr>
    <a:masterClrMapping/>
  </p:clrMapOvr>
  <p:transition spd="med"/>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Closures(cont)</a:t>
            </a:r>
          </a:p>
        </p:txBody>
      </p:sp>
      <p:sp>
        <p:nvSpPr>
          <p:cNvPr id="3" name="Content Placeholder 2"/>
          <p:cNvSpPr>
            <a:spLocks noGrp="1"/>
          </p:cNvSpPr>
          <p:nvPr>
            <p:ph idx="1"/>
          </p:nvPr>
        </p:nvSpPr>
        <p:spPr/>
        <p:txBody>
          <a:bodyPr/>
          <a:lstStyle/>
          <a:p>
            <a:r>
              <a:rPr lang="en-US" b="1" dirty="0">
                <a:solidFill>
                  <a:srgbClr val="C00000"/>
                </a:solidFill>
              </a:rPr>
              <a:t>What do you think? </a:t>
            </a:r>
          </a:p>
          <a:p>
            <a:r>
              <a:rPr lang="en-US" dirty="0"/>
              <a:t>The </a:t>
            </a:r>
            <a:r>
              <a:rPr lang="en-US" b="1" dirty="0" err="1">
                <a:solidFill>
                  <a:srgbClr val="C00000"/>
                </a:solidFill>
              </a:rPr>
              <a:t>print_msg</a:t>
            </a:r>
            <a:r>
              <a:rPr lang="en-US" b="1" dirty="0">
                <a:solidFill>
                  <a:srgbClr val="C00000"/>
                </a:solidFill>
              </a:rPr>
              <a:t>() </a:t>
            </a:r>
            <a:r>
              <a:rPr lang="en-US" dirty="0"/>
              <a:t>function was called with the string "</a:t>
            </a:r>
            <a:r>
              <a:rPr lang="en-US" dirty="0">
                <a:solidFill>
                  <a:srgbClr val="0070C0"/>
                </a:solidFill>
              </a:rPr>
              <a:t>Hello Python</a:t>
            </a:r>
            <a:r>
              <a:rPr lang="en-US" dirty="0"/>
              <a:t>" and the returned function was bound to the name </a:t>
            </a:r>
            <a:r>
              <a:rPr lang="en-US" dirty="0">
                <a:solidFill>
                  <a:srgbClr val="800080"/>
                </a:solidFill>
              </a:rPr>
              <a:t>another</a:t>
            </a:r>
          </a:p>
          <a:p>
            <a:r>
              <a:rPr lang="en-US" dirty="0"/>
              <a:t>On calling another(), the message was still remembered although we had already finished executing the </a:t>
            </a:r>
            <a:r>
              <a:rPr lang="en-US" b="1" dirty="0" err="1">
                <a:solidFill>
                  <a:srgbClr val="C00000"/>
                </a:solidFill>
              </a:rPr>
              <a:t>print_msg</a:t>
            </a:r>
            <a:r>
              <a:rPr lang="en-US" b="1" dirty="0">
                <a:solidFill>
                  <a:srgbClr val="C00000"/>
                </a:solidFill>
              </a:rPr>
              <a:t>() </a:t>
            </a:r>
            <a:r>
              <a:rPr lang="en-US" dirty="0"/>
              <a:t>function</a:t>
            </a:r>
          </a:p>
          <a:p>
            <a:r>
              <a:rPr lang="en-US" dirty="0"/>
              <a:t>This technique by which some data ("</a:t>
            </a:r>
            <a:r>
              <a:rPr lang="en-US" dirty="0">
                <a:solidFill>
                  <a:srgbClr val="0070C0"/>
                </a:solidFill>
              </a:rPr>
              <a:t>Hello Python</a:t>
            </a:r>
            <a:r>
              <a:rPr lang="en-US" dirty="0"/>
              <a:t>") gets attached to the code is called closure in Python (i.e. a function that returns a function)</a:t>
            </a:r>
          </a:p>
          <a:p>
            <a:r>
              <a:rPr lang="en-US" dirty="0">
                <a:solidFill>
                  <a:srgbClr val="C00000"/>
                </a:solidFill>
                <a:effectLst>
                  <a:outerShdw blurRad="38100" dist="38100" dir="2700000" algn="tl">
                    <a:srgbClr val="000000">
                      <a:alpha val="43137"/>
                    </a:srgbClr>
                  </a:outerShdw>
                </a:effectLst>
                <a:highlight>
                  <a:srgbClr val="FFFF00"/>
                </a:highlight>
              </a:rPr>
              <a:t>This value in the enclosing scope is remembered even when the variable goes out of scope or the function itself is removed from the current namespace</a:t>
            </a:r>
          </a:p>
          <a:p>
            <a:r>
              <a:rPr lang="en-US" dirty="0"/>
              <a:t>Try running the following in the Python code console to see the output</a:t>
            </a:r>
          </a:p>
          <a:p>
            <a:r>
              <a:rPr lang="en-US" b="1" i="1" dirty="0">
                <a:solidFill>
                  <a:srgbClr val="C00000"/>
                </a:solidFill>
              </a:rPr>
              <a:t>del </a:t>
            </a:r>
            <a:r>
              <a:rPr lang="en-US" b="1" i="1" dirty="0" err="1">
                <a:solidFill>
                  <a:srgbClr val="C00000"/>
                </a:solidFill>
              </a:rPr>
              <a:t>print_msg</a:t>
            </a:r>
            <a:endParaRPr lang="en-US" b="1" i="1" dirty="0">
              <a:solidFill>
                <a:srgbClr val="C00000"/>
              </a:solidFill>
            </a:endParaRPr>
          </a:p>
          <a:p>
            <a:r>
              <a:rPr lang="en-US" i="1" dirty="0">
                <a:solidFill>
                  <a:srgbClr val="800080"/>
                </a:solidFill>
              </a:rPr>
              <a:t>another()</a:t>
            </a:r>
          </a:p>
          <a:p>
            <a:r>
              <a:rPr lang="en-US" b="1" i="1" dirty="0" err="1">
                <a:solidFill>
                  <a:srgbClr val="C00000"/>
                </a:solidFill>
              </a:rPr>
              <a:t>print_msg</a:t>
            </a:r>
            <a:r>
              <a:rPr lang="en-US" b="1" i="1" dirty="0">
                <a:solidFill>
                  <a:srgbClr val="C00000"/>
                </a:solidFill>
              </a:rPr>
              <a:t>(“</a:t>
            </a:r>
            <a:r>
              <a:rPr lang="en-US" b="1" i="1" dirty="0">
                <a:solidFill>
                  <a:srgbClr val="0070C0"/>
                </a:solidFill>
              </a:rPr>
              <a:t>Hello Python</a:t>
            </a:r>
            <a:r>
              <a:rPr lang="en-US" b="1" i="1" dirty="0">
                <a:solidFill>
                  <a:srgbClr val="C00000"/>
                </a:solidFill>
              </a:rPr>
              <a:t>”)</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641</a:t>
            </a:fld>
            <a:endParaRPr lang="en-US" altLang="en-US"/>
          </a:p>
        </p:txBody>
      </p:sp>
    </p:spTree>
    <p:extLst>
      <p:ext uri="{BB962C8B-B14F-4D97-AF65-F5344CB8AC3E}">
        <p14:creationId xmlns:p14="http://schemas.microsoft.com/office/powerpoint/2010/main" val="825689854"/>
      </p:ext>
    </p:extLst>
  </p:cSld>
  <p:clrMapOvr>
    <a:masterClrMapping/>
  </p:clrMapOvr>
  <p:transition spd="med"/>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Closures(cont)</a:t>
            </a:r>
          </a:p>
        </p:txBody>
      </p:sp>
      <p:sp>
        <p:nvSpPr>
          <p:cNvPr id="3" name="Content Placeholder 2"/>
          <p:cNvSpPr>
            <a:spLocks noGrp="1"/>
          </p:cNvSpPr>
          <p:nvPr>
            <p:ph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642</a:t>
            </a:fld>
            <a:endParaRPr lang="en-US" altLang="en-US"/>
          </a:p>
        </p:txBody>
      </p:sp>
      <p:pic>
        <p:nvPicPr>
          <p:cNvPr id="6" name="Picture 5">
            <a:extLst>
              <a:ext uri="{FF2B5EF4-FFF2-40B4-BE49-F238E27FC236}">
                <a16:creationId xmlns:a16="http://schemas.microsoft.com/office/drawing/2014/main" id="{C2856A46-4E2D-4AE4-9BDA-AF0F4F389E2A}"/>
              </a:ext>
            </a:extLst>
          </p:cNvPr>
          <p:cNvPicPr>
            <a:picLocks noChangeAspect="1"/>
          </p:cNvPicPr>
          <p:nvPr/>
        </p:nvPicPr>
        <p:blipFill>
          <a:blip r:embed="rId2"/>
          <a:stretch>
            <a:fillRect/>
          </a:stretch>
        </p:blipFill>
        <p:spPr>
          <a:xfrm>
            <a:off x="519112" y="1133475"/>
            <a:ext cx="8105775" cy="5429250"/>
          </a:xfrm>
          <a:prstGeom prst="rect">
            <a:avLst/>
          </a:prstGeom>
        </p:spPr>
      </p:pic>
    </p:spTree>
    <p:extLst>
      <p:ext uri="{BB962C8B-B14F-4D97-AF65-F5344CB8AC3E}">
        <p14:creationId xmlns:p14="http://schemas.microsoft.com/office/powerpoint/2010/main" val="190583542"/>
      </p:ext>
    </p:extLst>
  </p:cSld>
  <p:clrMapOvr>
    <a:masterClrMapping/>
  </p:clrMapOvr>
  <p:transition spd="med"/>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Closures(cont)</a:t>
            </a:r>
          </a:p>
        </p:txBody>
      </p:sp>
      <p:sp>
        <p:nvSpPr>
          <p:cNvPr id="3" name="Content Placeholder 2"/>
          <p:cNvSpPr>
            <a:spLocks noGrp="1"/>
          </p:cNvSpPr>
          <p:nvPr>
            <p:ph idx="1"/>
          </p:nvPr>
        </p:nvSpPr>
        <p:spPr/>
        <p:txBody>
          <a:bodyPr/>
          <a:lstStyle/>
          <a:p>
            <a:r>
              <a:rPr lang="en-US" b="1" dirty="0">
                <a:solidFill>
                  <a:srgbClr val="C00000"/>
                </a:solidFill>
              </a:rPr>
              <a:t>When do we have a closure?</a:t>
            </a:r>
          </a:p>
          <a:p>
            <a:r>
              <a:rPr lang="en-US" dirty="0"/>
              <a:t>As seen from the previous example, we have a closure in Python when a nested function references a value in its enclosing scope</a:t>
            </a:r>
          </a:p>
          <a:p>
            <a:endParaRPr lang="en-US" dirty="0"/>
          </a:p>
          <a:p>
            <a:r>
              <a:rPr lang="en-US" i="1" dirty="0"/>
              <a:t>The criteria that must be met to create closure in Python are summarized in the following points:</a:t>
            </a:r>
          </a:p>
          <a:p>
            <a:r>
              <a:rPr lang="en-US" dirty="0">
                <a:solidFill>
                  <a:schemeClr val="tx2">
                    <a:lumMod val="60000"/>
                    <a:lumOff val="40000"/>
                  </a:schemeClr>
                </a:solidFill>
              </a:rPr>
              <a:t>*********************Important***********************</a:t>
            </a:r>
          </a:p>
          <a:p>
            <a:endParaRPr lang="en-US" dirty="0"/>
          </a:p>
          <a:p>
            <a:r>
              <a:rPr lang="en-US" b="1" i="1" dirty="0">
                <a:solidFill>
                  <a:srgbClr val="C00000"/>
                </a:solidFill>
                <a:effectLst>
                  <a:outerShdw blurRad="38100" dist="38100" dir="2700000" algn="tl">
                    <a:srgbClr val="000000">
                      <a:alpha val="43137"/>
                    </a:srgbClr>
                  </a:outerShdw>
                </a:effectLst>
                <a:highlight>
                  <a:srgbClr val="FFFF00"/>
                </a:highlight>
              </a:rPr>
              <a:t>We must have a nested function (function inside a function)</a:t>
            </a:r>
          </a:p>
          <a:p>
            <a:endParaRPr lang="en-US" b="1" i="1" dirty="0">
              <a:solidFill>
                <a:srgbClr val="C00000"/>
              </a:solidFill>
              <a:effectLst>
                <a:outerShdw blurRad="38100" dist="38100" dir="2700000" algn="tl">
                  <a:srgbClr val="000000">
                    <a:alpha val="43137"/>
                  </a:srgbClr>
                </a:outerShdw>
              </a:effectLst>
              <a:highlight>
                <a:srgbClr val="FFFF00"/>
              </a:highlight>
            </a:endParaRPr>
          </a:p>
          <a:p>
            <a:r>
              <a:rPr lang="en-US" b="1" i="1" dirty="0">
                <a:solidFill>
                  <a:srgbClr val="C00000"/>
                </a:solidFill>
                <a:effectLst>
                  <a:outerShdw blurRad="38100" dist="38100" dir="2700000" algn="tl">
                    <a:srgbClr val="000000">
                      <a:alpha val="43137"/>
                    </a:srgbClr>
                  </a:outerShdw>
                </a:effectLst>
                <a:highlight>
                  <a:srgbClr val="FFFF00"/>
                </a:highlight>
              </a:rPr>
              <a:t>The nested function must refer to a value defined in the enclosing function</a:t>
            </a:r>
          </a:p>
          <a:p>
            <a:endParaRPr lang="en-US" b="1" i="1" dirty="0">
              <a:solidFill>
                <a:srgbClr val="C00000"/>
              </a:solidFill>
              <a:effectLst>
                <a:outerShdw blurRad="38100" dist="38100" dir="2700000" algn="tl">
                  <a:srgbClr val="000000">
                    <a:alpha val="43137"/>
                  </a:srgbClr>
                </a:outerShdw>
              </a:effectLst>
              <a:highlight>
                <a:srgbClr val="FFFF00"/>
              </a:highlight>
            </a:endParaRPr>
          </a:p>
          <a:p>
            <a:r>
              <a:rPr lang="en-US" b="1" i="1" dirty="0">
                <a:solidFill>
                  <a:srgbClr val="C00000"/>
                </a:solidFill>
                <a:effectLst>
                  <a:outerShdw blurRad="38100" dist="38100" dir="2700000" algn="tl">
                    <a:srgbClr val="000000">
                      <a:alpha val="43137"/>
                    </a:srgbClr>
                  </a:outerShdw>
                </a:effectLst>
                <a:highlight>
                  <a:srgbClr val="FFFF00"/>
                </a:highlight>
              </a:rPr>
              <a:t>The enclosing function must return the nested function</a:t>
            </a:r>
          </a:p>
          <a:p>
            <a:endParaRPr lang="en-US" dirty="0">
              <a:solidFill>
                <a:srgbClr val="C00000"/>
              </a:solidFill>
              <a:effectLst>
                <a:outerShdw blurRad="38100" dist="38100" dir="2700000" algn="tl">
                  <a:srgbClr val="000000">
                    <a:alpha val="43137"/>
                  </a:srgbClr>
                </a:outerShdw>
              </a:effectLst>
            </a:endParaRPr>
          </a:p>
          <a:p>
            <a:r>
              <a:rPr lang="en-US" i="1" dirty="0">
                <a:solidFill>
                  <a:schemeClr val="tx2">
                    <a:lumMod val="60000"/>
                    <a:lumOff val="40000"/>
                  </a:schemeClr>
                </a:solidFill>
              </a:rPr>
              <a:t>*****************************************************</a:t>
            </a:r>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643</a:t>
            </a:fld>
            <a:endParaRPr lang="en-US" altLang="en-US"/>
          </a:p>
        </p:txBody>
      </p:sp>
    </p:spTree>
    <p:extLst>
      <p:ext uri="{BB962C8B-B14F-4D97-AF65-F5344CB8AC3E}">
        <p14:creationId xmlns:p14="http://schemas.microsoft.com/office/powerpoint/2010/main" val="3465918945"/>
      </p:ext>
    </p:extLst>
  </p:cSld>
  <p:clrMapOvr>
    <a:masterClrMapping/>
  </p:clrMapOvr>
  <p:transition spd="med"/>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Closures(cont)</a:t>
            </a:r>
          </a:p>
        </p:txBody>
      </p:sp>
      <p:sp>
        <p:nvSpPr>
          <p:cNvPr id="3" name="Content Placeholder 2"/>
          <p:cNvSpPr>
            <a:spLocks noGrp="1"/>
          </p:cNvSpPr>
          <p:nvPr>
            <p:ph idx="1"/>
          </p:nvPr>
        </p:nvSpPr>
        <p:spPr/>
        <p:txBody>
          <a:bodyPr/>
          <a:lstStyle/>
          <a:p>
            <a:r>
              <a:rPr lang="en-US" b="1" dirty="0"/>
              <a:t>When to use closures?</a:t>
            </a:r>
          </a:p>
          <a:p>
            <a:r>
              <a:rPr lang="en-US" b="1" dirty="0">
                <a:solidFill>
                  <a:srgbClr val="C00000"/>
                </a:solidFill>
              </a:rPr>
              <a:t>So what are closures good for? </a:t>
            </a:r>
            <a:r>
              <a:rPr lang="en-US" dirty="0">
                <a:solidFill>
                  <a:srgbClr val="C00000"/>
                </a:solidFill>
              </a:rPr>
              <a:t>(you must be wondering!)</a:t>
            </a:r>
          </a:p>
          <a:p>
            <a:endParaRPr lang="en-US" dirty="0"/>
          </a:p>
          <a:p>
            <a:r>
              <a:rPr lang="en-US" dirty="0">
                <a:highlight>
                  <a:srgbClr val="FFFF00"/>
                </a:highlight>
              </a:rPr>
              <a:t>Closures can avoid the use of </a:t>
            </a:r>
            <a:r>
              <a:rPr lang="en-US" b="1" i="1" dirty="0">
                <a:solidFill>
                  <a:srgbClr val="C00000"/>
                </a:solidFill>
                <a:highlight>
                  <a:srgbClr val="FFFF00"/>
                </a:highlight>
              </a:rPr>
              <a:t>global values </a:t>
            </a:r>
            <a:r>
              <a:rPr lang="en-US" dirty="0">
                <a:highlight>
                  <a:srgbClr val="FFFF00"/>
                </a:highlight>
              </a:rPr>
              <a:t>and provides some form of data hiding</a:t>
            </a:r>
          </a:p>
          <a:p>
            <a:endParaRPr lang="en-US" dirty="0">
              <a:highlight>
                <a:srgbClr val="FFFF00"/>
              </a:highlight>
            </a:endParaRPr>
          </a:p>
          <a:p>
            <a:r>
              <a:rPr lang="en-US" dirty="0">
                <a:highlight>
                  <a:srgbClr val="FFFF00"/>
                </a:highlight>
              </a:rPr>
              <a:t>It can also provide an </a:t>
            </a:r>
            <a:r>
              <a:rPr lang="en-US" dirty="0">
                <a:solidFill>
                  <a:srgbClr val="C00000"/>
                </a:solidFill>
                <a:effectLst>
                  <a:outerShdw blurRad="38100" dist="38100" dir="2700000" algn="tl">
                    <a:srgbClr val="000000">
                      <a:alpha val="43137"/>
                    </a:srgbClr>
                  </a:outerShdw>
                </a:effectLst>
                <a:highlight>
                  <a:srgbClr val="FFFF00"/>
                </a:highlight>
              </a:rPr>
              <a:t>object-oriented</a:t>
            </a:r>
            <a:r>
              <a:rPr lang="en-US" dirty="0">
                <a:highlight>
                  <a:srgbClr val="FFFF00"/>
                </a:highlight>
              </a:rPr>
              <a:t> solution to the problem</a:t>
            </a:r>
          </a:p>
          <a:p>
            <a:endParaRPr lang="en-US" dirty="0"/>
          </a:p>
          <a:p>
            <a:r>
              <a:rPr lang="en-US" dirty="0"/>
              <a:t>When there are few methods (</a:t>
            </a:r>
            <a:r>
              <a:rPr lang="en-US" b="1" i="1" dirty="0">
                <a:solidFill>
                  <a:srgbClr val="C00000"/>
                </a:solidFill>
              </a:rPr>
              <a:t>one method in most cases</a:t>
            </a:r>
            <a:r>
              <a:rPr lang="en-US" dirty="0"/>
              <a:t>) to be implemented in a class, closures can provide an alternate and more elegant solution</a:t>
            </a:r>
          </a:p>
          <a:p>
            <a:r>
              <a:rPr lang="en-US" dirty="0"/>
              <a:t>But when the number of attributes and methods get larger, it’s better implement a class</a:t>
            </a:r>
          </a:p>
          <a:p>
            <a:r>
              <a:rPr lang="en-US" dirty="0">
                <a:solidFill>
                  <a:srgbClr val="C00000"/>
                </a:solidFill>
              </a:rPr>
              <a:t>Here is a simple example where a closure might be more preferable than defining a class and making objects</a:t>
            </a:r>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644</a:t>
            </a:fld>
            <a:endParaRPr lang="en-US" altLang="en-US"/>
          </a:p>
        </p:txBody>
      </p:sp>
    </p:spTree>
    <p:extLst>
      <p:ext uri="{BB962C8B-B14F-4D97-AF65-F5344CB8AC3E}">
        <p14:creationId xmlns:p14="http://schemas.microsoft.com/office/powerpoint/2010/main" val="218806897"/>
      </p:ext>
    </p:extLst>
  </p:cSld>
  <p:clrMapOvr>
    <a:masterClrMapping/>
  </p:clrMapOvr>
  <p:transition spd="med"/>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Closures(cont)</a:t>
            </a:r>
          </a:p>
        </p:txBody>
      </p:sp>
      <p:sp>
        <p:nvSpPr>
          <p:cNvPr id="3" name="Content Placeholder 2"/>
          <p:cNvSpPr>
            <a:spLocks noGrp="1"/>
          </p:cNvSpPr>
          <p:nvPr>
            <p:ph idx="1"/>
          </p:nvPr>
        </p:nvSpPr>
        <p:spPr/>
        <p:txBody>
          <a:bodyPr/>
          <a:lstStyle/>
          <a:p>
            <a:r>
              <a:rPr lang="en-US" i="1" dirty="0">
                <a:solidFill>
                  <a:srgbClr val="C00000"/>
                </a:solidFill>
              </a:rPr>
              <a:t>def </a:t>
            </a:r>
            <a:r>
              <a:rPr lang="en-US" i="1" dirty="0" err="1">
                <a:solidFill>
                  <a:srgbClr val="C00000"/>
                </a:solidFill>
              </a:rPr>
              <a:t>make_adder_of</a:t>
            </a:r>
            <a:r>
              <a:rPr lang="en-US" i="1" dirty="0">
                <a:solidFill>
                  <a:srgbClr val="C00000"/>
                </a:solidFill>
              </a:rPr>
              <a:t>(n):</a:t>
            </a:r>
          </a:p>
          <a:p>
            <a:r>
              <a:rPr lang="en-US" i="1" dirty="0">
                <a:solidFill>
                  <a:srgbClr val="C00000"/>
                </a:solidFill>
              </a:rPr>
              <a:t>    def adder(x):</a:t>
            </a:r>
          </a:p>
          <a:p>
            <a:r>
              <a:rPr lang="en-US" i="1" dirty="0">
                <a:solidFill>
                  <a:srgbClr val="C00000"/>
                </a:solidFill>
              </a:rPr>
              <a:t>        return x + n</a:t>
            </a:r>
          </a:p>
          <a:p>
            <a:r>
              <a:rPr lang="en-US" i="1" dirty="0">
                <a:solidFill>
                  <a:srgbClr val="C00000"/>
                </a:solidFill>
              </a:rPr>
              <a:t>    return adder</a:t>
            </a:r>
          </a:p>
          <a:p>
            <a:endParaRPr lang="en-US" dirty="0"/>
          </a:p>
          <a:p>
            <a:r>
              <a:rPr lang="en-US" i="1" dirty="0">
                <a:solidFill>
                  <a:srgbClr val="C00000"/>
                </a:solidFill>
              </a:rPr>
              <a:t># Adder of 3</a:t>
            </a:r>
          </a:p>
          <a:p>
            <a:r>
              <a:rPr lang="en-US" i="1" dirty="0">
                <a:solidFill>
                  <a:srgbClr val="C00000"/>
                </a:solidFill>
              </a:rPr>
              <a:t>adder3 = </a:t>
            </a:r>
            <a:r>
              <a:rPr lang="en-US" i="1" dirty="0" err="1">
                <a:solidFill>
                  <a:srgbClr val="C00000"/>
                </a:solidFill>
              </a:rPr>
              <a:t>make_adder_of</a:t>
            </a:r>
            <a:r>
              <a:rPr lang="en-US" i="1" dirty="0">
                <a:solidFill>
                  <a:srgbClr val="C00000"/>
                </a:solidFill>
              </a:rPr>
              <a:t>(3)</a:t>
            </a:r>
          </a:p>
          <a:p>
            <a:endParaRPr lang="en-US" dirty="0"/>
          </a:p>
          <a:p>
            <a:r>
              <a:rPr lang="en-US" i="1" dirty="0">
                <a:solidFill>
                  <a:srgbClr val="C00000"/>
                </a:solidFill>
              </a:rPr>
              <a:t># Adder of 5</a:t>
            </a:r>
          </a:p>
          <a:p>
            <a:r>
              <a:rPr lang="en-US" i="1" dirty="0">
                <a:solidFill>
                  <a:srgbClr val="C00000"/>
                </a:solidFill>
              </a:rPr>
              <a:t>adder5 = </a:t>
            </a:r>
            <a:r>
              <a:rPr lang="en-US" i="1" dirty="0" err="1">
                <a:solidFill>
                  <a:srgbClr val="C00000"/>
                </a:solidFill>
              </a:rPr>
              <a:t>make_adder_of</a:t>
            </a:r>
            <a:r>
              <a:rPr lang="en-US" i="1" dirty="0">
                <a:solidFill>
                  <a:srgbClr val="C00000"/>
                </a:solidFill>
              </a:rPr>
              <a:t>(5)</a:t>
            </a:r>
          </a:p>
          <a:p>
            <a:r>
              <a:rPr lang="en-US" i="1" dirty="0"/>
              <a:t>Type the following into your Python console</a:t>
            </a:r>
          </a:p>
          <a:p>
            <a:endParaRPr lang="en-US" dirty="0"/>
          </a:p>
          <a:p>
            <a:r>
              <a:rPr lang="en-US" i="1" dirty="0">
                <a:solidFill>
                  <a:srgbClr val="C00000"/>
                </a:solidFill>
              </a:rPr>
              <a:t>print(adder3(9))</a:t>
            </a:r>
          </a:p>
          <a:p>
            <a:r>
              <a:rPr lang="en-US" i="1" dirty="0">
                <a:solidFill>
                  <a:srgbClr val="C00000"/>
                </a:solidFill>
              </a:rPr>
              <a:t>print(adder5(3))</a:t>
            </a:r>
          </a:p>
          <a:p>
            <a:r>
              <a:rPr lang="en-US" i="1" dirty="0">
                <a:solidFill>
                  <a:srgbClr val="C00000"/>
                </a:solidFill>
              </a:rPr>
              <a:t>print(adder5(adder3(2)))</a:t>
            </a:r>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645</a:t>
            </a:fld>
            <a:endParaRPr lang="en-US" altLang="en-US"/>
          </a:p>
        </p:txBody>
      </p:sp>
    </p:spTree>
    <p:extLst>
      <p:ext uri="{BB962C8B-B14F-4D97-AF65-F5344CB8AC3E}">
        <p14:creationId xmlns:p14="http://schemas.microsoft.com/office/powerpoint/2010/main" val="2863365758"/>
      </p:ext>
    </p:extLst>
  </p:cSld>
  <p:clrMapOvr>
    <a:masterClrMapping/>
  </p:clrMapOvr>
  <p:transition spd="med"/>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Closures(cont)</a:t>
            </a:r>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646</a:t>
            </a:fld>
            <a:endParaRPr lang="en-US" altLang="en-US"/>
          </a:p>
        </p:txBody>
      </p:sp>
      <p:sp>
        <p:nvSpPr>
          <p:cNvPr id="3" name="Content Placeholder 2">
            <a:extLst>
              <a:ext uri="{FF2B5EF4-FFF2-40B4-BE49-F238E27FC236}">
                <a16:creationId xmlns:a16="http://schemas.microsoft.com/office/drawing/2014/main" id="{02506015-8C42-4EEB-9EB5-38FB749029B4}"/>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4543C874-8F2D-4ADE-A692-F18B2D8B0BEC}"/>
              </a:ext>
            </a:extLst>
          </p:cNvPr>
          <p:cNvPicPr>
            <a:picLocks noChangeAspect="1"/>
          </p:cNvPicPr>
          <p:nvPr/>
        </p:nvPicPr>
        <p:blipFill>
          <a:blip r:embed="rId2"/>
          <a:stretch>
            <a:fillRect/>
          </a:stretch>
        </p:blipFill>
        <p:spPr>
          <a:xfrm>
            <a:off x="381000" y="1066800"/>
            <a:ext cx="8229600" cy="5562600"/>
          </a:xfrm>
          <a:prstGeom prst="rect">
            <a:avLst/>
          </a:prstGeom>
        </p:spPr>
      </p:pic>
    </p:spTree>
    <p:extLst>
      <p:ext uri="{BB962C8B-B14F-4D97-AF65-F5344CB8AC3E}">
        <p14:creationId xmlns:p14="http://schemas.microsoft.com/office/powerpoint/2010/main" val="92657242"/>
      </p:ext>
    </p:extLst>
  </p:cSld>
  <p:clrMapOvr>
    <a:masterClrMapping/>
  </p:clrMapOvr>
  <p:transition spd="med"/>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69F66-6D4E-44CD-90A5-9E082D660A4A}"/>
              </a:ext>
            </a:extLst>
          </p:cNvPr>
          <p:cNvSpPr>
            <a:spLocks noGrp="1"/>
          </p:cNvSpPr>
          <p:nvPr>
            <p:ph type="title"/>
          </p:nvPr>
        </p:nvSpPr>
        <p:spPr/>
        <p:txBody>
          <a:bodyPr/>
          <a:lstStyle/>
          <a:p>
            <a:r>
              <a:rPr lang="en-US" dirty="0"/>
              <a:t>Closures(cont)</a:t>
            </a:r>
          </a:p>
        </p:txBody>
      </p:sp>
      <p:sp>
        <p:nvSpPr>
          <p:cNvPr id="3" name="Content Placeholder 2">
            <a:extLst>
              <a:ext uri="{FF2B5EF4-FFF2-40B4-BE49-F238E27FC236}">
                <a16:creationId xmlns:a16="http://schemas.microsoft.com/office/drawing/2014/main" id="{387AF3B1-E9A5-40AE-B9F7-4603B4614EBF}"/>
              </a:ext>
            </a:extLst>
          </p:cNvPr>
          <p:cNvSpPr>
            <a:spLocks noGrp="1"/>
          </p:cNvSpPr>
          <p:nvPr>
            <p:ph idx="1"/>
          </p:nvPr>
        </p:nvSpPr>
        <p:spPr/>
        <p:txBody>
          <a:bodyPr/>
          <a:lstStyle/>
          <a:p>
            <a:r>
              <a:rPr lang="en-US" dirty="0"/>
              <a:t>Here’s the implementation of the </a:t>
            </a:r>
            <a:r>
              <a:rPr lang="en-US" b="1" dirty="0" err="1">
                <a:solidFill>
                  <a:srgbClr val="C00000"/>
                </a:solidFill>
              </a:rPr>
              <a:t>make_multiplier</a:t>
            </a:r>
            <a:r>
              <a:rPr lang="en-US" b="1" dirty="0">
                <a:solidFill>
                  <a:srgbClr val="C00000"/>
                </a:solidFill>
              </a:rPr>
              <a:t> </a:t>
            </a:r>
            <a:r>
              <a:rPr lang="en-US" dirty="0"/>
              <a:t>closure using a class</a:t>
            </a:r>
          </a:p>
          <a:p>
            <a:endParaRPr lang="en-US" dirty="0"/>
          </a:p>
          <a:p>
            <a:r>
              <a:rPr lang="en-US" dirty="0"/>
              <a:t> </a:t>
            </a:r>
            <a:r>
              <a:rPr lang="en-US" i="1" dirty="0">
                <a:solidFill>
                  <a:srgbClr val="C00000"/>
                </a:solidFill>
              </a:rPr>
              <a:t>class </a:t>
            </a:r>
            <a:r>
              <a:rPr lang="en-US" i="1" dirty="0" err="1">
                <a:solidFill>
                  <a:srgbClr val="C00000"/>
                </a:solidFill>
              </a:rPr>
              <a:t>make_adder</a:t>
            </a:r>
            <a:r>
              <a:rPr lang="en-US" i="1" dirty="0">
                <a:solidFill>
                  <a:srgbClr val="C00000"/>
                </a:solidFill>
              </a:rPr>
              <a:t>():</a:t>
            </a:r>
          </a:p>
          <a:p>
            <a:r>
              <a:rPr lang="en-US" i="1" dirty="0">
                <a:solidFill>
                  <a:srgbClr val="C00000"/>
                </a:solidFill>
              </a:rPr>
              <a:t>    def __</a:t>
            </a:r>
            <a:r>
              <a:rPr lang="en-US" i="1" dirty="0" err="1">
                <a:solidFill>
                  <a:srgbClr val="C00000"/>
                </a:solidFill>
              </a:rPr>
              <a:t>init</a:t>
            </a:r>
            <a:r>
              <a:rPr lang="en-US" i="1" dirty="0">
                <a:solidFill>
                  <a:srgbClr val="C00000"/>
                </a:solidFill>
              </a:rPr>
              <a:t>__(self, n):</a:t>
            </a:r>
          </a:p>
          <a:p>
            <a:r>
              <a:rPr lang="en-US" i="1" dirty="0">
                <a:solidFill>
                  <a:srgbClr val="C00000"/>
                </a:solidFill>
              </a:rPr>
              <a:t>        </a:t>
            </a:r>
            <a:r>
              <a:rPr lang="en-US" i="1" dirty="0" err="1">
                <a:solidFill>
                  <a:srgbClr val="C00000"/>
                </a:solidFill>
              </a:rPr>
              <a:t>self.add</a:t>
            </a:r>
            <a:r>
              <a:rPr lang="en-US" i="1" dirty="0">
                <a:solidFill>
                  <a:srgbClr val="C00000"/>
                </a:solidFill>
              </a:rPr>
              <a:t> = n</a:t>
            </a:r>
          </a:p>
          <a:p>
            <a:endParaRPr lang="en-US" i="1" dirty="0">
              <a:solidFill>
                <a:srgbClr val="C00000"/>
              </a:solidFill>
            </a:endParaRPr>
          </a:p>
          <a:p>
            <a:r>
              <a:rPr lang="en-US" i="1" dirty="0">
                <a:solidFill>
                  <a:srgbClr val="C00000"/>
                </a:solidFill>
              </a:rPr>
              <a:t>    def adder(</a:t>
            </a:r>
            <a:r>
              <a:rPr lang="en-US" i="1" dirty="0" err="1">
                <a:solidFill>
                  <a:srgbClr val="C00000"/>
                </a:solidFill>
              </a:rPr>
              <a:t>self,x</a:t>
            </a:r>
            <a:r>
              <a:rPr lang="en-US" i="1" dirty="0">
                <a:solidFill>
                  <a:srgbClr val="C00000"/>
                </a:solidFill>
              </a:rPr>
              <a:t>):</a:t>
            </a:r>
          </a:p>
          <a:p>
            <a:r>
              <a:rPr lang="en-US" i="1" dirty="0">
                <a:solidFill>
                  <a:srgbClr val="C00000"/>
                </a:solidFill>
              </a:rPr>
              <a:t>        return </a:t>
            </a:r>
            <a:r>
              <a:rPr lang="en-US" i="1" dirty="0" err="1">
                <a:solidFill>
                  <a:srgbClr val="C00000"/>
                </a:solidFill>
              </a:rPr>
              <a:t>self.add</a:t>
            </a:r>
            <a:r>
              <a:rPr lang="en-US" i="1" dirty="0">
                <a:solidFill>
                  <a:srgbClr val="C00000"/>
                </a:solidFill>
              </a:rPr>
              <a:t>  + x</a:t>
            </a:r>
          </a:p>
          <a:p>
            <a:endParaRPr lang="en-US" i="1" dirty="0">
              <a:solidFill>
                <a:srgbClr val="C00000"/>
              </a:solidFill>
            </a:endParaRPr>
          </a:p>
          <a:p>
            <a:endParaRPr lang="en-US" i="1" dirty="0">
              <a:solidFill>
                <a:srgbClr val="C00000"/>
              </a:solidFill>
            </a:endParaRPr>
          </a:p>
          <a:p>
            <a:r>
              <a:rPr lang="en-US" i="1" dirty="0">
                <a:solidFill>
                  <a:srgbClr val="C00000"/>
                </a:solidFill>
              </a:rPr>
              <a:t>adder5 = </a:t>
            </a:r>
            <a:r>
              <a:rPr lang="en-US" i="1" dirty="0" err="1">
                <a:solidFill>
                  <a:srgbClr val="C00000"/>
                </a:solidFill>
              </a:rPr>
              <a:t>make_adder</a:t>
            </a:r>
            <a:r>
              <a:rPr lang="en-US" i="1" dirty="0">
                <a:solidFill>
                  <a:srgbClr val="C00000"/>
                </a:solidFill>
              </a:rPr>
              <a:t>(5)</a:t>
            </a:r>
          </a:p>
          <a:p>
            <a:endParaRPr lang="en-US" i="1" dirty="0">
              <a:solidFill>
                <a:srgbClr val="C00000"/>
              </a:solidFill>
            </a:endParaRPr>
          </a:p>
          <a:p>
            <a:r>
              <a:rPr lang="en-US" i="1" dirty="0">
                <a:solidFill>
                  <a:srgbClr val="C00000"/>
                </a:solidFill>
              </a:rPr>
              <a:t>adder5.adder(2)</a:t>
            </a:r>
          </a:p>
          <a:p>
            <a:endParaRPr lang="en-US" i="1" dirty="0">
              <a:solidFill>
                <a:srgbClr val="C00000"/>
              </a:solidFill>
            </a:endParaRPr>
          </a:p>
        </p:txBody>
      </p:sp>
      <p:sp>
        <p:nvSpPr>
          <p:cNvPr id="4" name="Slide Number Placeholder 3">
            <a:extLst>
              <a:ext uri="{FF2B5EF4-FFF2-40B4-BE49-F238E27FC236}">
                <a16:creationId xmlns:a16="http://schemas.microsoft.com/office/drawing/2014/main" id="{B62EE5C6-E909-4A1A-9518-B1F9DFFC4332}"/>
              </a:ext>
            </a:extLst>
          </p:cNvPr>
          <p:cNvSpPr>
            <a:spLocks noGrp="1"/>
          </p:cNvSpPr>
          <p:nvPr>
            <p:ph type="sldNum" sz="quarter" idx="10"/>
          </p:nvPr>
        </p:nvSpPr>
        <p:spPr/>
        <p:txBody>
          <a:bodyPr/>
          <a:lstStyle/>
          <a:p>
            <a:pPr>
              <a:defRPr/>
            </a:pPr>
            <a:fld id="{6DB1FBA9-0009-47E9-8D28-5B0116D2432D}" type="slidenum">
              <a:rPr lang="en-US" altLang="en-US" smtClean="0"/>
              <a:pPr>
                <a:defRPr/>
              </a:pPr>
              <a:t>647</a:t>
            </a:fld>
            <a:endParaRPr lang="en-US" altLang="en-US"/>
          </a:p>
        </p:txBody>
      </p:sp>
      <p:pic>
        <p:nvPicPr>
          <p:cNvPr id="6" name="Picture 5">
            <a:extLst>
              <a:ext uri="{FF2B5EF4-FFF2-40B4-BE49-F238E27FC236}">
                <a16:creationId xmlns:a16="http://schemas.microsoft.com/office/drawing/2014/main" id="{694A57A3-4B69-4EBB-A7A0-0902C3DB3254}"/>
              </a:ext>
            </a:extLst>
          </p:cNvPr>
          <p:cNvPicPr>
            <a:picLocks noChangeAspect="1"/>
          </p:cNvPicPr>
          <p:nvPr/>
        </p:nvPicPr>
        <p:blipFill>
          <a:blip r:embed="rId2"/>
          <a:stretch>
            <a:fillRect/>
          </a:stretch>
        </p:blipFill>
        <p:spPr>
          <a:xfrm>
            <a:off x="4572000" y="1828801"/>
            <a:ext cx="4267199" cy="4495800"/>
          </a:xfrm>
          <a:prstGeom prst="rect">
            <a:avLst/>
          </a:prstGeom>
        </p:spPr>
      </p:pic>
    </p:spTree>
    <p:extLst>
      <p:ext uri="{BB962C8B-B14F-4D97-AF65-F5344CB8AC3E}">
        <p14:creationId xmlns:p14="http://schemas.microsoft.com/office/powerpoint/2010/main" val="468765005"/>
      </p:ext>
    </p:extLst>
  </p:cSld>
  <p:clrMapOvr>
    <a:masterClrMapping/>
  </p:clrMapOvr>
  <p:transition spd="med"/>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Closures(cont)</a:t>
            </a:r>
          </a:p>
        </p:txBody>
      </p:sp>
      <p:sp>
        <p:nvSpPr>
          <p:cNvPr id="3" name="Content Placeholder 2"/>
          <p:cNvSpPr>
            <a:spLocks noGrp="1"/>
          </p:cNvSpPr>
          <p:nvPr>
            <p:ph idx="1"/>
          </p:nvPr>
        </p:nvSpPr>
        <p:spPr/>
        <p:txBody>
          <a:bodyPr/>
          <a:lstStyle/>
          <a:p>
            <a:r>
              <a:rPr lang="en-US" b="1" dirty="0">
                <a:solidFill>
                  <a:srgbClr val="C00000"/>
                </a:solidFill>
              </a:rPr>
              <a:t>Decorators</a:t>
            </a:r>
            <a:r>
              <a:rPr lang="en-US" dirty="0"/>
              <a:t> in Python (next section of our course) make an extensive use of closures as well</a:t>
            </a:r>
          </a:p>
          <a:p>
            <a:r>
              <a:rPr lang="en-US" dirty="0"/>
              <a:t> I want to point out that the values that get enclosed in the closure function can be found out</a:t>
            </a:r>
          </a:p>
          <a:p>
            <a:r>
              <a:rPr lang="en-US" b="1" dirty="0">
                <a:solidFill>
                  <a:srgbClr val="C00000"/>
                </a:solidFill>
              </a:rPr>
              <a:t>Closure functions </a:t>
            </a:r>
            <a:r>
              <a:rPr lang="en-US" dirty="0"/>
              <a:t>have  </a:t>
            </a:r>
            <a:r>
              <a:rPr lang="en-US" dirty="0">
                <a:solidFill>
                  <a:srgbClr val="C00000"/>
                </a:solidFill>
              </a:rPr>
              <a:t>__closure__ </a:t>
            </a:r>
            <a:r>
              <a:rPr lang="en-US" dirty="0"/>
              <a:t>attribute that returns a tuple of cell objects</a:t>
            </a:r>
          </a:p>
          <a:p>
            <a:r>
              <a:rPr lang="en-US" dirty="0"/>
              <a:t>In our previous example, </a:t>
            </a:r>
            <a:r>
              <a:rPr lang="en-US" dirty="0">
                <a:solidFill>
                  <a:srgbClr val="C00000"/>
                </a:solidFill>
              </a:rPr>
              <a:t>adder3</a:t>
            </a:r>
            <a:r>
              <a:rPr lang="en-US" b="1" dirty="0">
                <a:solidFill>
                  <a:srgbClr val="C00000"/>
                </a:solidFill>
              </a:rPr>
              <a:t> </a:t>
            </a:r>
            <a:r>
              <a:rPr lang="en-US" dirty="0"/>
              <a:t>and </a:t>
            </a:r>
            <a:r>
              <a:rPr lang="en-US" dirty="0">
                <a:solidFill>
                  <a:srgbClr val="C00000"/>
                </a:solidFill>
              </a:rPr>
              <a:t>adder5</a:t>
            </a:r>
            <a:r>
              <a:rPr lang="en-US" dirty="0"/>
              <a:t> are closures</a:t>
            </a:r>
          </a:p>
          <a:p>
            <a:endParaRPr lang="en-US" dirty="0"/>
          </a:p>
          <a:p>
            <a:endParaRPr lang="en-US" dirty="0"/>
          </a:p>
          <a:p>
            <a:r>
              <a:rPr lang="en-US" dirty="0"/>
              <a:t>The cell object has the attribute </a:t>
            </a:r>
            <a:r>
              <a:rPr lang="en-US" dirty="0" err="1">
                <a:solidFill>
                  <a:srgbClr val="C00000"/>
                </a:solidFill>
              </a:rPr>
              <a:t>cell_contents</a:t>
            </a:r>
            <a:r>
              <a:rPr lang="en-US" dirty="0"/>
              <a:t> which stores the closed value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648</a:t>
            </a:fld>
            <a:endParaRPr lang="en-US" altLang="en-US"/>
          </a:p>
        </p:txBody>
      </p:sp>
      <p:pic>
        <p:nvPicPr>
          <p:cNvPr id="7" name="Picture 6">
            <a:extLst>
              <a:ext uri="{FF2B5EF4-FFF2-40B4-BE49-F238E27FC236}">
                <a16:creationId xmlns:a16="http://schemas.microsoft.com/office/drawing/2014/main" id="{D303697E-381E-4D16-871E-5423C2155E26}"/>
              </a:ext>
            </a:extLst>
          </p:cNvPr>
          <p:cNvPicPr>
            <a:picLocks noChangeAspect="1"/>
          </p:cNvPicPr>
          <p:nvPr/>
        </p:nvPicPr>
        <p:blipFill>
          <a:blip r:embed="rId2"/>
          <a:stretch>
            <a:fillRect/>
          </a:stretch>
        </p:blipFill>
        <p:spPr>
          <a:xfrm>
            <a:off x="389295" y="3581400"/>
            <a:ext cx="7829550" cy="638175"/>
          </a:xfrm>
          <a:prstGeom prst="rect">
            <a:avLst/>
          </a:prstGeom>
        </p:spPr>
      </p:pic>
      <p:pic>
        <p:nvPicPr>
          <p:cNvPr id="8" name="Picture 7">
            <a:extLst>
              <a:ext uri="{FF2B5EF4-FFF2-40B4-BE49-F238E27FC236}">
                <a16:creationId xmlns:a16="http://schemas.microsoft.com/office/drawing/2014/main" id="{ADB8BD07-E0F8-458B-9C61-543F8B1010F3}"/>
              </a:ext>
            </a:extLst>
          </p:cNvPr>
          <p:cNvPicPr>
            <a:picLocks noChangeAspect="1"/>
          </p:cNvPicPr>
          <p:nvPr/>
        </p:nvPicPr>
        <p:blipFill>
          <a:blip r:embed="rId3"/>
          <a:stretch>
            <a:fillRect/>
          </a:stretch>
        </p:blipFill>
        <p:spPr>
          <a:xfrm>
            <a:off x="389294" y="4900613"/>
            <a:ext cx="7992705" cy="1500187"/>
          </a:xfrm>
          <a:prstGeom prst="rect">
            <a:avLst/>
          </a:prstGeom>
        </p:spPr>
      </p:pic>
    </p:spTree>
    <p:extLst>
      <p:ext uri="{BB962C8B-B14F-4D97-AF65-F5344CB8AC3E}">
        <p14:creationId xmlns:p14="http://schemas.microsoft.com/office/powerpoint/2010/main" val="366177237"/>
      </p:ext>
    </p:extLst>
  </p:cSld>
  <p:clrMapOvr>
    <a:masterClrMapping/>
  </p:clrMapOvr>
  <p:transition spd="med"/>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Decorators</a:t>
            </a:r>
          </a:p>
        </p:txBody>
      </p:sp>
      <p:sp>
        <p:nvSpPr>
          <p:cNvPr id="3" name="Content Placeholder 2"/>
          <p:cNvSpPr>
            <a:spLocks noGrp="1"/>
          </p:cNvSpPr>
          <p:nvPr>
            <p:ph idx="1"/>
          </p:nvPr>
        </p:nvSpPr>
        <p:spPr/>
        <p:txBody>
          <a:bodyPr/>
          <a:lstStyle/>
          <a:p>
            <a:r>
              <a:rPr lang="en-US" dirty="0"/>
              <a:t>A decorator takes in a </a:t>
            </a:r>
            <a:r>
              <a:rPr lang="en-US" dirty="0">
                <a:solidFill>
                  <a:srgbClr val="C00000"/>
                </a:solidFill>
              </a:rPr>
              <a:t>function</a:t>
            </a:r>
            <a:r>
              <a:rPr lang="en-US" dirty="0"/>
              <a:t>, </a:t>
            </a:r>
            <a:r>
              <a:rPr lang="en-US" dirty="0">
                <a:solidFill>
                  <a:srgbClr val="C00000"/>
                </a:solidFill>
              </a:rPr>
              <a:t>adds some functionality </a:t>
            </a:r>
            <a:r>
              <a:rPr lang="en-US" dirty="0"/>
              <a:t>and returns it (</a:t>
            </a:r>
            <a:r>
              <a:rPr lang="en-US" i="1" dirty="0"/>
              <a:t>it returns a function, a function that returns a function</a:t>
            </a:r>
            <a:r>
              <a:rPr lang="en-US" dirty="0"/>
              <a:t>)</a:t>
            </a:r>
          </a:p>
          <a:p>
            <a:r>
              <a:rPr lang="en-US" dirty="0"/>
              <a:t>In this section, you will learn how you can create a decorator and why you should use it</a:t>
            </a:r>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649</a:t>
            </a:fld>
            <a:endParaRPr lang="en-US" altLang="en-US"/>
          </a:p>
        </p:txBody>
      </p:sp>
      <p:pic>
        <p:nvPicPr>
          <p:cNvPr id="7" name="Picture 6">
            <a:extLst>
              <a:ext uri="{FF2B5EF4-FFF2-40B4-BE49-F238E27FC236}">
                <a16:creationId xmlns:a16="http://schemas.microsoft.com/office/drawing/2014/main" id="{F2208EE7-3A5F-4004-8607-C190E46F9A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90800"/>
            <a:ext cx="9144000" cy="3048000"/>
          </a:xfrm>
          <a:prstGeom prst="rect">
            <a:avLst/>
          </a:prstGeom>
        </p:spPr>
      </p:pic>
      <p:sp>
        <p:nvSpPr>
          <p:cNvPr id="6" name="Arrow: U-Turn 5">
            <a:hlinkClick r:id="rId3" action="ppaction://hlinksldjump"/>
            <a:extLst>
              <a:ext uri="{FF2B5EF4-FFF2-40B4-BE49-F238E27FC236}">
                <a16:creationId xmlns:a16="http://schemas.microsoft.com/office/drawing/2014/main" id="{C289921C-07C1-4618-B51B-257C261D1DA3}"/>
              </a:ext>
            </a:extLst>
          </p:cNvPr>
          <p:cNvSpPr/>
          <p:nvPr/>
        </p:nvSpPr>
        <p:spPr bwMode="auto">
          <a:xfrm>
            <a:off x="990600" y="6172200"/>
            <a:ext cx="457200" cy="228600"/>
          </a:xfrm>
          <a:prstGeom prst="uturnArrow">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1196975" marR="0" indent="-282575" algn="l" defTabSz="914400" rtl="0" eaLnBrk="1" fontAlgn="base" latinLnBrk="0" hangingPunct="1">
              <a:lnSpc>
                <a:spcPct val="100000"/>
              </a:lnSpc>
              <a:spcBef>
                <a:spcPts val="500"/>
              </a:spcBef>
              <a:spcAft>
                <a:spcPct val="0"/>
              </a:spcAft>
              <a:buClr>
                <a:srgbClr val="800080"/>
              </a:buClr>
              <a:buSzPct val="55000"/>
              <a:buFont typeface="Wingdings" panose="05000000000000000000" pitchFamily="2" charset="2"/>
              <a:buChar char="n"/>
              <a:tabLst/>
            </a:pPr>
            <a:endParaRPr kumimoji="0" lang="en-US" sz="2000" b="0" i="0" u="none" strike="noStrike" cap="none" normalizeH="0" baseline="0">
              <a:ln>
                <a:noFill/>
              </a:ln>
              <a:solidFill>
                <a:schemeClr val="tx1"/>
              </a:solidFill>
              <a:effectLst/>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595233533"/>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6"/>
          <p:cNvSpPr>
            <a:spLocks noGrp="1" noChangeArrowheads="1"/>
          </p:cNvSpPr>
          <p:nvPr>
            <p:ph type="sldNum" sz="quarter" idx="10"/>
          </p:nvPr>
        </p:nvSpPr>
        <p:spPr>
          <a:noFill/>
        </p:spPr>
        <p:txBody>
          <a:bodyPr/>
          <a:lstStyle>
            <a:lvl1pPr>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1pPr>
            <a:lvl2pPr marL="742950" indent="-28575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2pPr>
            <a:lvl3pPr marL="11430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3pPr>
            <a:lvl4pPr marL="16002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4pPr>
            <a:lvl5pPr marL="2057400" indent="-228600">
              <a:spcBef>
                <a:spcPts val="500"/>
              </a:spcBef>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anose="05000000000000000000" pitchFamily="2" charset="2"/>
              <a:buChar char="n"/>
              <a:defRPr sz="2000">
                <a:solidFill>
                  <a:schemeClr val="tx1"/>
                </a:solidFill>
                <a:latin typeface="Verdana" panose="020B0604030504040204" pitchFamily="34" charset="0"/>
                <a:cs typeface="Times New Roman" panose="02020603050405020304" pitchFamily="18" charset="0"/>
              </a:defRPr>
            </a:lvl9pPr>
          </a:lstStyle>
          <a:p>
            <a:pPr>
              <a:spcBef>
                <a:spcPct val="0"/>
              </a:spcBef>
              <a:buClrTx/>
              <a:buSzTx/>
              <a:buFontTx/>
              <a:buNone/>
            </a:pPr>
            <a:fld id="{2C9001B6-C0C1-496A-A1D5-E2DF79D17807}" type="slidenum">
              <a:rPr lang="en-US" altLang="en-US" sz="1400">
                <a:solidFill>
                  <a:schemeClr val="bg1"/>
                </a:solidFill>
                <a:latin typeface="Tahoma" panose="020B0604030504040204" pitchFamily="34" charset="0"/>
              </a:rPr>
              <a:pPr>
                <a:spcBef>
                  <a:spcPct val="0"/>
                </a:spcBef>
                <a:buClrTx/>
                <a:buSzTx/>
                <a:buFontTx/>
                <a:buNone/>
              </a:pPr>
              <a:t>65</a:t>
            </a:fld>
            <a:endParaRPr lang="en-US" altLang="en-US" sz="1400">
              <a:solidFill>
                <a:schemeClr val="bg1"/>
              </a:solidFill>
              <a:latin typeface="Tahoma" panose="020B0604030504040204" pitchFamily="34" charset="0"/>
            </a:endParaRPr>
          </a:p>
        </p:txBody>
      </p:sp>
      <p:sp>
        <p:nvSpPr>
          <p:cNvPr id="1491970" name="Rectangle 2"/>
          <p:cNvSpPr>
            <a:spLocks noGrp="1" noChangeArrowheads="1"/>
          </p:cNvSpPr>
          <p:nvPr>
            <p:ph type="title"/>
          </p:nvPr>
        </p:nvSpPr>
        <p:spPr/>
        <p:txBody>
          <a:bodyPr/>
          <a:lstStyle/>
          <a:p>
            <a:pPr eaLnBrk="1" hangingPunct="1">
              <a:defRPr/>
            </a:pPr>
            <a:r>
              <a:rPr lang="en-US" altLang="en-US" dirty="0"/>
              <a:t>STRINGS</a:t>
            </a:r>
          </a:p>
        </p:txBody>
      </p:sp>
      <p:sp>
        <p:nvSpPr>
          <p:cNvPr id="4" name="Arrow: U-Turn 3">
            <a:hlinkClick r:id="rId3" action="ppaction://hlinksldjump"/>
            <a:extLst>
              <a:ext uri="{FF2B5EF4-FFF2-40B4-BE49-F238E27FC236}">
                <a16:creationId xmlns:a16="http://schemas.microsoft.com/office/drawing/2014/main" id="{285F2149-8371-496A-B8D8-9F5D7643AAC3}"/>
              </a:ext>
            </a:extLst>
          </p:cNvPr>
          <p:cNvSpPr/>
          <p:nvPr/>
        </p:nvSpPr>
        <p:spPr bwMode="auto">
          <a:xfrm>
            <a:off x="1066800" y="5300662"/>
            <a:ext cx="457200" cy="228600"/>
          </a:xfrm>
          <a:prstGeom prst="uturnArrow">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1196975" marR="0" indent="-282575" algn="l" defTabSz="914400" rtl="0" eaLnBrk="1" fontAlgn="base" latinLnBrk="0" hangingPunct="1">
              <a:lnSpc>
                <a:spcPct val="100000"/>
              </a:lnSpc>
              <a:spcBef>
                <a:spcPts val="500"/>
              </a:spcBef>
              <a:spcAft>
                <a:spcPct val="0"/>
              </a:spcAft>
              <a:buClr>
                <a:srgbClr val="800080"/>
              </a:buClr>
              <a:buSzPct val="55000"/>
              <a:buFont typeface="Wingdings" panose="05000000000000000000" pitchFamily="2" charset="2"/>
              <a:buChar char="n"/>
              <a:tabLst/>
            </a:pPr>
            <a:endParaRPr kumimoji="0" lang="en-US" sz="2000" b="0" i="0" u="none" strike="noStrike" cap="none" normalizeH="0" baseline="0">
              <a:ln>
                <a:noFill/>
              </a:ln>
              <a:solidFill>
                <a:schemeClr val="tx1"/>
              </a:solidFill>
              <a:effectLst/>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291368479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Decorators(cont)</a:t>
            </a:r>
          </a:p>
        </p:txBody>
      </p:sp>
      <p:sp>
        <p:nvSpPr>
          <p:cNvPr id="3" name="Content Placeholder 2"/>
          <p:cNvSpPr>
            <a:spLocks noGrp="1"/>
          </p:cNvSpPr>
          <p:nvPr>
            <p:ph idx="1"/>
          </p:nvPr>
        </p:nvSpPr>
        <p:spPr/>
        <p:txBody>
          <a:bodyPr/>
          <a:lstStyle/>
          <a:p>
            <a:r>
              <a:rPr lang="en-US" dirty="0"/>
              <a:t>Python has an interesting feature called decorators to add functionality to an existing code</a:t>
            </a:r>
          </a:p>
          <a:p>
            <a:r>
              <a:rPr lang="en-US" dirty="0"/>
              <a:t>This is also called </a:t>
            </a:r>
            <a:r>
              <a:rPr lang="en-US" b="1" i="1" dirty="0">
                <a:solidFill>
                  <a:srgbClr val="C00000"/>
                </a:solidFill>
              </a:rPr>
              <a:t>metaprogramming</a:t>
            </a:r>
            <a:r>
              <a:rPr lang="en-US" b="1" dirty="0"/>
              <a:t> </a:t>
            </a:r>
            <a:r>
              <a:rPr lang="en-US" dirty="0"/>
              <a:t>as a part of the program tries to modify another part of the program at compile time</a:t>
            </a:r>
          </a:p>
          <a:p>
            <a:r>
              <a:rPr lang="en-US" b="1" dirty="0">
                <a:solidFill>
                  <a:srgbClr val="C00000"/>
                </a:solidFill>
              </a:rPr>
              <a:t>What you need to know before learning decorators?</a:t>
            </a:r>
          </a:p>
          <a:p>
            <a:r>
              <a:rPr lang="en-US" dirty="0"/>
              <a:t>In order to understand about </a:t>
            </a:r>
            <a:r>
              <a:rPr lang="en-US" dirty="0">
                <a:solidFill>
                  <a:srgbClr val="C00000"/>
                </a:solidFill>
              </a:rPr>
              <a:t>decorators</a:t>
            </a:r>
            <a:r>
              <a:rPr lang="en-US" dirty="0"/>
              <a:t>, we must first know a few basic things in Python</a:t>
            </a:r>
          </a:p>
          <a:p>
            <a:r>
              <a:rPr lang="en-US" dirty="0"/>
              <a:t>We must be comfortable with the fact that, everything in Python (Yes! Even classes), are </a:t>
            </a:r>
            <a:r>
              <a:rPr lang="en-US" dirty="0">
                <a:solidFill>
                  <a:srgbClr val="C00000"/>
                </a:solidFill>
                <a:hlinkClick r:id="rId2" tooltip="Python objects and class">
                  <a:extLst>
                    <a:ext uri="{A12FA001-AC4F-418D-AE19-62706E023703}">
                      <ahyp:hlinkClr xmlns:ahyp="http://schemas.microsoft.com/office/drawing/2018/hyperlinkcolor" val="tx"/>
                    </a:ext>
                  </a:extLst>
                </a:hlinkClick>
              </a:rPr>
              <a:t>objects</a:t>
            </a:r>
            <a:endParaRPr lang="en-US" dirty="0">
              <a:solidFill>
                <a:srgbClr val="C00000"/>
              </a:solidFill>
            </a:endParaRPr>
          </a:p>
          <a:p>
            <a:r>
              <a:rPr lang="en-US" dirty="0">
                <a:solidFill>
                  <a:srgbClr val="C00000"/>
                </a:solidFill>
              </a:rPr>
              <a:t>Names </a:t>
            </a:r>
            <a:r>
              <a:rPr lang="en-US" dirty="0"/>
              <a:t>that we define are simply identifiers bound to these objects</a:t>
            </a:r>
          </a:p>
          <a:p>
            <a:r>
              <a:rPr lang="en-US" dirty="0">
                <a:solidFill>
                  <a:srgbClr val="C00000"/>
                </a:solidFill>
                <a:hlinkClick r:id="rId3" tooltip="Python Functions">
                  <a:extLst>
                    <a:ext uri="{A12FA001-AC4F-418D-AE19-62706E023703}">
                      <ahyp:hlinkClr xmlns:ahyp="http://schemas.microsoft.com/office/drawing/2018/hyperlinkcolor" val="tx"/>
                    </a:ext>
                  </a:extLst>
                </a:hlinkClick>
              </a:rPr>
              <a:t>Functions</a:t>
            </a:r>
            <a:r>
              <a:rPr lang="en-US" dirty="0"/>
              <a:t> are no exceptions, they are objects too (with attributes)</a:t>
            </a:r>
          </a:p>
          <a:p>
            <a:r>
              <a:rPr lang="en-US" dirty="0"/>
              <a:t>Different names can be bound to the same function object</a:t>
            </a:r>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650</a:t>
            </a:fld>
            <a:endParaRPr lang="en-US" altLang="en-US"/>
          </a:p>
        </p:txBody>
      </p:sp>
    </p:spTree>
    <p:extLst>
      <p:ext uri="{BB962C8B-B14F-4D97-AF65-F5344CB8AC3E}">
        <p14:creationId xmlns:p14="http://schemas.microsoft.com/office/powerpoint/2010/main" val="209459371"/>
      </p:ext>
    </p:extLst>
  </p:cSld>
  <p:clrMapOvr>
    <a:masterClrMapping/>
  </p:clrMapOvr>
  <p:transition spd="med"/>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Decorators(cont)</a:t>
            </a:r>
          </a:p>
        </p:txBody>
      </p:sp>
      <p:sp>
        <p:nvSpPr>
          <p:cNvPr id="3" name="Content Placeholder 2"/>
          <p:cNvSpPr>
            <a:spLocks noGrp="1"/>
          </p:cNvSpPr>
          <p:nvPr>
            <p:ph idx="1"/>
          </p:nvPr>
        </p:nvSpPr>
        <p:spPr/>
        <p:txBody>
          <a:bodyPr/>
          <a:lstStyle/>
          <a:p>
            <a:r>
              <a:rPr lang="en-US" b="1" dirty="0"/>
              <a:t>Example</a:t>
            </a:r>
          </a:p>
          <a:p>
            <a:r>
              <a:rPr lang="en-US" dirty="0"/>
              <a:t>Execute the code below in your Python Console</a:t>
            </a:r>
          </a:p>
          <a:p>
            <a:r>
              <a:rPr lang="en-US" sz="1600" i="1" dirty="0" err="1">
                <a:solidFill>
                  <a:srgbClr val="C00000"/>
                </a:solidFill>
              </a:rPr>
              <a:t>def</a:t>
            </a:r>
            <a:r>
              <a:rPr lang="en-US" sz="1600" i="1" dirty="0">
                <a:solidFill>
                  <a:srgbClr val="C00000"/>
                </a:solidFill>
              </a:rPr>
              <a:t> first(</a:t>
            </a:r>
            <a:r>
              <a:rPr lang="en-US" sz="1600" i="1" dirty="0" err="1">
                <a:solidFill>
                  <a:srgbClr val="C00000"/>
                </a:solidFill>
              </a:rPr>
              <a:t>msg</a:t>
            </a:r>
            <a:r>
              <a:rPr lang="en-US" sz="1600" i="1" dirty="0">
                <a:solidFill>
                  <a:srgbClr val="C00000"/>
                </a:solidFill>
              </a:rPr>
              <a:t>):</a:t>
            </a:r>
          </a:p>
          <a:p>
            <a:r>
              <a:rPr lang="en-US" sz="1600" i="1" dirty="0">
                <a:solidFill>
                  <a:srgbClr val="C00000"/>
                </a:solidFill>
              </a:rPr>
              <a:t>    print(</a:t>
            </a:r>
            <a:r>
              <a:rPr lang="en-US" sz="1600" i="1" dirty="0" err="1">
                <a:solidFill>
                  <a:srgbClr val="C00000"/>
                </a:solidFill>
              </a:rPr>
              <a:t>msg</a:t>
            </a:r>
            <a:r>
              <a:rPr lang="en-US" sz="1600" i="1" dirty="0">
                <a:solidFill>
                  <a:srgbClr val="C00000"/>
                </a:solidFill>
              </a:rPr>
              <a:t>)    </a:t>
            </a:r>
          </a:p>
          <a:p>
            <a:endParaRPr lang="en-US" sz="1600" i="1" dirty="0">
              <a:solidFill>
                <a:srgbClr val="C00000"/>
              </a:solidFill>
            </a:endParaRPr>
          </a:p>
          <a:p>
            <a:r>
              <a:rPr lang="en-US" sz="1600" i="1" dirty="0">
                <a:solidFill>
                  <a:srgbClr val="C00000"/>
                </a:solidFill>
              </a:rPr>
              <a:t>first("Hello")</a:t>
            </a:r>
          </a:p>
          <a:p>
            <a:endParaRPr lang="en-US" sz="1600" i="1" dirty="0">
              <a:solidFill>
                <a:srgbClr val="C00000"/>
              </a:solidFill>
            </a:endParaRPr>
          </a:p>
          <a:p>
            <a:r>
              <a:rPr lang="en-US" sz="1600" i="1" dirty="0">
                <a:solidFill>
                  <a:srgbClr val="C00000"/>
                </a:solidFill>
              </a:rPr>
              <a:t>second = first</a:t>
            </a:r>
          </a:p>
          <a:p>
            <a:r>
              <a:rPr lang="en-US" sz="1600" i="1" dirty="0">
                <a:solidFill>
                  <a:srgbClr val="C00000"/>
                </a:solidFill>
              </a:rPr>
              <a:t>second("Hello")</a:t>
            </a:r>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651</a:t>
            </a:fld>
            <a:endParaRPr lang="en-US" altLang="en-US"/>
          </a:p>
        </p:txBody>
      </p:sp>
      <p:pic>
        <p:nvPicPr>
          <p:cNvPr id="5" name="Picture 4"/>
          <p:cNvPicPr>
            <a:picLocks noChangeAspect="1"/>
          </p:cNvPicPr>
          <p:nvPr/>
        </p:nvPicPr>
        <p:blipFill>
          <a:blip r:embed="rId2"/>
          <a:stretch>
            <a:fillRect/>
          </a:stretch>
        </p:blipFill>
        <p:spPr>
          <a:xfrm>
            <a:off x="228600" y="4038600"/>
            <a:ext cx="6067425" cy="2595716"/>
          </a:xfrm>
          <a:prstGeom prst="rect">
            <a:avLst/>
          </a:prstGeom>
        </p:spPr>
      </p:pic>
    </p:spTree>
    <p:extLst>
      <p:ext uri="{BB962C8B-B14F-4D97-AF65-F5344CB8AC3E}">
        <p14:creationId xmlns:p14="http://schemas.microsoft.com/office/powerpoint/2010/main" val="70588989"/>
      </p:ext>
    </p:extLst>
  </p:cSld>
  <p:clrMapOvr>
    <a:masterClrMapping/>
  </p:clrMapOvr>
  <p:transition spd="med"/>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Decorators(cont)</a:t>
            </a:r>
          </a:p>
        </p:txBody>
      </p:sp>
      <p:sp>
        <p:nvSpPr>
          <p:cNvPr id="3" name="Content Placeholder 2"/>
          <p:cNvSpPr>
            <a:spLocks noGrp="1"/>
          </p:cNvSpPr>
          <p:nvPr>
            <p:ph idx="1"/>
          </p:nvPr>
        </p:nvSpPr>
        <p:spPr/>
        <p:txBody>
          <a:bodyPr/>
          <a:lstStyle/>
          <a:p>
            <a:r>
              <a:rPr lang="en-US" sz="1800" dirty="0"/>
              <a:t>When you run the code, both functions first and second gives same output</a:t>
            </a:r>
          </a:p>
          <a:p>
            <a:r>
              <a:rPr lang="en-US" sz="1800" dirty="0"/>
              <a:t>Here, the names first and second refer to the same function object</a:t>
            </a:r>
          </a:p>
          <a:p>
            <a:r>
              <a:rPr lang="en-US" sz="1800" dirty="0"/>
              <a:t>Now things start getting weirder</a:t>
            </a:r>
          </a:p>
          <a:p>
            <a:r>
              <a:rPr lang="en-US" sz="1800" dirty="0"/>
              <a:t>Functions can be passed as arguments to another function</a:t>
            </a:r>
          </a:p>
          <a:p>
            <a:r>
              <a:rPr lang="en-US" sz="1800" dirty="0"/>
              <a:t>If you have used functions like map, filter and reduce in Python 2, then you already know about this</a:t>
            </a:r>
          </a:p>
          <a:p>
            <a:r>
              <a:rPr lang="en-US" sz="1800" dirty="0"/>
              <a:t>Functions that take other functions as arguments are also called </a:t>
            </a:r>
            <a:r>
              <a:rPr lang="en-US" sz="1800" b="1" dirty="0">
                <a:solidFill>
                  <a:srgbClr val="C00000"/>
                </a:solidFill>
                <a:effectLst>
                  <a:outerShdw blurRad="38100" dist="38100" dir="2700000" algn="tl">
                    <a:srgbClr val="000000">
                      <a:alpha val="43137"/>
                    </a:srgbClr>
                  </a:outerShdw>
                </a:effectLst>
              </a:rPr>
              <a:t>higher order functions</a:t>
            </a:r>
            <a:endParaRPr lang="en-US" sz="1800" dirty="0">
              <a:solidFill>
                <a:srgbClr val="C00000"/>
              </a:solidFill>
              <a:effectLst>
                <a:outerShdw blurRad="38100" dist="38100" dir="2700000" algn="tl">
                  <a:srgbClr val="000000">
                    <a:alpha val="43137"/>
                  </a:srgbClr>
                </a:outerShdw>
              </a:effectLst>
            </a:endParaRPr>
          </a:p>
          <a:p>
            <a:r>
              <a:rPr lang="en-US" sz="1800" dirty="0"/>
              <a:t>Here is an example of such a function (see the operate function)</a:t>
            </a:r>
          </a:p>
          <a:p>
            <a:r>
              <a:rPr lang="en-US" sz="1600" i="1" dirty="0" err="1">
                <a:solidFill>
                  <a:srgbClr val="C00000"/>
                </a:solidFill>
              </a:rPr>
              <a:t>def</a:t>
            </a:r>
            <a:r>
              <a:rPr lang="en-US" sz="1600" i="1" dirty="0">
                <a:solidFill>
                  <a:srgbClr val="C00000"/>
                </a:solidFill>
              </a:rPr>
              <a:t> </a:t>
            </a:r>
            <a:r>
              <a:rPr lang="en-US" sz="1600" i="1" dirty="0" err="1">
                <a:solidFill>
                  <a:srgbClr val="C00000"/>
                </a:solidFill>
              </a:rPr>
              <a:t>inc</a:t>
            </a:r>
            <a:r>
              <a:rPr lang="en-US" sz="1600" i="1" dirty="0">
                <a:solidFill>
                  <a:srgbClr val="C00000"/>
                </a:solidFill>
              </a:rPr>
              <a:t>(x):</a:t>
            </a:r>
          </a:p>
          <a:p>
            <a:r>
              <a:rPr lang="en-US" sz="1600" i="1" dirty="0">
                <a:solidFill>
                  <a:srgbClr val="C00000"/>
                </a:solidFill>
              </a:rPr>
              <a:t>    return x + 1</a:t>
            </a:r>
          </a:p>
          <a:p>
            <a:endParaRPr lang="en-US" sz="1600" i="1" dirty="0">
              <a:solidFill>
                <a:srgbClr val="C00000"/>
              </a:solidFill>
            </a:endParaRPr>
          </a:p>
          <a:p>
            <a:r>
              <a:rPr lang="en-US" sz="1600" i="1" dirty="0" err="1">
                <a:solidFill>
                  <a:srgbClr val="C00000"/>
                </a:solidFill>
              </a:rPr>
              <a:t>def</a:t>
            </a:r>
            <a:r>
              <a:rPr lang="en-US" sz="1600" i="1" dirty="0">
                <a:solidFill>
                  <a:srgbClr val="C00000"/>
                </a:solidFill>
              </a:rPr>
              <a:t> </a:t>
            </a:r>
            <a:r>
              <a:rPr lang="en-US" sz="1600" i="1" dirty="0" err="1">
                <a:solidFill>
                  <a:srgbClr val="C00000"/>
                </a:solidFill>
              </a:rPr>
              <a:t>dec</a:t>
            </a:r>
            <a:r>
              <a:rPr lang="en-US" sz="1600" i="1" dirty="0">
                <a:solidFill>
                  <a:srgbClr val="C00000"/>
                </a:solidFill>
              </a:rPr>
              <a:t>(x):</a:t>
            </a:r>
          </a:p>
          <a:p>
            <a:r>
              <a:rPr lang="en-US" sz="1600" i="1" dirty="0">
                <a:solidFill>
                  <a:srgbClr val="C00000"/>
                </a:solidFill>
              </a:rPr>
              <a:t>    return x - 1</a:t>
            </a:r>
          </a:p>
          <a:p>
            <a:endParaRPr lang="en-US" sz="1600" i="1" dirty="0">
              <a:solidFill>
                <a:srgbClr val="C00000"/>
              </a:solidFill>
            </a:endParaRPr>
          </a:p>
          <a:p>
            <a:r>
              <a:rPr lang="en-US" sz="1600" i="1" dirty="0" err="1">
                <a:solidFill>
                  <a:srgbClr val="C00000"/>
                </a:solidFill>
              </a:rPr>
              <a:t>def</a:t>
            </a:r>
            <a:r>
              <a:rPr lang="en-US" sz="1600" i="1" dirty="0">
                <a:solidFill>
                  <a:srgbClr val="C00000"/>
                </a:solidFill>
              </a:rPr>
              <a:t> operate(</a:t>
            </a:r>
            <a:r>
              <a:rPr lang="en-US" sz="1600" i="1" dirty="0" err="1">
                <a:solidFill>
                  <a:srgbClr val="C00000"/>
                </a:solidFill>
              </a:rPr>
              <a:t>func</a:t>
            </a:r>
            <a:r>
              <a:rPr lang="en-US" sz="1600" i="1" dirty="0">
                <a:solidFill>
                  <a:srgbClr val="C00000"/>
                </a:solidFill>
              </a:rPr>
              <a:t>, x):</a:t>
            </a:r>
          </a:p>
          <a:p>
            <a:r>
              <a:rPr lang="en-US" sz="1600" i="1" dirty="0">
                <a:solidFill>
                  <a:srgbClr val="C00000"/>
                </a:solidFill>
              </a:rPr>
              <a:t>    result = </a:t>
            </a:r>
            <a:r>
              <a:rPr lang="en-US" sz="1600" i="1" dirty="0" err="1">
                <a:solidFill>
                  <a:srgbClr val="C00000"/>
                </a:solidFill>
              </a:rPr>
              <a:t>func</a:t>
            </a:r>
            <a:r>
              <a:rPr lang="en-US" sz="1600" i="1" dirty="0">
                <a:solidFill>
                  <a:srgbClr val="C00000"/>
                </a:solidFill>
              </a:rPr>
              <a:t>(x)</a:t>
            </a:r>
          </a:p>
          <a:p>
            <a:r>
              <a:rPr lang="en-US" sz="1600" i="1" dirty="0">
                <a:solidFill>
                  <a:srgbClr val="C00000"/>
                </a:solidFill>
              </a:rPr>
              <a:t>    return result</a:t>
            </a:r>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652</a:t>
            </a:fld>
            <a:endParaRPr lang="en-US" altLang="en-US"/>
          </a:p>
        </p:txBody>
      </p:sp>
    </p:spTree>
    <p:extLst>
      <p:ext uri="{BB962C8B-B14F-4D97-AF65-F5344CB8AC3E}">
        <p14:creationId xmlns:p14="http://schemas.microsoft.com/office/powerpoint/2010/main" val="806313603"/>
      </p:ext>
    </p:extLst>
  </p:cSld>
  <p:clrMapOvr>
    <a:masterClrMapping/>
  </p:clrMapOvr>
  <p:transition spd="med"/>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Decorators(cont)</a:t>
            </a:r>
          </a:p>
        </p:txBody>
      </p:sp>
      <p:sp>
        <p:nvSpPr>
          <p:cNvPr id="3" name="Content Placeholder 2"/>
          <p:cNvSpPr>
            <a:spLocks noGrp="1"/>
          </p:cNvSpPr>
          <p:nvPr>
            <p:ph idx="1"/>
          </p:nvPr>
        </p:nvSpPr>
        <p:spPr/>
        <p:txBody>
          <a:bodyPr/>
          <a:lstStyle/>
          <a:p>
            <a:r>
              <a:rPr lang="en-US" dirty="0"/>
              <a:t>You should get the results below</a:t>
            </a:r>
          </a:p>
          <a:p>
            <a:endParaRPr lang="en-US" dirty="0"/>
          </a:p>
          <a:p>
            <a:endParaRPr lang="en-US" dirty="0"/>
          </a:p>
          <a:p>
            <a:endParaRPr lang="en-US" dirty="0"/>
          </a:p>
          <a:p>
            <a:endParaRPr lang="en-US" dirty="0"/>
          </a:p>
          <a:p>
            <a:endParaRPr lang="en-US" dirty="0"/>
          </a:p>
          <a:p>
            <a:r>
              <a:rPr lang="en-US" dirty="0"/>
              <a:t>Furthermore, a function can return another function (yes it can – strange isn’t it)</a:t>
            </a:r>
          </a:p>
          <a:p>
            <a:r>
              <a:rPr lang="en-US" dirty="0">
                <a:solidFill>
                  <a:srgbClr val="C00000"/>
                </a:solidFill>
              </a:rPr>
              <a:t>Example</a:t>
            </a:r>
          </a:p>
          <a:p>
            <a:r>
              <a:rPr lang="en-US" sz="1800" i="1" dirty="0" err="1">
                <a:solidFill>
                  <a:srgbClr val="C00000"/>
                </a:solidFill>
              </a:rPr>
              <a:t>def</a:t>
            </a:r>
            <a:r>
              <a:rPr lang="en-US" sz="1800" i="1" dirty="0">
                <a:solidFill>
                  <a:srgbClr val="C00000"/>
                </a:solidFill>
              </a:rPr>
              <a:t> </a:t>
            </a:r>
            <a:r>
              <a:rPr lang="en-US" sz="1800" i="1" dirty="0" err="1">
                <a:solidFill>
                  <a:srgbClr val="C00000"/>
                </a:solidFill>
              </a:rPr>
              <a:t>is_called</a:t>
            </a:r>
            <a:r>
              <a:rPr lang="en-US" sz="1800" i="1" dirty="0">
                <a:solidFill>
                  <a:srgbClr val="C00000"/>
                </a:solidFill>
              </a:rPr>
              <a:t>():</a:t>
            </a:r>
          </a:p>
          <a:p>
            <a:r>
              <a:rPr lang="en-US" sz="1800" i="1" dirty="0">
                <a:solidFill>
                  <a:srgbClr val="C00000"/>
                </a:solidFill>
              </a:rPr>
              <a:t>    </a:t>
            </a:r>
            <a:r>
              <a:rPr lang="en-US" sz="1800" i="1" dirty="0" err="1">
                <a:solidFill>
                  <a:srgbClr val="C00000"/>
                </a:solidFill>
              </a:rPr>
              <a:t>def</a:t>
            </a:r>
            <a:r>
              <a:rPr lang="en-US" sz="1800" i="1" dirty="0">
                <a:solidFill>
                  <a:srgbClr val="C00000"/>
                </a:solidFill>
              </a:rPr>
              <a:t> </a:t>
            </a:r>
            <a:r>
              <a:rPr lang="en-US" sz="1800" i="1" dirty="0" err="1">
                <a:solidFill>
                  <a:srgbClr val="C00000"/>
                </a:solidFill>
              </a:rPr>
              <a:t>is_returned</a:t>
            </a:r>
            <a:r>
              <a:rPr lang="en-US" sz="1800" i="1" dirty="0">
                <a:solidFill>
                  <a:srgbClr val="C00000"/>
                </a:solidFill>
              </a:rPr>
              <a:t>():</a:t>
            </a:r>
          </a:p>
          <a:p>
            <a:r>
              <a:rPr lang="en-US" sz="1800" i="1" dirty="0">
                <a:solidFill>
                  <a:srgbClr val="C00000"/>
                </a:solidFill>
              </a:rPr>
              <a:t>        print("Hello")</a:t>
            </a:r>
          </a:p>
          <a:p>
            <a:r>
              <a:rPr lang="en-US" sz="1800" i="1" dirty="0">
                <a:solidFill>
                  <a:srgbClr val="C00000"/>
                </a:solidFill>
              </a:rPr>
              <a:t>    return </a:t>
            </a:r>
            <a:r>
              <a:rPr lang="en-US" sz="1800" i="1" dirty="0" err="1">
                <a:solidFill>
                  <a:srgbClr val="C00000"/>
                </a:solidFill>
              </a:rPr>
              <a:t>is_returned</a:t>
            </a:r>
            <a:endParaRPr lang="en-US" sz="1800" i="1" dirty="0">
              <a:solidFill>
                <a:srgbClr val="C00000"/>
              </a:solidFill>
            </a:endParaRPr>
          </a:p>
          <a:p>
            <a:endParaRPr lang="en-US" sz="1800" i="1" dirty="0">
              <a:solidFill>
                <a:srgbClr val="C00000"/>
              </a:solidFill>
            </a:endParaRPr>
          </a:p>
          <a:p>
            <a:r>
              <a:rPr lang="en-US" sz="1800" i="1" dirty="0">
                <a:solidFill>
                  <a:srgbClr val="C00000"/>
                </a:solidFill>
              </a:rPr>
              <a:t>new = </a:t>
            </a:r>
            <a:r>
              <a:rPr lang="en-US" sz="1800" i="1" dirty="0" err="1">
                <a:solidFill>
                  <a:srgbClr val="C00000"/>
                </a:solidFill>
              </a:rPr>
              <a:t>is_called</a:t>
            </a:r>
            <a:r>
              <a:rPr lang="en-US" sz="1800" i="1" dirty="0">
                <a:solidFill>
                  <a:srgbClr val="C00000"/>
                </a:solidFill>
              </a:rPr>
              <a:t>()</a:t>
            </a:r>
          </a:p>
          <a:p>
            <a:r>
              <a:rPr lang="en-US" sz="1800" i="1" dirty="0">
                <a:solidFill>
                  <a:srgbClr val="C00000"/>
                </a:solidFill>
              </a:rPr>
              <a:t>new()</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653</a:t>
            </a:fld>
            <a:endParaRPr lang="en-US" altLang="en-US"/>
          </a:p>
        </p:txBody>
      </p:sp>
      <p:pic>
        <p:nvPicPr>
          <p:cNvPr id="6" name="Picture 5"/>
          <p:cNvPicPr>
            <a:picLocks noChangeAspect="1"/>
          </p:cNvPicPr>
          <p:nvPr/>
        </p:nvPicPr>
        <p:blipFill>
          <a:blip r:embed="rId2"/>
          <a:stretch>
            <a:fillRect/>
          </a:stretch>
        </p:blipFill>
        <p:spPr>
          <a:xfrm>
            <a:off x="304800" y="1524000"/>
            <a:ext cx="4514850" cy="1562100"/>
          </a:xfrm>
          <a:prstGeom prst="rect">
            <a:avLst/>
          </a:prstGeom>
        </p:spPr>
      </p:pic>
    </p:spTree>
    <p:extLst>
      <p:ext uri="{BB962C8B-B14F-4D97-AF65-F5344CB8AC3E}">
        <p14:creationId xmlns:p14="http://schemas.microsoft.com/office/powerpoint/2010/main" val="2159442026"/>
      </p:ext>
    </p:extLst>
  </p:cSld>
  <p:clrMapOvr>
    <a:masterClrMapping/>
  </p:clrMapOvr>
  <p:transition spd="med"/>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Decorators(cont)</a:t>
            </a:r>
          </a:p>
        </p:txBody>
      </p:sp>
      <p:sp>
        <p:nvSpPr>
          <p:cNvPr id="3" name="Content Placeholder 2"/>
          <p:cNvSpPr>
            <a:spLocks noGrp="1"/>
          </p:cNvSpPr>
          <p:nvPr>
            <p:ph idx="1"/>
          </p:nvPr>
        </p:nvSpPr>
        <p:spPr/>
        <p:txBody>
          <a:bodyPr/>
          <a:lstStyle/>
          <a:p>
            <a:r>
              <a:rPr lang="en-US" dirty="0"/>
              <a:t>Here, </a:t>
            </a:r>
            <a:r>
              <a:rPr lang="en-US" dirty="0" err="1">
                <a:solidFill>
                  <a:srgbClr val="0070C0"/>
                </a:solidFill>
              </a:rPr>
              <a:t>is_returned</a:t>
            </a:r>
            <a:r>
              <a:rPr lang="en-US" dirty="0">
                <a:solidFill>
                  <a:srgbClr val="0070C0"/>
                </a:solidFill>
              </a:rPr>
              <a:t>() </a:t>
            </a:r>
            <a:r>
              <a:rPr lang="en-US" dirty="0"/>
              <a:t>is a nested function which is defined and returned, each time we call </a:t>
            </a:r>
            <a:r>
              <a:rPr lang="en-US" dirty="0" err="1">
                <a:solidFill>
                  <a:srgbClr val="0070C0"/>
                </a:solidFill>
              </a:rPr>
              <a:t>is_called</a:t>
            </a:r>
            <a:r>
              <a:rPr lang="en-US" dirty="0">
                <a:solidFill>
                  <a:srgbClr val="0070C0"/>
                </a:solidFill>
              </a:rPr>
              <a: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Finally we must know about </a:t>
            </a:r>
            <a:r>
              <a:rPr lang="en-US" dirty="0">
                <a:solidFill>
                  <a:srgbClr val="C00000"/>
                </a:solidFill>
                <a:hlinkClick r:id="rId2" tooltip="Python Closures">
                  <a:extLst>
                    <a:ext uri="{A12FA001-AC4F-418D-AE19-62706E023703}">
                      <ahyp:hlinkClr xmlns:ahyp="http://schemas.microsoft.com/office/drawing/2018/hyperlinkcolor" val="tx"/>
                    </a:ext>
                  </a:extLst>
                </a:hlinkClick>
              </a:rPr>
              <a:t>closures in Python</a:t>
            </a:r>
            <a:endParaRPr lang="en-US" dirty="0">
              <a:solidFill>
                <a:srgbClr val="C00000"/>
              </a:solidFill>
            </a:endParaRP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654</a:t>
            </a:fld>
            <a:endParaRPr lang="en-US" altLang="en-US"/>
          </a:p>
        </p:txBody>
      </p:sp>
      <p:pic>
        <p:nvPicPr>
          <p:cNvPr id="5" name="Picture 4"/>
          <p:cNvPicPr>
            <a:picLocks noChangeAspect="1"/>
          </p:cNvPicPr>
          <p:nvPr/>
        </p:nvPicPr>
        <p:blipFill>
          <a:blip r:embed="rId3"/>
          <a:stretch>
            <a:fillRect/>
          </a:stretch>
        </p:blipFill>
        <p:spPr>
          <a:xfrm>
            <a:off x="1604962" y="2105025"/>
            <a:ext cx="5934075" cy="2647950"/>
          </a:xfrm>
          <a:prstGeom prst="rect">
            <a:avLst/>
          </a:prstGeom>
        </p:spPr>
      </p:pic>
    </p:spTree>
    <p:extLst>
      <p:ext uri="{BB962C8B-B14F-4D97-AF65-F5344CB8AC3E}">
        <p14:creationId xmlns:p14="http://schemas.microsoft.com/office/powerpoint/2010/main" val="1476730617"/>
      </p:ext>
    </p:extLst>
  </p:cSld>
  <p:clrMapOvr>
    <a:masterClrMapping/>
  </p:clrMapOvr>
  <p:transition spd="med"/>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Decorators(cont)</a:t>
            </a:r>
          </a:p>
        </p:txBody>
      </p:sp>
      <p:sp>
        <p:nvSpPr>
          <p:cNvPr id="3" name="Content Placeholder 2"/>
          <p:cNvSpPr>
            <a:spLocks noGrp="1"/>
          </p:cNvSpPr>
          <p:nvPr>
            <p:ph idx="1"/>
          </p:nvPr>
        </p:nvSpPr>
        <p:spPr>
          <a:xfrm>
            <a:off x="0" y="1066800"/>
            <a:ext cx="9144000" cy="5791200"/>
          </a:xfrm>
        </p:spPr>
        <p:txBody>
          <a:bodyPr/>
          <a:lstStyle/>
          <a:p>
            <a:r>
              <a:rPr lang="en-US" sz="1600" b="1" dirty="0"/>
              <a:t>Getting back To decorators</a:t>
            </a:r>
          </a:p>
          <a:p>
            <a:r>
              <a:rPr lang="en-US" sz="1600" dirty="0"/>
              <a:t>Functions and methods are called callable as they can be called</a:t>
            </a:r>
          </a:p>
          <a:p>
            <a:r>
              <a:rPr lang="en-US" sz="1600" dirty="0"/>
              <a:t>In fact, any object which implements the special method </a:t>
            </a:r>
            <a:r>
              <a:rPr lang="en-US" sz="1600" dirty="0">
                <a:solidFill>
                  <a:srgbClr val="C00000"/>
                </a:solidFill>
              </a:rPr>
              <a:t>__call__() </a:t>
            </a:r>
            <a:r>
              <a:rPr lang="en-US" sz="1600" dirty="0"/>
              <a:t>is termed callable</a:t>
            </a:r>
          </a:p>
          <a:p>
            <a:r>
              <a:rPr lang="en-US" sz="1600" dirty="0"/>
              <a:t>So, in the most basic sense</a:t>
            </a:r>
            <a:r>
              <a:rPr lang="en-US" sz="1600" b="1" i="1" dirty="0"/>
              <a:t>, a decorator is a callable that returns a callable</a:t>
            </a:r>
          </a:p>
          <a:p>
            <a:r>
              <a:rPr lang="en-US" sz="1600" dirty="0"/>
              <a:t>Basically, a decorator takes in a function, adds some functionality and returns it</a:t>
            </a:r>
          </a:p>
          <a:p>
            <a:r>
              <a:rPr lang="en-US" sz="1800" dirty="0">
                <a:solidFill>
                  <a:srgbClr val="C00000"/>
                </a:solidFill>
              </a:rPr>
              <a:t>Example:</a:t>
            </a:r>
          </a:p>
          <a:p>
            <a:r>
              <a:rPr lang="en-US" sz="1400" i="1" dirty="0" err="1">
                <a:solidFill>
                  <a:srgbClr val="C00000"/>
                </a:solidFill>
              </a:rPr>
              <a:t>def</a:t>
            </a:r>
            <a:r>
              <a:rPr lang="en-US" sz="1400" i="1" dirty="0">
                <a:solidFill>
                  <a:srgbClr val="C00000"/>
                </a:solidFill>
              </a:rPr>
              <a:t> </a:t>
            </a:r>
            <a:r>
              <a:rPr lang="en-US" sz="1400" i="1" dirty="0" err="1">
                <a:solidFill>
                  <a:srgbClr val="C00000"/>
                </a:solidFill>
              </a:rPr>
              <a:t>make_pretty</a:t>
            </a:r>
            <a:r>
              <a:rPr lang="en-US" sz="1400" i="1" dirty="0">
                <a:solidFill>
                  <a:srgbClr val="C00000"/>
                </a:solidFill>
              </a:rPr>
              <a:t>(</a:t>
            </a:r>
            <a:r>
              <a:rPr lang="en-US" sz="1400" i="1" dirty="0" err="1">
                <a:solidFill>
                  <a:srgbClr val="C00000"/>
                </a:solidFill>
              </a:rPr>
              <a:t>func</a:t>
            </a:r>
            <a:r>
              <a:rPr lang="en-US" sz="1400" i="1" dirty="0">
                <a:solidFill>
                  <a:srgbClr val="C00000"/>
                </a:solidFill>
              </a:rPr>
              <a:t>):</a:t>
            </a:r>
          </a:p>
          <a:p>
            <a:r>
              <a:rPr lang="en-US" sz="1400" i="1" dirty="0">
                <a:solidFill>
                  <a:srgbClr val="C00000"/>
                </a:solidFill>
              </a:rPr>
              <a:t>    </a:t>
            </a:r>
            <a:r>
              <a:rPr lang="en-US" sz="1400" i="1" dirty="0" err="1">
                <a:solidFill>
                  <a:srgbClr val="C00000"/>
                </a:solidFill>
              </a:rPr>
              <a:t>def</a:t>
            </a:r>
            <a:r>
              <a:rPr lang="en-US" sz="1400" i="1" dirty="0">
                <a:solidFill>
                  <a:srgbClr val="C00000"/>
                </a:solidFill>
              </a:rPr>
              <a:t> inner():</a:t>
            </a:r>
          </a:p>
          <a:p>
            <a:r>
              <a:rPr lang="en-US" sz="1400" i="1" dirty="0">
                <a:solidFill>
                  <a:srgbClr val="C00000"/>
                </a:solidFill>
              </a:rPr>
              <a:t>        print("I got decorated")</a:t>
            </a:r>
          </a:p>
          <a:p>
            <a:r>
              <a:rPr lang="en-US" sz="1400" i="1" dirty="0">
                <a:solidFill>
                  <a:srgbClr val="C00000"/>
                </a:solidFill>
              </a:rPr>
              <a:t>        </a:t>
            </a:r>
            <a:r>
              <a:rPr lang="en-US" sz="1400" i="1" dirty="0" err="1">
                <a:solidFill>
                  <a:srgbClr val="C00000"/>
                </a:solidFill>
              </a:rPr>
              <a:t>func</a:t>
            </a:r>
            <a:r>
              <a:rPr lang="en-US" sz="1400" i="1" dirty="0">
                <a:solidFill>
                  <a:srgbClr val="C00000"/>
                </a:solidFill>
              </a:rPr>
              <a:t>()</a:t>
            </a:r>
          </a:p>
          <a:p>
            <a:r>
              <a:rPr lang="en-US" sz="1400" i="1" dirty="0">
                <a:solidFill>
                  <a:srgbClr val="C00000"/>
                </a:solidFill>
              </a:rPr>
              <a:t>    return inner</a:t>
            </a:r>
          </a:p>
          <a:p>
            <a:endParaRPr lang="en-US" sz="1400" i="1" dirty="0">
              <a:solidFill>
                <a:srgbClr val="C00000"/>
              </a:solidFill>
            </a:endParaRPr>
          </a:p>
          <a:p>
            <a:r>
              <a:rPr lang="en-US" sz="1400" i="1" dirty="0" err="1">
                <a:solidFill>
                  <a:srgbClr val="C00000"/>
                </a:solidFill>
              </a:rPr>
              <a:t>def</a:t>
            </a:r>
            <a:r>
              <a:rPr lang="en-US" sz="1400" i="1" dirty="0">
                <a:solidFill>
                  <a:srgbClr val="C00000"/>
                </a:solidFill>
              </a:rPr>
              <a:t> ordinary():</a:t>
            </a:r>
          </a:p>
          <a:p>
            <a:r>
              <a:rPr lang="en-US" sz="1400" i="1" dirty="0">
                <a:solidFill>
                  <a:srgbClr val="C00000"/>
                </a:solidFill>
              </a:rPr>
              <a:t>    print("I am ordinary")</a:t>
            </a:r>
          </a:p>
          <a:p>
            <a:endParaRPr lang="en-US" sz="1400" i="1" dirty="0">
              <a:solidFill>
                <a:srgbClr val="C00000"/>
              </a:solidFill>
            </a:endParaRPr>
          </a:p>
          <a:p>
            <a:r>
              <a:rPr lang="en-US" sz="1400" i="1" dirty="0">
                <a:solidFill>
                  <a:srgbClr val="C00000"/>
                </a:solidFill>
              </a:rPr>
              <a:t>ordinary()</a:t>
            </a:r>
          </a:p>
          <a:p>
            <a:r>
              <a:rPr lang="en-US" sz="1400" i="1" dirty="0">
                <a:solidFill>
                  <a:srgbClr val="C00000"/>
                </a:solidFill>
              </a:rPr>
              <a:t>pretty = </a:t>
            </a:r>
            <a:r>
              <a:rPr lang="en-US" sz="1400" i="1" dirty="0" err="1">
                <a:solidFill>
                  <a:srgbClr val="C00000"/>
                </a:solidFill>
              </a:rPr>
              <a:t>make_pretty</a:t>
            </a:r>
            <a:r>
              <a:rPr lang="en-US" sz="1400" i="1" dirty="0">
                <a:solidFill>
                  <a:srgbClr val="C00000"/>
                </a:solidFill>
              </a:rPr>
              <a:t>(ordinary)</a:t>
            </a:r>
          </a:p>
          <a:p>
            <a:r>
              <a:rPr lang="en-US" sz="1400" dirty="0">
                <a:solidFill>
                  <a:srgbClr val="C00000"/>
                </a:solidFill>
              </a:rPr>
              <a:t>pretty()</a:t>
            </a:r>
          </a:p>
          <a:p>
            <a:endParaRPr lang="en-US" dirty="0"/>
          </a:p>
          <a:p>
            <a:pPr marL="0" indent="0">
              <a:buNone/>
            </a:pPr>
            <a:endParaRPr lang="en-US" dirty="0"/>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655</a:t>
            </a:fld>
            <a:endParaRPr lang="en-US" altLang="en-US"/>
          </a:p>
        </p:txBody>
      </p:sp>
    </p:spTree>
    <p:extLst>
      <p:ext uri="{BB962C8B-B14F-4D97-AF65-F5344CB8AC3E}">
        <p14:creationId xmlns:p14="http://schemas.microsoft.com/office/powerpoint/2010/main" val="4240660301"/>
      </p:ext>
    </p:extLst>
  </p:cSld>
  <p:clrMapOvr>
    <a:masterClrMapping/>
  </p:clrMapOvr>
  <p:transition spd="med"/>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Decorators(cont)</a:t>
            </a:r>
          </a:p>
        </p:txBody>
      </p:sp>
      <p:sp>
        <p:nvSpPr>
          <p:cNvPr id="3" name="Content Placeholder 2"/>
          <p:cNvSpPr>
            <a:spLocks noGrp="1"/>
          </p:cNvSpPr>
          <p:nvPr>
            <p:ph idx="1"/>
          </p:nvPr>
        </p:nvSpPr>
        <p:spPr/>
        <p:txBody>
          <a:bodyPr/>
          <a:lstStyle/>
          <a:p>
            <a:r>
              <a:rPr lang="en-US" dirty="0"/>
              <a:t>Execute the code in your Python IDE</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656</a:t>
            </a:fld>
            <a:endParaRPr lang="en-US" altLang="en-US"/>
          </a:p>
        </p:txBody>
      </p:sp>
      <p:pic>
        <p:nvPicPr>
          <p:cNvPr id="5" name="Picture 4"/>
          <p:cNvPicPr>
            <a:picLocks noChangeAspect="1"/>
          </p:cNvPicPr>
          <p:nvPr/>
        </p:nvPicPr>
        <p:blipFill>
          <a:blip r:embed="rId2"/>
          <a:stretch>
            <a:fillRect/>
          </a:stretch>
        </p:blipFill>
        <p:spPr>
          <a:xfrm>
            <a:off x="533400" y="1490662"/>
            <a:ext cx="7505700" cy="4714875"/>
          </a:xfrm>
          <a:prstGeom prst="rect">
            <a:avLst/>
          </a:prstGeom>
        </p:spPr>
      </p:pic>
    </p:spTree>
    <p:extLst>
      <p:ext uri="{BB962C8B-B14F-4D97-AF65-F5344CB8AC3E}">
        <p14:creationId xmlns:p14="http://schemas.microsoft.com/office/powerpoint/2010/main" val="3891078177"/>
      </p:ext>
    </p:extLst>
  </p:cSld>
  <p:clrMapOvr>
    <a:masterClrMapping/>
  </p:clrMapOvr>
  <p:transition spd="med"/>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Decorators(cont)</a:t>
            </a:r>
          </a:p>
        </p:txBody>
      </p:sp>
      <p:sp>
        <p:nvSpPr>
          <p:cNvPr id="3" name="Content Placeholder 2"/>
          <p:cNvSpPr>
            <a:spLocks noGrp="1"/>
          </p:cNvSpPr>
          <p:nvPr>
            <p:ph idx="1"/>
          </p:nvPr>
        </p:nvSpPr>
        <p:spPr/>
        <p:txBody>
          <a:bodyPr/>
          <a:lstStyle/>
          <a:p>
            <a:r>
              <a:rPr lang="en-US" dirty="0"/>
              <a:t>The function </a:t>
            </a:r>
            <a:r>
              <a:rPr lang="en-US" b="1" dirty="0">
                <a:solidFill>
                  <a:srgbClr val="C00000"/>
                </a:solidFill>
              </a:rPr>
              <a:t>ordinary()</a:t>
            </a:r>
            <a:r>
              <a:rPr lang="en-US" dirty="0">
                <a:solidFill>
                  <a:srgbClr val="C00000"/>
                </a:solidFill>
              </a:rPr>
              <a:t> </a:t>
            </a:r>
            <a:r>
              <a:rPr lang="en-US" dirty="0"/>
              <a:t>got decorated and the returned function was given the name </a:t>
            </a:r>
            <a:r>
              <a:rPr lang="en-US" b="1" dirty="0">
                <a:solidFill>
                  <a:srgbClr val="C00000"/>
                </a:solidFill>
              </a:rPr>
              <a:t>pretty</a:t>
            </a:r>
          </a:p>
          <a:p>
            <a:r>
              <a:rPr lang="en-US" dirty="0"/>
              <a:t>We can see that the decorator function added some new functionality to the original function</a:t>
            </a:r>
          </a:p>
          <a:p>
            <a:r>
              <a:rPr lang="en-US" dirty="0">
                <a:solidFill>
                  <a:srgbClr val="C00000"/>
                </a:solidFill>
              </a:rPr>
              <a:t>This is similar to packing a gift</a:t>
            </a:r>
          </a:p>
          <a:p>
            <a:r>
              <a:rPr lang="en-US" dirty="0">
                <a:solidFill>
                  <a:srgbClr val="C00000"/>
                </a:solidFill>
              </a:rPr>
              <a:t>The decorator acts as a wrapper</a:t>
            </a:r>
          </a:p>
          <a:p>
            <a:r>
              <a:rPr lang="en-US" dirty="0"/>
              <a:t>The nature of the object that got decorated (actual gift inside) does not alter</a:t>
            </a:r>
          </a:p>
          <a:p>
            <a:r>
              <a:rPr lang="en-US" dirty="0"/>
              <a:t>But now, it looks pretty (since it got decorated) </a:t>
            </a:r>
            <a:r>
              <a:rPr lang="en-US" dirty="0">
                <a:sym typeface="Wingdings" panose="05000000000000000000" pitchFamily="2" charset="2"/>
              </a:rPr>
              <a:t></a:t>
            </a:r>
          </a:p>
          <a:p>
            <a:r>
              <a:rPr lang="en-US" dirty="0">
                <a:sym typeface="Wingdings" panose="05000000000000000000" pitchFamily="2" charset="2"/>
              </a:rPr>
              <a:t>In Python the standard is to reassign the function as,</a:t>
            </a:r>
          </a:p>
          <a:p>
            <a:r>
              <a:rPr lang="en-US" i="1" dirty="0">
                <a:solidFill>
                  <a:srgbClr val="C00000"/>
                </a:solidFill>
                <a:highlight>
                  <a:srgbClr val="FFFF00"/>
                </a:highlight>
                <a:sym typeface="Wingdings" panose="05000000000000000000" pitchFamily="2" charset="2"/>
              </a:rPr>
              <a:t>ordinary = </a:t>
            </a:r>
            <a:r>
              <a:rPr lang="en-US" i="1" dirty="0" err="1">
                <a:solidFill>
                  <a:srgbClr val="C00000"/>
                </a:solidFill>
                <a:highlight>
                  <a:srgbClr val="FFFF00"/>
                </a:highlight>
                <a:sym typeface="Wingdings" panose="05000000000000000000" pitchFamily="2" charset="2"/>
              </a:rPr>
              <a:t>make_pretty</a:t>
            </a:r>
            <a:r>
              <a:rPr lang="en-US" i="1" dirty="0">
                <a:solidFill>
                  <a:srgbClr val="C00000"/>
                </a:solidFill>
                <a:highlight>
                  <a:srgbClr val="FFFF00"/>
                </a:highlight>
                <a:sym typeface="Wingdings" panose="05000000000000000000" pitchFamily="2" charset="2"/>
              </a:rPr>
              <a:t>(ordinary)</a:t>
            </a:r>
          </a:p>
          <a:p>
            <a:r>
              <a:rPr lang="en-US" dirty="0">
                <a:sym typeface="Wingdings" panose="05000000000000000000" pitchFamily="2" charset="2"/>
              </a:rPr>
              <a:t>This is a common construct and for this reason, Python has a syntax to simplify this</a:t>
            </a:r>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657</a:t>
            </a:fld>
            <a:endParaRPr lang="en-US" altLang="en-US"/>
          </a:p>
        </p:txBody>
      </p:sp>
    </p:spTree>
    <p:extLst>
      <p:ext uri="{BB962C8B-B14F-4D97-AF65-F5344CB8AC3E}">
        <p14:creationId xmlns:p14="http://schemas.microsoft.com/office/powerpoint/2010/main" val="1500385331"/>
      </p:ext>
    </p:extLst>
  </p:cSld>
  <p:clrMapOvr>
    <a:masterClrMapping/>
  </p:clrMapOvr>
  <p:transition spd="med"/>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Decorators(cont)</a:t>
            </a:r>
          </a:p>
        </p:txBody>
      </p:sp>
      <p:sp>
        <p:nvSpPr>
          <p:cNvPr id="3" name="Content Placeholder 2"/>
          <p:cNvSpPr>
            <a:spLocks noGrp="1"/>
          </p:cNvSpPr>
          <p:nvPr>
            <p:ph idx="1"/>
          </p:nvPr>
        </p:nvSpPr>
        <p:spPr/>
        <p:txBody>
          <a:bodyPr/>
          <a:lstStyle/>
          <a:p>
            <a:r>
              <a:rPr lang="en-US" dirty="0"/>
              <a:t>We can use the </a:t>
            </a:r>
            <a:r>
              <a:rPr lang="en-US" dirty="0">
                <a:solidFill>
                  <a:srgbClr val="C00000"/>
                </a:solidFill>
              </a:rPr>
              <a:t>@</a:t>
            </a:r>
            <a:r>
              <a:rPr lang="en-US" dirty="0"/>
              <a:t> symbol along with the name of the decorator function and place it above the definition of the function to be decorated</a:t>
            </a:r>
          </a:p>
          <a:p>
            <a:r>
              <a:rPr lang="en-US" dirty="0"/>
              <a:t>For example,</a:t>
            </a:r>
          </a:p>
          <a:p>
            <a:r>
              <a:rPr lang="en-US" dirty="0">
                <a:solidFill>
                  <a:srgbClr val="C00000"/>
                </a:solidFill>
              </a:rPr>
              <a:t>@</a:t>
            </a:r>
            <a:r>
              <a:rPr lang="en-US" dirty="0" err="1">
                <a:solidFill>
                  <a:srgbClr val="C00000"/>
                </a:solidFill>
              </a:rPr>
              <a:t>make_pretty</a:t>
            </a:r>
            <a:endParaRPr lang="en-US" dirty="0">
              <a:solidFill>
                <a:srgbClr val="C00000"/>
              </a:solidFill>
            </a:endParaRPr>
          </a:p>
          <a:p>
            <a:r>
              <a:rPr lang="en-US" dirty="0" err="1">
                <a:solidFill>
                  <a:srgbClr val="C00000"/>
                </a:solidFill>
              </a:rPr>
              <a:t>def</a:t>
            </a:r>
            <a:r>
              <a:rPr lang="en-US" dirty="0">
                <a:solidFill>
                  <a:srgbClr val="C00000"/>
                </a:solidFill>
              </a:rPr>
              <a:t> ordinary():</a:t>
            </a:r>
          </a:p>
          <a:p>
            <a:r>
              <a:rPr lang="en-US" dirty="0">
                <a:solidFill>
                  <a:srgbClr val="C00000"/>
                </a:solidFill>
              </a:rPr>
              <a:t>    print("I am ordinary")</a:t>
            </a:r>
          </a:p>
          <a:p>
            <a:endParaRPr lang="en-US" dirty="0">
              <a:solidFill>
                <a:srgbClr val="C00000"/>
              </a:solidFill>
            </a:endParaRPr>
          </a:p>
          <a:p>
            <a:r>
              <a:rPr lang="en-US" dirty="0"/>
              <a:t>is equivalent to</a:t>
            </a:r>
          </a:p>
          <a:p>
            <a:r>
              <a:rPr lang="en-US" dirty="0" err="1">
                <a:solidFill>
                  <a:srgbClr val="C00000"/>
                </a:solidFill>
              </a:rPr>
              <a:t>def</a:t>
            </a:r>
            <a:r>
              <a:rPr lang="en-US" dirty="0">
                <a:solidFill>
                  <a:srgbClr val="C00000"/>
                </a:solidFill>
              </a:rPr>
              <a:t> ordinary():</a:t>
            </a:r>
          </a:p>
          <a:p>
            <a:r>
              <a:rPr lang="en-US" dirty="0">
                <a:solidFill>
                  <a:srgbClr val="C00000"/>
                </a:solidFill>
              </a:rPr>
              <a:t>    print("I am ordinary")</a:t>
            </a:r>
          </a:p>
          <a:p>
            <a:r>
              <a:rPr lang="en-US" dirty="0">
                <a:solidFill>
                  <a:srgbClr val="C00000"/>
                </a:solidFill>
              </a:rPr>
              <a:t>ordinary = </a:t>
            </a:r>
            <a:r>
              <a:rPr lang="en-US" dirty="0" err="1">
                <a:solidFill>
                  <a:srgbClr val="C00000"/>
                </a:solidFill>
              </a:rPr>
              <a:t>make_pretty</a:t>
            </a:r>
            <a:r>
              <a:rPr lang="en-US" dirty="0">
                <a:solidFill>
                  <a:srgbClr val="C00000"/>
                </a:solidFill>
              </a:rPr>
              <a:t>(ordinary)</a:t>
            </a:r>
          </a:p>
          <a:p>
            <a:endParaRPr lang="en-US" dirty="0"/>
          </a:p>
          <a:p>
            <a:r>
              <a:rPr lang="en-US" dirty="0"/>
              <a:t>This is just a </a:t>
            </a:r>
            <a:r>
              <a:rPr lang="en-US" b="1" dirty="0">
                <a:solidFill>
                  <a:srgbClr val="C00000"/>
                </a:solidFill>
                <a:highlight>
                  <a:srgbClr val="FFFF00"/>
                </a:highlight>
              </a:rPr>
              <a:t>syntactic sugar </a:t>
            </a:r>
            <a:r>
              <a:rPr lang="en-US" dirty="0"/>
              <a:t>to implement decorators</a:t>
            </a:r>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658</a:t>
            </a:fld>
            <a:endParaRPr lang="en-US" altLang="en-US"/>
          </a:p>
        </p:txBody>
      </p:sp>
    </p:spTree>
    <p:extLst>
      <p:ext uri="{BB962C8B-B14F-4D97-AF65-F5344CB8AC3E}">
        <p14:creationId xmlns:p14="http://schemas.microsoft.com/office/powerpoint/2010/main" val="3997043980"/>
      </p:ext>
    </p:extLst>
  </p:cSld>
  <p:clrMapOvr>
    <a:masterClrMapping/>
  </p:clrMapOvr>
  <p:transition spd="med"/>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Decorators(cont)</a:t>
            </a:r>
          </a:p>
        </p:txBody>
      </p:sp>
      <p:sp>
        <p:nvSpPr>
          <p:cNvPr id="3" name="Content Placeholder 2"/>
          <p:cNvSpPr>
            <a:spLocks noGrp="1"/>
          </p:cNvSpPr>
          <p:nvPr>
            <p:ph idx="1"/>
          </p:nvPr>
        </p:nvSpPr>
        <p:spPr/>
        <p:txBody>
          <a:bodyPr/>
          <a:lstStyle/>
          <a:p>
            <a:r>
              <a:rPr lang="en-US" b="1" dirty="0">
                <a:solidFill>
                  <a:srgbClr val="C00000"/>
                </a:solidFill>
              </a:rPr>
              <a:t>Decorating Functions with Parameters</a:t>
            </a:r>
          </a:p>
          <a:p>
            <a:r>
              <a:rPr lang="en-US" dirty="0"/>
              <a:t>The previous decorator was simple, and will work with functions that did not have any </a:t>
            </a:r>
            <a:r>
              <a:rPr lang="en-US" dirty="0">
                <a:solidFill>
                  <a:srgbClr val="C00000"/>
                </a:solidFill>
              </a:rPr>
              <a:t>parameters</a:t>
            </a:r>
          </a:p>
          <a:p>
            <a:r>
              <a:rPr lang="en-US" dirty="0"/>
              <a:t>What if we had functions that took in </a:t>
            </a:r>
            <a:r>
              <a:rPr lang="en-US" dirty="0">
                <a:solidFill>
                  <a:srgbClr val="C00000"/>
                </a:solidFill>
              </a:rPr>
              <a:t>parameter</a:t>
            </a:r>
            <a:r>
              <a:rPr lang="en-US" dirty="0"/>
              <a:t>s like this one:</a:t>
            </a:r>
          </a:p>
          <a:p>
            <a:endParaRPr lang="en-US" sz="1600" i="1" dirty="0">
              <a:solidFill>
                <a:srgbClr val="C00000"/>
              </a:solidFill>
              <a:effectLst>
                <a:outerShdw blurRad="38100" dist="38100" dir="2700000" algn="tl">
                  <a:srgbClr val="000000">
                    <a:alpha val="43137"/>
                  </a:srgbClr>
                </a:outerShdw>
              </a:effectLst>
              <a:highlight>
                <a:srgbClr val="FFFF00"/>
              </a:highlight>
            </a:endParaRPr>
          </a:p>
          <a:p>
            <a:r>
              <a:rPr lang="en-US" sz="1600" i="1" dirty="0">
                <a:solidFill>
                  <a:srgbClr val="C00000"/>
                </a:solidFill>
                <a:highlight>
                  <a:srgbClr val="FFFF00"/>
                </a:highlight>
              </a:rPr>
              <a:t>def divide(a, b):</a:t>
            </a:r>
          </a:p>
          <a:p>
            <a:r>
              <a:rPr lang="en-US" sz="1600" i="1" dirty="0">
                <a:solidFill>
                  <a:srgbClr val="C00000"/>
                </a:solidFill>
                <a:highlight>
                  <a:srgbClr val="FFFF00"/>
                </a:highlight>
              </a:rPr>
              <a:t>    return a/b</a:t>
            </a:r>
          </a:p>
          <a:p>
            <a:endParaRPr lang="en-US" sz="1600" dirty="0">
              <a:solidFill>
                <a:srgbClr val="C00000"/>
              </a:solidFill>
            </a:endParaRPr>
          </a:p>
          <a:p>
            <a:endParaRPr lang="en-US" sz="1600" dirty="0"/>
          </a:p>
          <a:p>
            <a:endParaRPr lang="en-US" sz="1600" dirty="0"/>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659</a:t>
            </a:fld>
            <a:endParaRPr lang="en-US" altLang="en-US"/>
          </a:p>
        </p:txBody>
      </p:sp>
      <p:pic>
        <p:nvPicPr>
          <p:cNvPr id="5" name="Picture 4"/>
          <p:cNvPicPr>
            <a:picLocks noChangeAspect="1"/>
          </p:cNvPicPr>
          <p:nvPr/>
        </p:nvPicPr>
        <p:blipFill>
          <a:blip r:embed="rId2"/>
          <a:stretch>
            <a:fillRect/>
          </a:stretch>
        </p:blipFill>
        <p:spPr>
          <a:xfrm>
            <a:off x="304800" y="3733800"/>
            <a:ext cx="7772400" cy="3009900"/>
          </a:xfrm>
          <a:prstGeom prst="rect">
            <a:avLst/>
          </a:prstGeom>
        </p:spPr>
      </p:pic>
    </p:spTree>
    <p:extLst>
      <p:ext uri="{BB962C8B-B14F-4D97-AF65-F5344CB8AC3E}">
        <p14:creationId xmlns:p14="http://schemas.microsoft.com/office/powerpoint/2010/main" val="2813658149"/>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2D437-C161-46A2-AC0A-8EF82653A3B5}"/>
              </a:ext>
            </a:extLst>
          </p:cNvPr>
          <p:cNvSpPr>
            <a:spLocks noGrp="1"/>
          </p:cNvSpPr>
          <p:nvPr>
            <p:ph type="title"/>
          </p:nvPr>
        </p:nvSpPr>
        <p:spPr/>
        <p:txBody>
          <a:bodyPr/>
          <a:lstStyle/>
          <a:p>
            <a:r>
              <a:rPr lang="en-CA" dirty="0"/>
              <a:t>Strings</a:t>
            </a:r>
          </a:p>
        </p:txBody>
      </p:sp>
      <p:sp>
        <p:nvSpPr>
          <p:cNvPr id="3" name="Content Placeholder 2">
            <a:extLst>
              <a:ext uri="{FF2B5EF4-FFF2-40B4-BE49-F238E27FC236}">
                <a16:creationId xmlns:a16="http://schemas.microsoft.com/office/drawing/2014/main" id="{794CBFB3-08E0-422E-BEFA-79E94CEF7731}"/>
              </a:ext>
            </a:extLst>
          </p:cNvPr>
          <p:cNvSpPr>
            <a:spLocks noGrp="1"/>
          </p:cNvSpPr>
          <p:nvPr>
            <p:ph idx="1"/>
          </p:nvPr>
        </p:nvSpPr>
        <p:spPr/>
        <p:txBody>
          <a:bodyPr/>
          <a:lstStyle/>
          <a:p>
            <a:r>
              <a:rPr lang="en-US" b="1" dirty="0">
                <a:solidFill>
                  <a:srgbClr val="C00000"/>
                </a:solidFill>
                <a:effectLst>
                  <a:outerShdw blurRad="38100" dist="38100" dir="2700000" algn="tl">
                    <a:srgbClr val="000000">
                      <a:alpha val="43137"/>
                    </a:srgbClr>
                  </a:outerShdw>
                </a:effectLst>
              </a:rPr>
              <a:t>Strings</a:t>
            </a:r>
          </a:p>
          <a:p>
            <a:r>
              <a:rPr lang="en-US" dirty="0"/>
              <a:t>In addition to number and Boolean types, Python supports a large number of other, more complex, types</a:t>
            </a:r>
          </a:p>
          <a:p>
            <a:r>
              <a:rPr lang="en-US" dirty="0"/>
              <a:t>The Python string type, denoted </a:t>
            </a:r>
            <a:r>
              <a:rPr lang="en-US" b="1" dirty="0" err="1">
                <a:solidFill>
                  <a:srgbClr val="C00000"/>
                </a:solidFill>
              </a:rPr>
              <a:t>str</a:t>
            </a:r>
            <a:r>
              <a:rPr lang="en-US" b="1" dirty="0">
                <a:solidFill>
                  <a:srgbClr val="C00000"/>
                </a:solidFill>
              </a:rPr>
              <a:t>,</a:t>
            </a:r>
            <a:r>
              <a:rPr lang="en-US" dirty="0"/>
              <a:t> is used to represent and manipulate text data or, in other words, a sequence of characters, including blanks, punctuation, and various symbols</a:t>
            </a:r>
          </a:p>
          <a:p>
            <a:r>
              <a:rPr lang="en-US" dirty="0"/>
              <a:t>A string value is represented as a sequence of characters that is enclosed within quotes</a:t>
            </a:r>
          </a:p>
          <a:p>
            <a:r>
              <a:rPr lang="en-US" dirty="0">
                <a:solidFill>
                  <a:srgbClr val="C00000"/>
                </a:solidFill>
              </a:rPr>
              <a:t>s = ‘hello’ or</a:t>
            </a:r>
          </a:p>
          <a:p>
            <a:r>
              <a:rPr lang="en-US" dirty="0">
                <a:solidFill>
                  <a:srgbClr val="C00000"/>
                </a:solidFill>
              </a:rPr>
              <a:t>s = “hello”</a:t>
            </a:r>
          </a:p>
          <a:p>
            <a:r>
              <a:rPr lang="en-US" b="1" dirty="0">
                <a:solidFill>
                  <a:srgbClr val="C00000"/>
                </a:solidFill>
                <a:effectLst>
                  <a:outerShdw blurRad="38100" dist="38100" dir="2700000" algn="tl">
                    <a:srgbClr val="000000">
                      <a:alpha val="43137"/>
                    </a:srgbClr>
                  </a:outerShdw>
                </a:effectLst>
              </a:rPr>
              <a:t>String Operators </a:t>
            </a:r>
          </a:p>
          <a:p>
            <a:r>
              <a:rPr lang="en-US" dirty="0"/>
              <a:t>Python provides operators to process text (i.e., string values)</a:t>
            </a:r>
          </a:p>
          <a:p>
            <a:r>
              <a:rPr lang="en-US" dirty="0"/>
              <a:t>Like numbers, strings can be compared using </a:t>
            </a:r>
            <a:r>
              <a:rPr lang="en-US" dirty="0">
                <a:solidFill>
                  <a:srgbClr val="C00000"/>
                </a:solidFill>
              </a:rPr>
              <a:t>comparison operators: ==, !=, &lt; , &gt;, and so on</a:t>
            </a:r>
          </a:p>
          <a:p>
            <a:r>
              <a:rPr lang="en-US" dirty="0">
                <a:solidFill>
                  <a:srgbClr val="C00000"/>
                </a:solidFill>
              </a:rPr>
              <a:t>Operator ==, </a:t>
            </a:r>
            <a:r>
              <a:rPr lang="en-US" dirty="0"/>
              <a:t>for example, returns True if the strings on either side of the operator have the same value</a:t>
            </a:r>
            <a:endParaRPr lang="en-CA" dirty="0"/>
          </a:p>
        </p:txBody>
      </p:sp>
      <p:sp>
        <p:nvSpPr>
          <p:cNvPr id="4" name="Slide Number Placeholder 3">
            <a:extLst>
              <a:ext uri="{FF2B5EF4-FFF2-40B4-BE49-F238E27FC236}">
                <a16:creationId xmlns:a16="http://schemas.microsoft.com/office/drawing/2014/main" id="{BB090E31-4B62-49F4-A5C6-E62A04714A93}"/>
              </a:ext>
            </a:extLst>
          </p:cNvPr>
          <p:cNvSpPr>
            <a:spLocks noGrp="1"/>
          </p:cNvSpPr>
          <p:nvPr>
            <p:ph type="sldNum" sz="quarter" idx="10"/>
          </p:nvPr>
        </p:nvSpPr>
        <p:spPr/>
        <p:txBody>
          <a:bodyPr/>
          <a:lstStyle/>
          <a:p>
            <a:pPr>
              <a:defRPr/>
            </a:pPr>
            <a:fld id="{6DB1FBA9-0009-47E9-8D28-5B0116D2432D}" type="slidenum">
              <a:rPr lang="en-US" altLang="en-US" smtClean="0"/>
              <a:pPr>
                <a:defRPr/>
              </a:pPr>
              <a:t>66</a:t>
            </a:fld>
            <a:endParaRPr lang="en-US" altLang="en-US"/>
          </a:p>
        </p:txBody>
      </p:sp>
      <p:sp>
        <p:nvSpPr>
          <p:cNvPr id="5" name="TextBox 4">
            <a:extLst>
              <a:ext uri="{FF2B5EF4-FFF2-40B4-BE49-F238E27FC236}">
                <a16:creationId xmlns:a16="http://schemas.microsoft.com/office/drawing/2014/main" id="{0F9CF1AD-1929-4CA8-9C7B-221FB666956D}"/>
              </a:ext>
            </a:extLst>
          </p:cNvPr>
          <p:cNvSpPr txBox="1"/>
          <p:nvPr/>
        </p:nvSpPr>
        <p:spPr>
          <a:xfrm>
            <a:off x="4191000" y="3429000"/>
            <a:ext cx="4038600" cy="1323439"/>
          </a:xfrm>
          <a:prstGeom prst="rect">
            <a:avLst/>
          </a:prstGeom>
          <a:noFill/>
        </p:spPr>
        <p:txBody>
          <a:bodyPr wrap="square" rtlCol="0">
            <a:spAutoFit/>
          </a:bodyPr>
          <a:lstStyle/>
          <a:p>
            <a:r>
              <a:rPr lang="en-US" i="1" dirty="0">
                <a:solidFill>
                  <a:srgbClr val="C00000"/>
                </a:solidFill>
                <a:highlight>
                  <a:srgbClr val="FFFF00"/>
                </a:highlight>
              </a:rPr>
              <a:t>Warning</a:t>
            </a:r>
            <a:r>
              <a:rPr lang="en-US" dirty="0">
                <a:highlight>
                  <a:srgbClr val="FFFF00"/>
                </a:highlight>
              </a:rPr>
              <a:t>: Python will let you assign a value to </a:t>
            </a:r>
            <a:r>
              <a:rPr lang="en-US" dirty="0">
                <a:solidFill>
                  <a:srgbClr val="C00000"/>
                </a:solidFill>
                <a:highlight>
                  <a:srgbClr val="FFFF00"/>
                </a:highlight>
              </a:rPr>
              <a:t>str</a:t>
            </a:r>
            <a:r>
              <a:rPr lang="en-US" dirty="0">
                <a:highlight>
                  <a:srgbClr val="FFFF00"/>
                </a:highlight>
              </a:rPr>
              <a:t>, i.e.,  str=1</a:t>
            </a:r>
          </a:p>
          <a:p>
            <a:r>
              <a:rPr lang="en-US" dirty="0">
                <a:highlight>
                  <a:srgbClr val="FFFF00"/>
                </a:highlight>
              </a:rPr>
              <a:t>Never assign anything to </a:t>
            </a:r>
            <a:r>
              <a:rPr lang="en-US" dirty="0">
                <a:solidFill>
                  <a:srgbClr val="C00000"/>
                </a:solidFill>
                <a:highlight>
                  <a:srgbClr val="FFFF00"/>
                </a:highlight>
              </a:rPr>
              <a:t>str</a:t>
            </a:r>
          </a:p>
        </p:txBody>
      </p:sp>
    </p:spTree>
    <p:extLst>
      <p:ext uri="{BB962C8B-B14F-4D97-AF65-F5344CB8AC3E}">
        <p14:creationId xmlns:p14="http://schemas.microsoft.com/office/powerpoint/2010/main" val="3252593025"/>
      </p:ext>
    </p:extLst>
  </p:cSld>
  <p:clrMapOvr>
    <a:masterClrMapping/>
  </p:clrMapOvr>
  <p:transition spd="med"/>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Decorators(cont)</a:t>
            </a:r>
          </a:p>
        </p:txBody>
      </p:sp>
      <p:sp>
        <p:nvSpPr>
          <p:cNvPr id="3" name="Content Placeholder 2"/>
          <p:cNvSpPr>
            <a:spLocks noGrp="1"/>
          </p:cNvSpPr>
          <p:nvPr>
            <p:ph idx="1"/>
          </p:nvPr>
        </p:nvSpPr>
        <p:spPr/>
        <p:txBody>
          <a:bodyPr/>
          <a:lstStyle/>
          <a:p>
            <a:r>
              <a:rPr lang="en-US" dirty="0"/>
              <a:t>Now let's create a decorator to check for the case where an error occurred in the division step (i.e. a division by zero error)</a:t>
            </a:r>
          </a:p>
          <a:p>
            <a:r>
              <a:rPr lang="en-US" sz="1600" i="1" dirty="0" err="1">
                <a:solidFill>
                  <a:srgbClr val="C00000"/>
                </a:solidFill>
              </a:rPr>
              <a:t>def</a:t>
            </a:r>
            <a:r>
              <a:rPr lang="en-US" sz="1600" i="1" dirty="0">
                <a:solidFill>
                  <a:srgbClr val="C00000"/>
                </a:solidFill>
              </a:rPr>
              <a:t> </a:t>
            </a:r>
            <a:r>
              <a:rPr lang="en-US" sz="1600" i="1" dirty="0" err="1">
                <a:solidFill>
                  <a:srgbClr val="C00000"/>
                </a:solidFill>
              </a:rPr>
              <a:t>smart_divide</a:t>
            </a:r>
            <a:r>
              <a:rPr lang="en-US" sz="1600" i="1" dirty="0">
                <a:solidFill>
                  <a:srgbClr val="C00000"/>
                </a:solidFill>
              </a:rPr>
              <a:t>(</a:t>
            </a:r>
            <a:r>
              <a:rPr lang="en-US" sz="1600" i="1" dirty="0" err="1">
                <a:solidFill>
                  <a:srgbClr val="C00000"/>
                </a:solidFill>
              </a:rPr>
              <a:t>func</a:t>
            </a:r>
            <a:r>
              <a:rPr lang="en-US" sz="1600" i="1" dirty="0">
                <a:solidFill>
                  <a:srgbClr val="C00000"/>
                </a:solidFill>
              </a:rPr>
              <a:t>):</a:t>
            </a:r>
          </a:p>
          <a:p>
            <a:r>
              <a:rPr lang="en-US" sz="1600" i="1" dirty="0">
                <a:solidFill>
                  <a:srgbClr val="C00000"/>
                </a:solidFill>
              </a:rPr>
              <a:t>   </a:t>
            </a:r>
            <a:r>
              <a:rPr lang="en-US" sz="1600" i="1" dirty="0" err="1">
                <a:solidFill>
                  <a:srgbClr val="C00000"/>
                </a:solidFill>
              </a:rPr>
              <a:t>def</a:t>
            </a:r>
            <a:r>
              <a:rPr lang="en-US" sz="1600" i="1" dirty="0">
                <a:solidFill>
                  <a:srgbClr val="C00000"/>
                </a:solidFill>
              </a:rPr>
              <a:t> inner(</a:t>
            </a:r>
            <a:r>
              <a:rPr lang="en-US" sz="1600" i="1" dirty="0" err="1">
                <a:solidFill>
                  <a:srgbClr val="C00000"/>
                </a:solidFill>
              </a:rPr>
              <a:t>a,b</a:t>
            </a:r>
            <a:r>
              <a:rPr lang="en-US" sz="1600" i="1" dirty="0">
                <a:solidFill>
                  <a:srgbClr val="C00000"/>
                </a:solidFill>
              </a:rPr>
              <a:t>):</a:t>
            </a:r>
          </a:p>
          <a:p>
            <a:r>
              <a:rPr lang="en-US" sz="1600" i="1" dirty="0">
                <a:solidFill>
                  <a:srgbClr val="C00000"/>
                </a:solidFill>
              </a:rPr>
              <a:t>      print("I am going to </a:t>
            </a:r>
            <a:r>
              <a:rPr lang="en-US" sz="1600" i="1" dirty="0" err="1">
                <a:solidFill>
                  <a:srgbClr val="C00000"/>
                </a:solidFill>
              </a:rPr>
              <a:t>divide",a,"and",b</a:t>
            </a:r>
            <a:r>
              <a:rPr lang="en-US" sz="1600" i="1" dirty="0">
                <a:solidFill>
                  <a:srgbClr val="C00000"/>
                </a:solidFill>
              </a:rPr>
              <a:t>)</a:t>
            </a:r>
          </a:p>
          <a:p>
            <a:r>
              <a:rPr lang="en-US" sz="1600" i="1" dirty="0">
                <a:solidFill>
                  <a:srgbClr val="C00000"/>
                </a:solidFill>
              </a:rPr>
              <a:t>      if b == 0:</a:t>
            </a:r>
          </a:p>
          <a:p>
            <a:r>
              <a:rPr lang="en-US" sz="1600" i="1" dirty="0">
                <a:solidFill>
                  <a:srgbClr val="C00000"/>
                </a:solidFill>
              </a:rPr>
              <a:t>         print("Whoops! cannot divide")</a:t>
            </a:r>
          </a:p>
          <a:p>
            <a:r>
              <a:rPr lang="en-US" sz="1600" i="1" dirty="0">
                <a:solidFill>
                  <a:srgbClr val="C00000"/>
                </a:solidFill>
              </a:rPr>
              <a:t>         return</a:t>
            </a:r>
          </a:p>
          <a:p>
            <a:endParaRPr lang="en-US" sz="1600" i="1" dirty="0">
              <a:solidFill>
                <a:srgbClr val="C00000"/>
              </a:solidFill>
            </a:endParaRPr>
          </a:p>
          <a:p>
            <a:r>
              <a:rPr lang="en-US" sz="1600" i="1" dirty="0">
                <a:solidFill>
                  <a:srgbClr val="C00000"/>
                </a:solidFill>
              </a:rPr>
              <a:t>      return </a:t>
            </a:r>
            <a:r>
              <a:rPr lang="en-US" sz="1600" i="1" dirty="0" err="1">
                <a:solidFill>
                  <a:srgbClr val="C00000"/>
                </a:solidFill>
              </a:rPr>
              <a:t>func</a:t>
            </a:r>
            <a:r>
              <a:rPr lang="en-US" sz="1600" i="1" dirty="0">
                <a:solidFill>
                  <a:srgbClr val="C00000"/>
                </a:solidFill>
              </a:rPr>
              <a:t>(</a:t>
            </a:r>
            <a:r>
              <a:rPr lang="en-US" sz="1600" i="1" dirty="0" err="1">
                <a:solidFill>
                  <a:srgbClr val="C00000"/>
                </a:solidFill>
              </a:rPr>
              <a:t>a,b</a:t>
            </a:r>
            <a:r>
              <a:rPr lang="en-US" sz="1600" i="1" dirty="0">
                <a:solidFill>
                  <a:srgbClr val="C00000"/>
                </a:solidFill>
              </a:rPr>
              <a:t>)</a:t>
            </a:r>
          </a:p>
          <a:p>
            <a:r>
              <a:rPr lang="en-US" sz="1600" i="1" dirty="0">
                <a:solidFill>
                  <a:srgbClr val="C00000"/>
                </a:solidFill>
              </a:rPr>
              <a:t>   return inner</a:t>
            </a:r>
          </a:p>
          <a:p>
            <a:endParaRPr lang="en-US" sz="1600" dirty="0"/>
          </a:p>
          <a:p>
            <a:r>
              <a:rPr lang="en-US" sz="1600" i="1" dirty="0">
                <a:solidFill>
                  <a:srgbClr val="C00000"/>
                </a:solidFill>
              </a:rPr>
              <a:t>@</a:t>
            </a:r>
            <a:r>
              <a:rPr lang="en-US" sz="1600" i="1" dirty="0" err="1">
                <a:solidFill>
                  <a:srgbClr val="C00000"/>
                </a:solidFill>
              </a:rPr>
              <a:t>smart_divide</a:t>
            </a:r>
            <a:endParaRPr lang="en-US" sz="1600" i="1" dirty="0">
              <a:solidFill>
                <a:srgbClr val="C00000"/>
              </a:solidFill>
            </a:endParaRPr>
          </a:p>
          <a:p>
            <a:r>
              <a:rPr lang="en-US" sz="1600" i="1" dirty="0" err="1">
                <a:solidFill>
                  <a:srgbClr val="C00000"/>
                </a:solidFill>
              </a:rPr>
              <a:t>def</a:t>
            </a:r>
            <a:r>
              <a:rPr lang="en-US" sz="1600" i="1" dirty="0">
                <a:solidFill>
                  <a:srgbClr val="C00000"/>
                </a:solidFill>
              </a:rPr>
              <a:t> divide(</a:t>
            </a:r>
            <a:r>
              <a:rPr lang="en-US" sz="1600" i="1" dirty="0" err="1">
                <a:solidFill>
                  <a:srgbClr val="C00000"/>
                </a:solidFill>
              </a:rPr>
              <a:t>a,b</a:t>
            </a:r>
            <a:r>
              <a:rPr lang="en-US" sz="1600" i="1" dirty="0">
                <a:solidFill>
                  <a:srgbClr val="C00000"/>
                </a:solidFill>
              </a:rPr>
              <a:t>):</a:t>
            </a:r>
          </a:p>
          <a:p>
            <a:r>
              <a:rPr lang="en-US" sz="1600" i="1" dirty="0">
                <a:solidFill>
                  <a:srgbClr val="C00000"/>
                </a:solidFill>
              </a:rPr>
              <a:t>    return a/b</a:t>
            </a:r>
          </a:p>
          <a:p>
            <a:r>
              <a:rPr lang="en-US" dirty="0"/>
              <a:t>Type the code above into your Python IDE and execute the code</a:t>
            </a:r>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660</a:t>
            </a:fld>
            <a:endParaRPr lang="en-US" altLang="en-US"/>
          </a:p>
        </p:txBody>
      </p:sp>
    </p:spTree>
    <p:extLst>
      <p:ext uri="{BB962C8B-B14F-4D97-AF65-F5344CB8AC3E}">
        <p14:creationId xmlns:p14="http://schemas.microsoft.com/office/powerpoint/2010/main" val="1051949461"/>
      </p:ext>
    </p:extLst>
  </p:cSld>
  <p:clrMapOvr>
    <a:masterClrMapping/>
  </p:clrMapOvr>
  <p:transition spd="med"/>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Decorators(cont)</a:t>
            </a:r>
          </a:p>
        </p:txBody>
      </p:sp>
      <p:pic>
        <p:nvPicPr>
          <p:cNvPr id="5" name="Content Placeholder 4"/>
          <p:cNvPicPr>
            <a:picLocks noGrp="1" noChangeAspect="1"/>
          </p:cNvPicPr>
          <p:nvPr>
            <p:ph idx="1"/>
          </p:nvPr>
        </p:nvPicPr>
        <p:blipFill>
          <a:blip r:embed="rId2"/>
          <a:stretch>
            <a:fillRect/>
          </a:stretch>
        </p:blipFill>
        <p:spPr>
          <a:xfrm>
            <a:off x="381001" y="1066800"/>
            <a:ext cx="7647240" cy="5562600"/>
          </a:xfrm>
          <a:prstGeom prst="rect">
            <a:avLst/>
          </a:prstGeom>
        </p:spPr>
      </p:pic>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661</a:t>
            </a:fld>
            <a:endParaRPr lang="en-US" altLang="en-US"/>
          </a:p>
        </p:txBody>
      </p:sp>
    </p:spTree>
    <p:extLst>
      <p:ext uri="{BB962C8B-B14F-4D97-AF65-F5344CB8AC3E}">
        <p14:creationId xmlns:p14="http://schemas.microsoft.com/office/powerpoint/2010/main" val="3693879964"/>
      </p:ext>
    </p:extLst>
  </p:cSld>
  <p:clrMapOvr>
    <a:masterClrMapping/>
  </p:clrMapOvr>
  <p:transition spd="med"/>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Decorators(cont)</a:t>
            </a:r>
          </a:p>
        </p:txBody>
      </p:sp>
      <p:sp>
        <p:nvSpPr>
          <p:cNvPr id="3" name="Content Placeholder 2"/>
          <p:cNvSpPr>
            <a:spLocks noGrp="1"/>
          </p:cNvSpPr>
          <p:nvPr>
            <p:ph idx="1"/>
          </p:nvPr>
        </p:nvSpPr>
        <p:spPr/>
        <p:txBody>
          <a:bodyPr/>
          <a:lstStyle/>
          <a:p>
            <a:r>
              <a:rPr lang="en-US" dirty="0"/>
              <a:t>In this manner we can decorate functions that take parameters</a:t>
            </a:r>
          </a:p>
          <a:p>
            <a:r>
              <a:rPr lang="en-US" dirty="0">
                <a:solidFill>
                  <a:srgbClr val="C00000"/>
                </a:solidFill>
              </a:rPr>
              <a:t>You may have observed that parameters of the nested inner() function inside the decorator is same as the parameters of functions it decorates</a:t>
            </a:r>
          </a:p>
          <a:p>
            <a:r>
              <a:rPr lang="en-US" dirty="0"/>
              <a:t>Taking this into account, now we can make general decorators that work with any number of parameters</a:t>
            </a:r>
          </a:p>
          <a:p>
            <a:r>
              <a:rPr lang="en-US" dirty="0"/>
              <a:t>In Python, this magic is done as </a:t>
            </a:r>
            <a:r>
              <a:rPr lang="en-US" i="1" dirty="0">
                <a:solidFill>
                  <a:srgbClr val="C00000"/>
                </a:solidFill>
              </a:rPr>
              <a:t>function(*</a:t>
            </a:r>
            <a:r>
              <a:rPr lang="en-US" i="1" dirty="0" err="1">
                <a:solidFill>
                  <a:srgbClr val="C00000"/>
                </a:solidFill>
              </a:rPr>
              <a:t>args</a:t>
            </a:r>
            <a:r>
              <a:rPr lang="en-US" i="1" dirty="0">
                <a:solidFill>
                  <a:srgbClr val="C00000"/>
                </a:solidFill>
              </a:rPr>
              <a:t>, **</a:t>
            </a:r>
            <a:r>
              <a:rPr lang="en-US" i="1" dirty="0" err="1">
                <a:solidFill>
                  <a:srgbClr val="C00000"/>
                </a:solidFill>
              </a:rPr>
              <a:t>kwargs</a:t>
            </a:r>
            <a:r>
              <a:rPr lang="en-US" i="1" dirty="0">
                <a:solidFill>
                  <a:srgbClr val="C00000"/>
                </a:solidFill>
              </a:rPr>
              <a:t>)</a:t>
            </a:r>
          </a:p>
          <a:p>
            <a:r>
              <a:rPr lang="en-US" dirty="0"/>
              <a:t>With this way, </a:t>
            </a:r>
            <a:r>
              <a:rPr lang="en-US" dirty="0" err="1">
                <a:solidFill>
                  <a:srgbClr val="C00000"/>
                </a:solidFill>
              </a:rPr>
              <a:t>args</a:t>
            </a:r>
            <a:r>
              <a:rPr lang="en-US" dirty="0"/>
              <a:t> will be the tuple of </a:t>
            </a:r>
            <a:r>
              <a:rPr lang="en-US" dirty="0">
                <a:solidFill>
                  <a:srgbClr val="C00000"/>
                </a:solidFill>
              </a:rPr>
              <a:t>positional</a:t>
            </a:r>
            <a:r>
              <a:rPr lang="en-US" dirty="0"/>
              <a:t> arguments and </a:t>
            </a:r>
            <a:r>
              <a:rPr lang="en-US" dirty="0" err="1">
                <a:solidFill>
                  <a:srgbClr val="C00000"/>
                </a:solidFill>
              </a:rPr>
              <a:t>kwargs</a:t>
            </a:r>
            <a:r>
              <a:rPr lang="en-US" dirty="0">
                <a:solidFill>
                  <a:srgbClr val="C00000"/>
                </a:solidFill>
              </a:rPr>
              <a:t> </a:t>
            </a:r>
            <a:r>
              <a:rPr lang="en-US" dirty="0"/>
              <a:t>will be the dictionary of </a:t>
            </a:r>
            <a:r>
              <a:rPr lang="en-US" dirty="0">
                <a:solidFill>
                  <a:srgbClr val="C00000"/>
                </a:solidFill>
              </a:rPr>
              <a:t>keyword</a:t>
            </a:r>
            <a:r>
              <a:rPr lang="en-US" dirty="0"/>
              <a:t> arguments</a:t>
            </a:r>
          </a:p>
          <a:p>
            <a:r>
              <a:rPr lang="en-US" dirty="0"/>
              <a:t> </a:t>
            </a:r>
            <a:r>
              <a:rPr lang="en-US" dirty="0">
                <a:solidFill>
                  <a:srgbClr val="C00000"/>
                </a:solidFill>
                <a:highlight>
                  <a:srgbClr val="FFFF00"/>
                </a:highlight>
              </a:rPr>
              <a:t>An example of such decorator would be:</a:t>
            </a:r>
          </a:p>
          <a:p>
            <a:endParaRPr lang="en-US" dirty="0"/>
          </a:p>
          <a:p>
            <a:r>
              <a:rPr lang="en-US" sz="1600" i="1" dirty="0" err="1">
                <a:solidFill>
                  <a:srgbClr val="C00000"/>
                </a:solidFill>
              </a:rPr>
              <a:t>def</a:t>
            </a:r>
            <a:r>
              <a:rPr lang="en-US" sz="1600" i="1" dirty="0">
                <a:solidFill>
                  <a:srgbClr val="C00000"/>
                </a:solidFill>
              </a:rPr>
              <a:t> </a:t>
            </a:r>
            <a:r>
              <a:rPr lang="en-US" sz="1600" i="1" dirty="0" err="1">
                <a:solidFill>
                  <a:srgbClr val="C00000"/>
                </a:solidFill>
              </a:rPr>
              <a:t>works_for_all</a:t>
            </a:r>
            <a:r>
              <a:rPr lang="en-US" sz="1600" i="1" dirty="0">
                <a:solidFill>
                  <a:srgbClr val="C00000"/>
                </a:solidFill>
              </a:rPr>
              <a:t>(</a:t>
            </a:r>
            <a:r>
              <a:rPr lang="en-US" sz="1600" i="1" dirty="0" err="1">
                <a:solidFill>
                  <a:srgbClr val="C00000"/>
                </a:solidFill>
              </a:rPr>
              <a:t>func</a:t>
            </a:r>
            <a:r>
              <a:rPr lang="en-US" sz="1600" i="1" dirty="0">
                <a:solidFill>
                  <a:srgbClr val="C00000"/>
                </a:solidFill>
              </a:rPr>
              <a:t>):</a:t>
            </a:r>
          </a:p>
          <a:p>
            <a:r>
              <a:rPr lang="en-US" sz="1600" i="1" dirty="0">
                <a:solidFill>
                  <a:srgbClr val="C00000"/>
                </a:solidFill>
              </a:rPr>
              <a:t>    </a:t>
            </a:r>
            <a:r>
              <a:rPr lang="en-US" sz="1600" i="1" dirty="0" err="1">
                <a:solidFill>
                  <a:srgbClr val="C00000"/>
                </a:solidFill>
              </a:rPr>
              <a:t>def</a:t>
            </a:r>
            <a:r>
              <a:rPr lang="en-US" sz="1600" i="1" dirty="0">
                <a:solidFill>
                  <a:srgbClr val="C00000"/>
                </a:solidFill>
              </a:rPr>
              <a:t> inner(*</a:t>
            </a:r>
            <a:r>
              <a:rPr lang="en-US" sz="1600" i="1" dirty="0" err="1">
                <a:solidFill>
                  <a:srgbClr val="C00000"/>
                </a:solidFill>
              </a:rPr>
              <a:t>args</a:t>
            </a:r>
            <a:r>
              <a:rPr lang="en-US" sz="1600" i="1" dirty="0">
                <a:solidFill>
                  <a:srgbClr val="C00000"/>
                </a:solidFill>
              </a:rPr>
              <a:t>, **</a:t>
            </a:r>
            <a:r>
              <a:rPr lang="en-US" sz="1600" i="1" dirty="0" err="1">
                <a:solidFill>
                  <a:srgbClr val="C00000"/>
                </a:solidFill>
              </a:rPr>
              <a:t>kwargs</a:t>
            </a:r>
            <a:r>
              <a:rPr lang="en-US" sz="1600" i="1" dirty="0">
                <a:solidFill>
                  <a:srgbClr val="C00000"/>
                </a:solidFill>
              </a:rPr>
              <a:t>):</a:t>
            </a:r>
          </a:p>
          <a:p>
            <a:r>
              <a:rPr lang="en-US" sz="1600" i="1" dirty="0">
                <a:solidFill>
                  <a:srgbClr val="C00000"/>
                </a:solidFill>
              </a:rPr>
              <a:t>        print("I can decorate any function")</a:t>
            </a:r>
          </a:p>
          <a:p>
            <a:r>
              <a:rPr lang="en-US" sz="1600" i="1" dirty="0">
                <a:solidFill>
                  <a:srgbClr val="C00000"/>
                </a:solidFill>
              </a:rPr>
              <a:t>        return </a:t>
            </a:r>
            <a:r>
              <a:rPr lang="en-US" sz="1600" i="1" dirty="0" err="1">
                <a:solidFill>
                  <a:srgbClr val="C00000"/>
                </a:solidFill>
              </a:rPr>
              <a:t>func</a:t>
            </a:r>
            <a:r>
              <a:rPr lang="en-US" sz="1600" i="1" dirty="0">
                <a:solidFill>
                  <a:srgbClr val="C00000"/>
                </a:solidFill>
              </a:rPr>
              <a:t>(*</a:t>
            </a:r>
            <a:r>
              <a:rPr lang="en-US" sz="1600" i="1" dirty="0" err="1">
                <a:solidFill>
                  <a:srgbClr val="C00000"/>
                </a:solidFill>
              </a:rPr>
              <a:t>args</a:t>
            </a:r>
            <a:r>
              <a:rPr lang="en-US" sz="1600" i="1" dirty="0">
                <a:solidFill>
                  <a:srgbClr val="C00000"/>
                </a:solidFill>
              </a:rPr>
              <a:t>, **</a:t>
            </a:r>
            <a:r>
              <a:rPr lang="en-US" sz="1600" i="1" dirty="0" err="1">
                <a:solidFill>
                  <a:srgbClr val="C00000"/>
                </a:solidFill>
              </a:rPr>
              <a:t>kwargs</a:t>
            </a:r>
            <a:r>
              <a:rPr lang="en-US" sz="1600" i="1" dirty="0">
                <a:solidFill>
                  <a:srgbClr val="C00000"/>
                </a:solidFill>
              </a:rPr>
              <a:t>)</a:t>
            </a:r>
          </a:p>
          <a:p>
            <a:r>
              <a:rPr lang="en-US" sz="1600" i="1" dirty="0">
                <a:solidFill>
                  <a:srgbClr val="C00000"/>
                </a:solidFill>
              </a:rPr>
              <a:t>    return inner</a:t>
            </a:r>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662</a:t>
            </a:fld>
            <a:endParaRPr lang="en-US" altLang="en-US"/>
          </a:p>
        </p:txBody>
      </p:sp>
    </p:spTree>
    <p:extLst>
      <p:ext uri="{BB962C8B-B14F-4D97-AF65-F5344CB8AC3E}">
        <p14:creationId xmlns:p14="http://schemas.microsoft.com/office/powerpoint/2010/main" val="1319867134"/>
      </p:ext>
    </p:extLst>
  </p:cSld>
  <p:clrMapOvr>
    <a:masterClrMapping/>
  </p:clrMapOvr>
  <p:transition spd="med"/>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Decorators(cont)</a:t>
            </a:r>
          </a:p>
        </p:txBody>
      </p:sp>
      <p:sp>
        <p:nvSpPr>
          <p:cNvPr id="3" name="Content Placeholder 2"/>
          <p:cNvSpPr>
            <a:spLocks noGrp="1"/>
          </p:cNvSpPr>
          <p:nvPr>
            <p:ph idx="1"/>
          </p:nvPr>
        </p:nvSpPr>
        <p:spPr/>
        <p:txBody>
          <a:bodyPr/>
          <a:lstStyle/>
          <a:p>
            <a:r>
              <a:rPr lang="en-US" dirty="0"/>
              <a:t>Use this to decorate any function you want</a:t>
            </a:r>
          </a:p>
          <a:p>
            <a:r>
              <a:rPr lang="en-US" dirty="0"/>
              <a:t>Let’s create our own function</a:t>
            </a:r>
          </a:p>
          <a:p>
            <a:endParaRPr lang="en-US" dirty="0"/>
          </a:p>
          <a:p>
            <a:r>
              <a:rPr lang="en-US" i="1" dirty="0">
                <a:solidFill>
                  <a:srgbClr val="C00000"/>
                </a:solidFill>
              </a:rPr>
              <a:t>def </a:t>
            </a:r>
            <a:r>
              <a:rPr lang="en-US" i="1" dirty="0" err="1">
                <a:solidFill>
                  <a:srgbClr val="C00000"/>
                </a:solidFill>
              </a:rPr>
              <a:t>myfunction</a:t>
            </a:r>
            <a:r>
              <a:rPr lang="en-US" i="1" dirty="0">
                <a:solidFill>
                  <a:srgbClr val="C00000"/>
                </a:solidFill>
              </a:rPr>
              <a:t>(</a:t>
            </a:r>
            <a:r>
              <a:rPr lang="en-US" i="1" dirty="0" err="1">
                <a:solidFill>
                  <a:srgbClr val="C00000"/>
                </a:solidFill>
              </a:rPr>
              <a:t>a,b</a:t>
            </a:r>
            <a:r>
              <a:rPr lang="en-US" i="1" dirty="0">
                <a:solidFill>
                  <a:srgbClr val="C00000"/>
                </a:solidFill>
              </a:rPr>
              <a:t>):</a:t>
            </a:r>
          </a:p>
          <a:p>
            <a:r>
              <a:rPr lang="en-US" i="1" dirty="0">
                <a:solidFill>
                  <a:srgbClr val="C00000"/>
                </a:solidFill>
              </a:rPr>
              <a:t>    return </a:t>
            </a:r>
            <a:r>
              <a:rPr lang="en-US" i="1" dirty="0" err="1">
                <a:solidFill>
                  <a:srgbClr val="C00000"/>
                </a:solidFill>
              </a:rPr>
              <a:t>a+b</a:t>
            </a:r>
            <a:endParaRPr lang="en-US" i="1" dirty="0">
              <a:solidFill>
                <a:srgbClr val="C00000"/>
              </a:solidFill>
            </a:endParaRP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663</a:t>
            </a:fld>
            <a:endParaRPr lang="en-US" altLang="en-US"/>
          </a:p>
        </p:txBody>
      </p:sp>
      <p:pic>
        <p:nvPicPr>
          <p:cNvPr id="5" name="Picture 4"/>
          <p:cNvPicPr>
            <a:picLocks noChangeAspect="1"/>
          </p:cNvPicPr>
          <p:nvPr/>
        </p:nvPicPr>
        <p:blipFill>
          <a:blip r:embed="rId2"/>
          <a:stretch>
            <a:fillRect/>
          </a:stretch>
        </p:blipFill>
        <p:spPr>
          <a:xfrm>
            <a:off x="533400" y="3200400"/>
            <a:ext cx="8153400" cy="3429000"/>
          </a:xfrm>
          <a:prstGeom prst="rect">
            <a:avLst/>
          </a:prstGeom>
        </p:spPr>
      </p:pic>
    </p:spTree>
    <p:extLst>
      <p:ext uri="{BB962C8B-B14F-4D97-AF65-F5344CB8AC3E}">
        <p14:creationId xmlns:p14="http://schemas.microsoft.com/office/powerpoint/2010/main" val="2024618217"/>
      </p:ext>
    </p:extLst>
  </p:cSld>
  <p:clrMapOvr>
    <a:masterClrMapping/>
  </p:clrMapOvr>
  <p:transition spd="med"/>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Decorators(cont)</a:t>
            </a:r>
          </a:p>
        </p:txBody>
      </p:sp>
      <p:sp>
        <p:nvSpPr>
          <p:cNvPr id="3" name="Content Placeholder 2"/>
          <p:cNvSpPr>
            <a:spLocks noGrp="1"/>
          </p:cNvSpPr>
          <p:nvPr>
            <p:ph idx="1"/>
          </p:nvPr>
        </p:nvSpPr>
        <p:spPr>
          <a:xfrm>
            <a:off x="0" y="1066800"/>
            <a:ext cx="9144000" cy="5791200"/>
          </a:xfrm>
        </p:spPr>
        <p:txBody>
          <a:bodyPr/>
          <a:lstStyle/>
          <a:p>
            <a:r>
              <a:rPr lang="en-US" sz="1600" b="1" dirty="0">
                <a:solidFill>
                  <a:srgbClr val="C00000"/>
                </a:solidFill>
              </a:rPr>
              <a:t>Chaining Decorators in Python</a:t>
            </a:r>
          </a:p>
          <a:p>
            <a:r>
              <a:rPr lang="en-US" sz="1600" dirty="0"/>
              <a:t>Multiple decorators can be chained in Python</a:t>
            </a:r>
          </a:p>
          <a:p>
            <a:r>
              <a:rPr lang="en-US" sz="1600" dirty="0"/>
              <a:t>This is to say, a function can be decorated multiple times with different (or same) decorators</a:t>
            </a:r>
          </a:p>
          <a:p>
            <a:r>
              <a:rPr lang="en-US" sz="1600" dirty="0"/>
              <a:t>We simply place the decorators above the desired function</a:t>
            </a:r>
          </a:p>
          <a:p>
            <a:endParaRPr lang="en-US" sz="1100" dirty="0">
              <a:solidFill>
                <a:srgbClr val="C00000"/>
              </a:solidFill>
            </a:endParaRPr>
          </a:p>
          <a:p>
            <a:r>
              <a:rPr lang="en-US" sz="1100" i="1" dirty="0">
                <a:solidFill>
                  <a:srgbClr val="C00000"/>
                </a:solidFill>
              </a:rPr>
              <a:t>def star(</a:t>
            </a:r>
            <a:r>
              <a:rPr lang="en-US" sz="1100" i="1" dirty="0" err="1">
                <a:solidFill>
                  <a:srgbClr val="C00000"/>
                </a:solidFill>
              </a:rPr>
              <a:t>func</a:t>
            </a:r>
            <a:r>
              <a:rPr lang="en-US" sz="1100" i="1" dirty="0">
                <a:solidFill>
                  <a:srgbClr val="C00000"/>
                </a:solidFill>
              </a:rPr>
              <a:t>):</a:t>
            </a:r>
          </a:p>
          <a:p>
            <a:r>
              <a:rPr lang="en-US" sz="1100" i="1" dirty="0">
                <a:solidFill>
                  <a:srgbClr val="C00000"/>
                </a:solidFill>
              </a:rPr>
              <a:t>    </a:t>
            </a:r>
            <a:r>
              <a:rPr lang="en-US" sz="1100" i="1" dirty="0" err="1">
                <a:solidFill>
                  <a:srgbClr val="C00000"/>
                </a:solidFill>
              </a:rPr>
              <a:t>def</a:t>
            </a:r>
            <a:r>
              <a:rPr lang="en-US" sz="1100" i="1" dirty="0">
                <a:solidFill>
                  <a:srgbClr val="C00000"/>
                </a:solidFill>
              </a:rPr>
              <a:t> inner(*</a:t>
            </a:r>
            <a:r>
              <a:rPr lang="en-US" sz="1100" i="1" dirty="0" err="1">
                <a:solidFill>
                  <a:srgbClr val="C00000"/>
                </a:solidFill>
              </a:rPr>
              <a:t>args</a:t>
            </a:r>
            <a:r>
              <a:rPr lang="en-US" sz="1100" i="1" dirty="0">
                <a:solidFill>
                  <a:srgbClr val="C00000"/>
                </a:solidFill>
              </a:rPr>
              <a:t>, **</a:t>
            </a:r>
            <a:r>
              <a:rPr lang="en-US" sz="1100" i="1" dirty="0" err="1">
                <a:solidFill>
                  <a:srgbClr val="C00000"/>
                </a:solidFill>
              </a:rPr>
              <a:t>kwargs</a:t>
            </a:r>
            <a:r>
              <a:rPr lang="en-US" sz="1100" i="1" dirty="0">
                <a:solidFill>
                  <a:srgbClr val="C00000"/>
                </a:solidFill>
              </a:rPr>
              <a:t>):</a:t>
            </a:r>
          </a:p>
          <a:p>
            <a:r>
              <a:rPr lang="en-US" sz="1100" i="1" dirty="0">
                <a:solidFill>
                  <a:srgbClr val="C00000"/>
                </a:solidFill>
              </a:rPr>
              <a:t>        print("*" * 30)</a:t>
            </a:r>
          </a:p>
          <a:p>
            <a:r>
              <a:rPr lang="en-US" sz="1100" i="1" dirty="0">
                <a:solidFill>
                  <a:srgbClr val="C00000"/>
                </a:solidFill>
              </a:rPr>
              <a:t>        </a:t>
            </a:r>
            <a:r>
              <a:rPr lang="en-US" sz="1100" i="1" dirty="0" err="1">
                <a:solidFill>
                  <a:srgbClr val="C00000"/>
                </a:solidFill>
              </a:rPr>
              <a:t>func</a:t>
            </a:r>
            <a:r>
              <a:rPr lang="en-US" sz="1100" i="1" dirty="0">
                <a:solidFill>
                  <a:srgbClr val="C00000"/>
                </a:solidFill>
              </a:rPr>
              <a:t>(*</a:t>
            </a:r>
            <a:r>
              <a:rPr lang="en-US" sz="1100" i="1" dirty="0" err="1">
                <a:solidFill>
                  <a:srgbClr val="C00000"/>
                </a:solidFill>
              </a:rPr>
              <a:t>args</a:t>
            </a:r>
            <a:r>
              <a:rPr lang="en-US" sz="1100" i="1" dirty="0">
                <a:solidFill>
                  <a:srgbClr val="C00000"/>
                </a:solidFill>
              </a:rPr>
              <a:t>, **</a:t>
            </a:r>
            <a:r>
              <a:rPr lang="en-US" sz="1100" i="1" dirty="0" err="1">
                <a:solidFill>
                  <a:srgbClr val="C00000"/>
                </a:solidFill>
              </a:rPr>
              <a:t>kwargs</a:t>
            </a:r>
            <a:r>
              <a:rPr lang="en-US" sz="1100" i="1" dirty="0">
                <a:solidFill>
                  <a:srgbClr val="C00000"/>
                </a:solidFill>
              </a:rPr>
              <a:t>)</a:t>
            </a:r>
          </a:p>
          <a:p>
            <a:r>
              <a:rPr lang="en-US" sz="1100" i="1" dirty="0">
                <a:solidFill>
                  <a:srgbClr val="C00000"/>
                </a:solidFill>
              </a:rPr>
              <a:t>        print("*" * 30)</a:t>
            </a:r>
          </a:p>
          <a:p>
            <a:r>
              <a:rPr lang="en-US" sz="1100" i="1" dirty="0">
                <a:solidFill>
                  <a:srgbClr val="C00000"/>
                </a:solidFill>
              </a:rPr>
              <a:t>    return inner</a:t>
            </a:r>
          </a:p>
          <a:p>
            <a:endParaRPr lang="en-US" sz="1100" i="1" dirty="0">
              <a:solidFill>
                <a:srgbClr val="C00000"/>
              </a:solidFill>
            </a:endParaRPr>
          </a:p>
          <a:p>
            <a:r>
              <a:rPr lang="en-US" sz="1100" i="1" dirty="0" err="1">
                <a:solidFill>
                  <a:srgbClr val="C00000"/>
                </a:solidFill>
              </a:rPr>
              <a:t>def</a:t>
            </a:r>
            <a:r>
              <a:rPr lang="en-US" sz="1100" i="1" dirty="0">
                <a:solidFill>
                  <a:srgbClr val="C00000"/>
                </a:solidFill>
              </a:rPr>
              <a:t> percent(</a:t>
            </a:r>
            <a:r>
              <a:rPr lang="en-US" sz="1100" i="1" dirty="0" err="1">
                <a:solidFill>
                  <a:srgbClr val="C00000"/>
                </a:solidFill>
              </a:rPr>
              <a:t>func</a:t>
            </a:r>
            <a:r>
              <a:rPr lang="en-US" sz="1100" i="1" dirty="0">
                <a:solidFill>
                  <a:srgbClr val="C00000"/>
                </a:solidFill>
              </a:rPr>
              <a:t>):</a:t>
            </a:r>
          </a:p>
          <a:p>
            <a:r>
              <a:rPr lang="en-US" sz="1100" i="1" dirty="0">
                <a:solidFill>
                  <a:srgbClr val="C00000"/>
                </a:solidFill>
              </a:rPr>
              <a:t>    </a:t>
            </a:r>
            <a:r>
              <a:rPr lang="en-US" sz="1100" i="1" dirty="0" err="1">
                <a:solidFill>
                  <a:srgbClr val="C00000"/>
                </a:solidFill>
              </a:rPr>
              <a:t>def</a:t>
            </a:r>
            <a:r>
              <a:rPr lang="en-US" sz="1100" i="1" dirty="0">
                <a:solidFill>
                  <a:srgbClr val="C00000"/>
                </a:solidFill>
              </a:rPr>
              <a:t> inner(*</a:t>
            </a:r>
            <a:r>
              <a:rPr lang="en-US" sz="1100" i="1" dirty="0" err="1">
                <a:solidFill>
                  <a:srgbClr val="C00000"/>
                </a:solidFill>
              </a:rPr>
              <a:t>args</a:t>
            </a:r>
            <a:r>
              <a:rPr lang="en-US" sz="1100" i="1" dirty="0">
                <a:solidFill>
                  <a:srgbClr val="C00000"/>
                </a:solidFill>
              </a:rPr>
              <a:t>, **</a:t>
            </a:r>
            <a:r>
              <a:rPr lang="en-US" sz="1100" i="1" dirty="0" err="1">
                <a:solidFill>
                  <a:srgbClr val="C00000"/>
                </a:solidFill>
              </a:rPr>
              <a:t>kwargs</a:t>
            </a:r>
            <a:r>
              <a:rPr lang="en-US" sz="1100" i="1" dirty="0">
                <a:solidFill>
                  <a:srgbClr val="C00000"/>
                </a:solidFill>
              </a:rPr>
              <a:t>):</a:t>
            </a:r>
          </a:p>
          <a:p>
            <a:r>
              <a:rPr lang="en-US" sz="1100" i="1" dirty="0">
                <a:solidFill>
                  <a:srgbClr val="C00000"/>
                </a:solidFill>
              </a:rPr>
              <a:t>        print("%" * 30)</a:t>
            </a:r>
          </a:p>
          <a:p>
            <a:r>
              <a:rPr lang="en-US" sz="1100" i="1" dirty="0">
                <a:solidFill>
                  <a:srgbClr val="C00000"/>
                </a:solidFill>
              </a:rPr>
              <a:t>        </a:t>
            </a:r>
            <a:r>
              <a:rPr lang="en-US" sz="1100" i="1" dirty="0" err="1">
                <a:solidFill>
                  <a:srgbClr val="C00000"/>
                </a:solidFill>
              </a:rPr>
              <a:t>func</a:t>
            </a:r>
            <a:r>
              <a:rPr lang="en-US" sz="1100" i="1" dirty="0">
                <a:solidFill>
                  <a:srgbClr val="C00000"/>
                </a:solidFill>
              </a:rPr>
              <a:t>(*</a:t>
            </a:r>
            <a:r>
              <a:rPr lang="en-US" sz="1100" i="1" dirty="0" err="1">
                <a:solidFill>
                  <a:srgbClr val="C00000"/>
                </a:solidFill>
              </a:rPr>
              <a:t>args</a:t>
            </a:r>
            <a:r>
              <a:rPr lang="en-US" sz="1100" i="1" dirty="0">
                <a:solidFill>
                  <a:srgbClr val="C00000"/>
                </a:solidFill>
              </a:rPr>
              <a:t>, **</a:t>
            </a:r>
            <a:r>
              <a:rPr lang="en-US" sz="1100" i="1" dirty="0" err="1">
                <a:solidFill>
                  <a:srgbClr val="C00000"/>
                </a:solidFill>
              </a:rPr>
              <a:t>kwargs</a:t>
            </a:r>
            <a:r>
              <a:rPr lang="en-US" sz="1100" i="1" dirty="0">
                <a:solidFill>
                  <a:srgbClr val="C00000"/>
                </a:solidFill>
              </a:rPr>
              <a:t>)</a:t>
            </a:r>
          </a:p>
          <a:p>
            <a:r>
              <a:rPr lang="en-US" sz="1100" i="1" dirty="0">
                <a:solidFill>
                  <a:srgbClr val="C00000"/>
                </a:solidFill>
              </a:rPr>
              <a:t>        print("%" * 30)</a:t>
            </a:r>
          </a:p>
          <a:p>
            <a:r>
              <a:rPr lang="en-US" sz="1100" i="1" dirty="0">
                <a:solidFill>
                  <a:srgbClr val="C00000"/>
                </a:solidFill>
              </a:rPr>
              <a:t>    return inner</a:t>
            </a:r>
          </a:p>
          <a:p>
            <a:endParaRPr lang="en-US" sz="1100" i="1" dirty="0">
              <a:solidFill>
                <a:srgbClr val="C00000"/>
              </a:solidFill>
            </a:endParaRPr>
          </a:p>
          <a:p>
            <a:r>
              <a:rPr lang="en-US" sz="1100" i="1" dirty="0">
                <a:solidFill>
                  <a:srgbClr val="C00000"/>
                </a:solidFill>
              </a:rPr>
              <a:t>@star</a:t>
            </a:r>
          </a:p>
          <a:p>
            <a:r>
              <a:rPr lang="en-US" sz="1100" i="1" dirty="0">
                <a:solidFill>
                  <a:srgbClr val="C00000"/>
                </a:solidFill>
              </a:rPr>
              <a:t>@percent</a:t>
            </a:r>
          </a:p>
          <a:p>
            <a:r>
              <a:rPr lang="en-US" sz="1100" i="1" dirty="0" err="1">
                <a:solidFill>
                  <a:srgbClr val="C00000"/>
                </a:solidFill>
              </a:rPr>
              <a:t>def</a:t>
            </a:r>
            <a:r>
              <a:rPr lang="en-US" sz="1100" i="1" dirty="0">
                <a:solidFill>
                  <a:srgbClr val="C00000"/>
                </a:solidFill>
              </a:rPr>
              <a:t> printer(</a:t>
            </a:r>
            <a:r>
              <a:rPr lang="en-US" sz="1100" i="1" dirty="0" err="1">
                <a:solidFill>
                  <a:srgbClr val="C00000"/>
                </a:solidFill>
              </a:rPr>
              <a:t>msg</a:t>
            </a:r>
            <a:r>
              <a:rPr lang="en-US" sz="1100" i="1" dirty="0">
                <a:solidFill>
                  <a:srgbClr val="C00000"/>
                </a:solidFill>
              </a:rPr>
              <a:t>):</a:t>
            </a:r>
          </a:p>
          <a:p>
            <a:r>
              <a:rPr lang="en-US" sz="1100" i="1" dirty="0">
                <a:solidFill>
                  <a:srgbClr val="C00000"/>
                </a:solidFill>
              </a:rPr>
              <a:t>    print(</a:t>
            </a:r>
            <a:r>
              <a:rPr lang="en-US" sz="1100" i="1" dirty="0" err="1">
                <a:solidFill>
                  <a:srgbClr val="C00000"/>
                </a:solidFill>
              </a:rPr>
              <a:t>msg</a:t>
            </a:r>
            <a:r>
              <a:rPr lang="en-US" sz="1100" i="1" dirty="0">
                <a:solidFill>
                  <a:srgbClr val="C00000"/>
                </a:solidFill>
              </a:rPr>
              <a:t>)</a:t>
            </a:r>
          </a:p>
          <a:p>
            <a:r>
              <a:rPr lang="en-US" sz="1100" i="1" dirty="0">
                <a:solidFill>
                  <a:srgbClr val="C00000"/>
                </a:solidFill>
              </a:rPr>
              <a:t>    </a:t>
            </a:r>
          </a:p>
          <a:p>
            <a:r>
              <a:rPr lang="en-US" sz="1100" i="1" dirty="0">
                <a:solidFill>
                  <a:srgbClr val="C00000"/>
                </a:solidFill>
              </a:rPr>
              <a:t>printer("Hello Python")</a:t>
            </a:r>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664</a:t>
            </a:fld>
            <a:endParaRPr lang="en-US" altLang="en-US"/>
          </a:p>
        </p:txBody>
      </p:sp>
      <p:graphicFrame>
        <p:nvGraphicFramePr>
          <p:cNvPr id="5" name="Object 4"/>
          <p:cNvGraphicFramePr>
            <a:graphicFrameLocks noChangeAspect="1"/>
          </p:cNvGraphicFramePr>
          <p:nvPr>
            <p:extLst>
              <p:ext uri="{D42A27DB-BD31-4B8C-83A1-F6EECF244321}">
                <p14:modId xmlns:p14="http://schemas.microsoft.com/office/powerpoint/2010/main" val="1670585772"/>
              </p:ext>
            </p:extLst>
          </p:nvPr>
        </p:nvGraphicFramePr>
        <p:xfrm>
          <a:off x="5465763" y="3375025"/>
          <a:ext cx="2936875" cy="762000"/>
        </p:xfrm>
        <a:graphic>
          <a:graphicData uri="http://schemas.openxmlformats.org/presentationml/2006/ole">
            <mc:AlternateContent xmlns:mc="http://schemas.openxmlformats.org/markup-compatibility/2006">
              <mc:Choice xmlns:v="urn:schemas-microsoft-com:vml" Requires="v">
                <p:oleObj name="Packager Shell Object" showAsIcon="1" r:id="rId2" imgW="2937600" imgH="761760" progId="Package">
                  <p:embed/>
                </p:oleObj>
              </mc:Choice>
              <mc:Fallback>
                <p:oleObj name="Packager Shell Object" showAsIcon="1" r:id="rId2" imgW="2937600" imgH="761760" progId="Package">
                  <p:embed/>
                  <p:pic>
                    <p:nvPicPr>
                      <p:cNvPr id="5" name="Object 4"/>
                      <p:cNvPicPr/>
                      <p:nvPr/>
                    </p:nvPicPr>
                    <p:blipFill>
                      <a:blip r:embed="rId3"/>
                      <a:stretch>
                        <a:fillRect/>
                      </a:stretch>
                    </p:blipFill>
                    <p:spPr>
                      <a:xfrm>
                        <a:off x="5465763" y="3375025"/>
                        <a:ext cx="2936875" cy="762000"/>
                      </a:xfrm>
                      <a:prstGeom prst="rect">
                        <a:avLst/>
                      </a:prstGeom>
                    </p:spPr>
                  </p:pic>
                </p:oleObj>
              </mc:Fallback>
            </mc:AlternateContent>
          </a:graphicData>
        </a:graphic>
      </p:graphicFrame>
    </p:spTree>
    <p:extLst>
      <p:ext uri="{BB962C8B-B14F-4D97-AF65-F5344CB8AC3E}">
        <p14:creationId xmlns:p14="http://schemas.microsoft.com/office/powerpoint/2010/main" val="1604550167"/>
      </p:ext>
    </p:extLst>
  </p:cSld>
  <p:clrMapOvr>
    <a:masterClrMapping/>
  </p:clrMapOvr>
  <p:transition spd="med"/>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Decorators(cont)</a:t>
            </a:r>
          </a:p>
        </p:txBody>
      </p:sp>
      <p:sp>
        <p:nvSpPr>
          <p:cNvPr id="3" name="Content Placeholder 2"/>
          <p:cNvSpPr>
            <a:spLocks noGrp="1"/>
          </p:cNvSpPr>
          <p:nvPr>
            <p:ph idx="1"/>
          </p:nvPr>
        </p:nvSpPr>
        <p:spPr/>
        <p:txBody>
          <a:bodyPr/>
          <a:lstStyle/>
          <a:p>
            <a:r>
              <a:rPr lang="en-US" dirty="0">
                <a:solidFill>
                  <a:srgbClr val="C00000"/>
                </a:solidFill>
              </a:rPr>
              <a:t>Run the code and you will get the result below </a:t>
            </a:r>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665</a:t>
            </a:fld>
            <a:endParaRPr lang="en-US" altLang="en-US"/>
          </a:p>
        </p:txBody>
      </p:sp>
      <p:pic>
        <p:nvPicPr>
          <p:cNvPr id="6" name="Picture 5">
            <a:extLst>
              <a:ext uri="{FF2B5EF4-FFF2-40B4-BE49-F238E27FC236}">
                <a16:creationId xmlns:a16="http://schemas.microsoft.com/office/drawing/2014/main" id="{9E9AC898-D69B-4C74-AECB-637EF6E3D930}"/>
              </a:ext>
            </a:extLst>
          </p:cNvPr>
          <p:cNvPicPr>
            <a:picLocks noChangeAspect="1"/>
          </p:cNvPicPr>
          <p:nvPr/>
        </p:nvPicPr>
        <p:blipFill>
          <a:blip r:embed="rId2"/>
          <a:stretch>
            <a:fillRect/>
          </a:stretch>
        </p:blipFill>
        <p:spPr>
          <a:xfrm>
            <a:off x="381000" y="1676400"/>
            <a:ext cx="8153400" cy="4876800"/>
          </a:xfrm>
          <a:prstGeom prst="rect">
            <a:avLst/>
          </a:prstGeom>
        </p:spPr>
      </p:pic>
    </p:spTree>
    <p:extLst>
      <p:ext uri="{BB962C8B-B14F-4D97-AF65-F5344CB8AC3E}">
        <p14:creationId xmlns:p14="http://schemas.microsoft.com/office/powerpoint/2010/main" val="3770199681"/>
      </p:ext>
    </p:extLst>
  </p:cSld>
  <p:clrMapOvr>
    <a:masterClrMapping/>
  </p:clrMapOvr>
  <p:transition spd="med"/>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Decorators(cont)</a:t>
            </a:r>
          </a:p>
        </p:txBody>
      </p:sp>
      <p:sp>
        <p:nvSpPr>
          <p:cNvPr id="3" name="Content Placeholder 2"/>
          <p:cNvSpPr>
            <a:spLocks noGrp="1"/>
          </p:cNvSpPr>
          <p:nvPr>
            <p:ph idx="1"/>
          </p:nvPr>
        </p:nvSpPr>
        <p:spPr/>
        <p:txBody>
          <a:bodyPr/>
          <a:lstStyle/>
          <a:p>
            <a:r>
              <a:rPr lang="en-US" dirty="0"/>
              <a:t>The above syntax of,</a:t>
            </a:r>
          </a:p>
          <a:p>
            <a:r>
              <a:rPr lang="en-US" dirty="0">
                <a:solidFill>
                  <a:srgbClr val="0070C0"/>
                </a:solidFill>
              </a:rPr>
              <a:t>@star</a:t>
            </a:r>
          </a:p>
          <a:p>
            <a:r>
              <a:rPr lang="en-US" dirty="0">
                <a:solidFill>
                  <a:srgbClr val="0070C0"/>
                </a:solidFill>
              </a:rPr>
              <a:t>@percent</a:t>
            </a:r>
          </a:p>
          <a:p>
            <a:r>
              <a:rPr lang="en-US" i="1" dirty="0" err="1">
                <a:solidFill>
                  <a:srgbClr val="C00000"/>
                </a:solidFill>
              </a:rPr>
              <a:t>def</a:t>
            </a:r>
            <a:r>
              <a:rPr lang="en-US" i="1" dirty="0">
                <a:solidFill>
                  <a:srgbClr val="C00000"/>
                </a:solidFill>
              </a:rPr>
              <a:t> printer(</a:t>
            </a:r>
            <a:r>
              <a:rPr lang="en-US" i="1" dirty="0" err="1">
                <a:solidFill>
                  <a:srgbClr val="C00000"/>
                </a:solidFill>
              </a:rPr>
              <a:t>msg</a:t>
            </a:r>
            <a:r>
              <a:rPr lang="en-US" i="1" dirty="0">
                <a:solidFill>
                  <a:srgbClr val="C00000"/>
                </a:solidFill>
              </a:rPr>
              <a:t>):</a:t>
            </a:r>
          </a:p>
          <a:p>
            <a:r>
              <a:rPr lang="en-US" i="1" dirty="0">
                <a:solidFill>
                  <a:srgbClr val="C00000"/>
                </a:solidFill>
              </a:rPr>
              <a:t>    print(</a:t>
            </a:r>
            <a:r>
              <a:rPr lang="en-US" i="1" dirty="0" err="1">
                <a:solidFill>
                  <a:srgbClr val="C00000"/>
                </a:solidFill>
              </a:rPr>
              <a:t>msg</a:t>
            </a:r>
            <a:r>
              <a:rPr lang="en-US" i="1" dirty="0">
                <a:solidFill>
                  <a:srgbClr val="C00000"/>
                </a:solidFill>
              </a:rPr>
              <a:t>)</a:t>
            </a:r>
          </a:p>
          <a:p>
            <a:endParaRPr lang="en-US" i="1" dirty="0">
              <a:solidFill>
                <a:srgbClr val="C00000"/>
              </a:solidFill>
            </a:endParaRPr>
          </a:p>
          <a:p>
            <a:r>
              <a:rPr lang="en-US" i="1" dirty="0">
                <a:solidFill>
                  <a:srgbClr val="C00000"/>
                </a:solidFill>
              </a:rPr>
              <a:t>is equivalent to</a:t>
            </a:r>
          </a:p>
          <a:p>
            <a:r>
              <a:rPr lang="en-US" i="1" dirty="0" err="1">
                <a:solidFill>
                  <a:srgbClr val="C00000"/>
                </a:solidFill>
              </a:rPr>
              <a:t>def</a:t>
            </a:r>
            <a:r>
              <a:rPr lang="en-US" i="1" dirty="0">
                <a:solidFill>
                  <a:srgbClr val="C00000"/>
                </a:solidFill>
              </a:rPr>
              <a:t> printer(</a:t>
            </a:r>
            <a:r>
              <a:rPr lang="en-US" i="1" dirty="0" err="1">
                <a:solidFill>
                  <a:srgbClr val="C00000"/>
                </a:solidFill>
              </a:rPr>
              <a:t>msg</a:t>
            </a:r>
            <a:r>
              <a:rPr lang="en-US" i="1" dirty="0">
                <a:solidFill>
                  <a:srgbClr val="C00000"/>
                </a:solidFill>
              </a:rPr>
              <a:t>):</a:t>
            </a:r>
          </a:p>
          <a:p>
            <a:r>
              <a:rPr lang="en-US" i="1" dirty="0">
                <a:solidFill>
                  <a:srgbClr val="C00000"/>
                </a:solidFill>
              </a:rPr>
              <a:t>    print(</a:t>
            </a:r>
            <a:r>
              <a:rPr lang="en-US" i="1" dirty="0" err="1">
                <a:solidFill>
                  <a:srgbClr val="C00000"/>
                </a:solidFill>
              </a:rPr>
              <a:t>msg</a:t>
            </a:r>
            <a:r>
              <a:rPr lang="en-US" i="1" dirty="0">
                <a:solidFill>
                  <a:srgbClr val="C00000"/>
                </a:solidFill>
              </a:rPr>
              <a:t>)</a:t>
            </a:r>
          </a:p>
          <a:p>
            <a:r>
              <a:rPr lang="en-US" i="1" dirty="0">
                <a:solidFill>
                  <a:srgbClr val="C00000"/>
                </a:solidFill>
              </a:rPr>
              <a:t>printer = </a:t>
            </a:r>
            <a:r>
              <a:rPr lang="en-US" i="1" dirty="0">
                <a:solidFill>
                  <a:srgbClr val="0070C0"/>
                </a:solidFill>
              </a:rPr>
              <a:t>star</a:t>
            </a:r>
            <a:r>
              <a:rPr lang="en-US" i="1" dirty="0">
                <a:solidFill>
                  <a:srgbClr val="C00000"/>
                </a:solidFill>
              </a:rPr>
              <a:t>(</a:t>
            </a:r>
            <a:r>
              <a:rPr lang="en-US" i="1" dirty="0">
                <a:solidFill>
                  <a:srgbClr val="0070C0"/>
                </a:solidFill>
              </a:rPr>
              <a:t>percent</a:t>
            </a:r>
            <a:r>
              <a:rPr lang="en-US" i="1" dirty="0">
                <a:solidFill>
                  <a:srgbClr val="C00000"/>
                </a:solidFill>
              </a:rPr>
              <a:t>(printer))</a:t>
            </a:r>
          </a:p>
          <a:p>
            <a:endParaRPr lang="en-US" i="1" dirty="0">
              <a:solidFill>
                <a:srgbClr val="C00000"/>
              </a:solidFill>
            </a:endParaRPr>
          </a:p>
          <a:p>
            <a:r>
              <a:rPr lang="en-US" dirty="0"/>
              <a:t>First decorate with </a:t>
            </a:r>
            <a:r>
              <a:rPr lang="en-US" dirty="0">
                <a:solidFill>
                  <a:srgbClr val="0070C0"/>
                </a:solidFill>
              </a:rPr>
              <a:t>percent</a:t>
            </a:r>
            <a:r>
              <a:rPr lang="en-US" dirty="0"/>
              <a:t> and then </a:t>
            </a:r>
            <a:r>
              <a:rPr lang="en-US" dirty="0">
                <a:solidFill>
                  <a:srgbClr val="0070C0"/>
                </a:solidFill>
              </a:rPr>
              <a:t>star</a:t>
            </a:r>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666</a:t>
            </a:fld>
            <a:endParaRPr lang="en-US" altLang="en-US"/>
          </a:p>
        </p:txBody>
      </p:sp>
    </p:spTree>
    <p:extLst>
      <p:ext uri="{BB962C8B-B14F-4D97-AF65-F5344CB8AC3E}">
        <p14:creationId xmlns:p14="http://schemas.microsoft.com/office/powerpoint/2010/main" val="2204673790"/>
      </p:ext>
    </p:extLst>
  </p:cSld>
  <p:clrMapOvr>
    <a:masterClrMapping/>
  </p:clrMapOvr>
  <p:transition spd="med"/>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Decorators(cont)</a:t>
            </a:r>
          </a:p>
        </p:txBody>
      </p:sp>
      <p:sp>
        <p:nvSpPr>
          <p:cNvPr id="3" name="Content Placeholder 2"/>
          <p:cNvSpPr>
            <a:spLocks noGrp="1"/>
          </p:cNvSpPr>
          <p:nvPr>
            <p:ph idx="1"/>
          </p:nvPr>
        </p:nvSpPr>
        <p:spPr/>
        <p:txBody>
          <a:bodyPr/>
          <a:lstStyle/>
          <a:p>
            <a:r>
              <a:rPr lang="en-US" dirty="0">
                <a:solidFill>
                  <a:srgbClr val="C00000"/>
                </a:solidFill>
                <a:highlight>
                  <a:srgbClr val="FFFF00"/>
                </a:highlight>
              </a:rPr>
              <a:t>******The order in which we chain decorators matters ******</a:t>
            </a:r>
          </a:p>
          <a:p>
            <a:r>
              <a:rPr lang="en-US" dirty="0"/>
              <a:t>If we had reversed the order,</a:t>
            </a:r>
          </a:p>
          <a:p>
            <a:r>
              <a:rPr lang="en-US" dirty="0">
                <a:solidFill>
                  <a:srgbClr val="0070C0"/>
                </a:solidFill>
              </a:rPr>
              <a:t>@percent</a:t>
            </a:r>
          </a:p>
          <a:p>
            <a:r>
              <a:rPr lang="en-US" dirty="0">
                <a:solidFill>
                  <a:srgbClr val="0070C0"/>
                </a:solidFill>
              </a:rPr>
              <a:t>@star</a:t>
            </a:r>
          </a:p>
          <a:p>
            <a:r>
              <a:rPr lang="en-US" i="1" dirty="0" err="1">
                <a:solidFill>
                  <a:srgbClr val="C00000"/>
                </a:solidFill>
              </a:rPr>
              <a:t>def</a:t>
            </a:r>
            <a:r>
              <a:rPr lang="en-US" i="1" dirty="0">
                <a:solidFill>
                  <a:srgbClr val="C00000"/>
                </a:solidFill>
              </a:rPr>
              <a:t> printer(</a:t>
            </a:r>
            <a:r>
              <a:rPr lang="en-US" i="1" dirty="0" err="1">
                <a:solidFill>
                  <a:srgbClr val="C00000"/>
                </a:solidFill>
              </a:rPr>
              <a:t>msg</a:t>
            </a:r>
            <a:r>
              <a:rPr lang="en-US" i="1" dirty="0">
                <a:solidFill>
                  <a:srgbClr val="C00000"/>
                </a:solidFill>
              </a:rPr>
              <a:t>):</a:t>
            </a:r>
          </a:p>
          <a:p>
            <a:r>
              <a:rPr lang="en-US" i="1" dirty="0">
                <a:solidFill>
                  <a:srgbClr val="C00000"/>
                </a:solidFill>
              </a:rPr>
              <a:t>    print(msg)</a:t>
            </a:r>
          </a:p>
          <a:p>
            <a:r>
              <a:rPr lang="en-US" i="1" dirty="0">
                <a:solidFill>
                  <a:srgbClr val="C00000"/>
                </a:solidFill>
              </a:rPr>
              <a:t>printer(“Hello World”)</a:t>
            </a:r>
          </a:p>
          <a:p>
            <a:r>
              <a:rPr lang="en-US" dirty="0"/>
              <a:t>The code would execute differently because you first decorate with </a:t>
            </a:r>
            <a:r>
              <a:rPr lang="en-US" dirty="0">
                <a:solidFill>
                  <a:srgbClr val="0070C0"/>
                </a:solidFill>
              </a:rPr>
              <a:t>star</a:t>
            </a:r>
            <a:r>
              <a:rPr lang="en-US" dirty="0"/>
              <a:t> and then </a:t>
            </a:r>
            <a:r>
              <a:rPr lang="en-US" dirty="0">
                <a:solidFill>
                  <a:srgbClr val="0070C0"/>
                </a:solidFill>
              </a:rPr>
              <a:t>percent</a:t>
            </a:r>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667</a:t>
            </a:fld>
            <a:endParaRPr lang="en-US" altLang="en-US"/>
          </a:p>
        </p:txBody>
      </p:sp>
      <p:pic>
        <p:nvPicPr>
          <p:cNvPr id="6" name="Picture 5">
            <a:extLst>
              <a:ext uri="{FF2B5EF4-FFF2-40B4-BE49-F238E27FC236}">
                <a16:creationId xmlns:a16="http://schemas.microsoft.com/office/drawing/2014/main" id="{73872D52-C507-4EB7-B902-4089AEA46FD2}"/>
              </a:ext>
            </a:extLst>
          </p:cNvPr>
          <p:cNvPicPr>
            <a:picLocks noChangeAspect="1"/>
          </p:cNvPicPr>
          <p:nvPr/>
        </p:nvPicPr>
        <p:blipFill>
          <a:blip r:embed="rId2"/>
          <a:stretch>
            <a:fillRect/>
          </a:stretch>
        </p:blipFill>
        <p:spPr>
          <a:xfrm>
            <a:off x="304800" y="4419600"/>
            <a:ext cx="8534400" cy="2057400"/>
          </a:xfrm>
          <a:prstGeom prst="rect">
            <a:avLst/>
          </a:prstGeom>
        </p:spPr>
      </p:pic>
    </p:spTree>
    <p:extLst>
      <p:ext uri="{BB962C8B-B14F-4D97-AF65-F5344CB8AC3E}">
        <p14:creationId xmlns:p14="http://schemas.microsoft.com/office/powerpoint/2010/main" val="935225765"/>
      </p:ext>
    </p:extLst>
  </p:cSld>
  <p:clrMapOvr>
    <a:masterClrMapping/>
  </p:clrMapOvr>
  <p:transition spd="med"/>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FD34A-7E9A-4E7A-9F90-8F87D7B33C95}"/>
              </a:ext>
            </a:extLst>
          </p:cNvPr>
          <p:cNvSpPr>
            <a:spLocks noGrp="1"/>
          </p:cNvSpPr>
          <p:nvPr>
            <p:ph type="title"/>
          </p:nvPr>
        </p:nvSpPr>
        <p:spPr>
          <a:xfrm>
            <a:off x="145256" y="152400"/>
            <a:ext cx="8853488" cy="838200"/>
          </a:xfrm>
        </p:spPr>
        <p:txBody>
          <a:bodyPr/>
          <a:lstStyle/>
          <a:p>
            <a:r>
              <a:rPr lang="en-US" dirty="0"/>
              <a:t>Quiz 17</a:t>
            </a:r>
          </a:p>
        </p:txBody>
      </p:sp>
      <p:pic>
        <p:nvPicPr>
          <p:cNvPr id="6" name="Content Placeholder 5" descr="A close up of a sign&#10;&#10;Description automatically generated">
            <a:extLst>
              <a:ext uri="{FF2B5EF4-FFF2-40B4-BE49-F238E27FC236}">
                <a16:creationId xmlns:a16="http://schemas.microsoft.com/office/drawing/2014/main" id="{6E196971-4948-47BD-B19A-24C4D5AAC0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9800" y="1600200"/>
            <a:ext cx="4495800" cy="4495800"/>
          </a:xfrm>
        </p:spPr>
      </p:pic>
      <p:sp>
        <p:nvSpPr>
          <p:cNvPr id="4" name="Slide Number Placeholder 3">
            <a:extLst>
              <a:ext uri="{FF2B5EF4-FFF2-40B4-BE49-F238E27FC236}">
                <a16:creationId xmlns:a16="http://schemas.microsoft.com/office/drawing/2014/main" id="{2D3B07E5-A1B8-4A46-941A-0118F67FFFA1}"/>
              </a:ext>
            </a:extLst>
          </p:cNvPr>
          <p:cNvSpPr>
            <a:spLocks noGrp="1"/>
          </p:cNvSpPr>
          <p:nvPr>
            <p:ph type="sldNum" sz="quarter" idx="10"/>
          </p:nvPr>
        </p:nvSpPr>
        <p:spPr/>
        <p:txBody>
          <a:bodyPr/>
          <a:lstStyle/>
          <a:p>
            <a:pPr>
              <a:defRPr/>
            </a:pPr>
            <a:fld id="{6DB1FBA9-0009-47E9-8D28-5B0116D2432D}" type="slidenum">
              <a:rPr lang="en-US" altLang="en-US" smtClean="0"/>
              <a:pPr>
                <a:defRPr/>
              </a:pPr>
              <a:t>668</a:t>
            </a:fld>
            <a:endParaRPr lang="en-US" altLang="en-US"/>
          </a:p>
        </p:txBody>
      </p:sp>
    </p:spTree>
    <p:extLst>
      <p:ext uri="{BB962C8B-B14F-4D97-AF65-F5344CB8AC3E}">
        <p14:creationId xmlns:p14="http://schemas.microsoft.com/office/powerpoint/2010/main" val="3272103757"/>
      </p:ext>
    </p:extLst>
  </p:cSld>
  <p:clrMapOvr>
    <a:masterClrMapping/>
  </p:clrMapOvr>
  <p:transition spd="med"/>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A49F0-D9AD-4C61-8EB4-AE970F0A529D}"/>
              </a:ext>
            </a:extLst>
          </p:cNvPr>
          <p:cNvSpPr>
            <a:spLocks noGrp="1"/>
          </p:cNvSpPr>
          <p:nvPr>
            <p:ph type="title"/>
          </p:nvPr>
        </p:nvSpPr>
        <p:spPr/>
        <p:txBody>
          <a:bodyPr/>
          <a:lstStyle/>
          <a:p>
            <a:r>
              <a:rPr lang="en-US" dirty="0"/>
              <a:t>Quiz 17</a:t>
            </a:r>
          </a:p>
        </p:txBody>
      </p:sp>
      <p:sp>
        <p:nvSpPr>
          <p:cNvPr id="3" name="Content Placeholder 2">
            <a:extLst>
              <a:ext uri="{FF2B5EF4-FFF2-40B4-BE49-F238E27FC236}">
                <a16:creationId xmlns:a16="http://schemas.microsoft.com/office/drawing/2014/main" id="{0103A11F-0193-42E8-9D22-813557274AF9}"/>
              </a:ext>
            </a:extLst>
          </p:cNvPr>
          <p:cNvSpPr>
            <a:spLocks noGrp="1"/>
          </p:cNvSpPr>
          <p:nvPr>
            <p:ph idx="1"/>
          </p:nvPr>
        </p:nvSpPr>
        <p:spPr/>
        <p:txBody>
          <a:bodyPr/>
          <a:lstStyle/>
          <a:p>
            <a:r>
              <a:rPr lang="en-US" b="1" dirty="0"/>
              <a:t>1. What is the output of the code shown below?</a:t>
            </a:r>
          </a:p>
          <a:p>
            <a:r>
              <a:rPr lang="en-US" i="1" dirty="0">
                <a:solidFill>
                  <a:srgbClr val="C00000"/>
                </a:solidFill>
              </a:rPr>
              <a:t>def </a:t>
            </a:r>
            <a:r>
              <a:rPr lang="en-US" i="1" dirty="0" err="1">
                <a:solidFill>
                  <a:srgbClr val="C00000"/>
                </a:solidFill>
              </a:rPr>
              <a:t>mj</a:t>
            </a:r>
            <a:r>
              <a:rPr lang="en-US" i="1" dirty="0">
                <a:solidFill>
                  <a:srgbClr val="C00000"/>
                </a:solidFill>
              </a:rPr>
              <a:t>(</a:t>
            </a:r>
            <a:r>
              <a:rPr lang="en-US" i="1" dirty="0" err="1">
                <a:solidFill>
                  <a:srgbClr val="C00000"/>
                </a:solidFill>
              </a:rPr>
              <a:t>func</a:t>
            </a:r>
            <a:r>
              <a:rPr lang="en-US" i="1" dirty="0">
                <a:solidFill>
                  <a:srgbClr val="C00000"/>
                </a:solidFill>
              </a:rPr>
              <a:t>):</a:t>
            </a:r>
          </a:p>
          <a:p>
            <a:r>
              <a:rPr lang="en-US" i="1" dirty="0">
                <a:solidFill>
                  <a:srgbClr val="C00000"/>
                </a:solidFill>
              </a:rPr>
              <a:t>    def mj1():</a:t>
            </a:r>
          </a:p>
          <a:p>
            <a:r>
              <a:rPr lang="en-US" i="1" dirty="0">
                <a:solidFill>
                  <a:srgbClr val="C00000"/>
                </a:solidFill>
              </a:rPr>
              <a:t>        print("Decorated")</a:t>
            </a:r>
          </a:p>
          <a:p>
            <a:r>
              <a:rPr lang="en-US" i="1" dirty="0">
                <a:solidFill>
                  <a:srgbClr val="C00000"/>
                </a:solidFill>
              </a:rPr>
              <a:t>        </a:t>
            </a:r>
            <a:r>
              <a:rPr lang="en-US" i="1" dirty="0" err="1">
                <a:solidFill>
                  <a:srgbClr val="C00000"/>
                </a:solidFill>
              </a:rPr>
              <a:t>func</a:t>
            </a:r>
            <a:r>
              <a:rPr lang="en-US" i="1" dirty="0">
                <a:solidFill>
                  <a:srgbClr val="C00000"/>
                </a:solidFill>
              </a:rPr>
              <a:t>()</a:t>
            </a:r>
          </a:p>
          <a:p>
            <a:r>
              <a:rPr lang="en-US" i="1" dirty="0">
                <a:solidFill>
                  <a:srgbClr val="C00000"/>
                </a:solidFill>
              </a:rPr>
              <a:t>    return mj1</a:t>
            </a:r>
          </a:p>
          <a:p>
            <a:endParaRPr lang="en-US" i="1" dirty="0">
              <a:solidFill>
                <a:srgbClr val="C00000"/>
              </a:solidFill>
            </a:endParaRPr>
          </a:p>
          <a:p>
            <a:r>
              <a:rPr lang="en-US" i="1" dirty="0">
                <a:solidFill>
                  <a:srgbClr val="C00000"/>
                </a:solidFill>
              </a:rPr>
              <a:t>def mj2():</a:t>
            </a:r>
          </a:p>
          <a:p>
            <a:r>
              <a:rPr lang="en-US" i="1" dirty="0">
                <a:solidFill>
                  <a:srgbClr val="C00000"/>
                </a:solidFill>
              </a:rPr>
              <a:t>    print("Ordinary")</a:t>
            </a:r>
          </a:p>
          <a:p>
            <a:endParaRPr lang="en-US" i="1" dirty="0">
              <a:solidFill>
                <a:srgbClr val="C00000"/>
              </a:solidFill>
            </a:endParaRPr>
          </a:p>
          <a:p>
            <a:r>
              <a:rPr lang="en-US" i="1" dirty="0">
                <a:solidFill>
                  <a:srgbClr val="C00000"/>
                </a:solidFill>
              </a:rPr>
              <a:t>p = </a:t>
            </a:r>
            <a:r>
              <a:rPr lang="en-US" i="1" dirty="0" err="1">
                <a:solidFill>
                  <a:srgbClr val="C00000"/>
                </a:solidFill>
              </a:rPr>
              <a:t>mj</a:t>
            </a:r>
            <a:r>
              <a:rPr lang="en-US" i="1" dirty="0">
                <a:solidFill>
                  <a:srgbClr val="C00000"/>
                </a:solidFill>
              </a:rPr>
              <a:t>(mj2)</a:t>
            </a:r>
          </a:p>
          <a:p>
            <a:r>
              <a:rPr lang="en-US" i="1" dirty="0">
                <a:solidFill>
                  <a:srgbClr val="C00000"/>
                </a:solidFill>
              </a:rPr>
              <a:t>p()</a:t>
            </a:r>
          </a:p>
          <a:p>
            <a:endParaRPr lang="en-US" sz="1400" dirty="0"/>
          </a:p>
        </p:txBody>
      </p:sp>
      <p:sp>
        <p:nvSpPr>
          <p:cNvPr id="4" name="Slide Number Placeholder 3">
            <a:extLst>
              <a:ext uri="{FF2B5EF4-FFF2-40B4-BE49-F238E27FC236}">
                <a16:creationId xmlns:a16="http://schemas.microsoft.com/office/drawing/2014/main" id="{843AEDA8-2360-430D-BE6B-8F1E0B645CEF}"/>
              </a:ext>
            </a:extLst>
          </p:cNvPr>
          <p:cNvSpPr>
            <a:spLocks noGrp="1"/>
          </p:cNvSpPr>
          <p:nvPr>
            <p:ph type="sldNum" sz="quarter" idx="10"/>
          </p:nvPr>
        </p:nvSpPr>
        <p:spPr/>
        <p:txBody>
          <a:bodyPr/>
          <a:lstStyle/>
          <a:p>
            <a:pPr>
              <a:defRPr/>
            </a:pPr>
            <a:fld id="{6DB1FBA9-0009-47E9-8D28-5B0116D2432D}" type="slidenum">
              <a:rPr lang="en-US" altLang="en-US" smtClean="0"/>
              <a:pPr>
                <a:defRPr/>
              </a:pPr>
              <a:t>669</a:t>
            </a:fld>
            <a:endParaRPr lang="en-US" altLang="en-US"/>
          </a:p>
        </p:txBody>
      </p:sp>
      <p:sp>
        <p:nvSpPr>
          <p:cNvPr id="5" name="TextBox 4">
            <a:extLst>
              <a:ext uri="{FF2B5EF4-FFF2-40B4-BE49-F238E27FC236}">
                <a16:creationId xmlns:a16="http://schemas.microsoft.com/office/drawing/2014/main" id="{1409D443-9DE8-4594-95BA-E3F190FCA561}"/>
              </a:ext>
            </a:extLst>
          </p:cNvPr>
          <p:cNvSpPr txBox="1"/>
          <p:nvPr/>
        </p:nvSpPr>
        <p:spPr>
          <a:xfrm>
            <a:off x="5410200" y="2286000"/>
            <a:ext cx="3124200" cy="3477875"/>
          </a:xfrm>
          <a:prstGeom prst="rect">
            <a:avLst/>
          </a:prstGeom>
          <a:noFill/>
        </p:spPr>
        <p:txBody>
          <a:bodyPr wrap="square" rtlCol="0">
            <a:spAutoFit/>
          </a:bodyPr>
          <a:lstStyle/>
          <a:p>
            <a:r>
              <a:rPr lang="en-US" dirty="0"/>
              <a:t>A Decorated</a:t>
            </a:r>
          </a:p>
          <a:p>
            <a:r>
              <a:rPr lang="en-US" dirty="0"/>
              <a:t>   Decorated</a:t>
            </a:r>
          </a:p>
          <a:p>
            <a:endParaRPr lang="en-US" dirty="0"/>
          </a:p>
          <a:p>
            <a:r>
              <a:rPr lang="en-US" dirty="0"/>
              <a:t>B Ordinary</a:t>
            </a:r>
          </a:p>
          <a:p>
            <a:r>
              <a:rPr lang="en-US" dirty="0"/>
              <a:t>   Ordinary</a:t>
            </a:r>
          </a:p>
          <a:p>
            <a:endParaRPr lang="en-US" dirty="0"/>
          </a:p>
          <a:p>
            <a:r>
              <a:rPr lang="en-US" dirty="0"/>
              <a:t>C Ordinary</a:t>
            </a:r>
          </a:p>
          <a:p>
            <a:r>
              <a:rPr lang="en-US" dirty="0"/>
              <a:t>   Decorated</a:t>
            </a:r>
          </a:p>
          <a:p>
            <a:endParaRPr lang="en-US" dirty="0"/>
          </a:p>
          <a:p>
            <a:r>
              <a:rPr lang="en-US" dirty="0"/>
              <a:t>D Decorated</a:t>
            </a:r>
          </a:p>
          <a:p>
            <a:r>
              <a:rPr lang="en-US" dirty="0"/>
              <a:t>   Ordinary</a:t>
            </a:r>
            <a:endParaRPr lang="en-CA" dirty="0"/>
          </a:p>
        </p:txBody>
      </p:sp>
    </p:spTree>
    <p:extLst>
      <p:ext uri="{BB962C8B-B14F-4D97-AF65-F5344CB8AC3E}">
        <p14:creationId xmlns:p14="http://schemas.microsoft.com/office/powerpoint/2010/main" val="722356149"/>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02DA9-365E-4C48-AF9E-EF11CF7989A7}"/>
              </a:ext>
            </a:extLst>
          </p:cNvPr>
          <p:cNvSpPr>
            <a:spLocks noGrp="1"/>
          </p:cNvSpPr>
          <p:nvPr>
            <p:ph type="title"/>
          </p:nvPr>
        </p:nvSpPr>
        <p:spPr/>
        <p:txBody>
          <a:bodyPr/>
          <a:lstStyle/>
          <a:p>
            <a:r>
              <a:rPr lang="en-CA" dirty="0"/>
              <a:t>Strings(cont)</a:t>
            </a:r>
          </a:p>
        </p:txBody>
      </p:sp>
      <p:sp>
        <p:nvSpPr>
          <p:cNvPr id="3" name="Content Placeholder 2">
            <a:extLst>
              <a:ext uri="{FF2B5EF4-FFF2-40B4-BE49-F238E27FC236}">
                <a16:creationId xmlns:a16="http://schemas.microsoft.com/office/drawing/2014/main" id="{A6AEFD6D-393F-4359-A6F9-45350867609F}"/>
              </a:ext>
            </a:extLst>
          </p:cNvPr>
          <p:cNvSpPr>
            <a:spLocks noGrp="1"/>
          </p:cNvSpPr>
          <p:nvPr>
            <p:ph idx="1"/>
          </p:nvPr>
        </p:nvSpPr>
        <p:spPr/>
        <p:txBody>
          <a:bodyPr/>
          <a:lstStyle/>
          <a:p>
            <a:r>
              <a:rPr lang="en-US" dirty="0">
                <a:solidFill>
                  <a:srgbClr val="C00000"/>
                </a:solidFill>
              </a:rPr>
              <a:t>s == 'hello’ returns  True </a:t>
            </a:r>
          </a:p>
          <a:p>
            <a:r>
              <a:rPr lang="en-US" dirty="0"/>
              <a:t>t = 'world’ </a:t>
            </a:r>
          </a:p>
          <a:p>
            <a:r>
              <a:rPr lang="en-US" dirty="0"/>
              <a:t>s != t  returns True</a:t>
            </a:r>
          </a:p>
          <a:p>
            <a:r>
              <a:rPr lang="en-US" dirty="0"/>
              <a:t>s == t return False</a:t>
            </a:r>
          </a:p>
          <a:p>
            <a:endParaRPr lang="en-US" dirty="0"/>
          </a:p>
          <a:p>
            <a:r>
              <a:rPr lang="en-US" dirty="0"/>
              <a:t>While == and != test whether or not two strings are equal, the comparison operators &lt; and &gt; compare strings using the dictionary order:</a:t>
            </a:r>
          </a:p>
          <a:p>
            <a:r>
              <a:rPr lang="en-US" dirty="0"/>
              <a:t>s &lt; t returns True </a:t>
            </a:r>
          </a:p>
          <a:p>
            <a:r>
              <a:rPr lang="en-US" dirty="0"/>
              <a:t>s &gt; t returns False</a:t>
            </a:r>
          </a:p>
          <a:p>
            <a:r>
              <a:rPr lang="en-US" dirty="0"/>
              <a:t>The + operator, when applied to two strings, evaluates to a new string that is the concatenation (i.e., the joining) of the two strings</a:t>
            </a:r>
          </a:p>
          <a:p>
            <a:r>
              <a:rPr lang="en-US" dirty="0"/>
              <a:t>s + t  returns '</a:t>
            </a:r>
            <a:r>
              <a:rPr lang="en-US" dirty="0" err="1"/>
              <a:t>helloworld</a:t>
            </a:r>
            <a:r>
              <a:rPr lang="en-US" dirty="0"/>
              <a:t>’ </a:t>
            </a:r>
          </a:p>
          <a:p>
            <a:r>
              <a:rPr lang="en-US" dirty="0"/>
              <a:t>s + ' ' + t  returns 'hello world'</a:t>
            </a:r>
          </a:p>
          <a:p>
            <a:endParaRPr lang="en-CA" dirty="0"/>
          </a:p>
        </p:txBody>
      </p:sp>
      <p:sp>
        <p:nvSpPr>
          <p:cNvPr id="4" name="Slide Number Placeholder 3">
            <a:extLst>
              <a:ext uri="{FF2B5EF4-FFF2-40B4-BE49-F238E27FC236}">
                <a16:creationId xmlns:a16="http://schemas.microsoft.com/office/drawing/2014/main" id="{6231F5CA-FED2-42D6-B630-660A3D8BC42D}"/>
              </a:ext>
            </a:extLst>
          </p:cNvPr>
          <p:cNvSpPr>
            <a:spLocks noGrp="1"/>
          </p:cNvSpPr>
          <p:nvPr>
            <p:ph type="sldNum" sz="quarter" idx="10"/>
          </p:nvPr>
        </p:nvSpPr>
        <p:spPr/>
        <p:txBody>
          <a:bodyPr/>
          <a:lstStyle/>
          <a:p>
            <a:pPr>
              <a:defRPr/>
            </a:pPr>
            <a:fld id="{6DB1FBA9-0009-47E9-8D28-5B0116D2432D}" type="slidenum">
              <a:rPr lang="en-US" altLang="en-US" smtClean="0"/>
              <a:pPr>
                <a:defRPr/>
              </a:pPr>
              <a:t>67</a:t>
            </a:fld>
            <a:endParaRPr lang="en-US" altLang="en-US"/>
          </a:p>
        </p:txBody>
      </p:sp>
    </p:spTree>
    <p:extLst>
      <p:ext uri="{BB962C8B-B14F-4D97-AF65-F5344CB8AC3E}">
        <p14:creationId xmlns:p14="http://schemas.microsoft.com/office/powerpoint/2010/main" val="2967981631"/>
      </p:ext>
    </p:extLst>
  </p:cSld>
  <p:clrMapOvr>
    <a:masterClrMapping/>
  </p:clrMapOvr>
  <p:transition spd="med"/>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3C9C9-EA2F-4498-A92D-6A9AF4D20E1E}"/>
              </a:ext>
            </a:extLst>
          </p:cNvPr>
          <p:cNvSpPr>
            <a:spLocks noGrp="1"/>
          </p:cNvSpPr>
          <p:nvPr>
            <p:ph type="title"/>
          </p:nvPr>
        </p:nvSpPr>
        <p:spPr/>
        <p:txBody>
          <a:bodyPr/>
          <a:lstStyle/>
          <a:p>
            <a:r>
              <a:rPr lang="en-US" dirty="0"/>
              <a:t>Quiz 17</a:t>
            </a:r>
          </a:p>
        </p:txBody>
      </p:sp>
      <p:sp>
        <p:nvSpPr>
          <p:cNvPr id="3" name="Content Placeholder 2">
            <a:extLst>
              <a:ext uri="{FF2B5EF4-FFF2-40B4-BE49-F238E27FC236}">
                <a16:creationId xmlns:a16="http://schemas.microsoft.com/office/drawing/2014/main" id="{3A02BB28-C33A-413D-9C12-7956A7C2D857}"/>
              </a:ext>
            </a:extLst>
          </p:cNvPr>
          <p:cNvSpPr>
            <a:spLocks noGrp="1"/>
          </p:cNvSpPr>
          <p:nvPr>
            <p:ph idx="1"/>
          </p:nvPr>
        </p:nvSpPr>
        <p:spPr/>
        <p:txBody>
          <a:bodyPr/>
          <a:lstStyle/>
          <a:p>
            <a:r>
              <a:rPr lang="en-US" b="1" dirty="0"/>
              <a:t>2. In the code shown below, which function is the decorator?</a:t>
            </a:r>
          </a:p>
          <a:p>
            <a:r>
              <a:rPr lang="en-US" i="1" dirty="0">
                <a:solidFill>
                  <a:srgbClr val="C00000"/>
                </a:solidFill>
              </a:rPr>
              <a:t>def </a:t>
            </a:r>
            <a:r>
              <a:rPr lang="en-US" i="1" dirty="0" err="1">
                <a:solidFill>
                  <a:srgbClr val="C00000"/>
                </a:solidFill>
              </a:rPr>
              <a:t>mj</a:t>
            </a:r>
            <a:r>
              <a:rPr lang="en-US" i="1" dirty="0">
                <a:solidFill>
                  <a:srgbClr val="C00000"/>
                </a:solidFill>
              </a:rPr>
              <a:t>(</a:t>
            </a:r>
            <a:r>
              <a:rPr lang="en-US" i="1" dirty="0" err="1">
                <a:solidFill>
                  <a:srgbClr val="C00000"/>
                </a:solidFill>
              </a:rPr>
              <a:t>funct</a:t>
            </a:r>
            <a:r>
              <a:rPr lang="en-US" i="1" dirty="0">
                <a:solidFill>
                  <a:srgbClr val="C00000"/>
                </a:solidFill>
              </a:rPr>
              <a:t>):</a:t>
            </a:r>
          </a:p>
          <a:p>
            <a:r>
              <a:rPr lang="en-US" i="1" dirty="0">
                <a:solidFill>
                  <a:srgbClr val="C00000"/>
                </a:solidFill>
              </a:rPr>
              <a:t>    def mj1():</a:t>
            </a:r>
          </a:p>
          <a:p>
            <a:r>
              <a:rPr lang="en-US" i="1" dirty="0">
                <a:solidFill>
                  <a:srgbClr val="C00000"/>
                </a:solidFill>
              </a:rPr>
              <a:t>        print("Decorated")</a:t>
            </a:r>
          </a:p>
          <a:p>
            <a:r>
              <a:rPr lang="en-US" i="1" dirty="0">
                <a:solidFill>
                  <a:srgbClr val="C00000"/>
                </a:solidFill>
              </a:rPr>
              <a:t>        </a:t>
            </a:r>
            <a:r>
              <a:rPr lang="en-US" i="1" dirty="0" err="1">
                <a:solidFill>
                  <a:srgbClr val="C00000"/>
                </a:solidFill>
              </a:rPr>
              <a:t>funct</a:t>
            </a:r>
            <a:r>
              <a:rPr lang="en-US" i="1" dirty="0">
                <a:solidFill>
                  <a:srgbClr val="C00000"/>
                </a:solidFill>
              </a:rPr>
              <a:t>()</a:t>
            </a:r>
          </a:p>
          <a:p>
            <a:r>
              <a:rPr lang="en-US" i="1" dirty="0">
                <a:solidFill>
                  <a:srgbClr val="C00000"/>
                </a:solidFill>
              </a:rPr>
              <a:t>    return mj1</a:t>
            </a:r>
          </a:p>
          <a:p>
            <a:endParaRPr lang="en-US" i="1" dirty="0">
              <a:solidFill>
                <a:srgbClr val="C00000"/>
              </a:solidFill>
            </a:endParaRPr>
          </a:p>
          <a:p>
            <a:r>
              <a:rPr lang="en-US" i="1" dirty="0">
                <a:solidFill>
                  <a:srgbClr val="C00000"/>
                </a:solidFill>
              </a:rPr>
              <a:t>def mj2():</a:t>
            </a:r>
          </a:p>
          <a:p>
            <a:r>
              <a:rPr lang="en-US" i="1" dirty="0">
                <a:solidFill>
                  <a:srgbClr val="C00000"/>
                </a:solidFill>
              </a:rPr>
              <a:t>    print("Ordinary")</a:t>
            </a:r>
          </a:p>
          <a:p>
            <a:endParaRPr lang="en-US" i="1" dirty="0">
              <a:solidFill>
                <a:srgbClr val="C00000"/>
              </a:solidFill>
            </a:endParaRPr>
          </a:p>
          <a:p>
            <a:r>
              <a:rPr lang="en-US" i="1" dirty="0">
                <a:solidFill>
                  <a:srgbClr val="C00000"/>
                </a:solidFill>
              </a:rPr>
              <a:t>p = </a:t>
            </a:r>
            <a:r>
              <a:rPr lang="en-US" i="1" dirty="0" err="1">
                <a:solidFill>
                  <a:srgbClr val="C00000"/>
                </a:solidFill>
              </a:rPr>
              <a:t>mj</a:t>
            </a:r>
            <a:r>
              <a:rPr lang="en-US" i="1" dirty="0">
                <a:solidFill>
                  <a:srgbClr val="C00000"/>
                </a:solidFill>
              </a:rPr>
              <a:t>(mj2)</a:t>
            </a:r>
          </a:p>
          <a:p>
            <a:r>
              <a:rPr lang="en-US" i="1" dirty="0">
                <a:solidFill>
                  <a:srgbClr val="C00000"/>
                </a:solidFill>
              </a:rPr>
              <a:t>p()</a:t>
            </a:r>
          </a:p>
          <a:p>
            <a:endParaRPr lang="en-US" dirty="0"/>
          </a:p>
        </p:txBody>
      </p:sp>
      <p:sp>
        <p:nvSpPr>
          <p:cNvPr id="4" name="Slide Number Placeholder 3">
            <a:extLst>
              <a:ext uri="{FF2B5EF4-FFF2-40B4-BE49-F238E27FC236}">
                <a16:creationId xmlns:a16="http://schemas.microsoft.com/office/drawing/2014/main" id="{E3DE59AB-0927-4482-A73B-6886FB8FEF1A}"/>
              </a:ext>
            </a:extLst>
          </p:cNvPr>
          <p:cNvSpPr>
            <a:spLocks noGrp="1"/>
          </p:cNvSpPr>
          <p:nvPr>
            <p:ph type="sldNum" sz="quarter" idx="10"/>
          </p:nvPr>
        </p:nvSpPr>
        <p:spPr/>
        <p:txBody>
          <a:bodyPr/>
          <a:lstStyle/>
          <a:p>
            <a:pPr>
              <a:defRPr/>
            </a:pPr>
            <a:fld id="{6DB1FBA9-0009-47E9-8D28-5B0116D2432D}" type="slidenum">
              <a:rPr lang="en-US" altLang="en-US" smtClean="0"/>
              <a:pPr>
                <a:defRPr/>
              </a:pPr>
              <a:t>670</a:t>
            </a:fld>
            <a:endParaRPr lang="en-US" altLang="en-US"/>
          </a:p>
        </p:txBody>
      </p:sp>
      <p:sp>
        <p:nvSpPr>
          <p:cNvPr id="6" name="TextBox 5">
            <a:extLst>
              <a:ext uri="{FF2B5EF4-FFF2-40B4-BE49-F238E27FC236}">
                <a16:creationId xmlns:a16="http://schemas.microsoft.com/office/drawing/2014/main" id="{80B274B2-970F-4A70-9D12-AAD5A2C85491}"/>
              </a:ext>
            </a:extLst>
          </p:cNvPr>
          <p:cNvSpPr txBox="1"/>
          <p:nvPr/>
        </p:nvSpPr>
        <p:spPr>
          <a:xfrm>
            <a:off x="4800600" y="2057400"/>
            <a:ext cx="3429000" cy="2246769"/>
          </a:xfrm>
          <a:prstGeom prst="rect">
            <a:avLst/>
          </a:prstGeom>
          <a:noFill/>
        </p:spPr>
        <p:txBody>
          <a:bodyPr wrap="square" rtlCol="0">
            <a:spAutoFit/>
          </a:bodyPr>
          <a:lstStyle/>
          <a:p>
            <a:r>
              <a:rPr lang="en-CA" dirty="0"/>
              <a:t>A p()</a:t>
            </a:r>
          </a:p>
          <a:p>
            <a:endParaRPr lang="en-CA" dirty="0"/>
          </a:p>
          <a:p>
            <a:r>
              <a:rPr lang="en-CA" dirty="0"/>
              <a:t>B </a:t>
            </a:r>
            <a:r>
              <a:rPr lang="en-CA" dirty="0" err="1"/>
              <a:t>mj</a:t>
            </a:r>
            <a:r>
              <a:rPr lang="en-CA" dirty="0"/>
              <a:t>()</a:t>
            </a:r>
          </a:p>
          <a:p>
            <a:endParaRPr lang="en-CA" dirty="0"/>
          </a:p>
          <a:p>
            <a:r>
              <a:rPr lang="en-CA" dirty="0"/>
              <a:t>C mj1()</a:t>
            </a:r>
          </a:p>
          <a:p>
            <a:endParaRPr lang="en-CA" dirty="0"/>
          </a:p>
          <a:p>
            <a:r>
              <a:rPr lang="en-CA" dirty="0"/>
              <a:t>D mj2()</a:t>
            </a:r>
          </a:p>
        </p:txBody>
      </p:sp>
    </p:spTree>
    <p:extLst>
      <p:ext uri="{BB962C8B-B14F-4D97-AF65-F5344CB8AC3E}">
        <p14:creationId xmlns:p14="http://schemas.microsoft.com/office/powerpoint/2010/main" val="1193247334"/>
      </p:ext>
    </p:extLst>
  </p:cSld>
  <p:clrMapOvr>
    <a:masterClrMapping/>
  </p:clrMapOvr>
  <p:transition spd="med"/>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DBB3D-2BCD-4E5A-A989-7DB0F5B1E300}"/>
              </a:ext>
            </a:extLst>
          </p:cNvPr>
          <p:cNvSpPr>
            <a:spLocks noGrp="1"/>
          </p:cNvSpPr>
          <p:nvPr>
            <p:ph type="title"/>
          </p:nvPr>
        </p:nvSpPr>
        <p:spPr/>
        <p:txBody>
          <a:bodyPr/>
          <a:lstStyle/>
          <a:p>
            <a:r>
              <a:rPr lang="en-US" dirty="0"/>
              <a:t>Quiz 17</a:t>
            </a:r>
          </a:p>
        </p:txBody>
      </p:sp>
      <p:sp>
        <p:nvSpPr>
          <p:cNvPr id="3" name="Content Placeholder 2">
            <a:extLst>
              <a:ext uri="{FF2B5EF4-FFF2-40B4-BE49-F238E27FC236}">
                <a16:creationId xmlns:a16="http://schemas.microsoft.com/office/drawing/2014/main" id="{70959390-407C-4457-88BE-799685B1DDCB}"/>
              </a:ext>
            </a:extLst>
          </p:cNvPr>
          <p:cNvSpPr>
            <a:spLocks noGrp="1"/>
          </p:cNvSpPr>
          <p:nvPr>
            <p:ph idx="1"/>
          </p:nvPr>
        </p:nvSpPr>
        <p:spPr/>
        <p:txBody>
          <a:bodyPr/>
          <a:lstStyle/>
          <a:p>
            <a:r>
              <a:rPr lang="en-US" b="1" dirty="0"/>
              <a:t>3. The </a:t>
            </a:r>
            <a:r>
              <a:rPr lang="en-US" b="1" dirty="0">
                <a:solidFill>
                  <a:srgbClr val="C00000"/>
                </a:solidFill>
              </a:rPr>
              <a:t>______</a:t>
            </a:r>
            <a:r>
              <a:rPr lang="en-US" b="1" dirty="0"/>
              <a:t> symbol along with the name of the decorator function can be placed above the definition of the function to be decorated works as an alternate way for decorating a function</a:t>
            </a:r>
          </a:p>
          <a:p>
            <a:endParaRPr lang="en-US" b="1" dirty="0"/>
          </a:p>
          <a:p>
            <a:r>
              <a:rPr lang="en-US" dirty="0"/>
              <a:t>A #</a:t>
            </a:r>
          </a:p>
          <a:p>
            <a:r>
              <a:rPr lang="en-US" dirty="0"/>
              <a:t>B $</a:t>
            </a:r>
          </a:p>
          <a:p>
            <a:r>
              <a:rPr lang="en-US" dirty="0"/>
              <a:t>C @</a:t>
            </a:r>
          </a:p>
          <a:p>
            <a:r>
              <a:rPr lang="en-US" dirty="0"/>
              <a:t>D &amp;</a:t>
            </a:r>
          </a:p>
        </p:txBody>
      </p:sp>
      <p:sp>
        <p:nvSpPr>
          <p:cNvPr id="4" name="Slide Number Placeholder 3">
            <a:extLst>
              <a:ext uri="{FF2B5EF4-FFF2-40B4-BE49-F238E27FC236}">
                <a16:creationId xmlns:a16="http://schemas.microsoft.com/office/drawing/2014/main" id="{4DB988BB-C5C6-4F38-AB47-11594E884F2D}"/>
              </a:ext>
            </a:extLst>
          </p:cNvPr>
          <p:cNvSpPr>
            <a:spLocks noGrp="1"/>
          </p:cNvSpPr>
          <p:nvPr>
            <p:ph type="sldNum" sz="quarter" idx="10"/>
          </p:nvPr>
        </p:nvSpPr>
        <p:spPr/>
        <p:txBody>
          <a:bodyPr/>
          <a:lstStyle/>
          <a:p>
            <a:pPr>
              <a:defRPr/>
            </a:pPr>
            <a:fld id="{6DB1FBA9-0009-47E9-8D28-5B0116D2432D}" type="slidenum">
              <a:rPr lang="en-US" altLang="en-US" smtClean="0"/>
              <a:pPr>
                <a:defRPr/>
              </a:pPr>
              <a:t>671</a:t>
            </a:fld>
            <a:endParaRPr lang="en-US" altLang="en-US"/>
          </a:p>
        </p:txBody>
      </p:sp>
    </p:spTree>
    <p:extLst>
      <p:ext uri="{BB962C8B-B14F-4D97-AF65-F5344CB8AC3E}">
        <p14:creationId xmlns:p14="http://schemas.microsoft.com/office/powerpoint/2010/main" val="3149475961"/>
      </p:ext>
    </p:extLst>
  </p:cSld>
  <p:clrMapOvr>
    <a:masterClrMapping/>
  </p:clrMapOvr>
  <p:transition spd="med"/>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F260C-428F-40EA-9056-02F5351C258A}"/>
              </a:ext>
            </a:extLst>
          </p:cNvPr>
          <p:cNvSpPr>
            <a:spLocks noGrp="1"/>
          </p:cNvSpPr>
          <p:nvPr>
            <p:ph type="title"/>
          </p:nvPr>
        </p:nvSpPr>
        <p:spPr/>
        <p:txBody>
          <a:bodyPr/>
          <a:lstStyle/>
          <a:p>
            <a:r>
              <a:rPr lang="en-US" dirty="0"/>
              <a:t>Quiz 17</a:t>
            </a:r>
          </a:p>
        </p:txBody>
      </p:sp>
      <p:sp>
        <p:nvSpPr>
          <p:cNvPr id="3" name="Content Placeholder 2">
            <a:extLst>
              <a:ext uri="{FF2B5EF4-FFF2-40B4-BE49-F238E27FC236}">
                <a16:creationId xmlns:a16="http://schemas.microsoft.com/office/drawing/2014/main" id="{986CB208-CA95-4DB0-AF5D-9576EFED410B}"/>
              </a:ext>
            </a:extLst>
          </p:cNvPr>
          <p:cNvSpPr>
            <a:spLocks noGrp="1"/>
          </p:cNvSpPr>
          <p:nvPr>
            <p:ph idx="1"/>
          </p:nvPr>
        </p:nvSpPr>
        <p:spPr/>
        <p:txBody>
          <a:bodyPr/>
          <a:lstStyle/>
          <a:p>
            <a:r>
              <a:rPr lang="en-US" b="1" dirty="0"/>
              <a:t>4. What is the output of the code shown?</a:t>
            </a:r>
          </a:p>
          <a:p>
            <a:r>
              <a:rPr lang="en-US" i="1" dirty="0">
                <a:solidFill>
                  <a:srgbClr val="C00000"/>
                </a:solidFill>
              </a:rPr>
              <a:t>def ord2():</a:t>
            </a:r>
          </a:p>
          <a:p>
            <a:r>
              <a:rPr lang="en-US" i="1" dirty="0">
                <a:solidFill>
                  <a:srgbClr val="C00000"/>
                </a:solidFill>
              </a:rPr>
              <a:t>	print("Ordinary")</a:t>
            </a:r>
          </a:p>
          <a:p>
            <a:r>
              <a:rPr lang="en-US" i="1" dirty="0">
                <a:solidFill>
                  <a:srgbClr val="C00000"/>
                </a:solidFill>
              </a:rPr>
              <a:t>ord2</a:t>
            </a:r>
          </a:p>
          <a:p>
            <a:r>
              <a:rPr lang="en-US" i="1" dirty="0">
                <a:solidFill>
                  <a:srgbClr val="C00000"/>
                </a:solidFill>
              </a:rPr>
              <a:t>ord2()</a:t>
            </a:r>
          </a:p>
          <a:p>
            <a:endParaRPr lang="en-US" dirty="0"/>
          </a:p>
          <a:p>
            <a:r>
              <a:rPr lang="en-US" dirty="0"/>
              <a:t>A memory address</a:t>
            </a:r>
          </a:p>
          <a:p>
            <a:r>
              <a:rPr lang="en-US" dirty="0"/>
              <a:t>   Ordinary</a:t>
            </a:r>
          </a:p>
          <a:p>
            <a:r>
              <a:rPr lang="en-US" dirty="0"/>
              <a:t>B Error</a:t>
            </a:r>
          </a:p>
          <a:p>
            <a:r>
              <a:rPr lang="en-US" dirty="0"/>
              <a:t>   Address</a:t>
            </a:r>
          </a:p>
          <a:p>
            <a:r>
              <a:rPr lang="en-US" dirty="0"/>
              <a:t>C Ordinary</a:t>
            </a:r>
          </a:p>
          <a:p>
            <a:r>
              <a:rPr lang="en-US" dirty="0"/>
              <a:t>   Ordinary</a:t>
            </a:r>
          </a:p>
          <a:p>
            <a:r>
              <a:rPr lang="en-US" dirty="0"/>
              <a:t>D Ordinary</a:t>
            </a:r>
          </a:p>
          <a:p>
            <a:r>
              <a:rPr lang="en-US" dirty="0"/>
              <a:t>   Address</a:t>
            </a:r>
          </a:p>
        </p:txBody>
      </p:sp>
      <p:sp>
        <p:nvSpPr>
          <p:cNvPr id="4" name="Slide Number Placeholder 3">
            <a:extLst>
              <a:ext uri="{FF2B5EF4-FFF2-40B4-BE49-F238E27FC236}">
                <a16:creationId xmlns:a16="http://schemas.microsoft.com/office/drawing/2014/main" id="{1CC5D930-5B4A-4302-A5A2-3F38A6C3E5F9}"/>
              </a:ext>
            </a:extLst>
          </p:cNvPr>
          <p:cNvSpPr>
            <a:spLocks noGrp="1"/>
          </p:cNvSpPr>
          <p:nvPr>
            <p:ph type="sldNum" sz="quarter" idx="10"/>
          </p:nvPr>
        </p:nvSpPr>
        <p:spPr/>
        <p:txBody>
          <a:bodyPr/>
          <a:lstStyle/>
          <a:p>
            <a:pPr>
              <a:defRPr/>
            </a:pPr>
            <a:fld id="{6DB1FBA9-0009-47E9-8D28-5B0116D2432D}" type="slidenum">
              <a:rPr lang="en-US" altLang="en-US" smtClean="0"/>
              <a:pPr>
                <a:defRPr/>
              </a:pPr>
              <a:t>672</a:t>
            </a:fld>
            <a:endParaRPr lang="en-US" altLang="en-US"/>
          </a:p>
        </p:txBody>
      </p:sp>
    </p:spTree>
    <p:extLst>
      <p:ext uri="{BB962C8B-B14F-4D97-AF65-F5344CB8AC3E}">
        <p14:creationId xmlns:p14="http://schemas.microsoft.com/office/powerpoint/2010/main" val="2489520086"/>
      </p:ext>
    </p:extLst>
  </p:cSld>
  <p:clrMapOvr>
    <a:masterClrMapping/>
  </p:clrMapOvr>
  <p:transition spd="med"/>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2091B-B46B-4376-9D5C-D2D141B16CA1}"/>
              </a:ext>
            </a:extLst>
          </p:cNvPr>
          <p:cNvSpPr>
            <a:spLocks noGrp="1"/>
          </p:cNvSpPr>
          <p:nvPr>
            <p:ph type="title"/>
          </p:nvPr>
        </p:nvSpPr>
        <p:spPr/>
        <p:txBody>
          <a:bodyPr/>
          <a:lstStyle/>
          <a:p>
            <a:r>
              <a:rPr lang="en-US" dirty="0"/>
              <a:t>Quiz 17</a:t>
            </a:r>
          </a:p>
        </p:txBody>
      </p:sp>
      <p:sp>
        <p:nvSpPr>
          <p:cNvPr id="3" name="Content Placeholder 2">
            <a:extLst>
              <a:ext uri="{FF2B5EF4-FFF2-40B4-BE49-F238E27FC236}">
                <a16:creationId xmlns:a16="http://schemas.microsoft.com/office/drawing/2014/main" id="{D947E8D6-2DA1-4B7D-B07F-439FE5E09513}"/>
              </a:ext>
            </a:extLst>
          </p:cNvPr>
          <p:cNvSpPr>
            <a:spLocks noGrp="1"/>
          </p:cNvSpPr>
          <p:nvPr>
            <p:ph idx="1"/>
          </p:nvPr>
        </p:nvSpPr>
        <p:spPr/>
        <p:txBody>
          <a:bodyPr/>
          <a:lstStyle/>
          <a:p>
            <a:r>
              <a:rPr lang="en-US" b="1" dirty="0"/>
              <a:t>5. Are the two snippets of codes shown below are equivalent? State whether this is true or false</a:t>
            </a:r>
          </a:p>
          <a:p>
            <a:r>
              <a:rPr lang="en-US" i="1" dirty="0">
                <a:solidFill>
                  <a:srgbClr val="C00000"/>
                </a:solidFill>
              </a:rPr>
              <a:t>Python Program 1</a:t>
            </a:r>
          </a:p>
          <a:p>
            <a:r>
              <a:rPr lang="en-US" i="1" dirty="0">
                <a:solidFill>
                  <a:srgbClr val="C00000"/>
                </a:solidFill>
              </a:rPr>
              <a:t>  @f</a:t>
            </a:r>
          </a:p>
          <a:p>
            <a:r>
              <a:rPr lang="en-US" i="1" dirty="0">
                <a:solidFill>
                  <a:srgbClr val="C00000"/>
                </a:solidFill>
              </a:rPr>
              <a:t>def f1():</a:t>
            </a:r>
          </a:p>
          <a:p>
            <a:r>
              <a:rPr lang="en-US" i="1" dirty="0">
                <a:solidFill>
                  <a:srgbClr val="C00000"/>
                </a:solidFill>
              </a:rPr>
              <a:t>        print(“Hello”)</a:t>
            </a:r>
          </a:p>
          <a:p>
            <a:endParaRPr lang="en-US" dirty="0">
              <a:solidFill>
                <a:schemeClr val="tx2">
                  <a:lumMod val="60000"/>
                  <a:lumOff val="40000"/>
                </a:schemeClr>
              </a:solidFill>
            </a:endParaRPr>
          </a:p>
          <a:p>
            <a:r>
              <a:rPr lang="en-US" i="1" dirty="0">
                <a:solidFill>
                  <a:srgbClr val="0070C0"/>
                </a:solidFill>
              </a:rPr>
              <a:t>Python Program 2</a:t>
            </a:r>
          </a:p>
          <a:p>
            <a:r>
              <a:rPr lang="en-US" i="1" dirty="0">
                <a:solidFill>
                  <a:srgbClr val="0070C0"/>
                </a:solidFill>
              </a:rPr>
              <a:t>  def f1():</a:t>
            </a:r>
          </a:p>
          <a:p>
            <a:r>
              <a:rPr lang="en-US" i="1" dirty="0">
                <a:solidFill>
                  <a:srgbClr val="0070C0"/>
                </a:solidFill>
              </a:rPr>
              <a:t>         print(“Hello”)</a:t>
            </a:r>
          </a:p>
          <a:p>
            <a:r>
              <a:rPr lang="en-US" i="1" dirty="0">
                <a:solidFill>
                  <a:srgbClr val="0070C0"/>
                </a:solidFill>
              </a:rPr>
              <a:t>f1 = f(f1)</a:t>
            </a:r>
          </a:p>
          <a:p>
            <a:endParaRPr lang="en-US" dirty="0"/>
          </a:p>
          <a:p>
            <a:r>
              <a:rPr lang="en-US" dirty="0"/>
              <a:t>A True</a:t>
            </a:r>
          </a:p>
          <a:p>
            <a:r>
              <a:rPr lang="en-US" dirty="0"/>
              <a:t>B False</a:t>
            </a:r>
          </a:p>
        </p:txBody>
      </p:sp>
      <p:sp>
        <p:nvSpPr>
          <p:cNvPr id="4" name="Slide Number Placeholder 3">
            <a:extLst>
              <a:ext uri="{FF2B5EF4-FFF2-40B4-BE49-F238E27FC236}">
                <a16:creationId xmlns:a16="http://schemas.microsoft.com/office/drawing/2014/main" id="{B8EF9190-870E-4160-AA84-D45870155C4E}"/>
              </a:ext>
            </a:extLst>
          </p:cNvPr>
          <p:cNvSpPr>
            <a:spLocks noGrp="1"/>
          </p:cNvSpPr>
          <p:nvPr>
            <p:ph type="sldNum" sz="quarter" idx="10"/>
          </p:nvPr>
        </p:nvSpPr>
        <p:spPr/>
        <p:txBody>
          <a:bodyPr/>
          <a:lstStyle/>
          <a:p>
            <a:pPr>
              <a:defRPr/>
            </a:pPr>
            <a:fld id="{6DB1FBA9-0009-47E9-8D28-5B0116D2432D}" type="slidenum">
              <a:rPr lang="en-US" altLang="en-US" smtClean="0"/>
              <a:pPr>
                <a:defRPr/>
              </a:pPr>
              <a:t>673</a:t>
            </a:fld>
            <a:endParaRPr lang="en-US" altLang="en-US"/>
          </a:p>
        </p:txBody>
      </p:sp>
    </p:spTree>
    <p:extLst>
      <p:ext uri="{BB962C8B-B14F-4D97-AF65-F5344CB8AC3E}">
        <p14:creationId xmlns:p14="http://schemas.microsoft.com/office/powerpoint/2010/main" val="3931210824"/>
      </p:ext>
    </p:extLst>
  </p:cSld>
  <p:clrMapOvr>
    <a:masterClrMapping/>
  </p:clrMapOvr>
  <p:transition spd="med"/>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59718-B98A-4895-A373-1B263D43E26A}"/>
              </a:ext>
            </a:extLst>
          </p:cNvPr>
          <p:cNvSpPr>
            <a:spLocks noGrp="1"/>
          </p:cNvSpPr>
          <p:nvPr>
            <p:ph type="title"/>
          </p:nvPr>
        </p:nvSpPr>
        <p:spPr/>
        <p:txBody>
          <a:bodyPr/>
          <a:lstStyle/>
          <a:p>
            <a:r>
              <a:rPr lang="en-US" dirty="0"/>
              <a:t>Quiz 17</a:t>
            </a:r>
          </a:p>
        </p:txBody>
      </p:sp>
      <p:sp>
        <p:nvSpPr>
          <p:cNvPr id="3" name="Content Placeholder 2">
            <a:extLst>
              <a:ext uri="{FF2B5EF4-FFF2-40B4-BE49-F238E27FC236}">
                <a16:creationId xmlns:a16="http://schemas.microsoft.com/office/drawing/2014/main" id="{F9B96386-B1A0-4A8C-8570-359E053C90E8}"/>
              </a:ext>
            </a:extLst>
          </p:cNvPr>
          <p:cNvSpPr>
            <a:spLocks noGrp="1"/>
          </p:cNvSpPr>
          <p:nvPr>
            <p:ph idx="1"/>
          </p:nvPr>
        </p:nvSpPr>
        <p:spPr/>
        <p:txBody>
          <a:bodyPr/>
          <a:lstStyle/>
          <a:p>
            <a:r>
              <a:rPr lang="en-US" b="1" dirty="0"/>
              <a:t>6. What is the output of the following function?</a:t>
            </a:r>
          </a:p>
          <a:p>
            <a:r>
              <a:rPr lang="en-US" i="1" dirty="0">
                <a:solidFill>
                  <a:srgbClr val="C00000"/>
                </a:solidFill>
              </a:rPr>
              <a:t>def f(x, y):</a:t>
            </a:r>
          </a:p>
          <a:p>
            <a:r>
              <a:rPr lang="en-US" i="1" dirty="0">
                <a:solidFill>
                  <a:srgbClr val="C00000"/>
                </a:solidFill>
              </a:rPr>
              <a:t>	return </a:t>
            </a:r>
            <a:r>
              <a:rPr lang="en-US" i="1" dirty="0" err="1">
                <a:solidFill>
                  <a:srgbClr val="C00000"/>
                </a:solidFill>
              </a:rPr>
              <a:t>x%y</a:t>
            </a:r>
            <a:endParaRPr lang="en-US" i="1" dirty="0">
              <a:solidFill>
                <a:srgbClr val="C00000"/>
              </a:solidFill>
            </a:endParaRPr>
          </a:p>
          <a:p>
            <a:r>
              <a:rPr lang="en-US" i="1" dirty="0">
                <a:solidFill>
                  <a:srgbClr val="C00000"/>
                </a:solidFill>
              </a:rPr>
              <a:t>f(0, 2)</a:t>
            </a:r>
          </a:p>
          <a:p>
            <a:r>
              <a:rPr lang="en-US" i="1" dirty="0">
                <a:solidFill>
                  <a:srgbClr val="C00000"/>
                </a:solidFill>
              </a:rPr>
              <a:t>f(2, 0)</a:t>
            </a:r>
          </a:p>
          <a:p>
            <a:endParaRPr lang="en-US" dirty="0"/>
          </a:p>
          <a:p>
            <a:r>
              <a:rPr lang="en-US" dirty="0"/>
              <a:t>A 0</a:t>
            </a:r>
          </a:p>
          <a:p>
            <a:r>
              <a:rPr lang="en-US" dirty="0"/>
              <a:t>   0</a:t>
            </a:r>
          </a:p>
          <a:p>
            <a:r>
              <a:rPr lang="en-US" dirty="0"/>
              <a:t>B Zero Division Error</a:t>
            </a:r>
          </a:p>
          <a:p>
            <a:r>
              <a:rPr lang="en-US" dirty="0"/>
              <a:t>   Zero Division Error</a:t>
            </a:r>
          </a:p>
          <a:p>
            <a:r>
              <a:rPr lang="en-US" dirty="0"/>
              <a:t>C 0</a:t>
            </a:r>
          </a:p>
          <a:p>
            <a:r>
              <a:rPr lang="en-US" dirty="0"/>
              <a:t>   Zero Division Error</a:t>
            </a:r>
          </a:p>
          <a:p>
            <a:r>
              <a:rPr lang="en-US" dirty="0"/>
              <a:t>D Zero Division Error</a:t>
            </a:r>
          </a:p>
          <a:p>
            <a:r>
              <a:rPr lang="en-US" dirty="0"/>
              <a:t>   0</a:t>
            </a:r>
          </a:p>
          <a:p>
            <a:r>
              <a:rPr lang="en-US" dirty="0"/>
              <a:t>E None of the above</a:t>
            </a:r>
          </a:p>
        </p:txBody>
      </p:sp>
      <p:sp>
        <p:nvSpPr>
          <p:cNvPr id="4" name="Slide Number Placeholder 3">
            <a:extLst>
              <a:ext uri="{FF2B5EF4-FFF2-40B4-BE49-F238E27FC236}">
                <a16:creationId xmlns:a16="http://schemas.microsoft.com/office/drawing/2014/main" id="{5F398397-17F0-4735-9584-674E9B1BD16C}"/>
              </a:ext>
            </a:extLst>
          </p:cNvPr>
          <p:cNvSpPr>
            <a:spLocks noGrp="1"/>
          </p:cNvSpPr>
          <p:nvPr>
            <p:ph type="sldNum" sz="quarter" idx="10"/>
          </p:nvPr>
        </p:nvSpPr>
        <p:spPr/>
        <p:txBody>
          <a:bodyPr/>
          <a:lstStyle/>
          <a:p>
            <a:pPr>
              <a:defRPr/>
            </a:pPr>
            <a:fld id="{6DB1FBA9-0009-47E9-8D28-5B0116D2432D}" type="slidenum">
              <a:rPr lang="en-US" altLang="en-US" smtClean="0"/>
              <a:pPr>
                <a:defRPr/>
              </a:pPr>
              <a:t>674</a:t>
            </a:fld>
            <a:endParaRPr lang="en-US" altLang="en-US"/>
          </a:p>
        </p:txBody>
      </p:sp>
    </p:spTree>
    <p:extLst>
      <p:ext uri="{BB962C8B-B14F-4D97-AF65-F5344CB8AC3E}">
        <p14:creationId xmlns:p14="http://schemas.microsoft.com/office/powerpoint/2010/main" val="1909824546"/>
      </p:ext>
    </p:extLst>
  </p:cSld>
  <p:clrMapOvr>
    <a:masterClrMapping/>
  </p:clrMapOvr>
  <p:transition spd="med"/>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A0BD4-16E1-48C1-AFDE-AD18B52AE874}"/>
              </a:ext>
            </a:extLst>
          </p:cNvPr>
          <p:cNvSpPr>
            <a:spLocks noGrp="1"/>
          </p:cNvSpPr>
          <p:nvPr>
            <p:ph type="title"/>
          </p:nvPr>
        </p:nvSpPr>
        <p:spPr/>
        <p:txBody>
          <a:bodyPr/>
          <a:lstStyle/>
          <a:p>
            <a:r>
              <a:rPr lang="en-US" dirty="0"/>
              <a:t>Quiz 17</a:t>
            </a:r>
          </a:p>
        </p:txBody>
      </p:sp>
      <p:sp>
        <p:nvSpPr>
          <p:cNvPr id="3" name="Content Placeholder 2">
            <a:extLst>
              <a:ext uri="{FF2B5EF4-FFF2-40B4-BE49-F238E27FC236}">
                <a16:creationId xmlns:a16="http://schemas.microsoft.com/office/drawing/2014/main" id="{B6770371-318A-4224-9B41-9F93A243D128}"/>
              </a:ext>
            </a:extLst>
          </p:cNvPr>
          <p:cNvSpPr>
            <a:spLocks noGrp="1"/>
          </p:cNvSpPr>
          <p:nvPr>
            <p:ph idx="1"/>
          </p:nvPr>
        </p:nvSpPr>
        <p:spPr/>
        <p:txBody>
          <a:bodyPr/>
          <a:lstStyle/>
          <a:p>
            <a:r>
              <a:rPr lang="en-US" b="1" dirty="0"/>
              <a:t>7. What is the output of the code snippet below?</a:t>
            </a:r>
          </a:p>
          <a:p>
            <a:r>
              <a:rPr lang="en-US" i="1" dirty="0">
                <a:solidFill>
                  <a:srgbClr val="C00000"/>
                </a:solidFill>
              </a:rPr>
              <a:t>def f(</a:t>
            </a:r>
            <a:r>
              <a:rPr lang="en-US" i="1" dirty="0" err="1">
                <a:solidFill>
                  <a:srgbClr val="C00000"/>
                </a:solidFill>
              </a:rPr>
              <a:t>func</a:t>
            </a:r>
            <a:r>
              <a:rPr lang="en-US" i="1" dirty="0">
                <a:solidFill>
                  <a:srgbClr val="C00000"/>
                </a:solidFill>
              </a:rPr>
              <a:t>):</a:t>
            </a:r>
          </a:p>
          <a:p>
            <a:r>
              <a:rPr lang="en-US" i="1" dirty="0">
                <a:solidFill>
                  <a:srgbClr val="C00000"/>
                </a:solidFill>
              </a:rPr>
              <a:t>    def f1(a, b):</a:t>
            </a:r>
          </a:p>
          <a:p>
            <a:r>
              <a:rPr lang="en-US" i="1" dirty="0">
                <a:solidFill>
                  <a:srgbClr val="C00000"/>
                </a:solidFill>
              </a:rPr>
              <a:t>        print("hello")</a:t>
            </a:r>
          </a:p>
          <a:p>
            <a:r>
              <a:rPr lang="en-US" i="1" dirty="0">
                <a:solidFill>
                  <a:srgbClr val="C00000"/>
                </a:solidFill>
              </a:rPr>
              <a:t>        if b==0:</a:t>
            </a:r>
          </a:p>
          <a:p>
            <a:r>
              <a:rPr lang="en-US" i="1" dirty="0">
                <a:solidFill>
                  <a:srgbClr val="C00000"/>
                </a:solidFill>
              </a:rPr>
              <a:t>            print("NO")</a:t>
            </a:r>
          </a:p>
          <a:p>
            <a:r>
              <a:rPr lang="en-US" i="1" dirty="0">
                <a:solidFill>
                  <a:srgbClr val="C00000"/>
                </a:solidFill>
              </a:rPr>
              <a:t>            return</a:t>
            </a:r>
          </a:p>
          <a:p>
            <a:r>
              <a:rPr lang="en-US" i="1" dirty="0">
                <a:solidFill>
                  <a:srgbClr val="C00000"/>
                </a:solidFill>
              </a:rPr>
              <a:t>        return f(a, b)</a:t>
            </a:r>
          </a:p>
          <a:p>
            <a:r>
              <a:rPr lang="en-US" i="1" dirty="0">
                <a:solidFill>
                  <a:srgbClr val="C00000"/>
                </a:solidFill>
              </a:rPr>
              <a:t>    return f1</a:t>
            </a:r>
          </a:p>
          <a:p>
            <a:endParaRPr lang="en-US" i="1" dirty="0">
              <a:solidFill>
                <a:srgbClr val="C00000"/>
              </a:solidFill>
            </a:endParaRPr>
          </a:p>
          <a:p>
            <a:r>
              <a:rPr lang="en-US" i="1" dirty="0">
                <a:solidFill>
                  <a:srgbClr val="C00000"/>
                </a:solidFill>
              </a:rPr>
              <a:t>@f</a:t>
            </a:r>
          </a:p>
          <a:p>
            <a:r>
              <a:rPr lang="en-US" i="1" dirty="0">
                <a:solidFill>
                  <a:srgbClr val="C00000"/>
                </a:solidFill>
              </a:rPr>
              <a:t>def f(a, b):</a:t>
            </a:r>
          </a:p>
          <a:p>
            <a:r>
              <a:rPr lang="en-US" i="1" dirty="0">
                <a:solidFill>
                  <a:srgbClr val="C00000"/>
                </a:solidFill>
              </a:rPr>
              <a:t>    return </a:t>
            </a:r>
            <a:r>
              <a:rPr lang="en-US" i="1" dirty="0" err="1">
                <a:solidFill>
                  <a:srgbClr val="C00000"/>
                </a:solidFill>
              </a:rPr>
              <a:t>a%b</a:t>
            </a:r>
            <a:endParaRPr lang="en-US" i="1" dirty="0">
              <a:solidFill>
                <a:srgbClr val="C00000"/>
              </a:solidFill>
            </a:endParaRPr>
          </a:p>
          <a:p>
            <a:r>
              <a:rPr lang="en-US" i="1" dirty="0">
                <a:solidFill>
                  <a:srgbClr val="C00000"/>
                </a:solidFill>
              </a:rPr>
              <a:t>f(4,0)</a:t>
            </a:r>
          </a:p>
          <a:p>
            <a:endParaRPr lang="en-US" sz="1600" dirty="0"/>
          </a:p>
        </p:txBody>
      </p:sp>
      <p:sp>
        <p:nvSpPr>
          <p:cNvPr id="4" name="Slide Number Placeholder 3">
            <a:extLst>
              <a:ext uri="{FF2B5EF4-FFF2-40B4-BE49-F238E27FC236}">
                <a16:creationId xmlns:a16="http://schemas.microsoft.com/office/drawing/2014/main" id="{A3C0325F-1CE1-4FB7-85F0-457AE5A89314}"/>
              </a:ext>
            </a:extLst>
          </p:cNvPr>
          <p:cNvSpPr>
            <a:spLocks noGrp="1"/>
          </p:cNvSpPr>
          <p:nvPr>
            <p:ph type="sldNum" sz="quarter" idx="10"/>
          </p:nvPr>
        </p:nvSpPr>
        <p:spPr/>
        <p:txBody>
          <a:bodyPr/>
          <a:lstStyle/>
          <a:p>
            <a:pPr>
              <a:defRPr/>
            </a:pPr>
            <a:fld id="{6DB1FBA9-0009-47E9-8D28-5B0116D2432D}" type="slidenum">
              <a:rPr lang="en-US" altLang="en-US" smtClean="0"/>
              <a:pPr>
                <a:defRPr/>
              </a:pPr>
              <a:t>675</a:t>
            </a:fld>
            <a:endParaRPr lang="en-US" altLang="en-US"/>
          </a:p>
        </p:txBody>
      </p:sp>
      <p:sp>
        <p:nvSpPr>
          <p:cNvPr id="5" name="TextBox 4">
            <a:extLst>
              <a:ext uri="{FF2B5EF4-FFF2-40B4-BE49-F238E27FC236}">
                <a16:creationId xmlns:a16="http://schemas.microsoft.com/office/drawing/2014/main" id="{9BBE2F85-2C56-43BC-A155-841694DE0305}"/>
              </a:ext>
            </a:extLst>
          </p:cNvPr>
          <p:cNvSpPr txBox="1"/>
          <p:nvPr/>
        </p:nvSpPr>
        <p:spPr>
          <a:xfrm>
            <a:off x="5791200" y="1905000"/>
            <a:ext cx="2971800" cy="2862322"/>
          </a:xfrm>
          <a:prstGeom prst="rect">
            <a:avLst/>
          </a:prstGeom>
          <a:noFill/>
        </p:spPr>
        <p:txBody>
          <a:bodyPr wrap="square" rtlCol="0">
            <a:spAutoFit/>
          </a:bodyPr>
          <a:lstStyle/>
          <a:p>
            <a:r>
              <a:rPr lang="en-CA" dirty="0"/>
              <a:t>A hello</a:t>
            </a:r>
          </a:p>
          <a:p>
            <a:r>
              <a:rPr lang="en-CA" dirty="0"/>
              <a:t>   NO</a:t>
            </a:r>
          </a:p>
          <a:p>
            <a:endParaRPr lang="en-CA" dirty="0"/>
          </a:p>
          <a:p>
            <a:r>
              <a:rPr lang="en-CA" dirty="0"/>
              <a:t>B hello</a:t>
            </a:r>
          </a:p>
          <a:p>
            <a:r>
              <a:rPr lang="en-CA" dirty="0"/>
              <a:t>   Zero Division Error</a:t>
            </a:r>
          </a:p>
          <a:p>
            <a:endParaRPr lang="en-CA" dirty="0"/>
          </a:p>
          <a:p>
            <a:r>
              <a:rPr lang="en-CA" dirty="0"/>
              <a:t>C  NO</a:t>
            </a:r>
          </a:p>
          <a:p>
            <a:endParaRPr lang="en-CA" dirty="0"/>
          </a:p>
          <a:p>
            <a:r>
              <a:rPr lang="en-CA" dirty="0"/>
              <a:t>D  hello</a:t>
            </a:r>
          </a:p>
        </p:txBody>
      </p:sp>
    </p:spTree>
    <p:extLst>
      <p:ext uri="{BB962C8B-B14F-4D97-AF65-F5344CB8AC3E}">
        <p14:creationId xmlns:p14="http://schemas.microsoft.com/office/powerpoint/2010/main" val="3745593604"/>
      </p:ext>
    </p:extLst>
  </p:cSld>
  <p:clrMapOvr>
    <a:masterClrMapping/>
  </p:clrMapOvr>
  <p:transition spd="med"/>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0A75-F9A0-4374-AE50-7530EB5B804E}"/>
              </a:ext>
            </a:extLst>
          </p:cNvPr>
          <p:cNvSpPr>
            <a:spLocks noGrp="1"/>
          </p:cNvSpPr>
          <p:nvPr>
            <p:ph type="title"/>
          </p:nvPr>
        </p:nvSpPr>
        <p:spPr/>
        <p:txBody>
          <a:bodyPr/>
          <a:lstStyle/>
          <a:p>
            <a:r>
              <a:rPr lang="en-US" dirty="0"/>
              <a:t>Quiz 17</a:t>
            </a:r>
          </a:p>
        </p:txBody>
      </p:sp>
      <p:sp>
        <p:nvSpPr>
          <p:cNvPr id="3" name="Content Placeholder 2">
            <a:extLst>
              <a:ext uri="{FF2B5EF4-FFF2-40B4-BE49-F238E27FC236}">
                <a16:creationId xmlns:a16="http://schemas.microsoft.com/office/drawing/2014/main" id="{130B5147-D39F-4843-A960-7ACE2505D4F7}"/>
              </a:ext>
            </a:extLst>
          </p:cNvPr>
          <p:cNvSpPr>
            <a:spLocks noGrp="1"/>
          </p:cNvSpPr>
          <p:nvPr>
            <p:ph idx="1"/>
          </p:nvPr>
        </p:nvSpPr>
        <p:spPr/>
        <p:txBody>
          <a:bodyPr/>
          <a:lstStyle/>
          <a:p>
            <a:r>
              <a:rPr lang="en-US" b="1" dirty="0"/>
              <a:t>8. What are the output of the code shown below?</a:t>
            </a:r>
          </a:p>
          <a:p>
            <a:r>
              <a:rPr lang="en-US" sz="1600" i="1" dirty="0">
                <a:solidFill>
                  <a:srgbClr val="C00000"/>
                </a:solidFill>
              </a:rPr>
              <a:t>def f(</a:t>
            </a:r>
            <a:r>
              <a:rPr lang="en-US" sz="1600" i="1" dirty="0" err="1">
                <a:solidFill>
                  <a:srgbClr val="C00000"/>
                </a:solidFill>
              </a:rPr>
              <a:t>func</a:t>
            </a:r>
            <a:r>
              <a:rPr lang="en-US" sz="1600" i="1" dirty="0">
                <a:solidFill>
                  <a:srgbClr val="C00000"/>
                </a:solidFill>
              </a:rPr>
              <a:t>):</a:t>
            </a:r>
          </a:p>
          <a:p>
            <a:r>
              <a:rPr lang="en-US" sz="1600" i="1" dirty="0">
                <a:solidFill>
                  <a:srgbClr val="C00000"/>
                </a:solidFill>
              </a:rPr>
              <a:t>    def f1(*</a:t>
            </a:r>
            <a:r>
              <a:rPr lang="en-US" sz="1600" i="1" dirty="0" err="1">
                <a:solidFill>
                  <a:srgbClr val="C00000"/>
                </a:solidFill>
              </a:rPr>
              <a:t>args</a:t>
            </a:r>
            <a:r>
              <a:rPr lang="en-US" sz="1600" i="1" dirty="0">
                <a:solidFill>
                  <a:srgbClr val="C00000"/>
                </a:solidFill>
              </a:rPr>
              <a:t>, **</a:t>
            </a:r>
            <a:r>
              <a:rPr lang="en-US" sz="1600" i="1" dirty="0" err="1">
                <a:solidFill>
                  <a:srgbClr val="C00000"/>
                </a:solidFill>
              </a:rPr>
              <a:t>kwargs</a:t>
            </a:r>
            <a:r>
              <a:rPr lang="en-US" sz="1600" i="1" dirty="0">
                <a:solidFill>
                  <a:srgbClr val="C00000"/>
                </a:solidFill>
              </a:rPr>
              <a:t>):</a:t>
            </a:r>
          </a:p>
          <a:p>
            <a:r>
              <a:rPr lang="en-US" sz="1600" i="1" dirty="0">
                <a:solidFill>
                  <a:srgbClr val="C00000"/>
                </a:solidFill>
              </a:rPr>
              <a:t>        print("*"* 5)</a:t>
            </a:r>
          </a:p>
          <a:p>
            <a:r>
              <a:rPr lang="en-US" sz="1600" i="1" dirty="0">
                <a:solidFill>
                  <a:srgbClr val="C00000"/>
                </a:solidFill>
              </a:rPr>
              <a:t>        </a:t>
            </a:r>
            <a:r>
              <a:rPr lang="en-US" sz="1600" i="1" dirty="0" err="1">
                <a:solidFill>
                  <a:srgbClr val="C00000"/>
                </a:solidFill>
              </a:rPr>
              <a:t>func</a:t>
            </a:r>
            <a:r>
              <a:rPr lang="en-US" sz="1600" i="1" dirty="0">
                <a:solidFill>
                  <a:srgbClr val="C00000"/>
                </a:solidFill>
              </a:rPr>
              <a:t>(*</a:t>
            </a:r>
            <a:r>
              <a:rPr lang="en-US" sz="1600" i="1" dirty="0" err="1">
                <a:solidFill>
                  <a:srgbClr val="C00000"/>
                </a:solidFill>
              </a:rPr>
              <a:t>args</a:t>
            </a:r>
            <a:r>
              <a:rPr lang="en-US" sz="1600" i="1" dirty="0">
                <a:solidFill>
                  <a:srgbClr val="C00000"/>
                </a:solidFill>
              </a:rPr>
              <a:t>, **</a:t>
            </a:r>
            <a:r>
              <a:rPr lang="en-US" sz="1600" i="1" dirty="0" err="1">
                <a:solidFill>
                  <a:srgbClr val="C00000"/>
                </a:solidFill>
              </a:rPr>
              <a:t>kwargs</a:t>
            </a:r>
            <a:r>
              <a:rPr lang="en-US" sz="1600" i="1" dirty="0">
                <a:solidFill>
                  <a:srgbClr val="C00000"/>
                </a:solidFill>
              </a:rPr>
              <a:t>)</a:t>
            </a:r>
          </a:p>
          <a:p>
            <a:r>
              <a:rPr lang="en-US" sz="1600" i="1" dirty="0">
                <a:solidFill>
                  <a:srgbClr val="C00000"/>
                </a:solidFill>
              </a:rPr>
              <a:t>        print("*"* 5)</a:t>
            </a:r>
          </a:p>
          <a:p>
            <a:r>
              <a:rPr lang="en-US" sz="1600" i="1" dirty="0">
                <a:solidFill>
                  <a:srgbClr val="C00000"/>
                </a:solidFill>
              </a:rPr>
              <a:t>    return f1</a:t>
            </a:r>
          </a:p>
          <a:p>
            <a:r>
              <a:rPr lang="en-US" sz="1600" i="1" dirty="0">
                <a:solidFill>
                  <a:srgbClr val="C00000"/>
                </a:solidFill>
              </a:rPr>
              <a:t>def a(</a:t>
            </a:r>
            <a:r>
              <a:rPr lang="en-US" sz="1600" i="1" dirty="0" err="1">
                <a:solidFill>
                  <a:srgbClr val="C00000"/>
                </a:solidFill>
              </a:rPr>
              <a:t>func</a:t>
            </a:r>
            <a:r>
              <a:rPr lang="en-US" sz="1600" i="1" dirty="0">
                <a:solidFill>
                  <a:srgbClr val="C00000"/>
                </a:solidFill>
              </a:rPr>
              <a:t>):</a:t>
            </a:r>
          </a:p>
          <a:p>
            <a:r>
              <a:rPr lang="en-US" sz="1600" i="1" dirty="0">
                <a:solidFill>
                  <a:srgbClr val="C00000"/>
                </a:solidFill>
              </a:rPr>
              <a:t>    def f1(*</a:t>
            </a:r>
            <a:r>
              <a:rPr lang="en-US" sz="1600" i="1" dirty="0" err="1">
                <a:solidFill>
                  <a:srgbClr val="C00000"/>
                </a:solidFill>
              </a:rPr>
              <a:t>args</a:t>
            </a:r>
            <a:r>
              <a:rPr lang="en-US" sz="1600" i="1" dirty="0">
                <a:solidFill>
                  <a:srgbClr val="C00000"/>
                </a:solidFill>
              </a:rPr>
              <a:t>, **</a:t>
            </a:r>
            <a:r>
              <a:rPr lang="en-US" sz="1600" i="1" dirty="0" err="1">
                <a:solidFill>
                  <a:srgbClr val="C00000"/>
                </a:solidFill>
              </a:rPr>
              <a:t>kwargs</a:t>
            </a:r>
            <a:r>
              <a:rPr lang="en-US" sz="1600" i="1" dirty="0">
                <a:solidFill>
                  <a:srgbClr val="C00000"/>
                </a:solidFill>
              </a:rPr>
              <a:t>):</a:t>
            </a:r>
          </a:p>
          <a:p>
            <a:r>
              <a:rPr lang="en-US" sz="1600" i="1" dirty="0">
                <a:solidFill>
                  <a:srgbClr val="C00000"/>
                </a:solidFill>
              </a:rPr>
              <a:t>        print("%"* 5)</a:t>
            </a:r>
          </a:p>
          <a:p>
            <a:r>
              <a:rPr lang="en-US" sz="1600" i="1" dirty="0">
                <a:solidFill>
                  <a:srgbClr val="C00000"/>
                </a:solidFill>
              </a:rPr>
              <a:t>        </a:t>
            </a:r>
            <a:r>
              <a:rPr lang="en-US" sz="1600" i="1" dirty="0" err="1">
                <a:solidFill>
                  <a:srgbClr val="C00000"/>
                </a:solidFill>
              </a:rPr>
              <a:t>func</a:t>
            </a:r>
            <a:r>
              <a:rPr lang="en-US" sz="1600" i="1" dirty="0">
                <a:solidFill>
                  <a:srgbClr val="C00000"/>
                </a:solidFill>
              </a:rPr>
              <a:t>(*</a:t>
            </a:r>
            <a:r>
              <a:rPr lang="en-US" sz="1600" i="1" dirty="0" err="1">
                <a:solidFill>
                  <a:srgbClr val="C00000"/>
                </a:solidFill>
              </a:rPr>
              <a:t>args</a:t>
            </a:r>
            <a:r>
              <a:rPr lang="en-US" sz="1600" i="1" dirty="0">
                <a:solidFill>
                  <a:srgbClr val="C00000"/>
                </a:solidFill>
              </a:rPr>
              <a:t>, **</a:t>
            </a:r>
            <a:r>
              <a:rPr lang="en-US" sz="1600" i="1" dirty="0" err="1">
                <a:solidFill>
                  <a:srgbClr val="C00000"/>
                </a:solidFill>
              </a:rPr>
              <a:t>kwargs</a:t>
            </a:r>
            <a:r>
              <a:rPr lang="en-US" sz="1600" i="1" dirty="0">
                <a:solidFill>
                  <a:srgbClr val="C00000"/>
                </a:solidFill>
              </a:rPr>
              <a:t>)</a:t>
            </a:r>
          </a:p>
          <a:p>
            <a:r>
              <a:rPr lang="en-US" sz="1600" i="1" dirty="0">
                <a:solidFill>
                  <a:srgbClr val="C00000"/>
                </a:solidFill>
              </a:rPr>
              <a:t>        print("%"* 5)</a:t>
            </a:r>
          </a:p>
          <a:p>
            <a:r>
              <a:rPr lang="en-US" sz="1600" i="1" dirty="0">
                <a:solidFill>
                  <a:srgbClr val="C00000"/>
                </a:solidFill>
              </a:rPr>
              <a:t>    return f1</a:t>
            </a:r>
          </a:p>
          <a:p>
            <a:r>
              <a:rPr lang="en-US" sz="1600" i="1" dirty="0">
                <a:solidFill>
                  <a:srgbClr val="C00000"/>
                </a:solidFill>
              </a:rPr>
              <a:t>@f</a:t>
            </a:r>
          </a:p>
          <a:p>
            <a:r>
              <a:rPr lang="en-US" sz="1600" i="1" dirty="0">
                <a:solidFill>
                  <a:srgbClr val="C00000"/>
                </a:solidFill>
              </a:rPr>
              <a:t>@a</a:t>
            </a:r>
          </a:p>
          <a:p>
            <a:r>
              <a:rPr lang="en-US" sz="1600" i="1" dirty="0">
                <a:solidFill>
                  <a:srgbClr val="C00000"/>
                </a:solidFill>
              </a:rPr>
              <a:t>def p(m):</a:t>
            </a:r>
          </a:p>
          <a:p>
            <a:r>
              <a:rPr lang="en-US" sz="1600" i="1" dirty="0">
                <a:solidFill>
                  <a:srgbClr val="C00000"/>
                </a:solidFill>
              </a:rPr>
              <a:t>    print(m)</a:t>
            </a:r>
          </a:p>
          <a:p>
            <a:r>
              <a:rPr lang="en-US" sz="1600" i="1" dirty="0">
                <a:solidFill>
                  <a:srgbClr val="C00000"/>
                </a:solidFill>
              </a:rPr>
              <a:t>p("hello")</a:t>
            </a:r>
          </a:p>
        </p:txBody>
      </p:sp>
      <p:sp>
        <p:nvSpPr>
          <p:cNvPr id="4" name="Slide Number Placeholder 3">
            <a:extLst>
              <a:ext uri="{FF2B5EF4-FFF2-40B4-BE49-F238E27FC236}">
                <a16:creationId xmlns:a16="http://schemas.microsoft.com/office/drawing/2014/main" id="{1D86CD74-A88F-42FF-A8F1-333A339B2AF2}"/>
              </a:ext>
            </a:extLst>
          </p:cNvPr>
          <p:cNvSpPr>
            <a:spLocks noGrp="1"/>
          </p:cNvSpPr>
          <p:nvPr>
            <p:ph type="sldNum" sz="quarter" idx="10"/>
          </p:nvPr>
        </p:nvSpPr>
        <p:spPr/>
        <p:txBody>
          <a:bodyPr/>
          <a:lstStyle/>
          <a:p>
            <a:pPr>
              <a:defRPr/>
            </a:pPr>
            <a:fld id="{6DB1FBA9-0009-47E9-8D28-5B0116D2432D}" type="slidenum">
              <a:rPr lang="en-US" altLang="en-US" smtClean="0"/>
              <a:pPr>
                <a:defRPr/>
              </a:pPr>
              <a:t>676</a:t>
            </a:fld>
            <a:endParaRPr lang="en-US" altLang="en-US"/>
          </a:p>
        </p:txBody>
      </p:sp>
      <p:sp>
        <p:nvSpPr>
          <p:cNvPr id="5" name="TextBox 4">
            <a:extLst>
              <a:ext uri="{FF2B5EF4-FFF2-40B4-BE49-F238E27FC236}">
                <a16:creationId xmlns:a16="http://schemas.microsoft.com/office/drawing/2014/main" id="{73505DF4-33CE-4FA2-A996-C6ABED56C569}"/>
              </a:ext>
            </a:extLst>
          </p:cNvPr>
          <p:cNvSpPr txBox="1"/>
          <p:nvPr/>
        </p:nvSpPr>
        <p:spPr>
          <a:xfrm>
            <a:off x="3505200" y="1828800"/>
            <a:ext cx="5257800" cy="4093428"/>
          </a:xfrm>
          <a:prstGeom prst="rect">
            <a:avLst/>
          </a:prstGeom>
          <a:noFill/>
        </p:spPr>
        <p:txBody>
          <a:bodyPr wrap="square" rtlCol="0">
            <a:spAutoFit/>
          </a:bodyPr>
          <a:lstStyle/>
          <a:p>
            <a:r>
              <a:rPr lang="en-US" dirty="0"/>
              <a:t>A *****</a:t>
            </a:r>
          </a:p>
          <a:p>
            <a:r>
              <a:rPr lang="en-US" dirty="0"/>
              <a:t>   %%%%%</a:t>
            </a:r>
          </a:p>
          <a:p>
            <a:r>
              <a:rPr lang="en-US" dirty="0"/>
              <a:t>   hello</a:t>
            </a:r>
          </a:p>
          <a:p>
            <a:r>
              <a:rPr lang="en-US" dirty="0"/>
              <a:t>   %%%%%</a:t>
            </a:r>
          </a:p>
          <a:p>
            <a:r>
              <a:rPr lang="en-US" dirty="0"/>
              <a:t>   *****</a:t>
            </a:r>
          </a:p>
          <a:p>
            <a:endParaRPr lang="en-US" dirty="0"/>
          </a:p>
          <a:p>
            <a:r>
              <a:rPr lang="en-US" dirty="0"/>
              <a:t>B Error</a:t>
            </a:r>
          </a:p>
          <a:p>
            <a:endParaRPr lang="en-US" dirty="0"/>
          </a:p>
          <a:p>
            <a:r>
              <a:rPr lang="en-US" dirty="0"/>
              <a:t>C *****%%%%%hello%%%%%*****</a:t>
            </a:r>
          </a:p>
          <a:p>
            <a:endParaRPr lang="en-US" dirty="0"/>
          </a:p>
          <a:p>
            <a:endParaRPr lang="en-US" dirty="0"/>
          </a:p>
          <a:p>
            <a:r>
              <a:rPr lang="en-US" dirty="0"/>
              <a:t>D hello</a:t>
            </a:r>
          </a:p>
        </p:txBody>
      </p:sp>
    </p:spTree>
    <p:extLst>
      <p:ext uri="{BB962C8B-B14F-4D97-AF65-F5344CB8AC3E}">
        <p14:creationId xmlns:p14="http://schemas.microsoft.com/office/powerpoint/2010/main" val="1008436470"/>
      </p:ext>
    </p:extLst>
  </p:cSld>
  <p:clrMapOvr>
    <a:masterClrMapping/>
  </p:clrMapOvr>
  <p:transition spd="med"/>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71BC4-CEEB-4376-B88E-6208468E8A06}"/>
              </a:ext>
            </a:extLst>
          </p:cNvPr>
          <p:cNvSpPr>
            <a:spLocks noGrp="1"/>
          </p:cNvSpPr>
          <p:nvPr>
            <p:ph type="title"/>
          </p:nvPr>
        </p:nvSpPr>
        <p:spPr/>
        <p:txBody>
          <a:bodyPr/>
          <a:lstStyle/>
          <a:p>
            <a:r>
              <a:rPr lang="en-US" dirty="0"/>
              <a:t>Quiz 17</a:t>
            </a:r>
          </a:p>
        </p:txBody>
      </p:sp>
      <p:sp>
        <p:nvSpPr>
          <p:cNvPr id="3" name="Content Placeholder 2">
            <a:extLst>
              <a:ext uri="{FF2B5EF4-FFF2-40B4-BE49-F238E27FC236}">
                <a16:creationId xmlns:a16="http://schemas.microsoft.com/office/drawing/2014/main" id="{EC44CF9D-6B99-4D1B-9D9F-3D4A38E7ACE6}"/>
              </a:ext>
            </a:extLst>
          </p:cNvPr>
          <p:cNvSpPr>
            <a:spLocks noGrp="1"/>
          </p:cNvSpPr>
          <p:nvPr>
            <p:ph idx="1"/>
          </p:nvPr>
        </p:nvSpPr>
        <p:spPr/>
        <p:txBody>
          <a:bodyPr/>
          <a:lstStyle/>
          <a:p>
            <a:r>
              <a:rPr lang="en-US" b="1" dirty="0"/>
              <a:t>9. The code shown above can work with </a:t>
            </a:r>
            <a:r>
              <a:rPr lang="en-US" b="1" dirty="0">
                <a:solidFill>
                  <a:srgbClr val="C00000"/>
                </a:solidFill>
              </a:rPr>
              <a:t>____</a:t>
            </a:r>
            <a:r>
              <a:rPr lang="en-US" b="1" dirty="0"/>
              <a:t> parameters.</a:t>
            </a:r>
          </a:p>
          <a:p>
            <a:r>
              <a:rPr lang="en-US" i="1" dirty="0">
                <a:solidFill>
                  <a:srgbClr val="C00000"/>
                </a:solidFill>
              </a:rPr>
              <a:t>def f(</a:t>
            </a:r>
            <a:r>
              <a:rPr lang="en-US" i="1" dirty="0" err="1">
                <a:solidFill>
                  <a:srgbClr val="C00000"/>
                </a:solidFill>
              </a:rPr>
              <a:t>func</a:t>
            </a:r>
            <a:r>
              <a:rPr lang="en-US" i="1" dirty="0">
                <a:solidFill>
                  <a:srgbClr val="C00000"/>
                </a:solidFill>
              </a:rPr>
              <a:t>):</a:t>
            </a:r>
          </a:p>
          <a:p>
            <a:r>
              <a:rPr lang="en-US" i="1" dirty="0">
                <a:solidFill>
                  <a:srgbClr val="C00000"/>
                </a:solidFill>
              </a:rPr>
              <a:t>    def f1(*</a:t>
            </a:r>
            <a:r>
              <a:rPr lang="en-US" i="1" dirty="0" err="1">
                <a:solidFill>
                  <a:srgbClr val="C00000"/>
                </a:solidFill>
              </a:rPr>
              <a:t>args</a:t>
            </a:r>
            <a:r>
              <a:rPr lang="en-US" i="1" dirty="0">
                <a:solidFill>
                  <a:srgbClr val="C00000"/>
                </a:solidFill>
              </a:rPr>
              <a:t>, **</a:t>
            </a:r>
            <a:r>
              <a:rPr lang="en-US" i="1" dirty="0" err="1">
                <a:solidFill>
                  <a:srgbClr val="C00000"/>
                </a:solidFill>
              </a:rPr>
              <a:t>kwargs</a:t>
            </a:r>
            <a:r>
              <a:rPr lang="en-US" i="1" dirty="0">
                <a:solidFill>
                  <a:srgbClr val="C00000"/>
                </a:solidFill>
              </a:rPr>
              <a:t>):</a:t>
            </a:r>
          </a:p>
          <a:p>
            <a:r>
              <a:rPr lang="en-US" i="1" dirty="0">
                <a:solidFill>
                  <a:srgbClr val="C00000"/>
                </a:solidFill>
              </a:rPr>
              <a:t>           print(“ Hello Python")</a:t>
            </a:r>
          </a:p>
          <a:p>
            <a:r>
              <a:rPr lang="en-US" i="1" dirty="0">
                <a:solidFill>
                  <a:srgbClr val="C00000"/>
                </a:solidFill>
              </a:rPr>
              <a:t>           return </a:t>
            </a:r>
            <a:r>
              <a:rPr lang="en-US" i="1" dirty="0" err="1">
                <a:solidFill>
                  <a:srgbClr val="C00000"/>
                </a:solidFill>
              </a:rPr>
              <a:t>func</a:t>
            </a:r>
            <a:r>
              <a:rPr lang="en-US" i="1" dirty="0">
                <a:solidFill>
                  <a:srgbClr val="C00000"/>
                </a:solidFill>
              </a:rPr>
              <a:t>(*</a:t>
            </a:r>
            <a:r>
              <a:rPr lang="en-US" i="1" dirty="0" err="1">
                <a:solidFill>
                  <a:srgbClr val="C00000"/>
                </a:solidFill>
              </a:rPr>
              <a:t>args</a:t>
            </a:r>
            <a:r>
              <a:rPr lang="en-US" i="1" dirty="0">
                <a:solidFill>
                  <a:srgbClr val="C00000"/>
                </a:solidFill>
              </a:rPr>
              <a:t>, **</a:t>
            </a:r>
            <a:r>
              <a:rPr lang="en-US" i="1" dirty="0" err="1">
                <a:solidFill>
                  <a:srgbClr val="C00000"/>
                </a:solidFill>
              </a:rPr>
              <a:t>kwargs</a:t>
            </a:r>
            <a:r>
              <a:rPr lang="en-US" i="1" dirty="0">
                <a:solidFill>
                  <a:srgbClr val="C00000"/>
                </a:solidFill>
              </a:rPr>
              <a:t>)</a:t>
            </a:r>
          </a:p>
          <a:p>
            <a:r>
              <a:rPr lang="en-US" i="1" dirty="0">
                <a:solidFill>
                  <a:srgbClr val="C00000"/>
                </a:solidFill>
              </a:rPr>
              <a:t>    return f1</a:t>
            </a:r>
          </a:p>
          <a:p>
            <a:endParaRPr lang="en-US" dirty="0"/>
          </a:p>
          <a:p>
            <a:r>
              <a:rPr lang="en-US" dirty="0"/>
              <a:t>A 2</a:t>
            </a:r>
          </a:p>
          <a:p>
            <a:r>
              <a:rPr lang="en-US" dirty="0"/>
              <a:t>B 1</a:t>
            </a:r>
          </a:p>
          <a:p>
            <a:r>
              <a:rPr lang="en-US" dirty="0"/>
              <a:t>C any number of</a:t>
            </a:r>
          </a:p>
          <a:p>
            <a:r>
              <a:rPr lang="en-US" dirty="0"/>
              <a:t>D 0</a:t>
            </a:r>
          </a:p>
        </p:txBody>
      </p:sp>
      <p:sp>
        <p:nvSpPr>
          <p:cNvPr id="4" name="Slide Number Placeholder 3">
            <a:extLst>
              <a:ext uri="{FF2B5EF4-FFF2-40B4-BE49-F238E27FC236}">
                <a16:creationId xmlns:a16="http://schemas.microsoft.com/office/drawing/2014/main" id="{64D26383-628C-49D3-8BE8-06E100F386BE}"/>
              </a:ext>
            </a:extLst>
          </p:cNvPr>
          <p:cNvSpPr>
            <a:spLocks noGrp="1"/>
          </p:cNvSpPr>
          <p:nvPr>
            <p:ph type="sldNum" sz="quarter" idx="10"/>
          </p:nvPr>
        </p:nvSpPr>
        <p:spPr/>
        <p:txBody>
          <a:bodyPr/>
          <a:lstStyle/>
          <a:p>
            <a:pPr>
              <a:defRPr/>
            </a:pPr>
            <a:fld id="{6DB1FBA9-0009-47E9-8D28-5B0116D2432D}" type="slidenum">
              <a:rPr lang="en-US" altLang="en-US" smtClean="0"/>
              <a:pPr>
                <a:defRPr/>
              </a:pPr>
              <a:t>677</a:t>
            </a:fld>
            <a:endParaRPr lang="en-US" altLang="en-US"/>
          </a:p>
        </p:txBody>
      </p:sp>
    </p:spTree>
    <p:extLst>
      <p:ext uri="{BB962C8B-B14F-4D97-AF65-F5344CB8AC3E}">
        <p14:creationId xmlns:p14="http://schemas.microsoft.com/office/powerpoint/2010/main" val="3740395141"/>
      </p:ext>
    </p:extLst>
  </p:cSld>
  <p:clrMapOvr>
    <a:masterClrMapping/>
  </p:clrMapOvr>
  <p:transition spd="med"/>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AC485-8384-4CDB-913F-D41C403AB4BC}"/>
              </a:ext>
            </a:extLst>
          </p:cNvPr>
          <p:cNvSpPr>
            <a:spLocks noGrp="1"/>
          </p:cNvSpPr>
          <p:nvPr>
            <p:ph type="title"/>
          </p:nvPr>
        </p:nvSpPr>
        <p:spPr/>
        <p:txBody>
          <a:bodyPr/>
          <a:lstStyle/>
          <a:p>
            <a:r>
              <a:rPr lang="en-US" dirty="0"/>
              <a:t>Quiz 17</a:t>
            </a:r>
          </a:p>
        </p:txBody>
      </p:sp>
      <p:sp>
        <p:nvSpPr>
          <p:cNvPr id="3" name="Content Placeholder 2">
            <a:extLst>
              <a:ext uri="{FF2B5EF4-FFF2-40B4-BE49-F238E27FC236}">
                <a16:creationId xmlns:a16="http://schemas.microsoft.com/office/drawing/2014/main" id="{CF31849E-BF1F-45BA-BA20-08BF26A6DAE0}"/>
              </a:ext>
            </a:extLst>
          </p:cNvPr>
          <p:cNvSpPr>
            <a:spLocks noGrp="1"/>
          </p:cNvSpPr>
          <p:nvPr>
            <p:ph idx="1"/>
          </p:nvPr>
        </p:nvSpPr>
        <p:spPr/>
        <p:txBody>
          <a:bodyPr/>
          <a:lstStyle/>
          <a:p>
            <a:r>
              <a:rPr lang="en-US" b="1" dirty="0"/>
              <a:t>10. What is the output of the code shown below?</a:t>
            </a:r>
          </a:p>
          <a:p>
            <a:r>
              <a:rPr lang="en-US" sz="1600" i="1" dirty="0">
                <a:solidFill>
                  <a:srgbClr val="C00000"/>
                </a:solidFill>
              </a:rPr>
              <a:t>def f(x):</a:t>
            </a:r>
          </a:p>
          <a:p>
            <a:r>
              <a:rPr lang="en-US" sz="1600" i="1" dirty="0">
                <a:solidFill>
                  <a:srgbClr val="C00000"/>
                </a:solidFill>
              </a:rPr>
              <a:t>    def f1(*</a:t>
            </a:r>
            <a:r>
              <a:rPr lang="en-US" sz="1600" i="1" dirty="0" err="1">
                <a:solidFill>
                  <a:srgbClr val="C00000"/>
                </a:solidFill>
              </a:rPr>
              <a:t>args</a:t>
            </a:r>
            <a:r>
              <a:rPr lang="en-US" sz="1600" i="1" dirty="0">
                <a:solidFill>
                  <a:srgbClr val="C00000"/>
                </a:solidFill>
              </a:rPr>
              <a:t>, **</a:t>
            </a:r>
            <a:r>
              <a:rPr lang="en-US" sz="1600" i="1" dirty="0" err="1">
                <a:solidFill>
                  <a:srgbClr val="C00000"/>
                </a:solidFill>
              </a:rPr>
              <a:t>kwargs</a:t>
            </a:r>
            <a:r>
              <a:rPr lang="en-US" sz="1600" i="1" dirty="0">
                <a:solidFill>
                  <a:srgbClr val="C00000"/>
                </a:solidFill>
              </a:rPr>
              <a:t>):</a:t>
            </a:r>
          </a:p>
          <a:p>
            <a:r>
              <a:rPr lang="en-US" sz="1600" i="1" dirty="0">
                <a:solidFill>
                  <a:srgbClr val="C00000"/>
                </a:solidFill>
              </a:rPr>
              <a:t>        print("*", 5)</a:t>
            </a:r>
          </a:p>
          <a:p>
            <a:r>
              <a:rPr lang="en-US" sz="1600" i="1" dirty="0">
                <a:solidFill>
                  <a:srgbClr val="C00000"/>
                </a:solidFill>
              </a:rPr>
              <a:t>        x(*</a:t>
            </a:r>
            <a:r>
              <a:rPr lang="en-US" sz="1600" i="1" dirty="0" err="1">
                <a:solidFill>
                  <a:srgbClr val="C00000"/>
                </a:solidFill>
              </a:rPr>
              <a:t>args</a:t>
            </a:r>
            <a:r>
              <a:rPr lang="en-US" sz="1600" i="1" dirty="0">
                <a:solidFill>
                  <a:srgbClr val="C00000"/>
                </a:solidFill>
              </a:rPr>
              <a:t>, **</a:t>
            </a:r>
            <a:r>
              <a:rPr lang="en-US" sz="1600" i="1" dirty="0" err="1">
                <a:solidFill>
                  <a:srgbClr val="C00000"/>
                </a:solidFill>
              </a:rPr>
              <a:t>kwargs</a:t>
            </a:r>
            <a:r>
              <a:rPr lang="en-US" sz="1600" i="1" dirty="0">
                <a:solidFill>
                  <a:srgbClr val="C00000"/>
                </a:solidFill>
              </a:rPr>
              <a:t>)</a:t>
            </a:r>
          </a:p>
          <a:p>
            <a:r>
              <a:rPr lang="en-US" sz="1600" i="1" dirty="0">
                <a:solidFill>
                  <a:srgbClr val="C00000"/>
                </a:solidFill>
              </a:rPr>
              <a:t>        print("*", 5)</a:t>
            </a:r>
          </a:p>
          <a:p>
            <a:r>
              <a:rPr lang="en-US" sz="1600" i="1" dirty="0">
                <a:solidFill>
                  <a:srgbClr val="C00000"/>
                </a:solidFill>
              </a:rPr>
              <a:t>    return f1</a:t>
            </a:r>
          </a:p>
          <a:p>
            <a:r>
              <a:rPr lang="en-US" sz="1600" i="1" dirty="0">
                <a:solidFill>
                  <a:srgbClr val="C00000"/>
                </a:solidFill>
              </a:rPr>
              <a:t>@f</a:t>
            </a:r>
          </a:p>
          <a:p>
            <a:r>
              <a:rPr lang="en-US" sz="1600" i="1" dirty="0">
                <a:solidFill>
                  <a:srgbClr val="C00000"/>
                </a:solidFill>
              </a:rPr>
              <a:t>def p(m):</a:t>
            </a:r>
          </a:p>
          <a:p>
            <a:r>
              <a:rPr lang="en-US" sz="1600" i="1" dirty="0">
                <a:solidFill>
                  <a:srgbClr val="C00000"/>
                </a:solidFill>
              </a:rPr>
              <a:t>    pass</a:t>
            </a:r>
          </a:p>
          <a:p>
            <a:r>
              <a:rPr lang="en-US" sz="1600" i="1" dirty="0">
                <a:solidFill>
                  <a:srgbClr val="C00000"/>
                </a:solidFill>
              </a:rPr>
              <a:t>print("hello")</a:t>
            </a:r>
          </a:p>
          <a:p>
            <a:endParaRPr lang="en-US" sz="1400" dirty="0"/>
          </a:p>
          <a:p>
            <a:r>
              <a:rPr lang="en-US" sz="1600" dirty="0"/>
              <a:t>A *****</a:t>
            </a:r>
            <a:br>
              <a:rPr lang="en-US" sz="1600" dirty="0"/>
            </a:br>
            <a:r>
              <a:rPr lang="en-US" sz="1600" dirty="0"/>
              <a:t>     hello</a:t>
            </a:r>
          </a:p>
          <a:p>
            <a:r>
              <a:rPr lang="en-US" sz="1600" dirty="0"/>
              <a:t>B  *****</a:t>
            </a:r>
            <a:br>
              <a:rPr lang="en-US" sz="1600" dirty="0"/>
            </a:br>
            <a:r>
              <a:rPr lang="en-US" sz="1600" dirty="0"/>
              <a:t>     *****</a:t>
            </a:r>
            <a:br>
              <a:rPr lang="en-US" sz="1600" dirty="0"/>
            </a:br>
            <a:r>
              <a:rPr lang="en-US" sz="1600" dirty="0"/>
              <a:t>     hello</a:t>
            </a:r>
          </a:p>
          <a:p>
            <a:r>
              <a:rPr lang="en-US" sz="1600" dirty="0"/>
              <a:t>C *****</a:t>
            </a:r>
          </a:p>
          <a:p>
            <a:r>
              <a:rPr lang="en-US" sz="1600" dirty="0"/>
              <a:t>D hello</a:t>
            </a:r>
          </a:p>
        </p:txBody>
      </p:sp>
      <p:sp>
        <p:nvSpPr>
          <p:cNvPr id="4" name="Slide Number Placeholder 3">
            <a:extLst>
              <a:ext uri="{FF2B5EF4-FFF2-40B4-BE49-F238E27FC236}">
                <a16:creationId xmlns:a16="http://schemas.microsoft.com/office/drawing/2014/main" id="{F5E13876-D28F-4B3C-936B-370B76BFD76B}"/>
              </a:ext>
            </a:extLst>
          </p:cNvPr>
          <p:cNvSpPr>
            <a:spLocks noGrp="1"/>
          </p:cNvSpPr>
          <p:nvPr>
            <p:ph type="sldNum" sz="quarter" idx="10"/>
          </p:nvPr>
        </p:nvSpPr>
        <p:spPr/>
        <p:txBody>
          <a:bodyPr/>
          <a:lstStyle/>
          <a:p>
            <a:pPr>
              <a:defRPr/>
            </a:pPr>
            <a:fld id="{6DB1FBA9-0009-47E9-8D28-5B0116D2432D}" type="slidenum">
              <a:rPr lang="en-US" altLang="en-US" smtClean="0"/>
              <a:pPr>
                <a:defRPr/>
              </a:pPr>
              <a:t>678</a:t>
            </a:fld>
            <a:endParaRPr lang="en-US" altLang="en-US"/>
          </a:p>
        </p:txBody>
      </p:sp>
    </p:spTree>
    <p:extLst>
      <p:ext uri="{BB962C8B-B14F-4D97-AF65-F5344CB8AC3E}">
        <p14:creationId xmlns:p14="http://schemas.microsoft.com/office/powerpoint/2010/main" val="3881018170"/>
      </p:ext>
    </p:extLst>
  </p:cSld>
  <p:clrMapOvr>
    <a:masterClrMapping/>
  </p:clrMapOvr>
  <p:transition spd="med"/>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B6927-A5EE-45FB-9912-CA56774E54B5}"/>
              </a:ext>
            </a:extLst>
          </p:cNvPr>
          <p:cNvSpPr>
            <a:spLocks noGrp="1"/>
          </p:cNvSpPr>
          <p:nvPr>
            <p:ph type="title"/>
          </p:nvPr>
        </p:nvSpPr>
        <p:spPr/>
        <p:txBody>
          <a:bodyPr/>
          <a:lstStyle/>
          <a:p>
            <a:r>
              <a:rPr lang="en-US" dirty="0"/>
              <a:t>Quiz 17</a:t>
            </a:r>
          </a:p>
        </p:txBody>
      </p:sp>
      <p:sp>
        <p:nvSpPr>
          <p:cNvPr id="3" name="Content Placeholder 2">
            <a:extLst>
              <a:ext uri="{FF2B5EF4-FFF2-40B4-BE49-F238E27FC236}">
                <a16:creationId xmlns:a16="http://schemas.microsoft.com/office/drawing/2014/main" id="{A016A5A4-7924-4991-9D8D-70ED9F07735C}"/>
              </a:ext>
            </a:extLst>
          </p:cNvPr>
          <p:cNvSpPr>
            <a:spLocks noGrp="1"/>
          </p:cNvSpPr>
          <p:nvPr>
            <p:ph idx="1"/>
          </p:nvPr>
        </p:nvSpPr>
        <p:spPr/>
        <p:txBody>
          <a:bodyPr/>
          <a:lstStyle/>
          <a:p>
            <a:r>
              <a:rPr lang="en-US" b="1" dirty="0"/>
              <a:t>11. A function with parameters cannot be decorated. State whether true or false.</a:t>
            </a:r>
          </a:p>
          <a:p>
            <a:r>
              <a:rPr lang="en-US" dirty="0"/>
              <a:t>A True</a:t>
            </a:r>
          </a:p>
          <a:p>
            <a:r>
              <a:rPr lang="en-US" dirty="0"/>
              <a:t>B False</a:t>
            </a:r>
          </a:p>
          <a:p>
            <a:endParaRPr lang="en-US" dirty="0"/>
          </a:p>
          <a:p>
            <a:r>
              <a:rPr lang="en-US" b="1" dirty="0"/>
              <a:t>12. Identify the decorator in the snippet of code shown below.</a:t>
            </a:r>
          </a:p>
          <a:p>
            <a:r>
              <a:rPr lang="en-US" sz="1800" i="1" dirty="0">
                <a:solidFill>
                  <a:srgbClr val="C00000"/>
                </a:solidFill>
              </a:rPr>
              <a:t>def sf():</a:t>
            </a:r>
          </a:p>
          <a:p>
            <a:r>
              <a:rPr lang="en-US" sz="1800" i="1" dirty="0">
                <a:solidFill>
                  <a:srgbClr val="C00000"/>
                </a:solidFill>
              </a:rPr>
              <a:t>     pass</a:t>
            </a:r>
          </a:p>
          <a:p>
            <a:r>
              <a:rPr lang="en-US" sz="1800" i="1" dirty="0">
                <a:solidFill>
                  <a:srgbClr val="C00000"/>
                </a:solidFill>
              </a:rPr>
              <a:t>def </a:t>
            </a:r>
            <a:r>
              <a:rPr lang="en-US" sz="1800" i="1" dirty="0" err="1">
                <a:solidFill>
                  <a:srgbClr val="C00000"/>
                </a:solidFill>
              </a:rPr>
              <a:t>mk</a:t>
            </a:r>
            <a:r>
              <a:rPr lang="en-US" sz="1800" i="1" dirty="0">
                <a:solidFill>
                  <a:srgbClr val="C00000"/>
                </a:solidFill>
              </a:rPr>
              <a:t>():</a:t>
            </a:r>
          </a:p>
          <a:p>
            <a:r>
              <a:rPr lang="en-US" sz="1800" i="1" dirty="0">
                <a:solidFill>
                  <a:srgbClr val="C00000"/>
                </a:solidFill>
              </a:rPr>
              <a:t>     return</a:t>
            </a:r>
          </a:p>
          <a:p>
            <a:r>
              <a:rPr lang="en-US" sz="1800" i="1" dirty="0">
                <a:solidFill>
                  <a:srgbClr val="C00000"/>
                </a:solidFill>
              </a:rPr>
              <a:t>sf = </a:t>
            </a:r>
            <a:r>
              <a:rPr lang="en-US" sz="1800" i="1" dirty="0" err="1">
                <a:solidFill>
                  <a:srgbClr val="C00000"/>
                </a:solidFill>
              </a:rPr>
              <a:t>mk</a:t>
            </a:r>
            <a:r>
              <a:rPr lang="en-US" sz="1800" i="1" dirty="0">
                <a:solidFill>
                  <a:srgbClr val="C00000"/>
                </a:solidFill>
              </a:rPr>
              <a:t>(sf)</a:t>
            </a:r>
          </a:p>
          <a:p>
            <a:r>
              <a:rPr lang="en-US" sz="1800" i="1" dirty="0">
                <a:solidFill>
                  <a:srgbClr val="C00000"/>
                </a:solidFill>
              </a:rPr>
              <a:t>@f</a:t>
            </a:r>
          </a:p>
          <a:p>
            <a:endParaRPr lang="en-US" dirty="0"/>
          </a:p>
          <a:p>
            <a:endParaRPr lang="en-US" dirty="0"/>
          </a:p>
        </p:txBody>
      </p:sp>
      <p:sp>
        <p:nvSpPr>
          <p:cNvPr id="4" name="Slide Number Placeholder 3">
            <a:extLst>
              <a:ext uri="{FF2B5EF4-FFF2-40B4-BE49-F238E27FC236}">
                <a16:creationId xmlns:a16="http://schemas.microsoft.com/office/drawing/2014/main" id="{1339E019-61EB-4DF7-B2B7-C43BF54662D8}"/>
              </a:ext>
            </a:extLst>
          </p:cNvPr>
          <p:cNvSpPr>
            <a:spLocks noGrp="1"/>
          </p:cNvSpPr>
          <p:nvPr>
            <p:ph type="sldNum" sz="quarter" idx="10"/>
          </p:nvPr>
        </p:nvSpPr>
        <p:spPr/>
        <p:txBody>
          <a:bodyPr/>
          <a:lstStyle/>
          <a:p>
            <a:pPr>
              <a:defRPr/>
            </a:pPr>
            <a:fld id="{6DB1FBA9-0009-47E9-8D28-5B0116D2432D}" type="slidenum">
              <a:rPr lang="en-US" altLang="en-US" smtClean="0"/>
              <a:pPr>
                <a:defRPr/>
              </a:pPr>
              <a:t>679</a:t>
            </a:fld>
            <a:endParaRPr lang="en-US" altLang="en-US"/>
          </a:p>
        </p:txBody>
      </p:sp>
      <p:sp>
        <p:nvSpPr>
          <p:cNvPr id="5" name="TextBox 4">
            <a:extLst>
              <a:ext uri="{FF2B5EF4-FFF2-40B4-BE49-F238E27FC236}">
                <a16:creationId xmlns:a16="http://schemas.microsoft.com/office/drawing/2014/main" id="{F21F1178-52DC-4245-B430-EF7C8812BC7E}"/>
              </a:ext>
            </a:extLst>
          </p:cNvPr>
          <p:cNvSpPr txBox="1"/>
          <p:nvPr/>
        </p:nvSpPr>
        <p:spPr>
          <a:xfrm>
            <a:off x="5029200" y="3733800"/>
            <a:ext cx="2743200" cy="1323439"/>
          </a:xfrm>
          <a:prstGeom prst="rect">
            <a:avLst/>
          </a:prstGeom>
          <a:noFill/>
        </p:spPr>
        <p:txBody>
          <a:bodyPr wrap="square" rtlCol="0">
            <a:spAutoFit/>
          </a:bodyPr>
          <a:lstStyle/>
          <a:p>
            <a:r>
              <a:rPr lang="en-US"/>
              <a:t>A @f</a:t>
            </a:r>
          </a:p>
          <a:p>
            <a:r>
              <a:rPr lang="en-US"/>
              <a:t>B f</a:t>
            </a:r>
          </a:p>
          <a:p>
            <a:r>
              <a:rPr lang="en-US"/>
              <a:t>C sf()</a:t>
            </a:r>
          </a:p>
          <a:p>
            <a:r>
              <a:rPr lang="en-US"/>
              <a:t>D mk</a:t>
            </a:r>
            <a:endParaRPr lang="en-US" dirty="0"/>
          </a:p>
        </p:txBody>
      </p:sp>
    </p:spTree>
    <p:extLst>
      <p:ext uri="{BB962C8B-B14F-4D97-AF65-F5344CB8AC3E}">
        <p14:creationId xmlns:p14="http://schemas.microsoft.com/office/powerpoint/2010/main" val="1944912448"/>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A9543-ED70-4FF1-9BEE-B3D1E88BD9AE}"/>
              </a:ext>
            </a:extLst>
          </p:cNvPr>
          <p:cNvSpPr>
            <a:spLocks noGrp="1"/>
          </p:cNvSpPr>
          <p:nvPr>
            <p:ph type="title"/>
          </p:nvPr>
        </p:nvSpPr>
        <p:spPr/>
        <p:txBody>
          <a:bodyPr/>
          <a:lstStyle/>
          <a:p>
            <a:r>
              <a:rPr lang="en-CA" dirty="0"/>
              <a:t>Strings(cont)</a:t>
            </a:r>
          </a:p>
        </p:txBody>
      </p:sp>
      <p:sp>
        <p:nvSpPr>
          <p:cNvPr id="3" name="Content Placeholder 2">
            <a:extLst>
              <a:ext uri="{FF2B5EF4-FFF2-40B4-BE49-F238E27FC236}">
                <a16:creationId xmlns:a16="http://schemas.microsoft.com/office/drawing/2014/main" id="{FAFB82C2-CCB8-4C27-87FF-D04CEC250E24}"/>
              </a:ext>
            </a:extLst>
          </p:cNvPr>
          <p:cNvSpPr>
            <a:spLocks noGrp="1"/>
          </p:cNvSpPr>
          <p:nvPr>
            <p:ph idx="1"/>
          </p:nvPr>
        </p:nvSpPr>
        <p:spPr/>
        <p:txBody>
          <a:bodyPr/>
          <a:lstStyle/>
          <a:p>
            <a:r>
              <a:rPr lang="en-US" dirty="0"/>
              <a:t>If we can add two strings, can we, perhaps, multiply them?</a:t>
            </a:r>
          </a:p>
          <a:p>
            <a:r>
              <a:rPr lang="en-US" dirty="0">
                <a:solidFill>
                  <a:srgbClr val="C00000"/>
                </a:solidFill>
              </a:rPr>
              <a:t>'hello ' * 'world’</a:t>
            </a:r>
          </a:p>
          <a:p>
            <a:r>
              <a:rPr lang="en-US" dirty="0"/>
              <a:t>If you type this into the Python Console, you will get the following result</a:t>
            </a:r>
          </a:p>
          <a:p>
            <a:r>
              <a:rPr lang="en-US" dirty="0">
                <a:solidFill>
                  <a:srgbClr val="C00000"/>
                </a:solidFill>
              </a:rPr>
              <a:t>'hello' *'world’</a:t>
            </a:r>
          </a:p>
          <a:p>
            <a:endParaRPr lang="en-US" dirty="0"/>
          </a:p>
          <a:p>
            <a:r>
              <a:rPr lang="en-US" i="1" dirty="0">
                <a:solidFill>
                  <a:srgbClr val="0070C0"/>
                </a:solidFill>
              </a:rPr>
              <a:t>Traceback (most recent call last):</a:t>
            </a:r>
          </a:p>
          <a:p>
            <a:endParaRPr lang="en-US" i="1" dirty="0">
              <a:solidFill>
                <a:srgbClr val="0070C0"/>
              </a:solidFill>
            </a:endParaRPr>
          </a:p>
          <a:p>
            <a:r>
              <a:rPr lang="en-US" i="1" dirty="0">
                <a:solidFill>
                  <a:srgbClr val="0070C0"/>
                </a:solidFill>
              </a:rPr>
              <a:t>  File "&lt;ipython-input-26-ea581ed49756&gt;", line 1, in &lt;module&gt;</a:t>
            </a:r>
          </a:p>
          <a:p>
            <a:r>
              <a:rPr lang="en-US" i="1" dirty="0">
                <a:solidFill>
                  <a:srgbClr val="0070C0"/>
                </a:solidFill>
              </a:rPr>
              <a:t>    'hello' *'world'</a:t>
            </a:r>
          </a:p>
          <a:p>
            <a:endParaRPr lang="en-US" i="1" dirty="0">
              <a:solidFill>
                <a:srgbClr val="0070C0"/>
              </a:solidFill>
            </a:endParaRPr>
          </a:p>
          <a:p>
            <a:r>
              <a:rPr lang="en-US" i="1" dirty="0">
                <a:solidFill>
                  <a:srgbClr val="0070C0"/>
                </a:solidFill>
              </a:rPr>
              <a:t>TypeError: can't multiply sequence by non-int of type 'str'</a:t>
            </a:r>
            <a:endParaRPr lang="en-CA" i="1" dirty="0">
              <a:solidFill>
                <a:srgbClr val="0070C0"/>
              </a:solidFill>
            </a:endParaRPr>
          </a:p>
        </p:txBody>
      </p:sp>
      <p:sp>
        <p:nvSpPr>
          <p:cNvPr id="4" name="Slide Number Placeholder 3">
            <a:extLst>
              <a:ext uri="{FF2B5EF4-FFF2-40B4-BE49-F238E27FC236}">
                <a16:creationId xmlns:a16="http://schemas.microsoft.com/office/drawing/2014/main" id="{C4194C0C-0EDF-41CF-BF8B-9B3BFAD6CF27}"/>
              </a:ext>
            </a:extLst>
          </p:cNvPr>
          <p:cNvSpPr>
            <a:spLocks noGrp="1"/>
          </p:cNvSpPr>
          <p:nvPr>
            <p:ph type="sldNum" sz="quarter" idx="10"/>
          </p:nvPr>
        </p:nvSpPr>
        <p:spPr/>
        <p:txBody>
          <a:bodyPr/>
          <a:lstStyle/>
          <a:p>
            <a:pPr>
              <a:defRPr/>
            </a:pPr>
            <a:fld id="{6DB1FBA9-0009-47E9-8D28-5B0116D2432D}" type="slidenum">
              <a:rPr lang="en-US" altLang="en-US" smtClean="0"/>
              <a:pPr>
                <a:defRPr/>
              </a:pPr>
              <a:t>68</a:t>
            </a:fld>
            <a:endParaRPr lang="en-US" altLang="en-US"/>
          </a:p>
        </p:txBody>
      </p:sp>
    </p:spTree>
    <p:extLst>
      <p:ext uri="{BB962C8B-B14F-4D97-AF65-F5344CB8AC3E}">
        <p14:creationId xmlns:p14="http://schemas.microsoft.com/office/powerpoint/2010/main" val="3980260280"/>
      </p:ext>
    </p:extLst>
  </p:cSld>
  <p:clrMapOvr>
    <a:masterClrMapping/>
  </p:clrMapOvr>
  <p:transition spd="med"/>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F3392-393E-45FF-A446-370A621B3AF8}"/>
              </a:ext>
            </a:extLst>
          </p:cNvPr>
          <p:cNvSpPr>
            <a:spLocks noGrp="1"/>
          </p:cNvSpPr>
          <p:nvPr>
            <p:ph type="title"/>
          </p:nvPr>
        </p:nvSpPr>
        <p:spPr/>
        <p:txBody>
          <a:bodyPr/>
          <a:lstStyle/>
          <a:p>
            <a:r>
              <a:rPr lang="en-US" dirty="0"/>
              <a:t>Quiz 17</a:t>
            </a:r>
          </a:p>
        </p:txBody>
      </p:sp>
      <p:sp>
        <p:nvSpPr>
          <p:cNvPr id="3" name="Content Placeholder 2">
            <a:extLst>
              <a:ext uri="{FF2B5EF4-FFF2-40B4-BE49-F238E27FC236}">
                <a16:creationId xmlns:a16="http://schemas.microsoft.com/office/drawing/2014/main" id="{5BD019F1-3398-4B35-A4AF-38608824B817}"/>
              </a:ext>
            </a:extLst>
          </p:cNvPr>
          <p:cNvSpPr>
            <a:spLocks noGrp="1"/>
          </p:cNvSpPr>
          <p:nvPr>
            <p:ph idx="1"/>
          </p:nvPr>
        </p:nvSpPr>
        <p:spPr/>
        <p:txBody>
          <a:bodyPr/>
          <a:lstStyle/>
          <a:p>
            <a:r>
              <a:rPr lang="en-US" b="1" dirty="0"/>
              <a:t>13. What is the output of the code shown below?</a:t>
            </a:r>
          </a:p>
          <a:p>
            <a:r>
              <a:rPr lang="en-US" i="1" dirty="0">
                <a:solidFill>
                  <a:srgbClr val="C00000"/>
                </a:solidFill>
              </a:rPr>
              <a:t>class A:</a:t>
            </a:r>
          </a:p>
          <a:p>
            <a:r>
              <a:rPr lang="en-US" i="1" dirty="0">
                <a:solidFill>
                  <a:srgbClr val="C00000"/>
                </a:solidFill>
              </a:rPr>
              <a:t>    @</a:t>
            </a:r>
            <a:r>
              <a:rPr lang="en-US" i="1" dirty="0" err="1">
                <a:solidFill>
                  <a:srgbClr val="C00000"/>
                </a:solidFill>
              </a:rPr>
              <a:t>staticmethod</a:t>
            </a:r>
            <a:endParaRPr lang="en-US" i="1" dirty="0">
              <a:solidFill>
                <a:srgbClr val="C00000"/>
              </a:solidFill>
            </a:endParaRPr>
          </a:p>
          <a:p>
            <a:r>
              <a:rPr lang="en-US" i="1" dirty="0">
                <a:solidFill>
                  <a:srgbClr val="C00000"/>
                </a:solidFill>
              </a:rPr>
              <a:t>    def a(x):</a:t>
            </a:r>
          </a:p>
          <a:p>
            <a:r>
              <a:rPr lang="en-US" i="1" dirty="0">
                <a:solidFill>
                  <a:srgbClr val="C00000"/>
                </a:solidFill>
              </a:rPr>
              <a:t>        print(x)</a:t>
            </a:r>
          </a:p>
          <a:p>
            <a:endParaRPr lang="en-US" i="1" dirty="0">
              <a:solidFill>
                <a:srgbClr val="C00000"/>
              </a:solidFill>
            </a:endParaRPr>
          </a:p>
          <a:p>
            <a:r>
              <a:rPr lang="en-US" i="1" dirty="0" err="1">
                <a:solidFill>
                  <a:srgbClr val="C00000"/>
                </a:solidFill>
              </a:rPr>
              <a:t>A.a</a:t>
            </a:r>
            <a:r>
              <a:rPr lang="en-US" i="1" dirty="0">
                <a:solidFill>
                  <a:srgbClr val="C00000"/>
                </a:solidFill>
              </a:rPr>
              <a:t>(100)</a:t>
            </a:r>
          </a:p>
          <a:p>
            <a:endParaRPr lang="en-US" dirty="0"/>
          </a:p>
          <a:p>
            <a:r>
              <a:rPr lang="en-US" dirty="0"/>
              <a:t>A  Error</a:t>
            </a:r>
          </a:p>
          <a:p>
            <a:r>
              <a:rPr lang="en-US" dirty="0"/>
              <a:t>B Warning</a:t>
            </a:r>
          </a:p>
          <a:p>
            <a:r>
              <a:rPr lang="en-US" dirty="0"/>
              <a:t>C 100</a:t>
            </a:r>
          </a:p>
          <a:p>
            <a:r>
              <a:rPr lang="en-US" dirty="0"/>
              <a:t>d) No output</a:t>
            </a:r>
          </a:p>
        </p:txBody>
      </p:sp>
      <p:sp>
        <p:nvSpPr>
          <p:cNvPr id="4" name="Slide Number Placeholder 3">
            <a:extLst>
              <a:ext uri="{FF2B5EF4-FFF2-40B4-BE49-F238E27FC236}">
                <a16:creationId xmlns:a16="http://schemas.microsoft.com/office/drawing/2014/main" id="{0164C939-7B01-4753-B4FE-89A1DB20303B}"/>
              </a:ext>
            </a:extLst>
          </p:cNvPr>
          <p:cNvSpPr>
            <a:spLocks noGrp="1"/>
          </p:cNvSpPr>
          <p:nvPr>
            <p:ph type="sldNum" sz="quarter" idx="10"/>
          </p:nvPr>
        </p:nvSpPr>
        <p:spPr/>
        <p:txBody>
          <a:bodyPr/>
          <a:lstStyle/>
          <a:p>
            <a:pPr>
              <a:defRPr/>
            </a:pPr>
            <a:fld id="{6DB1FBA9-0009-47E9-8D28-5B0116D2432D}" type="slidenum">
              <a:rPr lang="en-US" altLang="en-US" smtClean="0"/>
              <a:pPr>
                <a:defRPr/>
              </a:pPr>
              <a:t>680</a:t>
            </a:fld>
            <a:endParaRPr lang="en-US" altLang="en-US"/>
          </a:p>
        </p:txBody>
      </p:sp>
    </p:spTree>
    <p:extLst>
      <p:ext uri="{BB962C8B-B14F-4D97-AF65-F5344CB8AC3E}">
        <p14:creationId xmlns:p14="http://schemas.microsoft.com/office/powerpoint/2010/main" val="712400609"/>
      </p:ext>
    </p:extLst>
  </p:cSld>
  <p:clrMapOvr>
    <a:masterClrMapping/>
  </p:clrMapOvr>
  <p:transition spd="med"/>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67B1E-88AE-4EB7-B594-F4C818F6131D}"/>
              </a:ext>
            </a:extLst>
          </p:cNvPr>
          <p:cNvSpPr>
            <a:spLocks noGrp="1"/>
          </p:cNvSpPr>
          <p:nvPr>
            <p:ph type="title"/>
          </p:nvPr>
        </p:nvSpPr>
        <p:spPr/>
        <p:txBody>
          <a:bodyPr/>
          <a:lstStyle/>
          <a:p>
            <a:r>
              <a:rPr lang="en-US" dirty="0"/>
              <a:t>Quiz 17</a:t>
            </a:r>
          </a:p>
        </p:txBody>
      </p:sp>
      <p:sp>
        <p:nvSpPr>
          <p:cNvPr id="3" name="Content Placeholder 2">
            <a:extLst>
              <a:ext uri="{FF2B5EF4-FFF2-40B4-BE49-F238E27FC236}">
                <a16:creationId xmlns:a16="http://schemas.microsoft.com/office/drawing/2014/main" id="{F905B42C-2C10-4313-924B-9AB165DFC29E}"/>
              </a:ext>
            </a:extLst>
          </p:cNvPr>
          <p:cNvSpPr>
            <a:spLocks noGrp="1"/>
          </p:cNvSpPr>
          <p:nvPr>
            <p:ph idx="1"/>
          </p:nvPr>
        </p:nvSpPr>
        <p:spPr/>
        <p:txBody>
          <a:bodyPr/>
          <a:lstStyle/>
          <a:p>
            <a:r>
              <a:rPr lang="en-US" b="1" dirty="0"/>
              <a:t>14. What is the output of the code shown below?</a:t>
            </a:r>
          </a:p>
          <a:p>
            <a:r>
              <a:rPr lang="en-US" i="1" dirty="0">
                <a:solidFill>
                  <a:srgbClr val="C00000"/>
                </a:solidFill>
              </a:rPr>
              <a:t>def d(f):</a:t>
            </a:r>
          </a:p>
          <a:p>
            <a:r>
              <a:rPr lang="en-US" i="1" dirty="0">
                <a:solidFill>
                  <a:srgbClr val="C00000"/>
                </a:solidFill>
              </a:rPr>
              <a:t>    def n(*</a:t>
            </a:r>
            <a:r>
              <a:rPr lang="en-US" i="1" dirty="0" err="1">
                <a:solidFill>
                  <a:srgbClr val="C00000"/>
                </a:solidFill>
              </a:rPr>
              <a:t>args</a:t>
            </a:r>
            <a:r>
              <a:rPr lang="en-US" i="1" dirty="0">
                <a:solidFill>
                  <a:srgbClr val="C00000"/>
                </a:solidFill>
              </a:rPr>
              <a:t>):</a:t>
            </a:r>
          </a:p>
          <a:p>
            <a:r>
              <a:rPr lang="en-US" i="1" dirty="0">
                <a:solidFill>
                  <a:srgbClr val="C00000"/>
                </a:solidFill>
              </a:rPr>
              <a:t>        return '$' + str(f(*</a:t>
            </a:r>
            <a:r>
              <a:rPr lang="en-US" i="1" dirty="0" err="1">
                <a:solidFill>
                  <a:srgbClr val="C00000"/>
                </a:solidFill>
              </a:rPr>
              <a:t>args</a:t>
            </a:r>
            <a:r>
              <a:rPr lang="en-US" i="1" dirty="0">
                <a:solidFill>
                  <a:srgbClr val="C00000"/>
                </a:solidFill>
              </a:rPr>
              <a:t>))</a:t>
            </a:r>
          </a:p>
          <a:p>
            <a:r>
              <a:rPr lang="en-US" i="1" dirty="0">
                <a:solidFill>
                  <a:srgbClr val="C00000"/>
                </a:solidFill>
              </a:rPr>
              <a:t>    return n</a:t>
            </a:r>
          </a:p>
          <a:p>
            <a:endParaRPr lang="en-US" i="1" dirty="0">
              <a:solidFill>
                <a:srgbClr val="C00000"/>
              </a:solidFill>
            </a:endParaRPr>
          </a:p>
          <a:p>
            <a:r>
              <a:rPr lang="en-US" i="1" dirty="0">
                <a:solidFill>
                  <a:srgbClr val="C00000"/>
                </a:solidFill>
              </a:rPr>
              <a:t>@d</a:t>
            </a:r>
          </a:p>
          <a:p>
            <a:r>
              <a:rPr lang="en-US" i="1" dirty="0">
                <a:solidFill>
                  <a:srgbClr val="C00000"/>
                </a:solidFill>
              </a:rPr>
              <a:t>def p(a, t):</a:t>
            </a:r>
          </a:p>
          <a:p>
            <a:r>
              <a:rPr lang="en-US" i="1" dirty="0">
                <a:solidFill>
                  <a:srgbClr val="C00000"/>
                </a:solidFill>
              </a:rPr>
              <a:t>    return a + a*t </a:t>
            </a:r>
          </a:p>
          <a:p>
            <a:r>
              <a:rPr lang="en-US" i="1" dirty="0">
                <a:solidFill>
                  <a:srgbClr val="C00000"/>
                </a:solidFill>
              </a:rPr>
              <a:t>print(p(100,0))</a:t>
            </a:r>
          </a:p>
          <a:p>
            <a:endParaRPr lang="en-US" dirty="0"/>
          </a:p>
          <a:p>
            <a:r>
              <a:rPr lang="en-US" dirty="0"/>
              <a:t>A 100</a:t>
            </a:r>
          </a:p>
          <a:p>
            <a:r>
              <a:rPr lang="en-US" dirty="0"/>
              <a:t>B $100</a:t>
            </a:r>
          </a:p>
          <a:p>
            <a:r>
              <a:rPr lang="en-US" dirty="0"/>
              <a:t>C $0</a:t>
            </a:r>
          </a:p>
          <a:p>
            <a:r>
              <a:rPr lang="en-US" dirty="0"/>
              <a:t>D 0 </a:t>
            </a:r>
          </a:p>
        </p:txBody>
      </p:sp>
      <p:sp>
        <p:nvSpPr>
          <p:cNvPr id="4" name="Slide Number Placeholder 3">
            <a:extLst>
              <a:ext uri="{FF2B5EF4-FFF2-40B4-BE49-F238E27FC236}">
                <a16:creationId xmlns:a16="http://schemas.microsoft.com/office/drawing/2014/main" id="{9EA13960-C88E-4571-A770-7198D82FD3FB}"/>
              </a:ext>
            </a:extLst>
          </p:cNvPr>
          <p:cNvSpPr>
            <a:spLocks noGrp="1"/>
          </p:cNvSpPr>
          <p:nvPr>
            <p:ph type="sldNum" sz="quarter" idx="10"/>
          </p:nvPr>
        </p:nvSpPr>
        <p:spPr/>
        <p:txBody>
          <a:bodyPr/>
          <a:lstStyle/>
          <a:p>
            <a:pPr>
              <a:defRPr/>
            </a:pPr>
            <a:fld id="{6DB1FBA9-0009-47E9-8D28-5B0116D2432D}" type="slidenum">
              <a:rPr lang="en-US" altLang="en-US" smtClean="0"/>
              <a:pPr>
                <a:defRPr/>
              </a:pPr>
              <a:t>681</a:t>
            </a:fld>
            <a:endParaRPr lang="en-US" altLang="en-US"/>
          </a:p>
        </p:txBody>
      </p:sp>
    </p:spTree>
    <p:extLst>
      <p:ext uri="{BB962C8B-B14F-4D97-AF65-F5344CB8AC3E}">
        <p14:creationId xmlns:p14="http://schemas.microsoft.com/office/powerpoint/2010/main" val="1246908871"/>
      </p:ext>
    </p:extLst>
  </p:cSld>
  <p:clrMapOvr>
    <a:masterClrMapping/>
  </p:clrMapOvr>
  <p:transition spd="med"/>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44735-3CD8-400B-A65F-650114506CC1}"/>
              </a:ext>
            </a:extLst>
          </p:cNvPr>
          <p:cNvSpPr>
            <a:spLocks noGrp="1"/>
          </p:cNvSpPr>
          <p:nvPr>
            <p:ph type="title"/>
          </p:nvPr>
        </p:nvSpPr>
        <p:spPr/>
        <p:txBody>
          <a:bodyPr/>
          <a:lstStyle/>
          <a:p>
            <a:r>
              <a:rPr lang="en-US" dirty="0"/>
              <a:t>Quiz 17</a:t>
            </a:r>
          </a:p>
        </p:txBody>
      </p:sp>
      <p:sp>
        <p:nvSpPr>
          <p:cNvPr id="3" name="Content Placeholder 2">
            <a:extLst>
              <a:ext uri="{FF2B5EF4-FFF2-40B4-BE49-F238E27FC236}">
                <a16:creationId xmlns:a16="http://schemas.microsoft.com/office/drawing/2014/main" id="{6E45DC3C-CBB4-4497-B0FF-92B98E08A7E1}"/>
              </a:ext>
            </a:extLst>
          </p:cNvPr>
          <p:cNvSpPr>
            <a:spLocks noGrp="1"/>
          </p:cNvSpPr>
          <p:nvPr>
            <p:ph idx="1"/>
          </p:nvPr>
        </p:nvSpPr>
        <p:spPr/>
        <p:txBody>
          <a:bodyPr/>
          <a:lstStyle/>
          <a:p>
            <a:r>
              <a:rPr lang="en-US" b="1" dirty="0"/>
              <a:t>15. What is the output of the code shown below?</a:t>
            </a:r>
          </a:p>
          <a:p>
            <a:r>
              <a:rPr lang="en-US" i="1" dirty="0">
                <a:solidFill>
                  <a:srgbClr val="C00000"/>
                </a:solidFill>
              </a:rPr>
              <a:t>def c(f):</a:t>
            </a:r>
          </a:p>
          <a:p>
            <a:r>
              <a:rPr lang="en-US" i="1" dirty="0">
                <a:solidFill>
                  <a:srgbClr val="C00000"/>
                </a:solidFill>
              </a:rPr>
              <a:t>    def inner(*</a:t>
            </a:r>
            <a:r>
              <a:rPr lang="en-US" i="1" dirty="0" err="1">
                <a:solidFill>
                  <a:srgbClr val="C00000"/>
                </a:solidFill>
              </a:rPr>
              <a:t>args</a:t>
            </a:r>
            <a:r>
              <a:rPr lang="en-US" i="1" dirty="0">
                <a:solidFill>
                  <a:srgbClr val="C00000"/>
                </a:solidFill>
              </a:rPr>
              <a:t>, **</a:t>
            </a:r>
            <a:r>
              <a:rPr lang="en-US" i="1" dirty="0" err="1">
                <a:solidFill>
                  <a:srgbClr val="C00000"/>
                </a:solidFill>
              </a:rPr>
              <a:t>kargs</a:t>
            </a:r>
            <a:r>
              <a:rPr lang="en-US" i="1" dirty="0">
                <a:solidFill>
                  <a:srgbClr val="C00000"/>
                </a:solidFill>
              </a:rPr>
              <a:t>):</a:t>
            </a:r>
          </a:p>
          <a:p>
            <a:r>
              <a:rPr lang="en-US" i="1" dirty="0">
                <a:solidFill>
                  <a:srgbClr val="C00000"/>
                </a:solidFill>
              </a:rPr>
              <a:t>        inner.co += 1</a:t>
            </a:r>
          </a:p>
          <a:p>
            <a:r>
              <a:rPr lang="en-US" i="1" dirty="0">
                <a:solidFill>
                  <a:srgbClr val="C00000"/>
                </a:solidFill>
              </a:rPr>
              <a:t>        return f(*</a:t>
            </a:r>
            <a:r>
              <a:rPr lang="en-US" i="1" dirty="0" err="1">
                <a:solidFill>
                  <a:srgbClr val="C00000"/>
                </a:solidFill>
              </a:rPr>
              <a:t>args</a:t>
            </a:r>
            <a:r>
              <a:rPr lang="en-US" i="1" dirty="0">
                <a:solidFill>
                  <a:srgbClr val="C00000"/>
                </a:solidFill>
              </a:rPr>
              <a:t>, **</a:t>
            </a:r>
            <a:r>
              <a:rPr lang="en-US" i="1" dirty="0" err="1">
                <a:solidFill>
                  <a:srgbClr val="C00000"/>
                </a:solidFill>
              </a:rPr>
              <a:t>kargs</a:t>
            </a:r>
            <a:r>
              <a:rPr lang="en-US" i="1" dirty="0">
                <a:solidFill>
                  <a:srgbClr val="C00000"/>
                </a:solidFill>
              </a:rPr>
              <a:t>)</a:t>
            </a:r>
          </a:p>
          <a:p>
            <a:r>
              <a:rPr lang="en-US" i="1" dirty="0">
                <a:solidFill>
                  <a:srgbClr val="C00000"/>
                </a:solidFill>
              </a:rPr>
              <a:t>    inner.co = 0</a:t>
            </a:r>
          </a:p>
          <a:p>
            <a:r>
              <a:rPr lang="en-US" i="1" dirty="0">
                <a:solidFill>
                  <a:srgbClr val="C00000"/>
                </a:solidFill>
              </a:rPr>
              <a:t>    return inner</a:t>
            </a:r>
          </a:p>
          <a:p>
            <a:r>
              <a:rPr lang="en-US" i="1" dirty="0">
                <a:solidFill>
                  <a:srgbClr val="C00000"/>
                </a:solidFill>
              </a:rPr>
              <a:t>@c</a:t>
            </a:r>
          </a:p>
          <a:p>
            <a:r>
              <a:rPr lang="en-US" i="1" dirty="0">
                <a:solidFill>
                  <a:srgbClr val="C00000"/>
                </a:solidFill>
              </a:rPr>
              <a:t>def </a:t>
            </a:r>
            <a:r>
              <a:rPr lang="en-US" i="1" dirty="0" err="1">
                <a:solidFill>
                  <a:srgbClr val="C00000"/>
                </a:solidFill>
              </a:rPr>
              <a:t>fnc</a:t>
            </a:r>
            <a:r>
              <a:rPr lang="en-US" i="1" dirty="0">
                <a:solidFill>
                  <a:srgbClr val="C00000"/>
                </a:solidFill>
              </a:rPr>
              <a:t>():</a:t>
            </a:r>
          </a:p>
          <a:p>
            <a:r>
              <a:rPr lang="en-US" i="1" dirty="0">
                <a:solidFill>
                  <a:srgbClr val="C00000"/>
                </a:solidFill>
              </a:rPr>
              <a:t>    pass</a:t>
            </a:r>
          </a:p>
          <a:p>
            <a:r>
              <a:rPr lang="en-US" i="1" dirty="0" err="1">
                <a:solidFill>
                  <a:srgbClr val="C00000"/>
                </a:solidFill>
              </a:rPr>
              <a:t>fnc</a:t>
            </a:r>
            <a:r>
              <a:rPr lang="en-US" i="1" dirty="0">
                <a:solidFill>
                  <a:srgbClr val="C00000"/>
                </a:solidFill>
              </a:rPr>
              <a:t>()</a:t>
            </a:r>
          </a:p>
          <a:p>
            <a:r>
              <a:rPr lang="en-US" i="1" dirty="0" err="1">
                <a:solidFill>
                  <a:srgbClr val="C00000"/>
                </a:solidFill>
              </a:rPr>
              <a:t>fnc</a:t>
            </a:r>
            <a:r>
              <a:rPr lang="en-US" i="1" dirty="0">
                <a:solidFill>
                  <a:srgbClr val="C00000"/>
                </a:solidFill>
              </a:rPr>
              <a:t>()</a:t>
            </a:r>
          </a:p>
          <a:p>
            <a:r>
              <a:rPr lang="en-US" i="1" dirty="0" err="1">
                <a:solidFill>
                  <a:srgbClr val="C00000"/>
                </a:solidFill>
              </a:rPr>
              <a:t>fnc</a:t>
            </a:r>
            <a:r>
              <a:rPr lang="en-US" i="1" dirty="0">
                <a:solidFill>
                  <a:srgbClr val="C00000"/>
                </a:solidFill>
              </a:rPr>
              <a:t>()</a:t>
            </a:r>
          </a:p>
          <a:p>
            <a:r>
              <a:rPr lang="en-US" i="1" dirty="0">
                <a:solidFill>
                  <a:srgbClr val="C00000"/>
                </a:solidFill>
              </a:rPr>
              <a:t>print(fnc.co)</a:t>
            </a:r>
          </a:p>
          <a:p>
            <a:endParaRPr lang="en-US" dirty="0"/>
          </a:p>
          <a:p>
            <a:endParaRPr lang="en-US" dirty="0"/>
          </a:p>
        </p:txBody>
      </p:sp>
      <p:sp>
        <p:nvSpPr>
          <p:cNvPr id="4" name="Slide Number Placeholder 3">
            <a:extLst>
              <a:ext uri="{FF2B5EF4-FFF2-40B4-BE49-F238E27FC236}">
                <a16:creationId xmlns:a16="http://schemas.microsoft.com/office/drawing/2014/main" id="{AD9AB629-4546-4A99-B747-8C21F46939B0}"/>
              </a:ext>
            </a:extLst>
          </p:cNvPr>
          <p:cNvSpPr>
            <a:spLocks noGrp="1"/>
          </p:cNvSpPr>
          <p:nvPr>
            <p:ph type="sldNum" sz="quarter" idx="10"/>
          </p:nvPr>
        </p:nvSpPr>
        <p:spPr/>
        <p:txBody>
          <a:bodyPr/>
          <a:lstStyle/>
          <a:p>
            <a:pPr>
              <a:defRPr/>
            </a:pPr>
            <a:fld id="{6DB1FBA9-0009-47E9-8D28-5B0116D2432D}" type="slidenum">
              <a:rPr lang="en-US" altLang="en-US" smtClean="0"/>
              <a:pPr>
                <a:defRPr/>
              </a:pPr>
              <a:t>682</a:t>
            </a:fld>
            <a:endParaRPr lang="en-US" altLang="en-US"/>
          </a:p>
        </p:txBody>
      </p:sp>
      <p:sp>
        <p:nvSpPr>
          <p:cNvPr id="5" name="TextBox 4">
            <a:extLst>
              <a:ext uri="{FF2B5EF4-FFF2-40B4-BE49-F238E27FC236}">
                <a16:creationId xmlns:a16="http://schemas.microsoft.com/office/drawing/2014/main" id="{C5CB5EFE-585B-471C-8352-03A6C95C545C}"/>
              </a:ext>
            </a:extLst>
          </p:cNvPr>
          <p:cNvSpPr txBox="1"/>
          <p:nvPr/>
        </p:nvSpPr>
        <p:spPr>
          <a:xfrm>
            <a:off x="5181600" y="2057400"/>
            <a:ext cx="3124200" cy="1323439"/>
          </a:xfrm>
          <a:prstGeom prst="rect">
            <a:avLst/>
          </a:prstGeom>
          <a:noFill/>
        </p:spPr>
        <p:txBody>
          <a:bodyPr wrap="square" rtlCol="0">
            <a:spAutoFit/>
          </a:bodyPr>
          <a:lstStyle/>
          <a:p>
            <a:r>
              <a:rPr lang="pt-BR"/>
              <a:t>A 4</a:t>
            </a:r>
          </a:p>
          <a:p>
            <a:r>
              <a:rPr lang="pt-BR"/>
              <a:t>B 3</a:t>
            </a:r>
          </a:p>
          <a:p>
            <a:r>
              <a:rPr lang="pt-BR"/>
              <a:t>C 0</a:t>
            </a:r>
          </a:p>
          <a:p>
            <a:r>
              <a:rPr lang="pt-BR"/>
              <a:t>D 1</a:t>
            </a:r>
            <a:endParaRPr lang="en-CA" dirty="0"/>
          </a:p>
        </p:txBody>
      </p:sp>
    </p:spTree>
    <p:extLst>
      <p:ext uri="{BB962C8B-B14F-4D97-AF65-F5344CB8AC3E}">
        <p14:creationId xmlns:p14="http://schemas.microsoft.com/office/powerpoint/2010/main" val="2084326180"/>
      </p:ext>
    </p:extLst>
  </p:cSld>
  <p:clrMapOvr>
    <a:masterClrMapping/>
  </p:clrMapOvr>
  <p:transition spd="med"/>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@property</a:t>
            </a:r>
          </a:p>
        </p:txBody>
      </p:sp>
      <p:sp>
        <p:nvSpPr>
          <p:cNvPr id="3" name="Content Placeholder 2"/>
          <p:cNvSpPr>
            <a:spLocks noGrp="1"/>
          </p:cNvSpPr>
          <p:nvPr>
            <p:ph idx="1"/>
          </p:nvPr>
        </p:nvSpPr>
        <p:spPr/>
        <p:txBody>
          <a:bodyPr/>
          <a:lstStyle/>
          <a:p>
            <a:r>
              <a:rPr lang="en-US" dirty="0"/>
              <a:t>You will learn about Python @property; pythonic way to use getters and setters</a:t>
            </a:r>
          </a:p>
          <a:p>
            <a:endParaRPr lang="en-US" dirty="0"/>
          </a:p>
        </p:txBody>
      </p:sp>
      <p:sp>
        <p:nvSpPr>
          <p:cNvPr id="4" name="Slide Number Placeholder 3"/>
          <p:cNvSpPr>
            <a:spLocks noGrp="1"/>
          </p:cNvSpPr>
          <p:nvPr>
            <p:ph type="sldNum" sz="quarter" idx="10"/>
          </p:nvPr>
        </p:nvSpPr>
        <p:spPr/>
        <p:txBody>
          <a:bodyPr/>
          <a:lstStyle/>
          <a:p>
            <a:pPr>
              <a:defRPr/>
            </a:pPr>
            <a:fld id="{6DB1FBA9-0009-47E9-8D28-5B0116D2432D}" type="slidenum">
              <a:rPr lang="en-US" altLang="en-US" smtClean="0"/>
              <a:pPr>
                <a:defRPr/>
              </a:pPr>
              <a:t>683</a:t>
            </a:fld>
            <a:endParaRPr lang="en-US" altLang="en-US"/>
          </a:p>
        </p:txBody>
      </p:sp>
      <p:pic>
        <p:nvPicPr>
          <p:cNvPr id="7" name="Picture 6">
            <a:extLst>
              <a:ext uri="{FF2B5EF4-FFF2-40B4-BE49-F238E27FC236}">
                <a16:creationId xmlns:a16="http://schemas.microsoft.com/office/drawing/2014/main" id="{46B9FC58-BB8B-452D-BBD0-3FA5683C33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838325"/>
            <a:ext cx="7924800" cy="3952875"/>
          </a:xfrm>
          <a:prstGeom prst="rect">
            <a:avLst/>
          </a:prstGeom>
        </p:spPr>
      </p:pic>
      <p:sp>
        <p:nvSpPr>
          <p:cNvPr id="6" name="Arrow: U-Turn 5">
            <a:hlinkClick r:id="rId3" action="ppaction://hlinksldjump"/>
            <a:extLst>
              <a:ext uri="{FF2B5EF4-FFF2-40B4-BE49-F238E27FC236}">
                <a16:creationId xmlns:a16="http://schemas.microsoft.com/office/drawing/2014/main" id="{8AC0F202-9BAE-4917-8193-19A1723CB799}"/>
              </a:ext>
            </a:extLst>
          </p:cNvPr>
          <p:cNvSpPr/>
          <p:nvPr/>
        </p:nvSpPr>
        <p:spPr bwMode="auto">
          <a:xfrm>
            <a:off x="1066800" y="6248400"/>
            <a:ext cx="457200" cy="228600"/>
          </a:xfrm>
          <a:prstGeom prst="uturnArrow">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1196975" marR="0" indent="-282575" algn="l" defTabSz="914400" rtl="0" eaLnBrk="1" fontAlgn="base" latinLnBrk="0" hangingPunct="1">
              <a:lnSpc>
                <a:spcPct val="100000"/>
              </a:lnSpc>
              <a:spcBef>
                <a:spcPts val="500"/>
              </a:spcBef>
              <a:spcAft>
                <a:spcPct val="0"/>
              </a:spcAft>
              <a:buClr>
                <a:srgbClr val="800080"/>
              </a:buClr>
              <a:buSzPct val="55000"/>
              <a:buFont typeface="Wingdings" panose="05000000000000000000" pitchFamily="2" charset="2"/>
              <a:buChar char="n"/>
              <a:tabLst/>
            </a:pPr>
            <a:endParaRPr kumimoji="0" lang="en-US" sz="2000" b="0" i="0" u="none" strike="noStrike" cap="none" normalizeH="0" baseline="0">
              <a:ln>
                <a:noFill/>
              </a:ln>
              <a:solidFill>
                <a:schemeClr val="tx1"/>
              </a:solidFill>
              <a:effectLst/>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817101201"/>
      </p:ext>
    </p:extLst>
  </p:cSld>
  <p:clrMapOvr>
    <a:masterClrMapping/>
  </p:clrMapOvr>
  <p:transition spd="med"/>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8D317-64A4-4F41-9BDF-4D3C4F5D9D24}"/>
              </a:ext>
            </a:extLst>
          </p:cNvPr>
          <p:cNvSpPr>
            <a:spLocks noGrp="1"/>
          </p:cNvSpPr>
          <p:nvPr>
            <p:ph type="title"/>
          </p:nvPr>
        </p:nvSpPr>
        <p:spPr/>
        <p:txBody>
          <a:bodyPr/>
          <a:lstStyle/>
          <a:p>
            <a:r>
              <a:rPr lang="en-US" dirty="0"/>
              <a:t>@property(cont)</a:t>
            </a:r>
            <a:endParaRPr lang="en-CA" dirty="0"/>
          </a:p>
        </p:txBody>
      </p:sp>
      <p:sp>
        <p:nvSpPr>
          <p:cNvPr id="3" name="Content Placeholder 2">
            <a:extLst>
              <a:ext uri="{FF2B5EF4-FFF2-40B4-BE49-F238E27FC236}">
                <a16:creationId xmlns:a16="http://schemas.microsoft.com/office/drawing/2014/main" id="{B11BADED-706B-4899-9B81-1D6B5462DF14}"/>
              </a:ext>
            </a:extLst>
          </p:cNvPr>
          <p:cNvSpPr>
            <a:spLocks noGrp="1"/>
          </p:cNvSpPr>
          <p:nvPr>
            <p:ph idx="1"/>
          </p:nvPr>
        </p:nvSpPr>
        <p:spPr/>
        <p:txBody>
          <a:bodyPr/>
          <a:lstStyle/>
          <a:p>
            <a:r>
              <a:rPr lang="en-US" dirty="0"/>
              <a:t>Python has a great concept called property which makes the life of an </a:t>
            </a:r>
            <a:r>
              <a:rPr lang="en-US" b="1" u="sng" dirty="0">
                <a:solidFill>
                  <a:srgbClr val="C00000"/>
                </a:solidFill>
              </a:rPr>
              <a:t>object oriented </a:t>
            </a:r>
            <a:r>
              <a:rPr lang="en-US" dirty="0"/>
              <a:t>programmer much simpler</a:t>
            </a:r>
          </a:p>
          <a:p>
            <a:r>
              <a:rPr lang="en-US" dirty="0"/>
              <a:t>Before defining and going into details of what </a:t>
            </a:r>
            <a:r>
              <a:rPr lang="en-US" b="1" dirty="0">
                <a:solidFill>
                  <a:srgbClr val="C00000"/>
                </a:solidFill>
              </a:rPr>
              <a:t>@property </a:t>
            </a:r>
            <a:r>
              <a:rPr lang="en-US" dirty="0"/>
              <a:t>is, let us first build an intuition on why it would be needed in the first place</a:t>
            </a:r>
          </a:p>
          <a:p>
            <a:r>
              <a:rPr lang="en-US" b="1" dirty="0">
                <a:solidFill>
                  <a:srgbClr val="C00000"/>
                </a:solidFill>
              </a:rPr>
              <a:t>An Example To Begin With</a:t>
            </a:r>
          </a:p>
          <a:p>
            <a:r>
              <a:rPr lang="en-US" dirty="0"/>
              <a:t>Let us assume that you decide to make a class that could store the weight on an object in kilograms</a:t>
            </a:r>
          </a:p>
          <a:p>
            <a:r>
              <a:rPr lang="en-US" dirty="0"/>
              <a:t>It would also implement a method to convert the weight into pounds</a:t>
            </a:r>
          </a:p>
          <a:p>
            <a:r>
              <a:rPr lang="en-US" dirty="0"/>
              <a:t>Here is one way of doing this</a:t>
            </a:r>
          </a:p>
          <a:p>
            <a:r>
              <a:rPr lang="en-US" sz="1600" i="1" dirty="0">
                <a:solidFill>
                  <a:srgbClr val="C00000"/>
                </a:solidFill>
              </a:rPr>
              <a:t>class Kilogram:</a:t>
            </a:r>
          </a:p>
          <a:p>
            <a:r>
              <a:rPr lang="en-US" i="1" dirty="0">
                <a:solidFill>
                  <a:srgbClr val="C00000"/>
                </a:solidFill>
              </a:rPr>
              <a:t>    </a:t>
            </a:r>
            <a:r>
              <a:rPr lang="en-US" sz="1600" i="1" dirty="0">
                <a:solidFill>
                  <a:srgbClr val="C00000"/>
                </a:solidFill>
              </a:rPr>
              <a:t>def __init__(self, weight = 0):</a:t>
            </a:r>
          </a:p>
          <a:p>
            <a:r>
              <a:rPr lang="en-US" sz="1600" i="1" dirty="0">
                <a:solidFill>
                  <a:srgbClr val="C00000"/>
                </a:solidFill>
              </a:rPr>
              <a:t>        </a:t>
            </a:r>
            <a:r>
              <a:rPr lang="en-US" sz="1600" i="1" dirty="0" err="1">
                <a:solidFill>
                  <a:srgbClr val="C00000"/>
                </a:solidFill>
              </a:rPr>
              <a:t>self.weight</a:t>
            </a:r>
            <a:r>
              <a:rPr lang="en-US" sz="1600" i="1" dirty="0">
                <a:solidFill>
                  <a:srgbClr val="C00000"/>
                </a:solidFill>
              </a:rPr>
              <a:t> = weight</a:t>
            </a:r>
          </a:p>
          <a:p>
            <a:endParaRPr lang="en-US" sz="1600" i="1" dirty="0">
              <a:solidFill>
                <a:srgbClr val="C00000"/>
              </a:solidFill>
            </a:endParaRPr>
          </a:p>
          <a:p>
            <a:r>
              <a:rPr lang="en-US" sz="1600" i="1" dirty="0">
                <a:solidFill>
                  <a:srgbClr val="C00000"/>
                </a:solidFill>
              </a:rPr>
              <a:t>    def </a:t>
            </a:r>
            <a:r>
              <a:rPr lang="en-US" sz="1600" i="1" dirty="0" err="1">
                <a:solidFill>
                  <a:srgbClr val="C00000"/>
                </a:solidFill>
              </a:rPr>
              <a:t>to_pound</a:t>
            </a:r>
            <a:r>
              <a:rPr lang="en-US" sz="1600" i="1" dirty="0">
                <a:solidFill>
                  <a:srgbClr val="C00000"/>
                </a:solidFill>
              </a:rPr>
              <a:t>(self):</a:t>
            </a:r>
          </a:p>
          <a:p>
            <a:r>
              <a:rPr lang="en-US" sz="1600" i="1" dirty="0">
                <a:solidFill>
                  <a:srgbClr val="C00000"/>
                </a:solidFill>
              </a:rPr>
              <a:t>        return (</a:t>
            </a:r>
            <a:r>
              <a:rPr lang="en-US" sz="1600" i="1" dirty="0" err="1">
                <a:solidFill>
                  <a:srgbClr val="C00000"/>
                </a:solidFill>
              </a:rPr>
              <a:t>self.weight</a:t>
            </a:r>
            <a:r>
              <a:rPr lang="en-US" sz="1600" i="1" dirty="0">
                <a:solidFill>
                  <a:srgbClr val="C00000"/>
                </a:solidFill>
              </a:rPr>
              <a:t> * 1000/454)</a:t>
            </a:r>
          </a:p>
          <a:p>
            <a:endParaRPr lang="en-US" dirty="0"/>
          </a:p>
          <a:p>
            <a:endParaRPr lang="en-US" dirty="0"/>
          </a:p>
          <a:p>
            <a:endParaRPr lang="en-CA" dirty="0"/>
          </a:p>
        </p:txBody>
      </p:sp>
      <p:sp>
        <p:nvSpPr>
          <p:cNvPr id="4" name="Slide Number Placeholder 3">
            <a:extLst>
              <a:ext uri="{FF2B5EF4-FFF2-40B4-BE49-F238E27FC236}">
                <a16:creationId xmlns:a16="http://schemas.microsoft.com/office/drawing/2014/main" id="{7D7E0183-64B9-4467-B315-5231097E6654}"/>
              </a:ext>
            </a:extLst>
          </p:cNvPr>
          <p:cNvSpPr>
            <a:spLocks noGrp="1"/>
          </p:cNvSpPr>
          <p:nvPr>
            <p:ph type="sldNum" sz="quarter" idx="10"/>
          </p:nvPr>
        </p:nvSpPr>
        <p:spPr/>
        <p:txBody>
          <a:bodyPr/>
          <a:lstStyle/>
          <a:p>
            <a:pPr>
              <a:defRPr/>
            </a:pPr>
            <a:fld id="{6DB1FBA9-0009-47E9-8D28-5B0116D2432D}" type="slidenum">
              <a:rPr lang="en-US" altLang="en-US" smtClean="0"/>
              <a:pPr>
                <a:defRPr/>
              </a:pPr>
              <a:t>684</a:t>
            </a:fld>
            <a:endParaRPr lang="en-US" altLang="en-US"/>
          </a:p>
        </p:txBody>
      </p:sp>
    </p:spTree>
    <p:extLst>
      <p:ext uri="{BB962C8B-B14F-4D97-AF65-F5344CB8AC3E}">
        <p14:creationId xmlns:p14="http://schemas.microsoft.com/office/powerpoint/2010/main" val="3481724993"/>
      </p:ext>
    </p:extLst>
  </p:cSld>
  <p:clrMapOvr>
    <a:masterClrMapping/>
  </p:clrMapOvr>
  <p:transition spd="med"/>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F4D49-735A-40BA-A50B-8FD3AD72BFF2}"/>
              </a:ext>
            </a:extLst>
          </p:cNvPr>
          <p:cNvSpPr>
            <a:spLocks noGrp="1"/>
          </p:cNvSpPr>
          <p:nvPr>
            <p:ph type="title"/>
          </p:nvPr>
        </p:nvSpPr>
        <p:spPr/>
        <p:txBody>
          <a:bodyPr/>
          <a:lstStyle/>
          <a:p>
            <a:r>
              <a:rPr lang="en-US" dirty="0"/>
              <a:t>@property(cont)</a:t>
            </a:r>
            <a:endParaRPr lang="en-CA" dirty="0"/>
          </a:p>
        </p:txBody>
      </p:sp>
      <p:sp>
        <p:nvSpPr>
          <p:cNvPr id="3" name="Content Placeholder 2">
            <a:extLst>
              <a:ext uri="{FF2B5EF4-FFF2-40B4-BE49-F238E27FC236}">
                <a16:creationId xmlns:a16="http://schemas.microsoft.com/office/drawing/2014/main" id="{283B98A0-82D5-4D45-85E4-40B8D27BB18A}"/>
              </a:ext>
            </a:extLst>
          </p:cNvPr>
          <p:cNvSpPr>
            <a:spLocks noGrp="1"/>
          </p:cNvSpPr>
          <p:nvPr>
            <p:ph idx="1"/>
          </p:nvPr>
        </p:nvSpPr>
        <p:spPr/>
        <p:txBody>
          <a:bodyPr/>
          <a:lstStyle/>
          <a:p>
            <a:r>
              <a:rPr lang="en-US" dirty="0"/>
              <a:t>We could make objects out of this class and manipulate the attribute weight</a:t>
            </a:r>
          </a:p>
          <a:p>
            <a:r>
              <a:rPr lang="en-US" dirty="0"/>
              <a:t>Try this on your Python shell or in a script on your IDE</a:t>
            </a:r>
          </a:p>
          <a:p>
            <a:endParaRPr lang="en-US" dirty="0"/>
          </a:p>
          <a:p>
            <a:endParaRPr lang="en-CA" dirty="0"/>
          </a:p>
        </p:txBody>
      </p:sp>
      <p:sp>
        <p:nvSpPr>
          <p:cNvPr id="4" name="Slide Number Placeholder 3">
            <a:extLst>
              <a:ext uri="{FF2B5EF4-FFF2-40B4-BE49-F238E27FC236}">
                <a16:creationId xmlns:a16="http://schemas.microsoft.com/office/drawing/2014/main" id="{9E3B04E2-076C-414B-AFEB-EC7585A82CD4}"/>
              </a:ext>
            </a:extLst>
          </p:cNvPr>
          <p:cNvSpPr>
            <a:spLocks noGrp="1"/>
          </p:cNvSpPr>
          <p:nvPr>
            <p:ph type="sldNum" sz="quarter" idx="10"/>
          </p:nvPr>
        </p:nvSpPr>
        <p:spPr/>
        <p:txBody>
          <a:bodyPr/>
          <a:lstStyle/>
          <a:p>
            <a:pPr>
              <a:defRPr/>
            </a:pPr>
            <a:fld id="{6DB1FBA9-0009-47E9-8D28-5B0116D2432D}" type="slidenum">
              <a:rPr lang="en-US" altLang="en-US" smtClean="0"/>
              <a:pPr>
                <a:defRPr/>
              </a:pPr>
              <a:t>685</a:t>
            </a:fld>
            <a:endParaRPr lang="en-US" altLang="en-US"/>
          </a:p>
        </p:txBody>
      </p:sp>
      <p:pic>
        <p:nvPicPr>
          <p:cNvPr id="5" name="Picture 4">
            <a:extLst>
              <a:ext uri="{FF2B5EF4-FFF2-40B4-BE49-F238E27FC236}">
                <a16:creationId xmlns:a16="http://schemas.microsoft.com/office/drawing/2014/main" id="{93E26E54-1949-4FFF-B36A-624E1102F646}"/>
              </a:ext>
            </a:extLst>
          </p:cNvPr>
          <p:cNvPicPr>
            <a:picLocks noChangeAspect="1"/>
          </p:cNvPicPr>
          <p:nvPr/>
        </p:nvPicPr>
        <p:blipFill>
          <a:blip r:embed="rId2"/>
          <a:stretch>
            <a:fillRect/>
          </a:stretch>
        </p:blipFill>
        <p:spPr>
          <a:xfrm>
            <a:off x="381000" y="2133600"/>
            <a:ext cx="8534400" cy="4333875"/>
          </a:xfrm>
          <a:prstGeom prst="rect">
            <a:avLst/>
          </a:prstGeom>
        </p:spPr>
      </p:pic>
    </p:spTree>
    <p:extLst>
      <p:ext uri="{BB962C8B-B14F-4D97-AF65-F5344CB8AC3E}">
        <p14:creationId xmlns:p14="http://schemas.microsoft.com/office/powerpoint/2010/main" val="4004792097"/>
      </p:ext>
    </p:extLst>
  </p:cSld>
  <p:clrMapOvr>
    <a:masterClrMapping/>
  </p:clrMapOvr>
  <p:transition spd="med"/>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19C46-70A4-4268-BFE9-36925E0FB230}"/>
              </a:ext>
            </a:extLst>
          </p:cNvPr>
          <p:cNvSpPr>
            <a:spLocks noGrp="1"/>
          </p:cNvSpPr>
          <p:nvPr>
            <p:ph type="title"/>
          </p:nvPr>
        </p:nvSpPr>
        <p:spPr/>
        <p:txBody>
          <a:bodyPr/>
          <a:lstStyle/>
          <a:p>
            <a:r>
              <a:rPr lang="en-US" dirty="0"/>
              <a:t>@property(cont)</a:t>
            </a:r>
            <a:endParaRPr lang="en-CA" dirty="0"/>
          </a:p>
        </p:txBody>
      </p:sp>
      <p:sp>
        <p:nvSpPr>
          <p:cNvPr id="3" name="Content Placeholder 2">
            <a:extLst>
              <a:ext uri="{FF2B5EF4-FFF2-40B4-BE49-F238E27FC236}">
                <a16:creationId xmlns:a16="http://schemas.microsoft.com/office/drawing/2014/main" id="{DE9D280C-A7E7-4A15-B1D5-59305DA7FB3E}"/>
              </a:ext>
            </a:extLst>
          </p:cNvPr>
          <p:cNvSpPr>
            <a:spLocks noGrp="1"/>
          </p:cNvSpPr>
          <p:nvPr>
            <p:ph idx="1"/>
          </p:nvPr>
        </p:nvSpPr>
        <p:spPr/>
        <p:txBody>
          <a:bodyPr/>
          <a:lstStyle/>
          <a:p>
            <a:r>
              <a:rPr lang="en-US" dirty="0"/>
              <a:t>Whenever we assign or retrieve any object attribute like temperature, as show above, Python searches it in the object's </a:t>
            </a:r>
            <a:r>
              <a:rPr lang="en-US" b="1" dirty="0">
                <a:solidFill>
                  <a:srgbClr val="C00000"/>
                </a:solidFill>
              </a:rPr>
              <a:t>__dict__ </a:t>
            </a:r>
            <a:r>
              <a:rPr lang="en-US" dirty="0"/>
              <a:t>dictionary</a:t>
            </a:r>
          </a:p>
          <a:p>
            <a:endParaRPr lang="en-US" dirty="0"/>
          </a:p>
          <a:p>
            <a:r>
              <a:rPr lang="en-US" dirty="0" err="1">
                <a:solidFill>
                  <a:srgbClr val="C00000"/>
                </a:solidFill>
              </a:rPr>
              <a:t>x.__dict</a:t>
            </a:r>
            <a:r>
              <a:rPr lang="en-US" dirty="0">
                <a:solidFill>
                  <a:srgbClr val="C00000"/>
                </a:solidFill>
              </a:rPr>
              <a:t>__</a:t>
            </a:r>
          </a:p>
          <a:p>
            <a:endParaRPr lang="en-US" dirty="0"/>
          </a:p>
          <a:p>
            <a:endParaRPr lang="en-US" dirty="0"/>
          </a:p>
          <a:p>
            <a:endParaRPr lang="en-US" dirty="0"/>
          </a:p>
          <a:p>
            <a:r>
              <a:rPr lang="en-US" dirty="0"/>
              <a:t>Therefore, </a:t>
            </a:r>
            <a:r>
              <a:rPr lang="en-US" dirty="0" err="1">
                <a:solidFill>
                  <a:srgbClr val="C00000"/>
                </a:solidFill>
              </a:rPr>
              <a:t>x.weight</a:t>
            </a:r>
            <a:r>
              <a:rPr lang="en-US" dirty="0">
                <a:solidFill>
                  <a:srgbClr val="C00000"/>
                </a:solidFill>
              </a:rPr>
              <a:t> </a:t>
            </a:r>
            <a:r>
              <a:rPr lang="en-US" dirty="0"/>
              <a:t>internally becomes </a:t>
            </a:r>
            <a:r>
              <a:rPr lang="en-US" dirty="0">
                <a:solidFill>
                  <a:srgbClr val="C00000"/>
                </a:solidFill>
              </a:rPr>
              <a:t>x.__dict__[‘weight’]</a:t>
            </a:r>
          </a:p>
          <a:p>
            <a:r>
              <a:rPr lang="en-US" dirty="0"/>
              <a:t>Remember python dictionaries have </a:t>
            </a:r>
            <a:r>
              <a:rPr lang="en-US" dirty="0">
                <a:solidFill>
                  <a:srgbClr val="C00000"/>
                </a:solidFill>
              </a:rPr>
              <a:t>keys</a:t>
            </a:r>
            <a:r>
              <a:rPr lang="en-US" dirty="0"/>
              <a:t> and </a:t>
            </a:r>
            <a:r>
              <a:rPr lang="en-US" dirty="0">
                <a:solidFill>
                  <a:srgbClr val="C00000"/>
                </a:solidFill>
              </a:rPr>
              <a:t>values</a:t>
            </a:r>
          </a:p>
          <a:p>
            <a:endParaRPr lang="en-US" dirty="0"/>
          </a:p>
          <a:p>
            <a:endParaRPr lang="en-CA" dirty="0"/>
          </a:p>
        </p:txBody>
      </p:sp>
      <p:sp>
        <p:nvSpPr>
          <p:cNvPr id="4" name="Slide Number Placeholder 3">
            <a:extLst>
              <a:ext uri="{FF2B5EF4-FFF2-40B4-BE49-F238E27FC236}">
                <a16:creationId xmlns:a16="http://schemas.microsoft.com/office/drawing/2014/main" id="{18B9444C-7632-465C-BAB5-8244D23BFEAE}"/>
              </a:ext>
            </a:extLst>
          </p:cNvPr>
          <p:cNvSpPr>
            <a:spLocks noGrp="1"/>
          </p:cNvSpPr>
          <p:nvPr>
            <p:ph type="sldNum" sz="quarter" idx="10"/>
          </p:nvPr>
        </p:nvSpPr>
        <p:spPr/>
        <p:txBody>
          <a:bodyPr/>
          <a:lstStyle/>
          <a:p>
            <a:pPr>
              <a:defRPr/>
            </a:pPr>
            <a:fld id="{6DB1FBA9-0009-47E9-8D28-5B0116D2432D}" type="slidenum">
              <a:rPr lang="en-US" altLang="en-US" smtClean="0"/>
              <a:pPr>
                <a:defRPr/>
              </a:pPr>
              <a:t>686</a:t>
            </a:fld>
            <a:endParaRPr lang="en-US" altLang="en-US"/>
          </a:p>
        </p:txBody>
      </p:sp>
      <p:pic>
        <p:nvPicPr>
          <p:cNvPr id="5" name="Picture 4">
            <a:extLst>
              <a:ext uri="{FF2B5EF4-FFF2-40B4-BE49-F238E27FC236}">
                <a16:creationId xmlns:a16="http://schemas.microsoft.com/office/drawing/2014/main" id="{E9230E55-8860-4232-8F25-F86634F64C1F}"/>
              </a:ext>
            </a:extLst>
          </p:cNvPr>
          <p:cNvPicPr>
            <a:picLocks noChangeAspect="1"/>
          </p:cNvPicPr>
          <p:nvPr/>
        </p:nvPicPr>
        <p:blipFill>
          <a:blip r:embed="rId2"/>
          <a:stretch>
            <a:fillRect/>
          </a:stretch>
        </p:blipFill>
        <p:spPr>
          <a:xfrm>
            <a:off x="381000" y="2895600"/>
            <a:ext cx="4572000" cy="666750"/>
          </a:xfrm>
          <a:prstGeom prst="rect">
            <a:avLst/>
          </a:prstGeom>
        </p:spPr>
      </p:pic>
      <p:pic>
        <p:nvPicPr>
          <p:cNvPr id="7" name="Picture 6">
            <a:extLst>
              <a:ext uri="{FF2B5EF4-FFF2-40B4-BE49-F238E27FC236}">
                <a16:creationId xmlns:a16="http://schemas.microsoft.com/office/drawing/2014/main" id="{BC72FDFF-6757-49CC-BCFC-0EA970597FE9}"/>
              </a:ext>
            </a:extLst>
          </p:cNvPr>
          <p:cNvPicPr>
            <a:picLocks noChangeAspect="1"/>
          </p:cNvPicPr>
          <p:nvPr/>
        </p:nvPicPr>
        <p:blipFill>
          <a:blip r:embed="rId3"/>
          <a:stretch>
            <a:fillRect/>
          </a:stretch>
        </p:blipFill>
        <p:spPr>
          <a:xfrm>
            <a:off x="381000" y="4876800"/>
            <a:ext cx="4572000" cy="647700"/>
          </a:xfrm>
          <a:prstGeom prst="rect">
            <a:avLst/>
          </a:prstGeom>
        </p:spPr>
      </p:pic>
    </p:spTree>
    <p:extLst>
      <p:ext uri="{BB962C8B-B14F-4D97-AF65-F5344CB8AC3E}">
        <p14:creationId xmlns:p14="http://schemas.microsoft.com/office/powerpoint/2010/main" val="2569978696"/>
      </p:ext>
    </p:extLst>
  </p:cSld>
  <p:clrMapOvr>
    <a:masterClrMapping/>
  </p:clrMapOvr>
  <p:transition spd="med"/>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18A57-1616-4AEF-964F-62998CBA0B13}"/>
              </a:ext>
            </a:extLst>
          </p:cNvPr>
          <p:cNvSpPr>
            <a:spLocks noGrp="1"/>
          </p:cNvSpPr>
          <p:nvPr>
            <p:ph type="title"/>
          </p:nvPr>
        </p:nvSpPr>
        <p:spPr/>
        <p:txBody>
          <a:bodyPr/>
          <a:lstStyle/>
          <a:p>
            <a:r>
              <a:rPr lang="en-US" dirty="0"/>
              <a:t>@property(cont)</a:t>
            </a:r>
            <a:endParaRPr lang="en-CA" dirty="0"/>
          </a:p>
        </p:txBody>
      </p:sp>
      <p:sp>
        <p:nvSpPr>
          <p:cNvPr id="3" name="Content Placeholder 2">
            <a:extLst>
              <a:ext uri="{FF2B5EF4-FFF2-40B4-BE49-F238E27FC236}">
                <a16:creationId xmlns:a16="http://schemas.microsoft.com/office/drawing/2014/main" id="{2F8FFF47-8EB3-44BD-ADC3-F3904CEA7B80}"/>
              </a:ext>
            </a:extLst>
          </p:cNvPr>
          <p:cNvSpPr>
            <a:spLocks noGrp="1"/>
          </p:cNvSpPr>
          <p:nvPr>
            <p:ph idx="1"/>
          </p:nvPr>
        </p:nvSpPr>
        <p:spPr/>
        <p:txBody>
          <a:bodyPr/>
          <a:lstStyle/>
          <a:p>
            <a:r>
              <a:rPr lang="en-US" dirty="0"/>
              <a:t>Now assume that our class had been adopted by our clients and they started using it in their programs</a:t>
            </a:r>
          </a:p>
          <a:p>
            <a:r>
              <a:rPr lang="en-US" dirty="0"/>
              <a:t>They did all kinds of assignments to the object</a:t>
            </a:r>
          </a:p>
          <a:p>
            <a:r>
              <a:rPr lang="en-US" dirty="0"/>
              <a:t>One day, a trusted client came to us and suggested that </a:t>
            </a:r>
            <a:r>
              <a:rPr lang="en-US" dirty="0">
                <a:solidFill>
                  <a:srgbClr val="C00000"/>
                </a:solidFill>
              </a:rPr>
              <a:t>weights</a:t>
            </a:r>
            <a:r>
              <a:rPr lang="en-US" dirty="0"/>
              <a:t> cannot go below </a:t>
            </a:r>
            <a:r>
              <a:rPr lang="en-US" dirty="0">
                <a:solidFill>
                  <a:srgbClr val="C00000"/>
                </a:solidFill>
              </a:rPr>
              <a:t>0 </a:t>
            </a:r>
            <a:r>
              <a:rPr lang="en-US" dirty="0" err="1">
                <a:solidFill>
                  <a:srgbClr val="C00000"/>
                </a:solidFill>
              </a:rPr>
              <a:t>lbs</a:t>
            </a:r>
            <a:r>
              <a:rPr lang="en-US" dirty="0">
                <a:solidFill>
                  <a:srgbClr val="C00000"/>
                </a:solidFill>
              </a:rPr>
              <a:t>/kgs </a:t>
            </a:r>
            <a:r>
              <a:rPr lang="en-US" dirty="0"/>
              <a:t>and that we need to implement a constraint</a:t>
            </a:r>
          </a:p>
          <a:p>
            <a:endParaRPr lang="en-US" dirty="0">
              <a:solidFill>
                <a:srgbClr val="C00000"/>
              </a:solidFill>
            </a:endParaRPr>
          </a:p>
          <a:p>
            <a:r>
              <a:rPr lang="en-US" dirty="0"/>
              <a:t>We want the client to be happy, so let’s implement the constraint</a:t>
            </a:r>
          </a:p>
          <a:p>
            <a:endParaRPr lang="en-CA" dirty="0"/>
          </a:p>
        </p:txBody>
      </p:sp>
      <p:sp>
        <p:nvSpPr>
          <p:cNvPr id="4" name="Slide Number Placeholder 3">
            <a:extLst>
              <a:ext uri="{FF2B5EF4-FFF2-40B4-BE49-F238E27FC236}">
                <a16:creationId xmlns:a16="http://schemas.microsoft.com/office/drawing/2014/main" id="{CE112AE3-A66D-4EB6-9243-73DBEAE557A6}"/>
              </a:ext>
            </a:extLst>
          </p:cNvPr>
          <p:cNvSpPr>
            <a:spLocks noGrp="1"/>
          </p:cNvSpPr>
          <p:nvPr>
            <p:ph type="sldNum" sz="quarter" idx="10"/>
          </p:nvPr>
        </p:nvSpPr>
        <p:spPr/>
        <p:txBody>
          <a:bodyPr/>
          <a:lstStyle/>
          <a:p>
            <a:pPr>
              <a:defRPr/>
            </a:pPr>
            <a:fld id="{6DB1FBA9-0009-47E9-8D28-5B0116D2432D}" type="slidenum">
              <a:rPr lang="en-US" altLang="en-US" smtClean="0"/>
              <a:pPr>
                <a:defRPr/>
              </a:pPr>
              <a:t>687</a:t>
            </a:fld>
            <a:endParaRPr lang="en-US" altLang="en-US"/>
          </a:p>
        </p:txBody>
      </p:sp>
    </p:spTree>
    <p:extLst>
      <p:ext uri="{BB962C8B-B14F-4D97-AF65-F5344CB8AC3E}">
        <p14:creationId xmlns:p14="http://schemas.microsoft.com/office/powerpoint/2010/main" val="2092821422"/>
      </p:ext>
    </p:extLst>
  </p:cSld>
  <p:clrMapOvr>
    <a:masterClrMapping/>
  </p:clrMapOvr>
  <p:transition spd="med"/>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C2CF7-8C1A-4085-85E8-91BAC7CD2CA9}"/>
              </a:ext>
            </a:extLst>
          </p:cNvPr>
          <p:cNvSpPr>
            <a:spLocks noGrp="1"/>
          </p:cNvSpPr>
          <p:nvPr>
            <p:ph type="title"/>
          </p:nvPr>
        </p:nvSpPr>
        <p:spPr/>
        <p:txBody>
          <a:bodyPr/>
          <a:lstStyle/>
          <a:p>
            <a:r>
              <a:rPr lang="en-US" dirty="0"/>
              <a:t>@property(cont)</a:t>
            </a:r>
            <a:endParaRPr lang="en-CA" dirty="0"/>
          </a:p>
        </p:txBody>
      </p:sp>
      <p:sp>
        <p:nvSpPr>
          <p:cNvPr id="3" name="Content Placeholder 2">
            <a:extLst>
              <a:ext uri="{FF2B5EF4-FFF2-40B4-BE49-F238E27FC236}">
                <a16:creationId xmlns:a16="http://schemas.microsoft.com/office/drawing/2014/main" id="{7009CDFD-AF18-45D8-8264-A45362D1FBAB}"/>
              </a:ext>
            </a:extLst>
          </p:cNvPr>
          <p:cNvSpPr>
            <a:spLocks noGrp="1"/>
          </p:cNvSpPr>
          <p:nvPr>
            <p:ph idx="1"/>
          </p:nvPr>
        </p:nvSpPr>
        <p:spPr/>
        <p:txBody>
          <a:bodyPr/>
          <a:lstStyle/>
          <a:p>
            <a:r>
              <a:rPr lang="en-US" b="1" dirty="0">
                <a:solidFill>
                  <a:srgbClr val="C00000"/>
                </a:solidFill>
              </a:rPr>
              <a:t>Using Getters and Setters</a:t>
            </a:r>
          </a:p>
          <a:p>
            <a:r>
              <a:rPr lang="en-US" sz="1600" dirty="0"/>
              <a:t>One possible solution to the above constraint will be to hide the attribute weight (make it private) and define new </a:t>
            </a:r>
            <a:r>
              <a:rPr lang="en-US" sz="1600" dirty="0">
                <a:solidFill>
                  <a:srgbClr val="C00000"/>
                </a:solidFill>
              </a:rPr>
              <a:t>getter</a:t>
            </a:r>
            <a:r>
              <a:rPr lang="en-US" sz="1600" dirty="0"/>
              <a:t> and </a:t>
            </a:r>
            <a:r>
              <a:rPr lang="en-US" sz="1600" dirty="0">
                <a:solidFill>
                  <a:srgbClr val="C00000"/>
                </a:solidFill>
              </a:rPr>
              <a:t>setter </a:t>
            </a:r>
            <a:r>
              <a:rPr lang="en-US" sz="1600" dirty="0"/>
              <a:t>interfaces to manipulate it</a:t>
            </a:r>
          </a:p>
          <a:p>
            <a:r>
              <a:rPr lang="en-US" sz="1600" dirty="0"/>
              <a:t>This can be done as follows</a:t>
            </a:r>
          </a:p>
          <a:p>
            <a:r>
              <a:rPr lang="en-US" sz="1200" i="1" dirty="0">
                <a:solidFill>
                  <a:srgbClr val="C00000"/>
                </a:solidFill>
              </a:rPr>
              <a:t>class Kilogram:</a:t>
            </a:r>
          </a:p>
          <a:p>
            <a:r>
              <a:rPr lang="en-US" sz="1200" i="1" dirty="0">
                <a:solidFill>
                  <a:srgbClr val="C00000"/>
                </a:solidFill>
              </a:rPr>
              <a:t>    def __</a:t>
            </a:r>
            <a:r>
              <a:rPr lang="en-US" sz="1200" i="1" dirty="0" err="1">
                <a:solidFill>
                  <a:srgbClr val="C00000"/>
                </a:solidFill>
              </a:rPr>
              <a:t>init</a:t>
            </a:r>
            <a:r>
              <a:rPr lang="en-US" sz="1200" i="1" dirty="0">
                <a:solidFill>
                  <a:srgbClr val="C00000"/>
                </a:solidFill>
              </a:rPr>
              <a:t>__(self, weight=0):</a:t>
            </a:r>
          </a:p>
          <a:p>
            <a:r>
              <a:rPr lang="en-US" sz="1200" i="1" dirty="0">
                <a:solidFill>
                  <a:srgbClr val="C00000"/>
                </a:solidFill>
              </a:rPr>
              <a:t>        </a:t>
            </a:r>
            <a:r>
              <a:rPr lang="en-US" sz="1200" i="1" dirty="0" err="1">
                <a:solidFill>
                  <a:srgbClr val="C00000"/>
                </a:solidFill>
              </a:rPr>
              <a:t>self.set_weight</a:t>
            </a:r>
            <a:r>
              <a:rPr lang="en-US" sz="1200" i="1" dirty="0">
                <a:solidFill>
                  <a:srgbClr val="C00000"/>
                </a:solidFill>
              </a:rPr>
              <a:t>(weight)</a:t>
            </a:r>
          </a:p>
          <a:p>
            <a:endParaRPr lang="en-US" sz="1200" i="1" dirty="0">
              <a:solidFill>
                <a:srgbClr val="C00000"/>
              </a:solidFill>
            </a:endParaRPr>
          </a:p>
          <a:p>
            <a:r>
              <a:rPr lang="en-US" sz="1200" i="1" dirty="0">
                <a:solidFill>
                  <a:srgbClr val="C00000"/>
                </a:solidFill>
              </a:rPr>
              <a:t>    def </a:t>
            </a:r>
            <a:r>
              <a:rPr lang="en-US" sz="1200" i="1" dirty="0" err="1">
                <a:solidFill>
                  <a:srgbClr val="C00000"/>
                </a:solidFill>
              </a:rPr>
              <a:t>to_pound</a:t>
            </a:r>
            <a:r>
              <a:rPr lang="en-US" sz="1200" i="1" dirty="0">
                <a:solidFill>
                  <a:srgbClr val="C00000"/>
                </a:solidFill>
              </a:rPr>
              <a:t>(self):</a:t>
            </a:r>
          </a:p>
          <a:p>
            <a:r>
              <a:rPr lang="en-US" sz="1200" i="1" dirty="0">
                <a:solidFill>
                  <a:srgbClr val="C00000"/>
                </a:solidFill>
              </a:rPr>
              <a:t>        return (</a:t>
            </a:r>
            <a:r>
              <a:rPr lang="en-US" sz="1200" i="1" dirty="0" err="1">
                <a:solidFill>
                  <a:srgbClr val="C00000"/>
                </a:solidFill>
              </a:rPr>
              <a:t>self.get_weight</a:t>
            </a:r>
            <a:r>
              <a:rPr lang="en-US" sz="1200" i="1" dirty="0">
                <a:solidFill>
                  <a:srgbClr val="C00000"/>
                </a:solidFill>
              </a:rPr>
              <a:t>()* 1000/454)</a:t>
            </a:r>
          </a:p>
          <a:p>
            <a:endParaRPr lang="en-US" sz="1200" i="1" dirty="0">
              <a:solidFill>
                <a:srgbClr val="C00000"/>
              </a:solidFill>
            </a:endParaRPr>
          </a:p>
          <a:p>
            <a:r>
              <a:rPr lang="en-US" sz="1200" i="1" dirty="0">
                <a:solidFill>
                  <a:srgbClr val="C00000"/>
                </a:solidFill>
              </a:rPr>
              <a:t>    # getter method</a:t>
            </a:r>
          </a:p>
          <a:p>
            <a:r>
              <a:rPr lang="en-US" sz="1200" i="1" dirty="0">
                <a:solidFill>
                  <a:srgbClr val="C00000"/>
                </a:solidFill>
              </a:rPr>
              <a:t>    def </a:t>
            </a:r>
            <a:r>
              <a:rPr lang="en-US" sz="1200" i="1" dirty="0" err="1">
                <a:solidFill>
                  <a:srgbClr val="C00000"/>
                </a:solidFill>
              </a:rPr>
              <a:t>get_weight</a:t>
            </a:r>
            <a:r>
              <a:rPr lang="en-US" sz="1200" i="1" dirty="0">
                <a:solidFill>
                  <a:srgbClr val="C00000"/>
                </a:solidFill>
              </a:rPr>
              <a:t>(self):</a:t>
            </a:r>
          </a:p>
          <a:p>
            <a:r>
              <a:rPr lang="en-US" sz="1200" i="1" dirty="0">
                <a:solidFill>
                  <a:srgbClr val="C00000"/>
                </a:solidFill>
              </a:rPr>
              <a:t>        return </a:t>
            </a:r>
            <a:r>
              <a:rPr lang="en-US" sz="1200" i="1" dirty="0" err="1">
                <a:solidFill>
                  <a:srgbClr val="C00000"/>
                </a:solidFill>
              </a:rPr>
              <a:t>self._weight</a:t>
            </a:r>
            <a:endParaRPr lang="en-US" sz="1200" i="1" dirty="0">
              <a:solidFill>
                <a:srgbClr val="C00000"/>
              </a:solidFill>
            </a:endParaRPr>
          </a:p>
          <a:p>
            <a:endParaRPr lang="en-US" sz="1200" i="1" dirty="0">
              <a:solidFill>
                <a:srgbClr val="C00000"/>
              </a:solidFill>
            </a:endParaRPr>
          </a:p>
          <a:p>
            <a:r>
              <a:rPr lang="en-US" sz="1200" i="1" dirty="0">
                <a:solidFill>
                  <a:srgbClr val="C00000"/>
                </a:solidFill>
              </a:rPr>
              <a:t>    # setter method</a:t>
            </a:r>
          </a:p>
          <a:p>
            <a:r>
              <a:rPr lang="en-US" sz="1200" i="1" dirty="0">
                <a:solidFill>
                  <a:srgbClr val="C00000"/>
                </a:solidFill>
              </a:rPr>
              <a:t>    def </a:t>
            </a:r>
            <a:r>
              <a:rPr lang="en-US" sz="1200" i="1" dirty="0" err="1">
                <a:solidFill>
                  <a:srgbClr val="C00000"/>
                </a:solidFill>
              </a:rPr>
              <a:t>set_weight</a:t>
            </a:r>
            <a:r>
              <a:rPr lang="en-US" sz="1200" i="1" dirty="0">
                <a:solidFill>
                  <a:srgbClr val="C00000"/>
                </a:solidFill>
              </a:rPr>
              <a:t>(self, value):</a:t>
            </a:r>
          </a:p>
          <a:p>
            <a:r>
              <a:rPr lang="en-US" sz="1200" i="1" dirty="0">
                <a:solidFill>
                  <a:srgbClr val="C00000"/>
                </a:solidFill>
              </a:rPr>
              <a:t>        if value &lt; 0:</a:t>
            </a:r>
          </a:p>
          <a:p>
            <a:r>
              <a:rPr lang="en-US" sz="1200" i="1" dirty="0">
                <a:solidFill>
                  <a:srgbClr val="C00000"/>
                </a:solidFill>
              </a:rPr>
              <a:t>            raise </a:t>
            </a:r>
            <a:r>
              <a:rPr lang="en-US" sz="1200" i="1" dirty="0" err="1">
                <a:solidFill>
                  <a:srgbClr val="C00000"/>
                </a:solidFill>
              </a:rPr>
              <a:t>ValueError</a:t>
            </a:r>
            <a:r>
              <a:rPr lang="en-US" sz="1200" i="1" dirty="0">
                <a:solidFill>
                  <a:srgbClr val="C00000"/>
                </a:solidFill>
              </a:rPr>
              <a:t>("Weight below 0 is not possible.")</a:t>
            </a:r>
          </a:p>
          <a:p>
            <a:r>
              <a:rPr lang="en-US" sz="1200" i="1" dirty="0">
                <a:solidFill>
                  <a:srgbClr val="C00000"/>
                </a:solidFill>
              </a:rPr>
              <a:t>        </a:t>
            </a:r>
            <a:r>
              <a:rPr lang="en-US" sz="1200" i="1" dirty="0" err="1">
                <a:solidFill>
                  <a:srgbClr val="C00000"/>
                </a:solidFill>
              </a:rPr>
              <a:t>self._weight</a:t>
            </a:r>
            <a:r>
              <a:rPr lang="en-US" sz="1200" i="1" dirty="0">
                <a:solidFill>
                  <a:srgbClr val="C00000"/>
                </a:solidFill>
              </a:rPr>
              <a:t> = value</a:t>
            </a:r>
          </a:p>
          <a:p>
            <a:endParaRPr lang="en-US" sz="1200" i="1" dirty="0">
              <a:solidFill>
                <a:srgbClr val="C00000"/>
              </a:solidFill>
            </a:endParaRPr>
          </a:p>
          <a:p>
            <a:r>
              <a:rPr lang="en-US" sz="1200" i="1" dirty="0">
                <a:solidFill>
                  <a:srgbClr val="C00000"/>
                </a:solidFill>
              </a:rPr>
              <a:t>c = Kilogram(-1)</a:t>
            </a:r>
          </a:p>
          <a:p>
            <a:endParaRPr lang="en-US" dirty="0"/>
          </a:p>
        </p:txBody>
      </p:sp>
      <p:sp>
        <p:nvSpPr>
          <p:cNvPr id="4" name="Slide Number Placeholder 3">
            <a:extLst>
              <a:ext uri="{FF2B5EF4-FFF2-40B4-BE49-F238E27FC236}">
                <a16:creationId xmlns:a16="http://schemas.microsoft.com/office/drawing/2014/main" id="{BFEACCD1-E5D6-4D92-905B-F87E9CFEDBA0}"/>
              </a:ext>
            </a:extLst>
          </p:cNvPr>
          <p:cNvSpPr>
            <a:spLocks noGrp="1"/>
          </p:cNvSpPr>
          <p:nvPr>
            <p:ph type="sldNum" sz="quarter" idx="10"/>
          </p:nvPr>
        </p:nvSpPr>
        <p:spPr/>
        <p:txBody>
          <a:bodyPr/>
          <a:lstStyle/>
          <a:p>
            <a:pPr>
              <a:defRPr/>
            </a:pPr>
            <a:fld id="{6DB1FBA9-0009-47E9-8D28-5B0116D2432D}" type="slidenum">
              <a:rPr lang="en-US" altLang="en-US" smtClean="0"/>
              <a:pPr>
                <a:defRPr/>
              </a:pPr>
              <a:t>688</a:t>
            </a:fld>
            <a:endParaRPr lang="en-US" altLang="en-US"/>
          </a:p>
        </p:txBody>
      </p:sp>
    </p:spTree>
    <p:extLst>
      <p:ext uri="{BB962C8B-B14F-4D97-AF65-F5344CB8AC3E}">
        <p14:creationId xmlns:p14="http://schemas.microsoft.com/office/powerpoint/2010/main" val="927348521"/>
      </p:ext>
    </p:extLst>
  </p:cSld>
  <p:clrMapOvr>
    <a:masterClrMapping/>
  </p:clrMapOvr>
  <p:transition spd="med"/>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9832F-9811-41DD-8AB2-ECBC30622DBF}"/>
              </a:ext>
            </a:extLst>
          </p:cNvPr>
          <p:cNvSpPr>
            <a:spLocks noGrp="1"/>
          </p:cNvSpPr>
          <p:nvPr>
            <p:ph type="title"/>
          </p:nvPr>
        </p:nvSpPr>
        <p:spPr/>
        <p:txBody>
          <a:bodyPr/>
          <a:lstStyle/>
          <a:p>
            <a:r>
              <a:rPr lang="en-US" dirty="0"/>
              <a:t>@property(cont)</a:t>
            </a:r>
            <a:endParaRPr lang="en-CA" dirty="0"/>
          </a:p>
        </p:txBody>
      </p:sp>
      <p:sp>
        <p:nvSpPr>
          <p:cNvPr id="3" name="Content Placeholder 2">
            <a:extLst>
              <a:ext uri="{FF2B5EF4-FFF2-40B4-BE49-F238E27FC236}">
                <a16:creationId xmlns:a16="http://schemas.microsoft.com/office/drawing/2014/main" id="{559701D1-4E0A-4BFD-A91C-B61B8A8E5BAD}"/>
              </a:ext>
            </a:extLst>
          </p:cNvPr>
          <p:cNvSpPr>
            <a:spLocks noGrp="1"/>
          </p:cNvSpPr>
          <p:nvPr>
            <p:ph idx="1"/>
          </p:nvPr>
        </p:nvSpPr>
        <p:spPr>
          <a:xfrm>
            <a:off x="0" y="990600"/>
            <a:ext cx="9144000" cy="5562600"/>
          </a:xfrm>
        </p:spPr>
        <p:txBody>
          <a:bodyPr/>
          <a:lstStyle/>
          <a:p>
            <a:r>
              <a:rPr lang="en-US" dirty="0"/>
              <a:t>We can see above that new methods </a:t>
            </a:r>
            <a:r>
              <a:rPr lang="en-US" dirty="0">
                <a:solidFill>
                  <a:srgbClr val="C00000"/>
                </a:solidFill>
              </a:rPr>
              <a:t>get_weight() </a:t>
            </a:r>
            <a:r>
              <a:rPr lang="en-US" dirty="0"/>
              <a:t>and </a:t>
            </a:r>
            <a:r>
              <a:rPr lang="en-US" dirty="0">
                <a:solidFill>
                  <a:srgbClr val="C00000"/>
                </a:solidFill>
              </a:rPr>
              <a:t>set_weight() </a:t>
            </a:r>
            <a:r>
              <a:rPr lang="en-US" dirty="0"/>
              <a:t>were defined and furthermore, </a:t>
            </a:r>
            <a:r>
              <a:rPr lang="en-US" dirty="0">
                <a:solidFill>
                  <a:srgbClr val="C00000"/>
                </a:solidFill>
              </a:rPr>
              <a:t>weight</a:t>
            </a:r>
            <a:r>
              <a:rPr lang="en-US" dirty="0"/>
              <a:t> was replaced with </a:t>
            </a:r>
            <a:r>
              <a:rPr lang="en-US" dirty="0">
                <a:solidFill>
                  <a:srgbClr val="C00000"/>
                </a:solidFill>
              </a:rPr>
              <a:t>_weight</a:t>
            </a:r>
          </a:p>
          <a:p>
            <a:r>
              <a:rPr lang="en-US" dirty="0"/>
              <a:t>An </a:t>
            </a:r>
            <a:r>
              <a:rPr lang="en-US" b="1" i="1" dirty="0">
                <a:solidFill>
                  <a:srgbClr val="C00000"/>
                </a:solidFill>
              </a:rPr>
              <a:t>underscore (_)</a:t>
            </a:r>
            <a:r>
              <a:rPr lang="en-US" i="1" dirty="0">
                <a:solidFill>
                  <a:srgbClr val="C00000"/>
                </a:solidFill>
              </a:rPr>
              <a:t> </a:t>
            </a:r>
            <a:r>
              <a:rPr lang="en-US" dirty="0"/>
              <a:t>at the beginning is used to denote </a:t>
            </a:r>
            <a:r>
              <a:rPr lang="en-US" b="1" dirty="0">
                <a:solidFill>
                  <a:srgbClr val="C00000"/>
                </a:solidFill>
                <a:effectLst>
                  <a:outerShdw blurRad="38100" dist="38100" dir="2700000" algn="tl">
                    <a:srgbClr val="000000">
                      <a:alpha val="43137"/>
                    </a:srgbClr>
                  </a:outerShdw>
                </a:effectLst>
              </a:rPr>
              <a:t>private</a:t>
            </a:r>
            <a:r>
              <a:rPr lang="en-US" dirty="0">
                <a:solidFill>
                  <a:srgbClr val="C00000"/>
                </a:solidFill>
                <a:effectLst>
                  <a:outerShdw blurRad="38100" dist="38100" dir="2700000" algn="tl">
                    <a:srgbClr val="000000">
                      <a:alpha val="43137"/>
                    </a:srgbClr>
                  </a:outerShdw>
                </a:effectLst>
              </a:rPr>
              <a:t> </a:t>
            </a:r>
            <a:r>
              <a:rPr lang="en-US" dirty="0"/>
              <a:t>variables in Python</a:t>
            </a:r>
          </a:p>
          <a:p>
            <a:r>
              <a:rPr lang="en-US" dirty="0"/>
              <a:t>Try the following in your Python console</a:t>
            </a:r>
          </a:p>
          <a:p>
            <a:endParaRPr lang="en-US" dirty="0"/>
          </a:p>
          <a:p>
            <a:endParaRPr lang="en-CA" dirty="0"/>
          </a:p>
        </p:txBody>
      </p:sp>
      <p:sp>
        <p:nvSpPr>
          <p:cNvPr id="4" name="Slide Number Placeholder 3">
            <a:extLst>
              <a:ext uri="{FF2B5EF4-FFF2-40B4-BE49-F238E27FC236}">
                <a16:creationId xmlns:a16="http://schemas.microsoft.com/office/drawing/2014/main" id="{414DD6F7-7CC1-4D42-9285-5306A97C4999}"/>
              </a:ext>
            </a:extLst>
          </p:cNvPr>
          <p:cNvSpPr>
            <a:spLocks noGrp="1"/>
          </p:cNvSpPr>
          <p:nvPr>
            <p:ph type="sldNum" sz="quarter" idx="10"/>
          </p:nvPr>
        </p:nvSpPr>
        <p:spPr/>
        <p:txBody>
          <a:bodyPr/>
          <a:lstStyle/>
          <a:p>
            <a:pPr>
              <a:defRPr/>
            </a:pPr>
            <a:fld id="{6DB1FBA9-0009-47E9-8D28-5B0116D2432D}" type="slidenum">
              <a:rPr lang="en-US" altLang="en-US" smtClean="0"/>
              <a:pPr>
                <a:defRPr/>
              </a:pPr>
              <a:t>689</a:t>
            </a:fld>
            <a:endParaRPr lang="en-US" altLang="en-US"/>
          </a:p>
        </p:txBody>
      </p:sp>
      <p:pic>
        <p:nvPicPr>
          <p:cNvPr id="6" name="Picture 5">
            <a:extLst>
              <a:ext uri="{FF2B5EF4-FFF2-40B4-BE49-F238E27FC236}">
                <a16:creationId xmlns:a16="http://schemas.microsoft.com/office/drawing/2014/main" id="{3F9F3896-BD63-47BF-A4D3-A19ED973D59B}"/>
              </a:ext>
            </a:extLst>
          </p:cNvPr>
          <p:cNvPicPr>
            <a:picLocks noChangeAspect="1"/>
          </p:cNvPicPr>
          <p:nvPr/>
        </p:nvPicPr>
        <p:blipFill>
          <a:blip r:embed="rId2"/>
          <a:stretch>
            <a:fillRect/>
          </a:stretch>
        </p:blipFill>
        <p:spPr>
          <a:xfrm>
            <a:off x="304800" y="2743200"/>
            <a:ext cx="8534400" cy="3810000"/>
          </a:xfrm>
          <a:prstGeom prst="rect">
            <a:avLst/>
          </a:prstGeom>
        </p:spPr>
      </p:pic>
    </p:spTree>
    <p:extLst>
      <p:ext uri="{BB962C8B-B14F-4D97-AF65-F5344CB8AC3E}">
        <p14:creationId xmlns:p14="http://schemas.microsoft.com/office/powerpoint/2010/main" val="513574205"/>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3E842-30AD-4E63-98E3-A9D07801F3C4}"/>
              </a:ext>
            </a:extLst>
          </p:cNvPr>
          <p:cNvSpPr>
            <a:spLocks noGrp="1"/>
          </p:cNvSpPr>
          <p:nvPr>
            <p:ph type="title"/>
          </p:nvPr>
        </p:nvSpPr>
        <p:spPr/>
        <p:txBody>
          <a:bodyPr/>
          <a:lstStyle/>
          <a:p>
            <a:r>
              <a:rPr lang="en-CA" dirty="0"/>
              <a:t>Strings(cont)</a:t>
            </a:r>
          </a:p>
        </p:txBody>
      </p:sp>
      <p:sp>
        <p:nvSpPr>
          <p:cNvPr id="3" name="Content Placeholder 2">
            <a:extLst>
              <a:ext uri="{FF2B5EF4-FFF2-40B4-BE49-F238E27FC236}">
                <a16:creationId xmlns:a16="http://schemas.microsoft.com/office/drawing/2014/main" id="{BE250A2A-54B4-4C99-B21E-045EA390FA38}"/>
              </a:ext>
            </a:extLst>
          </p:cNvPr>
          <p:cNvSpPr>
            <a:spLocks noGrp="1"/>
          </p:cNvSpPr>
          <p:nvPr>
            <p:ph idx="1"/>
          </p:nvPr>
        </p:nvSpPr>
        <p:spPr/>
        <p:txBody>
          <a:bodyPr/>
          <a:lstStyle/>
          <a:p>
            <a:r>
              <a:rPr lang="en-US" dirty="0"/>
              <a:t>Well . . . it doesn’t look like we can</a:t>
            </a:r>
          </a:p>
          <a:p>
            <a:r>
              <a:rPr lang="en-US" dirty="0">
                <a:solidFill>
                  <a:srgbClr val="C00000"/>
                </a:solidFill>
              </a:rPr>
              <a:t>If you take a moment and think about it, it is not really clear what multiplying two strings would mean anyway</a:t>
            </a:r>
          </a:p>
          <a:p>
            <a:endParaRPr lang="en-US" dirty="0">
              <a:solidFill>
                <a:srgbClr val="C00000"/>
              </a:solidFill>
            </a:endParaRPr>
          </a:p>
          <a:p>
            <a:r>
              <a:rPr lang="en-US" dirty="0">
                <a:solidFill>
                  <a:srgbClr val="C00000"/>
                </a:solidFill>
              </a:rPr>
              <a:t>Adding them (i.e., concatenating them) makes more sense</a:t>
            </a:r>
          </a:p>
          <a:p>
            <a:r>
              <a:rPr lang="en-US" dirty="0"/>
              <a:t>Overall, the design of the Python programming language and the meaning of the standard operators (+, *, /, etc.) for various types of values (integer, floating point, Boolean, string, etc.) is intuitive</a:t>
            </a:r>
          </a:p>
          <a:p>
            <a:r>
              <a:rPr lang="en-US" dirty="0"/>
              <a:t>So, intuitively, what do you think should happen when a string gets multiplied by an integer?</a:t>
            </a:r>
          </a:p>
          <a:p>
            <a:endParaRPr lang="en-US" dirty="0"/>
          </a:p>
          <a:p>
            <a:r>
              <a:rPr lang="en-US" dirty="0">
                <a:solidFill>
                  <a:srgbClr val="0070C0"/>
                </a:solidFill>
              </a:rPr>
              <a:t>Type 3*’A’ into the Python Console</a:t>
            </a:r>
          </a:p>
          <a:p>
            <a:r>
              <a:rPr lang="en-US" dirty="0">
                <a:solidFill>
                  <a:srgbClr val="0070C0"/>
                </a:solidFill>
              </a:rPr>
              <a:t>3*’A’</a:t>
            </a:r>
          </a:p>
          <a:p>
            <a:r>
              <a:rPr lang="en-US" dirty="0">
                <a:solidFill>
                  <a:srgbClr val="0070C0"/>
                </a:solidFill>
              </a:rPr>
              <a:t>returns 'AAA’</a:t>
            </a:r>
          </a:p>
          <a:p>
            <a:endParaRPr lang="en-CA" dirty="0"/>
          </a:p>
        </p:txBody>
      </p:sp>
      <p:sp>
        <p:nvSpPr>
          <p:cNvPr id="4" name="Slide Number Placeholder 3">
            <a:extLst>
              <a:ext uri="{FF2B5EF4-FFF2-40B4-BE49-F238E27FC236}">
                <a16:creationId xmlns:a16="http://schemas.microsoft.com/office/drawing/2014/main" id="{61BDE06B-A53A-459C-9D75-EA6EADE67681}"/>
              </a:ext>
            </a:extLst>
          </p:cNvPr>
          <p:cNvSpPr>
            <a:spLocks noGrp="1"/>
          </p:cNvSpPr>
          <p:nvPr>
            <p:ph type="sldNum" sz="quarter" idx="10"/>
          </p:nvPr>
        </p:nvSpPr>
        <p:spPr/>
        <p:txBody>
          <a:bodyPr/>
          <a:lstStyle/>
          <a:p>
            <a:pPr>
              <a:defRPr/>
            </a:pPr>
            <a:fld id="{6DB1FBA9-0009-47E9-8D28-5B0116D2432D}" type="slidenum">
              <a:rPr lang="en-US" altLang="en-US" smtClean="0"/>
              <a:pPr>
                <a:defRPr/>
              </a:pPr>
              <a:t>69</a:t>
            </a:fld>
            <a:endParaRPr lang="en-US" altLang="en-US"/>
          </a:p>
        </p:txBody>
      </p:sp>
    </p:spTree>
    <p:extLst>
      <p:ext uri="{BB962C8B-B14F-4D97-AF65-F5344CB8AC3E}">
        <p14:creationId xmlns:p14="http://schemas.microsoft.com/office/powerpoint/2010/main" val="478366218"/>
      </p:ext>
    </p:extLst>
  </p:cSld>
  <p:clrMapOvr>
    <a:masterClrMapping/>
  </p:clrMapOvr>
  <p:transition spd="med"/>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054EC-F34C-4BA7-8C29-C1619D26468A}"/>
              </a:ext>
            </a:extLst>
          </p:cNvPr>
          <p:cNvSpPr>
            <a:spLocks noGrp="1"/>
          </p:cNvSpPr>
          <p:nvPr>
            <p:ph type="title"/>
          </p:nvPr>
        </p:nvSpPr>
        <p:spPr/>
        <p:txBody>
          <a:bodyPr/>
          <a:lstStyle/>
          <a:p>
            <a:r>
              <a:rPr lang="en-US" dirty="0"/>
              <a:t>@property(cont)</a:t>
            </a:r>
            <a:endParaRPr lang="en-CA" dirty="0"/>
          </a:p>
        </p:txBody>
      </p:sp>
      <p:sp>
        <p:nvSpPr>
          <p:cNvPr id="3" name="Content Placeholder 2">
            <a:extLst>
              <a:ext uri="{FF2B5EF4-FFF2-40B4-BE49-F238E27FC236}">
                <a16:creationId xmlns:a16="http://schemas.microsoft.com/office/drawing/2014/main" id="{12A97DB1-1EF5-49ED-BF2D-55E19A11F76B}"/>
              </a:ext>
            </a:extLst>
          </p:cNvPr>
          <p:cNvSpPr>
            <a:spLocks noGrp="1"/>
          </p:cNvSpPr>
          <p:nvPr>
            <p:ph idx="1"/>
          </p:nvPr>
        </p:nvSpPr>
        <p:spPr/>
        <p:txBody>
          <a:bodyPr/>
          <a:lstStyle/>
          <a:p>
            <a:r>
              <a:rPr lang="en-US" dirty="0"/>
              <a:t>This update successfully implemented the new restriction</a:t>
            </a:r>
          </a:p>
          <a:p>
            <a:r>
              <a:rPr lang="en-US" dirty="0"/>
              <a:t>We are no longer allowed to set weight below 0</a:t>
            </a:r>
          </a:p>
          <a:p>
            <a:r>
              <a:rPr lang="en-US" dirty="0"/>
              <a:t>With Python, there is no </a:t>
            </a:r>
            <a:r>
              <a:rPr lang="en-US" u="sng" dirty="0">
                <a:solidFill>
                  <a:srgbClr val="C00000"/>
                </a:solidFill>
              </a:rPr>
              <a:t>existence of private instance variables </a:t>
            </a:r>
            <a:r>
              <a:rPr lang="en-US" dirty="0"/>
              <a:t>which can not be accessed except inside an object</a:t>
            </a:r>
          </a:p>
          <a:p>
            <a:r>
              <a:rPr lang="en-US" dirty="0"/>
              <a:t>A convention has is being followed by most Python programmers is that a name prefixed with _ is “private”</a:t>
            </a:r>
          </a:p>
          <a:p>
            <a:endParaRPr lang="en-US" dirty="0"/>
          </a:p>
        </p:txBody>
      </p:sp>
      <p:sp>
        <p:nvSpPr>
          <p:cNvPr id="4" name="Slide Number Placeholder 3">
            <a:extLst>
              <a:ext uri="{FF2B5EF4-FFF2-40B4-BE49-F238E27FC236}">
                <a16:creationId xmlns:a16="http://schemas.microsoft.com/office/drawing/2014/main" id="{0428B36E-BFDF-4A62-8B36-ABBE1BD11814}"/>
              </a:ext>
            </a:extLst>
          </p:cNvPr>
          <p:cNvSpPr>
            <a:spLocks noGrp="1"/>
          </p:cNvSpPr>
          <p:nvPr>
            <p:ph type="sldNum" sz="quarter" idx="10"/>
          </p:nvPr>
        </p:nvSpPr>
        <p:spPr/>
        <p:txBody>
          <a:bodyPr/>
          <a:lstStyle/>
          <a:p>
            <a:pPr>
              <a:defRPr/>
            </a:pPr>
            <a:fld id="{6DB1FBA9-0009-47E9-8D28-5B0116D2432D}" type="slidenum">
              <a:rPr lang="en-US" altLang="en-US" smtClean="0"/>
              <a:pPr>
                <a:defRPr/>
              </a:pPr>
              <a:t>690</a:t>
            </a:fld>
            <a:endParaRPr lang="en-US" altLang="en-US"/>
          </a:p>
        </p:txBody>
      </p:sp>
    </p:spTree>
    <p:extLst>
      <p:ext uri="{BB962C8B-B14F-4D97-AF65-F5344CB8AC3E}">
        <p14:creationId xmlns:p14="http://schemas.microsoft.com/office/powerpoint/2010/main" val="186835111"/>
      </p:ext>
    </p:extLst>
  </p:cSld>
  <p:clrMapOvr>
    <a:masterClrMapping/>
  </p:clrMapOvr>
  <p:transition spd="med"/>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77322-B97B-40BF-8A3C-77EA8C9A868B}"/>
              </a:ext>
            </a:extLst>
          </p:cNvPr>
          <p:cNvSpPr>
            <a:spLocks noGrp="1"/>
          </p:cNvSpPr>
          <p:nvPr>
            <p:ph type="title"/>
          </p:nvPr>
        </p:nvSpPr>
        <p:spPr/>
        <p:txBody>
          <a:bodyPr/>
          <a:lstStyle/>
          <a:p>
            <a:r>
              <a:rPr lang="en-US" dirty="0"/>
              <a:t>@property(cont)</a:t>
            </a:r>
          </a:p>
        </p:txBody>
      </p:sp>
      <p:sp>
        <p:nvSpPr>
          <p:cNvPr id="3" name="Content Placeholder 2">
            <a:extLst>
              <a:ext uri="{FF2B5EF4-FFF2-40B4-BE49-F238E27FC236}">
                <a16:creationId xmlns:a16="http://schemas.microsoft.com/office/drawing/2014/main" id="{94F2A604-CE04-4405-94A9-E6A4CA490380}"/>
              </a:ext>
            </a:extLst>
          </p:cNvPr>
          <p:cNvSpPr>
            <a:spLocks noGrp="1"/>
          </p:cNvSpPr>
          <p:nvPr>
            <p:ph idx="1"/>
          </p:nvPr>
        </p:nvSpPr>
        <p:spPr/>
        <p:txBody>
          <a:bodyPr/>
          <a:lstStyle/>
          <a:p>
            <a:r>
              <a:rPr lang="en-US" dirty="0"/>
              <a:t>The problem with the update is that all the clients who implemented our previous class in their program will have to modify their code from </a:t>
            </a:r>
            <a:r>
              <a:rPr lang="en-US" b="1" i="1" dirty="0">
                <a:solidFill>
                  <a:srgbClr val="003399"/>
                </a:solidFill>
              </a:rPr>
              <a:t>obj.weight </a:t>
            </a:r>
            <a:r>
              <a:rPr lang="en-US" dirty="0"/>
              <a:t>to</a:t>
            </a:r>
            <a:r>
              <a:rPr lang="en-US" b="1" i="1" dirty="0">
                <a:solidFill>
                  <a:srgbClr val="C00000"/>
                </a:solidFill>
              </a:rPr>
              <a:t> </a:t>
            </a:r>
            <a:r>
              <a:rPr lang="en-US" b="1" i="1" dirty="0">
                <a:solidFill>
                  <a:srgbClr val="003399"/>
                </a:solidFill>
              </a:rPr>
              <a:t>obj.get_weight() </a:t>
            </a:r>
            <a:r>
              <a:rPr lang="en-US" dirty="0"/>
              <a:t>and all assignments like </a:t>
            </a:r>
            <a:r>
              <a:rPr lang="en-US" b="1" i="1" dirty="0">
                <a:solidFill>
                  <a:srgbClr val="003399"/>
                </a:solidFill>
              </a:rPr>
              <a:t>obj.weight = val </a:t>
            </a:r>
            <a:r>
              <a:rPr lang="en-US" dirty="0"/>
              <a:t>to</a:t>
            </a:r>
            <a:r>
              <a:rPr lang="en-US" b="1" i="1" dirty="0">
                <a:solidFill>
                  <a:srgbClr val="C00000"/>
                </a:solidFill>
              </a:rPr>
              <a:t> </a:t>
            </a:r>
            <a:r>
              <a:rPr lang="en-US" b="1" i="1" dirty="0">
                <a:solidFill>
                  <a:srgbClr val="003399"/>
                </a:solidFill>
              </a:rPr>
              <a:t>obj.set_weight(val)</a:t>
            </a:r>
          </a:p>
          <a:p>
            <a:r>
              <a:rPr lang="en-US" dirty="0"/>
              <a:t>Would you want to do this? If not, then don’t expect the clients/end users to do it either</a:t>
            </a:r>
            <a:endParaRPr lang="en-US" dirty="0">
              <a:solidFill>
                <a:srgbClr val="C00000"/>
              </a:solidFill>
            </a:endParaRPr>
          </a:p>
          <a:p>
            <a:r>
              <a:rPr lang="en-US" dirty="0"/>
              <a:t>Our new update is</a:t>
            </a:r>
            <a:r>
              <a:rPr lang="en-US" dirty="0">
                <a:solidFill>
                  <a:srgbClr val="C00000"/>
                </a:solidFill>
              </a:rPr>
              <a:t> </a:t>
            </a:r>
            <a:r>
              <a:rPr lang="en-US" u="sng" dirty="0">
                <a:solidFill>
                  <a:srgbClr val="C00000"/>
                </a:solidFill>
              </a:rPr>
              <a:t>not backward compatible!</a:t>
            </a:r>
          </a:p>
          <a:p>
            <a:r>
              <a:rPr lang="en-US" dirty="0"/>
              <a:t>What can be done about this? How can we make the update backward compatible?</a:t>
            </a:r>
          </a:p>
          <a:p>
            <a:r>
              <a:rPr lang="en-US" dirty="0">
                <a:solidFill>
                  <a:srgbClr val="C00000"/>
                </a:solidFill>
              </a:rPr>
              <a:t>Now here is where </a:t>
            </a:r>
            <a:r>
              <a:rPr lang="en-US" b="1" dirty="0">
                <a:solidFill>
                  <a:srgbClr val="C00000"/>
                </a:solidFill>
                <a:highlight>
                  <a:srgbClr val="FFFF00"/>
                </a:highlight>
              </a:rPr>
              <a:t>property</a:t>
            </a:r>
            <a:r>
              <a:rPr lang="en-US" dirty="0">
                <a:solidFill>
                  <a:srgbClr val="C00000"/>
                </a:solidFill>
              </a:rPr>
              <a:t> comes to rescue</a:t>
            </a:r>
            <a:endParaRPr lang="en-CA" dirty="0">
              <a:solidFill>
                <a:srgbClr val="C00000"/>
              </a:solidFill>
            </a:endParaRPr>
          </a:p>
          <a:p>
            <a:endParaRPr lang="en-US" dirty="0"/>
          </a:p>
        </p:txBody>
      </p:sp>
      <p:sp>
        <p:nvSpPr>
          <p:cNvPr id="4" name="Slide Number Placeholder 3">
            <a:extLst>
              <a:ext uri="{FF2B5EF4-FFF2-40B4-BE49-F238E27FC236}">
                <a16:creationId xmlns:a16="http://schemas.microsoft.com/office/drawing/2014/main" id="{A7472023-38F6-4372-8F16-3E6082294873}"/>
              </a:ext>
            </a:extLst>
          </p:cNvPr>
          <p:cNvSpPr>
            <a:spLocks noGrp="1"/>
          </p:cNvSpPr>
          <p:nvPr>
            <p:ph type="sldNum" sz="quarter" idx="10"/>
          </p:nvPr>
        </p:nvSpPr>
        <p:spPr/>
        <p:txBody>
          <a:bodyPr/>
          <a:lstStyle/>
          <a:p>
            <a:pPr>
              <a:defRPr/>
            </a:pPr>
            <a:fld id="{6DB1FBA9-0009-47E9-8D28-5B0116D2432D}" type="slidenum">
              <a:rPr lang="en-US" altLang="en-US" smtClean="0"/>
              <a:pPr>
                <a:defRPr/>
              </a:pPr>
              <a:t>691</a:t>
            </a:fld>
            <a:endParaRPr lang="en-US" altLang="en-US"/>
          </a:p>
        </p:txBody>
      </p:sp>
    </p:spTree>
    <p:extLst>
      <p:ext uri="{BB962C8B-B14F-4D97-AF65-F5344CB8AC3E}">
        <p14:creationId xmlns:p14="http://schemas.microsoft.com/office/powerpoint/2010/main" val="1202127339"/>
      </p:ext>
    </p:extLst>
  </p:cSld>
  <p:clrMapOvr>
    <a:masterClrMapping/>
  </p:clrMapOvr>
  <p:transition spd="med"/>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EA11D-9731-4996-90C8-46F2DE7DED5E}"/>
              </a:ext>
            </a:extLst>
          </p:cNvPr>
          <p:cNvSpPr>
            <a:spLocks noGrp="1"/>
          </p:cNvSpPr>
          <p:nvPr>
            <p:ph type="title"/>
          </p:nvPr>
        </p:nvSpPr>
        <p:spPr/>
        <p:txBody>
          <a:bodyPr/>
          <a:lstStyle/>
          <a:p>
            <a:r>
              <a:rPr lang="en-US" dirty="0"/>
              <a:t>@property(cont)</a:t>
            </a:r>
            <a:endParaRPr lang="en-CA" dirty="0"/>
          </a:p>
        </p:txBody>
      </p:sp>
      <p:sp>
        <p:nvSpPr>
          <p:cNvPr id="3" name="Content Placeholder 2">
            <a:extLst>
              <a:ext uri="{FF2B5EF4-FFF2-40B4-BE49-F238E27FC236}">
                <a16:creationId xmlns:a16="http://schemas.microsoft.com/office/drawing/2014/main" id="{ECCB9437-C475-4853-859E-2993218EBACD}"/>
              </a:ext>
            </a:extLst>
          </p:cNvPr>
          <p:cNvSpPr>
            <a:spLocks noGrp="1"/>
          </p:cNvSpPr>
          <p:nvPr>
            <p:ph idx="1"/>
          </p:nvPr>
        </p:nvSpPr>
        <p:spPr/>
        <p:txBody>
          <a:bodyPr/>
          <a:lstStyle/>
          <a:p>
            <a:r>
              <a:rPr lang="en-US" dirty="0">
                <a:solidFill>
                  <a:srgbClr val="C00000"/>
                </a:solidFill>
                <a:highlight>
                  <a:srgbClr val="FFFF00"/>
                </a:highlight>
              </a:rPr>
              <a:t>The Power of @property</a:t>
            </a:r>
          </a:p>
          <a:p>
            <a:r>
              <a:rPr lang="en-US" dirty="0"/>
              <a:t>The </a:t>
            </a:r>
            <a:r>
              <a:rPr lang="en-US" dirty="0">
                <a:solidFill>
                  <a:srgbClr val="0070C0"/>
                </a:solidFill>
              </a:rPr>
              <a:t>pythonic</a:t>
            </a:r>
            <a:r>
              <a:rPr lang="en-US" dirty="0"/>
              <a:t> way to deal with the above problem is to use </a:t>
            </a:r>
            <a:r>
              <a:rPr lang="en-US" dirty="0">
                <a:solidFill>
                  <a:srgbClr val="0070C0"/>
                </a:solidFill>
              </a:rPr>
              <a:t>property</a:t>
            </a:r>
          </a:p>
          <a:p>
            <a:r>
              <a:rPr lang="en-US" dirty="0"/>
              <a:t>Here is how we can do it</a:t>
            </a:r>
          </a:p>
          <a:p>
            <a:r>
              <a:rPr lang="en-CA" sz="1400" i="1" dirty="0">
                <a:solidFill>
                  <a:srgbClr val="C00000"/>
                </a:solidFill>
              </a:rPr>
              <a:t>class Kilogram:</a:t>
            </a:r>
          </a:p>
          <a:p>
            <a:r>
              <a:rPr lang="en-CA" sz="1400" i="1" dirty="0">
                <a:solidFill>
                  <a:srgbClr val="C00000"/>
                </a:solidFill>
              </a:rPr>
              <a:t>    def __init__(self, weight = 0):</a:t>
            </a:r>
          </a:p>
          <a:p>
            <a:r>
              <a:rPr lang="en-CA" sz="1400" i="1" dirty="0">
                <a:solidFill>
                  <a:srgbClr val="C00000"/>
                </a:solidFill>
              </a:rPr>
              <a:t>        </a:t>
            </a:r>
            <a:r>
              <a:rPr lang="en-CA" sz="1400" i="1" dirty="0" err="1">
                <a:solidFill>
                  <a:srgbClr val="C00000"/>
                </a:solidFill>
              </a:rPr>
              <a:t>self.weight</a:t>
            </a:r>
            <a:r>
              <a:rPr lang="en-CA" sz="1400" i="1" dirty="0">
                <a:solidFill>
                  <a:srgbClr val="C00000"/>
                </a:solidFill>
              </a:rPr>
              <a:t> = weight</a:t>
            </a:r>
          </a:p>
          <a:p>
            <a:endParaRPr lang="en-CA" sz="1400" i="1" dirty="0">
              <a:solidFill>
                <a:srgbClr val="C00000"/>
              </a:solidFill>
            </a:endParaRPr>
          </a:p>
          <a:p>
            <a:r>
              <a:rPr lang="en-CA" sz="1400" i="1" dirty="0">
                <a:solidFill>
                  <a:srgbClr val="C00000"/>
                </a:solidFill>
              </a:rPr>
              <a:t>    def </a:t>
            </a:r>
            <a:r>
              <a:rPr lang="en-CA" sz="1400" i="1" dirty="0" err="1">
                <a:solidFill>
                  <a:srgbClr val="C00000"/>
                </a:solidFill>
              </a:rPr>
              <a:t>to_pound</a:t>
            </a:r>
            <a:r>
              <a:rPr lang="en-CA" sz="1400" i="1" dirty="0">
                <a:solidFill>
                  <a:srgbClr val="C00000"/>
                </a:solidFill>
              </a:rPr>
              <a:t>(self):</a:t>
            </a:r>
          </a:p>
          <a:p>
            <a:r>
              <a:rPr lang="en-CA" sz="1400" i="1" dirty="0">
                <a:solidFill>
                  <a:srgbClr val="C00000"/>
                </a:solidFill>
              </a:rPr>
              <a:t>        return (</a:t>
            </a:r>
            <a:r>
              <a:rPr lang="en-CA" sz="1400" i="1" dirty="0" err="1">
                <a:solidFill>
                  <a:srgbClr val="C00000"/>
                </a:solidFill>
              </a:rPr>
              <a:t>self.weight</a:t>
            </a:r>
            <a:r>
              <a:rPr lang="en-CA" sz="1400" i="1" dirty="0">
                <a:solidFill>
                  <a:srgbClr val="C00000"/>
                </a:solidFill>
              </a:rPr>
              <a:t> * 1000/454)</a:t>
            </a:r>
          </a:p>
          <a:p>
            <a:endParaRPr lang="en-CA" sz="1400" i="1" dirty="0">
              <a:solidFill>
                <a:srgbClr val="C00000"/>
              </a:solidFill>
            </a:endParaRPr>
          </a:p>
          <a:p>
            <a:r>
              <a:rPr lang="en-CA" sz="1400" i="1" dirty="0">
                <a:solidFill>
                  <a:srgbClr val="C00000"/>
                </a:solidFill>
              </a:rPr>
              <a:t>    def </a:t>
            </a:r>
            <a:r>
              <a:rPr lang="en-CA" sz="1400" i="1" dirty="0" err="1">
                <a:solidFill>
                  <a:srgbClr val="C00000"/>
                </a:solidFill>
              </a:rPr>
              <a:t>get_weight</a:t>
            </a:r>
            <a:r>
              <a:rPr lang="en-CA" sz="1400" i="1" dirty="0">
                <a:solidFill>
                  <a:srgbClr val="C00000"/>
                </a:solidFill>
              </a:rPr>
              <a:t>(self):</a:t>
            </a:r>
          </a:p>
          <a:p>
            <a:r>
              <a:rPr lang="en-CA" sz="1400" i="1" dirty="0">
                <a:solidFill>
                  <a:srgbClr val="C00000"/>
                </a:solidFill>
              </a:rPr>
              <a:t>        print("Getting value")</a:t>
            </a:r>
          </a:p>
          <a:p>
            <a:r>
              <a:rPr lang="en-CA" sz="1400" i="1" dirty="0">
                <a:solidFill>
                  <a:srgbClr val="C00000"/>
                </a:solidFill>
              </a:rPr>
              <a:t>        return </a:t>
            </a:r>
            <a:r>
              <a:rPr lang="en-CA" sz="1400" i="1" dirty="0" err="1">
                <a:solidFill>
                  <a:srgbClr val="C00000"/>
                </a:solidFill>
              </a:rPr>
              <a:t>self._weight</a:t>
            </a:r>
            <a:endParaRPr lang="en-CA" sz="1400" i="1" dirty="0">
              <a:solidFill>
                <a:srgbClr val="C00000"/>
              </a:solidFill>
            </a:endParaRPr>
          </a:p>
          <a:p>
            <a:endParaRPr lang="en-CA" sz="1400" i="1" dirty="0">
              <a:solidFill>
                <a:srgbClr val="C00000"/>
              </a:solidFill>
            </a:endParaRPr>
          </a:p>
          <a:p>
            <a:r>
              <a:rPr lang="en-CA" sz="1400" i="1" dirty="0">
                <a:solidFill>
                  <a:srgbClr val="C00000"/>
                </a:solidFill>
              </a:rPr>
              <a:t>    def </a:t>
            </a:r>
            <a:r>
              <a:rPr lang="en-CA" sz="1400" i="1" dirty="0" err="1">
                <a:solidFill>
                  <a:srgbClr val="C00000"/>
                </a:solidFill>
              </a:rPr>
              <a:t>set_weight</a:t>
            </a:r>
            <a:r>
              <a:rPr lang="en-CA" sz="1400" i="1" dirty="0">
                <a:solidFill>
                  <a:srgbClr val="C00000"/>
                </a:solidFill>
              </a:rPr>
              <a:t>(self, value):</a:t>
            </a:r>
          </a:p>
          <a:p>
            <a:r>
              <a:rPr lang="en-CA" sz="1400" i="1" dirty="0">
                <a:solidFill>
                  <a:srgbClr val="C00000"/>
                </a:solidFill>
              </a:rPr>
              <a:t>        if value &lt; 0:</a:t>
            </a:r>
          </a:p>
          <a:p>
            <a:r>
              <a:rPr lang="en-CA" sz="1400" i="1" dirty="0">
                <a:solidFill>
                  <a:srgbClr val="C00000"/>
                </a:solidFill>
              </a:rPr>
              <a:t>            raise </a:t>
            </a:r>
            <a:r>
              <a:rPr lang="en-CA" sz="1400" i="1" dirty="0" err="1">
                <a:solidFill>
                  <a:srgbClr val="C00000"/>
                </a:solidFill>
              </a:rPr>
              <a:t>ValueError</a:t>
            </a:r>
            <a:r>
              <a:rPr lang="en-CA" sz="1400" i="1" dirty="0">
                <a:solidFill>
                  <a:srgbClr val="C00000"/>
                </a:solidFill>
              </a:rPr>
              <a:t>("Weight below 0 is not possible")</a:t>
            </a:r>
          </a:p>
          <a:p>
            <a:r>
              <a:rPr lang="en-CA" sz="1400" i="1" dirty="0">
                <a:solidFill>
                  <a:srgbClr val="C00000"/>
                </a:solidFill>
              </a:rPr>
              <a:t>        print("Setting value")</a:t>
            </a:r>
          </a:p>
          <a:p>
            <a:r>
              <a:rPr lang="en-CA" sz="1400" i="1" dirty="0">
                <a:solidFill>
                  <a:srgbClr val="C00000"/>
                </a:solidFill>
              </a:rPr>
              <a:t>        </a:t>
            </a:r>
            <a:r>
              <a:rPr lang="en-CA" sz="1400" i="1" dirty="0" err="1">
                <a:solidFill>
                  <a:srgbClr val="C00000"/>
                </a:solidFill>
              </a:rPr>
              <a:t>self._weight</a:t>
            </a:r>
            <a:r>
              <a:rPr lang="en-CA" sz="1400" i="1" dirty="0">
                <a:solidFill>
                  <a:srgbClr val="C00000"/>
                </a:solidFill>
              </a:rPr>
              <a:t> = value</a:t>
            </a:r>
          </a:p>
          <a:p>
            <a:endParaRPr lang="en-CA" sz="1400" i="1" dirty="0">
              <a:solidFill>
                <a:srgbClr val="C00000"/>
              </a:solidFill>
            </a:endParaRPr>
          </a:p>
          <a:p>
            <a:r>
              <a:rPr lang="en-CA" sz="1400" i="1" dirty="0">
                <a:solidFill>
                  <a:srgbClr val="C00000"/>
                </a:solidFill>
              </a:rPr>
              <a:t>    weight = property(</a:t>
            </a:r>
            <a:r>
              <a:rPr lang="en-CA" sz="1400" i="1" dirty="0" err="1">
                <a:solidFill>
                  <a:srgbClr val="C00000"/>
                </a:solidFill>
              </a:rPr>
              <a:t>get_weight,set_weight</a:t>
            </a:r>
            <a:r>
              <a:rPr lang="en-CA" sz="1400" i="1" dirty="0">
                <a:solidFill>
                  <a:srgbClr val="C00000"/>
                </a:solidFill>
              </a:rPr>
              <a:t>)</a:t>
            </a:r>
            <a:endParaRPr lang="en-US" sz="1400" i="1" dirty="0">
              <a:solidFill>
                <a:srgbClr val="C00000"/>
              </a:solidFill>
            </a:endParaRPr>
          </a:p>
        </p:txBody>
      </p:sp>
      <p:sp>
        <p:nvSpPr>
          <p:cNvPr id="4" name="Slide Number Placeholder 3">
            <a:extLst>
              <a:ext uri="{FF2B5EF4-FFF2-40B4-BE49-F238E27FC236}">
                <a16:creationId xmlns:a16="http://schemas.microsoft.com/office/drawing/2014/main" id="{777A6D36-5675-4BD5-9957-E0A1B206921B}"/>
              </a:ext>
            </a:extLst>
          </p:cNvPr>
          <p:cNvSpPr>
            <a:spLocks noGrp="1"/>
          </p:cNvSpPr>
          <p:nvPr>
            <p:ph type="sldNum" sz="quarter" idx="10"/>
          </p:nvPr>
        </p:nvSpPr>
        <p:spPr/>
        <p:txBody>
          <a:bodyPr/>
          <a:lstStyle/>
          <a:p>
            <a:pPr>
              <a:defRPr/>
            </a:pPr>
            <a:fld id="{6DB1FBA9-0009-47E9-8D28-5B0116D2432D}" type="slidenum">
              <a:rPr lang="en-US" altLang="en-US" smtClean="0"/>
              <a:pPr>
                <a:defRPr/>
              </a:pPr>
              <a:t>692</a:t>
            </a:fld>
            <a:endParaRPr lang="en-US" altLang="en-US"/>
          </a:p>
        </p:txBody>
      </p:sp>
    </p:spTree>
    <p:extLst>
      <p:ext uri="{BB962C8B-B14F-4D97-AF65-F5344CB8AC3E}">
        <p14:creationId xmlns:p14="http://schemas.microsoft.com/office/powerpoint/2010/main" val="3707032893"/>
      </p:ext>
    </p:extLst>
  </p:cSld>
  <p:clrMapOvr>
    <a:masterClrMapping/>
  </p:clrMapOvr>
  <p:transition spd="med"/>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96E34-0679-4E6A-B9D8-51FF556B369F}"/>
              </a:ext>
            </a:extLst>
          </p:cNvPr>
          <p:cNvSpPr>
            <a:spLocks noGrp="1"/>
          </p:cNvSpPr>
          <p:nvPr>
            <p:ph type="title"/>
          </p:nvPr>
        </p:nvSpPr>
        <p:spPr/>
        <p:txBody>
          <a:bodyPr/>
          <a:lstStyle/>
          <a:p>
            <a:r>
              <a:rPr lang="en-US" dirty="0"/>
              <a:t>@property(cont)</a:t>
            </a:r>
            <a:endParaRPr lang="en-CA" dirty="0"/>
          </a:p>
        </p:txBody>
      </p:sp>
      <p:sp>
        <p:nvSpPr>
          <p:cNvPr id="3" name="Content Placeholder 2">
            <a:extLst>
              <a:ext uri="{FF2B5EF4-FFF2-40B4-BE49-F238E27FC236}">
                <a16:creationId xmlns:a16="http://schemas.microsoft.com/office/drawing/2014/main" id="{2E8E6269-890B-4037-9118-D1E6A04FAD44}"/>
              </a:ext>
            </a:extLst>
          </p:cNvPr>
          <p:cNvSpPr>
            <a:spLocks noGrp="1"/>
          </p:cNvSpPr>
          <p:nvPr>
            <p:ph idx="1"/>
          </p:nvPr>
        </p:nvSpPr>
        <p:spPr/>
        <p:txBody>
          <a:bodyPr/>
          <a:lstStyle/>
          <a:p>
            <a:r>
              <a:rPr lang="en-US" dirty="0"/>
              <a:t>We added a </a:t>
            </a:r>
            <a:r>
              <a:rPr lang="en-US" dirty="0">
                <a:solidFill>
                  <a:srgbClr val="C00000"/>
                </a:solidFill>
              </a:rPr>
              <a:t>print()</a:t>
            </a:r>
            <a:r>
              <a:rPr lang="en-US" dirty="0"/>
              <a:t> function inside </a:t>
            </a:r>
            <a:r>
              <a:rPr lang="en-US" dirty="0">
                <a:solidFill>
                  <a:srgbClr val="C00000"/>
                </a:solidFill>
              </a:rPr>
              <a:t>get_weight() </a:t>
            </a:r>
            <a:r>
              <a:rPr lang="en-US" dirty="0"/>
              <a:t>and </a:t>
            </a:r>
            <a:r>
              <a:rPr lang="en-US" dirty="0">
                <a:solidFill>
                  <a:srgbClr val="C00000"/>
                </a:solidFill>
              </a:rPr>
              <a:t>set_weight() </a:t>
            </a:r>
            <a:r>
              <a:rPr lang="en-US" dirty="0"/>
              <a:t>to clearly observe that they are being executed</a:t>
            </a:r>
          </a:p>
          <a:p>
            <a:r>
              <a:rPr lang="en-US" dirty="0"/>
              <a:t>The last line of the code, makes a property object weight</a:t>
            </a:r>
          </a:p>
          <a:p>
            <a:r>
              <a:rPr lang="en-US" dirty="0"/>
              <a:t>Simply put, property attaches some code (</a:t>
            </a:r>
            <a:r>
              <a:rPr lang="en-US" dirty="0">
                <a:solidFill>
                  <a:srgbClr val="C00000"/>
                </a:solidFill>
              </a:rPr>
              <a:t>get_weight </a:t>
            </a:r>
            <a:r>
              <a:rPr lang="en-US" dirty="0"/>
              <a:t>and </a:t>
            </a:r>
            <a:r>
              <a:rPr lang="en-US" dirty="0">
                <a:solidFill>
                  <a:srgbClr val="C00000"/>
                </a:solidFill>
              </a:rPr>
              <a:t>set_weight</a:t>
            </a:r>
            <a:r>
              <a:rPr lang="en-US" dirty="0"/>
              <a:t>) to the member attribute accesses (weight)</a:t>
            </a:r>
          </a:p>
          <a:p>
            <a:r>
              <a:rPr lang="en-US" dirty="0"/>
              <a:t>Any code that retrieves the value of weight will automatically call </a:t>
            </a:r>
            <a:r>
              <a:rPr lang="en-US" dirty="0">
                <a:solidFill>
                  <a:srgbClr val="C00000"/>
                </a:solidFill>
              </a:rPr>
              <a:t>get_weight() </a:t>
            </a:r>
            <a:r>
              <a:rPr lang="en-US" dirty="0"/>
              <a:t>instead of a </a:t>
            </a:r>
            <a:r>
              <a:rPr lang="en-US" dirty="0">
                <a:solidFill>
                  <a:srgbClr val="C00000"/>
                </a:solidFill>
              </a:rPr>
              <a:t>dictionary (__dict__) look-up</a:t>
            </a:r>
          </a:p>
          <a:p>
            <a:r>
              <a:rPr lang="en-US" dirty="0"/>
              <a:t>Similarly, any code that assigns a value to weight will automatically call </a:t>
            </a:r>
            <a:r>
              <a:rPr lang="en-US" dirty="0">
                <a:solidFill>
                  <a:srgbClr val="C00000"/>
                </a:solidFill>
              </a:rPr>
              <a:t>set_weight()</a:t>
            </a:r>
          </a:p>
          <a:p>
            <a:r>
              <a:rPr lang="en-US" dirty="0"/>
              <a:t>This is a powerful feature of Python</a:t>
            </a:r>
          </a:p>
          <a:p>
            <a:r>
              <a:rPr lang="en-US" i="1" dirty="0">
                <a:solidFill>
                  <a:srgbClr val="C00000"/>
                </a:solidFill>
                <a:highlight>
                  <a:srgbClr val="FFFF00"/>
                </a:highlight>
              </a:rPr>
              <a:t>We can see above that </a:t>
            </a:r>
            <a:r>
              <a:rPr lang="en-US" b="1" i="1" dirty="0">
                <a:solidFill>
                  <a:srgbClr val="C00000"/>
                </a:solidFill>
                <a:highlight>
                  <a:srgbClr val="FFFF00"/>
                </a:highlight>
              </a:rPr>
              <a:t>set_weight() </a:t>
            </a:r>
            <a:r>
              <a:rPr lang="en-US" i="1" dirty="0">
                <a:solidFill>
                  <a:srgbClr val="C00000"/>
                </a:solidFill>
                <a:highlight>
                  <a:srgbClr val="FFFF00"/>
                </a:highlight>
              </a:rPr>
              <a:t>was called even when we created an object</a:t>
            </a:r>
          </a:p>
          <a:p>
            <a:endParaRPr lang="en-CA" dirty="0"/>
          </a:p>
        </p:txBody>
      </p:sp>
      <p:sp>
        <p:nvSpPr>
          <p:cNvPr id="4" name="Slide Number Placeholder 3">
            <a:extLst>
              <a:ext uri="{FF2B5EF4-FFF2-40B4-BE49-F238E27FC236}">
                <a16:creationId xmlns:a16="http://schemas.microsoft.com/office/drawing/2014/main" id="{97C80220-1DA0-48DD-BC12-719611D50AA7}"/>
              </a:ext>
            </a:extLst>
          </p:cNvPr>
          <p:cNvSpPr>
            <a:spLocks noGrp="1"/>
          </p:cNvSpPr>
          <p:nvPr>
            <p:ph type="sldNum" sz="quarter" idx="10"/>
          </p:nvPr>
        </p:nvSpPr>
        <p:spPr/>
        <p:txBody>
          <a:bodyPr/>
          <a:lstStyle/>
          <a:p>
            <a:pPr>
              <a:defRPr/>
            </a:pPr>
            <a:fld id="{6DB1FBA9-0009-47E9-8D28-5B0116D2432D}" type="slidenum">
              <a:rPr lang="en-US" altLang="en-US" smtClean="0"/>
              <a:pPr>
                <a:defRPr/>
              </a:pPr>
              <a:t>693</a:t>
            </a:fld>
            <a:endParaRPr lang="en-US" altLang="en-US"/>
          </a:p>
        </p:txBody>
      </p:sp>
      <p:pic>
        <p:nvPicPr>
          <p:cNvPr id="6" name="Picture 5">
            <a:extLst>
              <a:ext uri="{FF2B5EF4-FFF2-40B4-BE49-F238E27FC236}">
                <a16:creationId xmlns:a16="http://schemas.microsoft.com/office/drawing/2014/main" id="{66AD9B99-55D8-4697-8CC0-7F04B3F4C6C5}"/>
              </a:ext>
            </a:extLst>
          </p:cNvPr>
          <p:cNvPicPr>
            <a:picLocks noChangeAspect="1"/>
          </p:cNvPicPr>
          <p:nvPr/>
        </p:nvPicPr>
        <p:blipFill>
          <a:blip r:embed="rId2"/>
          <a:stretch>
            <a:fillRect/>
          </a:stretch>
        </p:blipFill>
        <p:spPr>
          <a:xfrm>
            <a:off x="381000" y="5334000"/>
            <a:ext cx="7010400" cy="1219200"/>
          </a:xfrm>
          <a:prstGeom prst="rect">
            <a:avLst/>
          </a:prstGeom>
        </p:spPr>
      </p:pic>
    </p:spTree>
    <p:extLst>
      <p:ext uri="{BB962C8B-B14F-4D97-AF65-F5344CB8AC3E}">
        <p14:creationId xmlns:p14="http://schemas.microsoft.com/office/powerpoint/2010/main" val="2424204289"/>
      </p:ext>
    </p:extLst>
  </p:cSld>
  <p:clrMapOvr>
    <a:masterClrMapping/>
  </p:clrMapOvr>
  <p:transition spd="med"/>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60F45-675B-497F-88C5-4DBF2E559868}"/>
              </a:ext>
            </a:extLst>
          </p:cNvPr>
          <p:cNvSpPr>
            <a:spLocks noGrp="1"/>
          </p:cNvSpPr>
          <p:nvPr>
            <p:ph type="title"/>
          </p:nvPr>
        </p:nvSpPr>
        <p:spPr/>
        <p:txBody>
          <a:bodyPr/>
          <a:lstStyle/>
          <a:p>
            <a:r>
              <a:rPr lang="en-US" dirty="0"/>
              <a:t>@property(cont)</a:t>
            </a:r>
            <a:endParaRPr lang="en-CA" dirty="0"/>
          </a:p>
        </p:txBody>
      </p:sp>
      <p:sp>
        <p:nvSpPr>
          <p:cNvPr id="3" name="Content Placeholder 2">
            <a:extLst>
              <a:ext uri="{FF2B5EF4-FFF2-40B4-BE49-F238E27FC236}">
                <a16:creationId xmlns:a16="http://schemas.microsoft.com/office/drawing/2014/main" id="{19753611-6CE1-4A18-B602-F32EB1F0357C}"/>
              </a:ext>
            </a:extLst>
          </p:cNvPr>
          <p:cNvSpPr>
            <a:spLocks noGrp="1"/>
          </p:cNvSpPr>
          <p:nvPr>
            <p:ph idx="1"/>
          </p:nvPr>
        </p:nvSpPr>
        <p:spPr/>
        <p:txBody>
          <a:bodyPr/>
          <a:lstStyle/>
          <a:p>
            <a:r>
              <a:rPr lang="en-US" b="1" dirty="0">
                <a:solidFill>
                  <a:srgbClr val="C00000"/>
                </a:solidFill>
              </a:rPr>
              <a:t>Can you see why?</a:t>
            </a:r>
          </a:p>
          <a:p>
            <a:r>
              <a:rPr lang="en-US" dirty="0"/>
              <a:t>The reason is that when an </a:t>
            </a:r>
            <a:r>
              <a:rPr lang="en-US" dirty="0">
                <a:solidFill>
                  <a:srgbClr val="C00000"/>
                </a:solidFill>
              </a:rPr>
              <a:t>object</a:t>
            </a:r>
            <a:r>
              <a:rPr lang="en-US" dirty="0"/>
              <a:t> is created, </a:t>
            </a:r>
            <a:r>
              <a:rPr lang="en-US" dirty="0">
                <a:solidFill>
                  <a:srgbClr val="C00000"/>
                </a:solidFill>
              </a:rPr>
              <a:t>__init__() method </a:t>
            </a:r>
            <a:r>
              <a:rPr lang="en-US" dirty="0"/>
              <a:t>gets called, this method has the line </a:t>
            </a:r>
            <a:r>
              <a:rPr lang="en-US" i="1" dirty="0" err="1">
                <a:solidFill>
                  <a:srgbClr val="C00000"/>
                </a:solidFill>
              </a:rPr>
              <a:t>self.weight</a:t>
            </a:r>
            <a:r>
              <a:rPr lang="en-US" i="1" dirty="0">
                <a:solidFill>
                  <a:srgbClr val="C00000"/>
                </a:solidFill>
              </a:rPr>
              <a:t> = weight</a:t>
            </a:r>
          </a:p>
          <a:p>
            <a:r>
              <a:rPr lang="en-US" dirty="0"/>
              <a:t>This assignment automatically called </a:t>
            </a:r>
            <a:r>
              <a:rPr lang="en-US" dirty="0">
                <a:solidFill>
                  <a:srgbClr val="C00000"/>
                </a:solidFill>
              </a:rPr>
              <a:t>set_weight</a:t>
            </a:r>
          </a:p>
          <a:p>
            <a:r>
              <a:rPr lang="en-CA" i="1" dirty="0" err="1">
                <a:solidFill>
                  <a:srgbClr val="C00000"/>
                </a:solidFill>
              </a:rPr>
              <a:t>c.weight</a:t>
            </a:r>
            <a:endParaRPr lang="en-CA" i="1" dirty="0">
              <a:solidFill>
                <a:srgbClr val="C00000"/>
              </a:solidFill>
            </a:endParaRPr>
          </a:p>
          <a:p>
            <a:endParaRPr lang="en-US" dirty="0"/>
          </a:p>
          <a:p>
            <a:endParaRPr lang="en-US" dirty="0"/>
          </a:p>
          <a:p>
            <a:endParaRPr lang="en-US" dirty="0"/>
          </a:p>
          <a:p>
            <a:endParaRPr lang="en-US" dirty="0"/>
          </a:p>
          <a:p>
            <a:endParaRPr lang="en-CA" dirty="0"/>
          </a:p>
        </p:txBody>
      </p:sp>
      <p:sp>
        <p:nvSpPr>
          <p:cNvPr id="4" name="Slide Number Placeholder 3">
            <a:extLst>
              <a:ext uri="{FF2B5EF4-FFF2-40B4-BE49-F238E27FC236}">
                <a16:creationId xmlns:a16="http://schemas.microsoft.com/office/drawing/2014/main" id="{35F7D336-5B2B-4310-9D75-585A2CB4D03D}"/>
              </a:ext>
            </a:extLst>
          </p:cNvPr>
          <p:cNvSpPr>
            <a:spLocks noGrp="1"/>
          </p:cNvSpPr>
          <p:nvPr>
            <p:ph type="sldNum" sz="quarter" idx="10"/>
          </p:nvPr>
        </p:nvSpPr>
        <p:spPr/>
        <p:txBody>
          <a:bodyPr/>
          <a:lstStyle/>
          <a:p>
            <a:pPr>
              <a:defRPr/>
            </a:pPr>
            <a:fld id="{6DB1FBA9-0009-47E9-8D28-5B0116D2432D}" type="slidenum">
              <a:rPr lang="en-US" altLang="en-US" smtClean="0"/>
              <a:pPr>
                <a:defRPr/>
              </a:pPr>
              <a:t>694</a:t>
            </a:fld>
            <a:endParaRPr lang="en-US" altLang="en-US"/>
          </a:p>
        </p:txBody>
      </p:sp>
      <p:pic>
        <p:nvPicPr>
          <p:cNvPr id="6" name="Picture 5">
            <a:extLst>
              <a:ext uri="{FF2B5EF4-FFF2-40B4-BE49-F238E27FC236}">
                <a16:creationId xmlns:a16="http://schemas.microsoft.com/office/drawing/2014/main" id="{68B3A41F-A755-45DD-8EA3-A1E52C36E6AF}"/>
              </a:ext>
            </a:extLst>
          </p:cNvPr>
          <p:cNvPicPr>
            <a:picLocks noChangeAspect="1"/>
          </p:cNvPicPr>
          <p:nvPr/>
        </p:nvPicPr>
        <p:blipFill>
          <a:blip r:embed="rId2"/>
          <a:stretch>
            <a:fillRect/>
          </a:stretch>
        </p:blipFill>
        <p:spPr>
          <a:xfrm>
            <a:off x="304800" y="2895600"/>
            <a:ext cx="8458200" cy="3810000"/>
          </a:xfrm>
          <a:prstGeom prst="rect">
            <a:avLst/>
          </a:prstGeom>
        </p:spPr>
      </p:pic>
    </p:spTree>
    <p:extLst>
      <p:ext uri="{BB962C8B-B14F-4D97-AF65-F5344CB8AC3E}">
        <p14:creationId xmlns:p14="http://schemas.microsoft.com/office/powerpoint/2010/main" val="415746133"/>
      </p:ext>
    </p:extLst>
  </p:cSld>
  <p:clrMapOvr>
    <a:masterClrMapping/>
  </p:clrMapOvr>
  <p:transition spd="med"/>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64540-06A2-421E-8184-4A9F657853F2}"/>
              </a:ext>
            </a:extLst>
          </p:cNvPr>
          <p:cNvSpPr>
            <a:spLocks noGrp="1"/>
          </p:cNvSpPr>
          <p:nvPr>
            <p:ph type="title"/>
          </p:nvPr>
        </p:nvSpPr>
        <p:spPr/>
        <p:txBody>
          <a:bodyPr/>
          <a:lstStyle/>
          <a:p>
            <a:r>
              <a:rPr lang="en-US" dirty="0"/>
              <a:t>@property(cont)</a:t>
            </a:r>
          </a:p>
        </p:txBody>
      </p:sp>
      <p:sp>
        <p:nvSpPr>
          <p:cNvPr id="3" name="Content Placeholder 2">
            <a:extLst>
              <a:ext uri="{FF2B5EF4-FFF2-40B4-BE49-F238E27FC236}">
                <a16:creationId xmlns:a16="http://schemas.microsoft.com/office/drawing/2014/main" id="{8DB677CE-A468-4071-A90C-5454C4DCDA47}"/>
              </a:ext>
            </a:extLst>
          </p:cNvPr>
          <p:cNvSpPr>
            <a:spLocks noGrp="1"/>
          </p:cNvSpPr>
          <p:nvPr>
            <p:ph idx="1"/>
          </p:nvPr>
        </p:nvSpPr>
        <p:spPr/>
        <p:txBody>
          <a:bodyPr/>
          <a:lstStyle/>
          <a:p>
            <a:r>
              <a:rPr lang="en-US" dirty="0"/>
              <a:t>Similarly, any access like </a:t>
            </a:r>
            <a:r>
              <a:rPr lang="en-US" dirty="0" err="1">
                <a:solidFill>
                  <a:srgbClr val="C00000"/>
                </a:solidFill>
              </a:rPr>
              <a:t>c.weight</a:t>
            </a:r>
            <a:r>
              <a:rPr lang="en-US" dirty="0">
                <a:solidFill>
                  <a:srgbClr val="C00000"/>
                </a:solidFill>
              </a:rPr>
              <a:t> </a:t>
            </a:r>
            <a:r>
              <a:rPr lang="en-US" dirty="0"/>
              <a:t>automatically calls </a:t>
            </a:r>
            <a:r>
              <a:rPr lang="en-US" dirty="0" err="1">
                <a:solidFill>
                  <a:srgbClr val="C00000"/>
                </a:solidFill>
              </a:rPr>
              <a:t>get_weight</a:t>
            </a:r>
            <a:r>
              <a:rPr lang="en-US" dirty="0">
                <a:solidFill>
                  <a:srgbClr val="C00000"/>
                </a:solidFill>
              </a:rPr>
              <a:t>()</a:t>
            </a:r>
          </a:p>
          <a:p>
            <a:r>
              <a:rPr lang="en-US" dirty="0"/>
              <a:t>This is what </a:t>
            </a:r>
            <a:r>
              <a:rPr lang="en-US" dirty="0">
                <a:solidFill>
                  <a:srgbClr val="C00000"/>
                </a:solidFill>
              </a:rPr>
              <a:t>property</a:t>
            </a:r>
            <a:r>
              <a:rPr lang="en-US" dirty="0"/>
              <a:t> does</a:t>
            </a:r>
          </a:p>
          <a:p>
            <a:r>
              <a:rPr lang="en-US" dirty="0"/>
              <a:t>Here is another example</a:t>
            </a:r>
          </a:p>
          <a:p>
            <a:endParaRPr lang="en-CA" dirty="0"/>
          </a:p>
          <a:p>
            <a:endParaRPr lang="en-US" dirty="0"/>
          </a:p>
        </p:txBody>
      </p:sp>
      <p:sp>
        <p:nvSpPr>
          <p:cNvPr id="4" name="Slide Number Placeholder 3">
            <a:extLst>
              <a:ext uri="{FF2B5EF4-FFF2-40B4-BE49-F238E27FC236}">
                <a16:creationId xmlns:a16="http://schemas.microsoft.com/office/drawing/2014/main" id="{2183F20B-14A7-45C0-A975-1AA8F431564A}"/>
              </a:ext>
            </a:extLst>
          </p:cNvPr>
          <p:cNvSpPr>
            <a:spLocks noGrp="1"/>
          </p:cNvSpPr>
          <p:nvPr>
            <p:ph type="sldNum" sz="quarter" idx="10"/>
          </p:nvPr>
        </p:nvSpPr>
        <p:spPr/>
        <p:txBody>
          <a:bodyPr/>
          <a:lstStyle/>
          <a:p>
            <a:pPr>
              <a:defRPr/>
            </a:pPr>
            <a:fld id="{6DB1FBA9-0009-47E9-8D28-5B0116D2432D}" type="slidenum">
              <a:rPr lang="en-US" altLang="en-US" smtClean="0"/>
              <a:pPr>
                <a:defRPr/>
              </a:pPr>
              <a:t>695</a:t>
            </a:fld>
            <a:endParaRPr lang="en-US" altLang="en-US"/>
          </a:p>
        </p:txBody>
      </p:sp>
      <p:pic>
        <p:nvPicPr>
          <p:cNvPr id="6" name="Picture 5">
            <a:extLst>
              <a:ext uri="{FF2B5EF4-FFF2-40B4-BE49-F238E27FC236}">
                <a16:creationId xmlns:a16="http://schemas.microsoft.com/office/drawing/2014/main" id="{05D00F56-22A1-4EE2-AAA1-8CB668A6F10A}"/>
              </a:ext>
            </a:extLst>
          </p:cNvPr>
          <p:cNvPicPr>
            <a:picLocks noChangeAspect="1"/>
          </p:cNvPicPr>
          <p:nvPr/>
        </p:nvPicPr>
        <p:blipFill>
          <a:blip r:embed="rId2"/>
          <a:stretch>
            <a:fillRect/>
          </a:stretch>
        </p:blipFill>
        <p:spPr>
          <a:xfrm>
            <a:off x="533401" y="2652712"/>
            <a:ext cx="7300912" cy="2757488"/>
          </a:xfrm>
          <a:prstGeom prst="rect">
            <a:avLst/>
          </a:prstGeom>
        </p:spPr>
      </p:pic>
    </p:spTree>
    <p:extLst>
      <p:ext uri="{BB962C8B-B14F-4D97-AF65-F5344CB8AC3E}">
        <p14:creationId xmlns:p14="http://schemas.microsoft.com/office/powerpoint/2010/main" val="3810007421"/>
      </p:ext>
    </p:extLst>
  </p:cSld>
  <p:clrMapOvr>
    <a:masterClrMapping/>
  </p:clrMapOvr>
  <p:transition spd="med"/>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3F012-14CB-4C00-AC46-7EECA61C5248}"/>
              </a:ext>
            </a:extLst>
          </p:cNvPr>
          <p:cNvSpPr>
            <a:spLocks noGrp="1"/>
          </p:cNvSpPr>
          <p:nvPr>
            <p:ph type="title"/>
          </p:nvPr>
        </p:nvSpPr>
        <p:spPr/>
        <p:txBody>
          <a:bodyPr/>
          <a:lstStyle/>
          <a:p>
            <a:r>
              <a:rPr lang="en-US" dirty="0"/>
              <a:t>@property(cont)</a:t>
            </a:r>
            <a:endParaRPr lang="en-CA" dirty="0"/>
          </a:p>
        </p:txBody>
      </p:sp>
      <p:sp>
        <p:nvSpPr>
          <p:cNvPr id="3" name="Content Placeholder 2">
            <a:extLst>
              <a:ext uri="{FF2B5EF4-FFF2-40B4-BE49-F238E27FC236}">
                <a16:creationId xmlns:a16="http://schemas.microsoft.com/office/drawing/2014/main" id="{CC010300-9511-4CBC-A505-A80291F1451B}"/>
              </a:ext>
            </a:extLst>
          </p:cNvPr>
          <p:cNvSpPr>
            <a:spLocks noGrp="1"/>
          </p:cNvSpPr>
          <p:nvPr>
            <p:ph idx="1"/>
          </p:nvPr>
        </p:nvSpPr>
        <p:spPr/>
        <p:txBody>
          <a:bodyPr/>
          <a:lstStyle/>
          <a:p>
            <a:r>
              <a:rPr lang="en-US" dirty="0"/>
              <a:t>By using </a:t>
            </a:r>
            <a:r>
              <a:rPr lang="en-US" dirty="0">
                <a:solidFill>
                  <a:srgbClr val="C00000"/>
                </a:solidFill>
              </a:rPr>
              <a:t>property</a:t>
            </a:r>
            <a:r>
              <a:rPr lang="en-US" dirty="0"/>
              <a:t>, we can see that we modified our class and implemented the </a:t>
            </a:r>
            <a:r>
              <a:rPr lang="en-US" dirty="0">
                <a:solidFill>
                  <a:srgbClr val="C00000"/>
                </a:solidFill>
              </a:rPr>
              <a:t>value constraint </a:t>
            </a:r>
            <a:r>
              <a:rPr lang="en-US" dirty="0"/>
              <a:t>without any change required to the </a:t>
            </a:r>
            <a:r>
              <a:rPr lang="en-US" dirty="0">
                <a:solidFill>
                  <a:srgbClr val="C00000"/>
                </a:solidFill>
              </a:rPr>
              <a:t>client code</a:t>
            </a:r>
          </a:p>
          <a:p>
            <a:r>
              <a:rPr lang="en-US" dirty="0"/>
              <a:t>Our implementation was backward compatible, and everybody is happy (can you see why?)</a:t>
            </a:r>
          </a:p>
          <a:p>
            <a:r>
              <a:rPr lang="en-US" dirty="0"/>
              <a:t>Because the client does not have to change their code or their procedures</a:t>
            </a:r>
          </a:p>
          <a:p>
            <a:r>
              <a:rPr lang="en-US" dirty="0"/>
              <a:t>Finally note that, the actual </a:t>
            </a:r>
            <a:r>
              <a:rPr lang="en-US" dirty="0">
                <a:solidFill>
                  <a:srgbClr val="C00000"/>
                </a:solidFill>
              </a:rPr>
              <a:t>weight</a:t>
            </a:r>
            <a:r>
              <a:rPr lang="en-US" dirty="0"/>
              <a:t> value is stored in the private variable </a:t>
            </a:r>
            <a:r>
              <a:rPr lang="en-US" dirty="0">
                <a:solidFill>
                  <a:srgbClr val="C00000"/>
                </a:solidFill>
              </a:rPr>
              <a:t>_value</a:t>
            </a:r>
          </a:p>
          <a:p>
            <a:r>
              <a:rPr lang="en-US" dirty="0"/>
              <a:t>The attribute </a:t>
            </a:r>
            <a:r>
              <a:rPr lang="en-US" dirty="0">
                <a:solidFill>
                  <a:srgbClr val="C00000"/>
                </a:solidFill>
              </a:rPr>
              <a:t>weight</a:t>
            </a:r>
            <a:r>
              <a:rPr lang="en-US" dirty="0"/>
              <a:t> is a property object which provides interface to this </a:t>
            </a:r>
            <a:r>
              <a:rPr lang="en-US" dirty="0">
                <a:solidFill>
                  <a:srgbClr val="0070C0"/>
                </a:solidFill>
              </a:rPr>
              <a:t>private variable</a:t>
            </a:r>
          </a:p>
          <a:p>
            <a:endParaRPr lang="en-CA" dirty="0"/>
          </a:p>
        </p:txBody>
      </p:sp>
      <p:sp>
        <p:nvSpPr>
          <p:cNvPr id="4" name="Slide Number Placeholder 3">
            <a:extLst>
              <a:ext uri="{FF2B5EF4-FFF2-40B4-BE49-F238E27FC236}">
                <a16:creationId xmlns:a16="http://schemas.microsoft.com/office/drawing/2014/main" id="{77F14AB4-5EFD-49E9-9C45-773CD15B48F8}"/>
              </a:ext>
            </a:extLst>
          </p:cNvPr>
          <p:cNvSpPr>
            <a:spLocks noGrp="1"/>
          </p:cNvSpPr>
          <p:nvPr>
            <p:ph type="sldNum" sz="quarter" idx="10"/>
          </p:nvPr>
        </p:nvSpPr>
        <p:spPr/>
        <p:txBody>
          <a:bodyPr/>
          <a:lstStyle/>
          <a:p>
            <a:pPr>
              <a:defRPr/>
            </a:pPr>
            <a:fld id="{6DB1FBA9-0009-47E9-8D28-5B0116D2432D}" type="slidenum">
              <a:rPr lang="en-US" altLang="en-US" smtClean="0"/>
              <a:pPr>
                <a:defRPr/>
              </a:pPr>
              <a:t>696</a:t>
            </a:fld>
            <a:endParaRPr lang="en-US" altLang="en-US"/>
          </a:p>
        </p:txBody>
      </p:sp>
    </p:spTree>
    <p:extLst>
      <p:ext uri="{BB962C8B-B14F-4D97-AF65-F5344CB8AC3E}">
        <p14:creationId xmlns:p14="http://schemas.microsoft.com/office/powerpoint/2010/main" val="2494177442"/>
      </p:ext>
    </p:extLst>
  </p:cSld>
  <p:clrMapOvr>
    <a:masterClrMapping/>
  </p:clrMapOvr>
  <p:transition spd="med"/>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89D79-B3AA-4DAB-BBCD-D6D4A405EE2B}"/>
              </a:ext>
            </a:extLst>
          </p:cNvPr>
          <p:cNvSpPr>
            <a:spLocks noGrp="1"/>
          </p:cNvSpPr>
          <p:nvPr>
            <p:ph type="title"/>
          </p:nvPr>
        </p:nvSpPr>
        <p:spPr/>
        <p:txBody>
          <a:bodyPr/>
          <a:lstStyle/>
          <a:p>
            <a:r>
              <a:rPr lang="en-US" dirty="0"/>
              <a:t>@property(cont)</a:t>
            </a:r>
            <a:endParaRPr lang="en-CA" dirty="0"/>
          </a:p>
        </p:txBody>
      </p:sp>
      <p:sp>
        <p:nvSpPr>
          <p:cNvPr id="3" name="Content Placeholder 2">
            <a:extLst>
              <a:ext uri="{FF2B5EF4-FFF2-40B4-BE49-F238E27FC236}">
                <a16:creationId xmlns:a16="http://schemas.microsoft.com/office/drawing/2014/main" id="{12B82B3B-EDA6-4CEB-95DE-62A6697E7178}"/>
              </a:ext>
            </a:extLst>
          </p:cNvPr>
          <p:cNvSpPr>
            <a:spLocks noGrp="1"/>
          </p:cNvSpPr>
          <p:nvPr>
            <p:ph idx="1"/>
          </p:nvPr>
        </p:nvSpPr>
        <p:spPr/>
        <p:txBody>
          <a:bodyPr/>
          <a:lstStyle/>
          <a:p>
            <a:r>
              <a:rPr lang="en-US" b="1" dirty="0"/>
              <a:t>Looking further into Property</a:t>
            </a:r>
          </a:p>
          <a:p>
            <a:r>
              <a:rPr lang="en-US" dirty="0"/>
              <a:t>In Python, </a:t>
            </a:r>
            <a:r>
              <a:rPr lang="en-US" dirty="0">
                <a:solidFill>
                  <a:srgbClr val="C00000"/>
                </a:solidFill>
              </a:rPr>
              <a:t>property() </a:t>
            </a:r>
            <a:r>
              <a:rPr lang="en-US" dirty="0"/>
              <a:t>is a built-in function that creates and returns a </a:t>
            </a:r>
            <a:r>
              <a:rPr lang="en-US" dirty="0">
                <a:solidFill>
                  <a:srgbClr val="C00000"/>
                </a:solidFill>
              </a:rPr>
              <a:t>property</a:t>
            </a:r>
            <a:r>
              <a:rPr lang="en-US" dirty="0"/>
              <a:t> object</a:t>
            </a:r>
          </a:p>
          <a:p>
            <a:r>
              <a:rPr lang="en-US" dirty="0"/>
              <a:t>The signature of this function is</a:t>
            </a:r>
          </a:p>
          <a:p>
            <a:r>
              <a:rPr lang="en-US" dirty="0">
                <a:solidFill>
                  <a:srgbClr val="C00000"/>
                </a:solidFill>
              </a:rPr>
              <a:t>property(</a:t>
            </a:r>
            <a:r>
              <a:rPr lang="en-US" dirty="0" err="1">
                <a:solidFill>
                  <a:srgbClr val="C00000"/>
                </a:solidFill>
              </a:rPr>
              <a:t>fget</a:t>
            </a:r>
            <a:r>
              <a:rPr lang="en-US" dirty="0">
                <a:solidFill>
                  <a:srgbClr val="C00000"/>
                </a:solidFill>
              </a:rPr>
              <a:t>=None, </a:t>
            </a:r>
            <a:r>
              <a:rPr lang="en-US" dirty="0" err="1">
                <a:solidFill>
                  <a:srgbClr val="C00000"/>
                </a:solidFill>
              </a:rPr>
              <a:t>fset</a:t>
            </a:r>
            <a:r>
              <a:rPr lang="en-US" dirty="0">
                <a:solidFill>
                  <a:srgbClr val="C00000"/>
                </a:solidFill>
              </a:rPr>
              <a:t>=None, </a:t>
            </a:r>
            <a:r>
              <a:rPr lang="en-US" dirty="0" err="1">
                <a:solidFill>
                  <a:srgbClr val="C00000"/>
                </a:solidFill>
              </a:rPr>
              <a:t>fdel</a:t>
            </a:r>
            <a:r>
              <a:rPr lang="en-US" dirty="0">
                <a:solidFill>
                  <a:srgbClr val="C00000"/>
                </a:solidFill>
              </a:rPr>
              <a:t>=None, doc=None)</a:t>
            </a:r>
          </a:p>
          <a:p>
            <a:r>
              <a:rPr lang="en-US" dirty="0"/>
              <a:t>where, </a:t>
            </a:r>
            <a:r>
              <a:rPr lang="en-US" dirty="0" err="1">
                <a:solidFill>
                  <a:srgbClr val="C00000"/>
                </a:solidFill>
              </a:rPr>
              <a:t>fget</a:t>
            </a:r>
            <a:r>
              <a:rPr lang="en-US" dirty="0"/>
              <a:t> is a function to get value of the attribute, </a:t>
            </a:r>
            <a:r>
              <a:rPr lang="en-US" dirty="0" err="1">
                <a:solidFill>
                  <a:srgbClr val="C00000"/>
                </a:solidFill>
              </a:rPr>
              <a:t>fset</a:t>
            </a:r>
            <a:r>
              <a:rPr lang="en-US" dirty="0"/>
              <a:t> is a function to set value of the attribute, </a:t>
            </a:r>
            <a:r>
              <a:rPr lang="en-US" dirty="0" err="1">
                <a:solidFill>
                  <a:srgbClr val="C00000"/>
                </a:solidFill>
              </a:rPr>
              <a:t>fdel</a:t>
            </a:r>
            <a:r>
              <a:rPr lang="en-US" dirty="0"/>
              <a:t> is a function to delete the attribute and doc is a string (like a comment)</a:t>
            </a:r>
          </a:p>
          <a:p>
            <a:r>
              <a:rPr lang="en-US" dirty="0"/>
              <a:t>As seen from the implementation, these function arguments are optional</a:t>
            </a:r>
          </a:p>
          <a:p>
            <a:r>
              <a:rPr lang="en-US" dirty="0"/>
              <a:t>So, a property object can simply be created as follows</a:t>
            </a:r>
          </a:p>
          <a:p>
            <a:endParaRPr lang="en-CA" dirty="0"/>
          </a:p>
        </p:txBody>
      </p:sp>
      <p:sp>
        <p:nvSpPr>
          <p:cNvPr id="4" name="Slide Number Placeholder 3">
            <a:extLst>
              <a:ext uri="{FF2B5EF4-FFF2-40B4-BE49-F238E27FC236}">
                <a16:creationId xmlns:a16="http://schemas.microsoft.com/office/drawing/2014/main" id="{9EE08025-291B-4EB9-BA42-9AD7CCC6DBD2}"/>
              </a:ext>
            </a:extLst>
          </p:cNvPr>
          <p:cNvSpPr>
            <a:spLocks noGrp="1"/>
          </p:cNvSpPr>
          <p:nvPr>
            <p:ph type="sldNum" sz="quarter" idx="10"/>
          </p:nvPr>
        </p:nvSpPr>
        <p:spPr/>
        <p:txBody>
          <a:bodyPr/>
          <a:lstStyle/>
          <a:p>
            <a:pPr>
              <a:defRPr/>
            </a:pPr>
            <a:fld id="{6DB1FBA9-0009-47E9-8D28-5B0116D2432D}" type="slidenum">
              <a:rPr lang="en-US" altLang="en-US" smtClean="0"/>
              <a:pPr>
                <a:defRPr/>
              </a:pPr>
              <a:t>697</a:t>
            </a:fld>
            <a:endParaRPr lang="en-US" altLang="en-US"/>
          </a:p>
        </p:txBody>
      </p:sp>
      <p:pic>
        <p:nvPicPr>
          <p:cNvPr id="6" name="Picture 5">
            <a:extLst>
              <a:ext uri="{FF2B5EF4-FFF2-40B4-BE49-F238E27FC236}">
                <a16:creationId xmlns:a16="http://schemas.microsoft.com/office/drawing/2014/main" id="{8DCCB409-0F7E-4423-BE6D-C52C1EF399D5}"/>
              </a:ext>
            </a:extLst>
          </p:cNvPr>
          <p:cNvPicPr>
            <a:picLocks noChangeAspect="1"/>
          </p:cNvPicPr>
          <p:nvPr/>
        </p:nvPicPr>
        <p:blipFill>
          <a:blip r:embed="rId2"/>
          <a:stretch>
            <a:fillRect/>
          </a:stretch>
        </p:blipFill>
        <p:spPr>
          <a:xfrm>
            <a:off x="381000" y="5029200"/>
            <a:ext cx="7543800" cy="609600"/>
          </a:xfrm>
          <a:prstGeom prst="rect">
            <a:avLst/>
          </a:prstGeom>
        </p:spPr>
      </p:pic>
    </p:spTree>
    <p:extLst>
      <p:ext uri="{BB962C8B-B14F-4D97-AF65-F5344CB8AC3E}">
        <p14:creationId xmlns:p14="http://schemas.microsoft.com/office/powerpoint/2010/main" val="2089635241"/>
      </p:ext>
    </p:extLst>
  </p:cSld>
  <p:clrMapOvr>
    <a:masterClrMapping/>
  </p:clrMapOvr>
  <p:transition spd="med"/>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69BF0-14C3-4A9B-BDDC-567040935FC2}"/>
              </a:ext>
            </a:extLst>
          </p:cNvPr>
          <p:cNvSpPr>
            <a:spLocks noGrp="1"/>
          </p:cNvSpPr>
          <p:nvPr>
            <p:ph type="title"/>
          </p:nvPr>
        </p:nvSpPr>
        <p:spPr/>
        <p:txBody>
          <a:bodyPr/>
          <a:lstStyle/>
          <a:p>
            <a:r>
              <a:rPr lang="en-US" dirty="0"/>
              <a:t>@property(cont)</a:t>
            </a:r>
            <a:endParaRPr lang="en-CA" dirty="0"/>
          </a:p>
        </p:txBody>
      </p:sp>
      <p:sp>
        <p:nvSpPr>
          <p:cNvPr id="3" name="Content Placeholder 2">
            <a:extLst>
              <a:ext uri="{FF2B5EF4-FFF2-40B4-BE49-F238E27FC236}">
                <a16:creationId xmlns:a16="http://schemas.microsoft.com/office/drawing/2014/main" id="{702BD029-6560-4CD2-9595-0B6A5C3C9726}"/>
              </a:ext>
            </a:extLst>
          </p:cNvPr>
          <p:cNvSpPr>
            <a:spLocks noGrp="1"/>
          </p:cNvSpPr>
          <p:nvPr>
            <p:ph idx="1"/>
          </p:nvPr>
        </p:nvSpPr>
        <p:spPr/>
        <p:txBody>
          <a:bodyPr/>
          <a:lstStyle/>
          <a:p>
            <a:r>
              <a:rPr lang="en-US" dirty="0">
                <a:solidFill>
                  <a:srgbClr val="C00000"/>
                </a:solidFill>
                <a:highlight>
                  <a:srgbClr val="FFFF00"/>
                </a:highlight>
              </a:rPr>
              <a:t>A property object has three methods, </a:t>
            </a:r>
            <a:r>
              <a:rPr lang="en-US" b="1" dirty="0">
                <a:solidFill>
                  <a:srgbClr val="C00000"/>
                </a:solidFill>
                <a:highlight>
                  <a:srgbClr val="FFFF00"/>
                </a:highlight>
              </a:rPr>
              <a:t>getter(), setter()</a:t>
            </a:r>
            <a:r>
              <a:rPr lang="en-US" dirty="0">
                <a:solidFill>
                  <a:srgbClr val="C00000"/>
                </a:solidFill>
                <a:highlight>
                  <a:srgbClr val="FFFF00"/>
                </a:highlight>
              </a:rPr>
              <a:t> , and </a:t>
            </a:r>
            <a:r>
              <a:rPr lang="en-US" b="1" dirty="0">
                <a:solidFill>
                  <a:srgbClr val="C00000"/>
                </a:solidFill>
                <a:highlight>
                  <a:srgbClr val="FFFF00"/>
                </a:highlight>
              </a:rPr>
              <a:t>delete()</a:t>
            </a:r>
          </a:p>
          <a:p>
            <a:r>
              <a:rPr lang="en-US" dirty="0">
                <a:highlight>
                  <a:srgbClr val="FFFF00"/>
                </a:highlight>
              </a:rPr>
              <a:t>You can </a:t>
            </a:r>
            <a:r>
              <a:rPr lang="en-US" dirty="0">
                <a:solidFill>
                  <a:srgbClr val="C00000"/>
                </a:solidFill>
                <a:highlight>
                  <a:srgbClr val="FFFF00"/>
                </a:highlight>
              </a:rPr>
              <a:t>specify </a:t>
            </a:r>
            <a:r>
              <a:rPr lang="en-US" b="1" dirty="0" err="1">
                <a:solidFill>
                  <a:srgbClr val="C00000"/>
                </a:solidFill>
                <a:highlight>
                  <a:srgbClr val="FFFF00"/>
                </a:highlight>
              </a:rPr>
              <a:t>fget</a:t>
            </a:r>
            <a:r>
              <a:rPr lang="en-US" dirty="0">
                <a:solidFill>
                  <a:srgbClr val="C00000"/>
                </a:solidFill>
                <a:highlight>
                  <a:srgbClr val="FFFF00"/>
                </a:highlight>
              </a:rPr>
              <a:t>, </a:t>
            </a:r>
            <a:r>
              <a:rPr lang="en-US" b="1" dirty="0" err="1">
                <a:solidFill>
                  <a:srgbClr val="C00000"/>
                </a:solidFill>
                <a:highlight>
                  <a:srgbClr val="FFFF00"/>
                </a:highlight>
              </a:rPr>
              <a:t>fset</a:t>
            </a:r>
            <a:r>
              <a:rPr lang="en-US" dirty="0">
                <a:solidFill>
                  <a:srgbClr val="C00000"/>
                </a:solidFill>
                <a:highlight>
                  <a:srgbClr val="FFFF00"/>
                </a:highlight>
              </a:rPr>
              <a:t> and </a:t>
            </a:r>
            <a:r>
              <a:rPr lang="en-US" b="1" dirty="0" err="1">
                <a:solidFill>
                  <a:srgbClr val="C00000"/>
                </a:solidFill>
                <a:highlight>
                  <a:srgbClr val="FFFF00"/>
                </a:highlight>
              </a:rPr>
              <a:t>fdel</a:t>
            </a:r>
            <a:r>
              <a:rPr lang="en-US" dirty="0">
                <a:solidFill>
                  <a:srgbClr val="C00000"/>
                </a:solidFill>
                <a:highlight>
                  <a:srgbClr val="FFFF00"/>
                </a:highlight>
              </a:rPr>
              <a:t> later</a:t>
            </a:r>
          </a:p>
          <a:p>
            <a:r>
              <a:rPr lang="en-US" dirty="0"/>
              <a:t>The line</a:t>
            </a:r>
          </a:p>
          <a:p>
            <a:r>
              <a:rPr lang="en-US" dirty="0">
                <a:solidFill>
                  <a:srgbClr val="0070C0"/>
                </a:solidFill>
              </a:rPr>
              <a:t>weight = property(</a:t>
            </a:r>
            <a:r>
              <a:rPr lang="en-US" dirty="0" err="1">
                <a:solidFill>
                  <a:srgbClr val="0070C0"/>
                </a:solidFill>
              </a:rPr>
              <a:t>get_weight,set_weight</a:t>
            </a:r>
            <a:r>
              <a:rPr lang="en-US" dirty="0">
                <a:solidFill>
                  <a:srgbClr val="0070C0"/>
                </a:solidFill>
              </a:rPr>
              <a:t>)</a:t>
            </a:r>
          </a:p>
          <a:p>
            <a:r>
              <a:rPr lang="en-US" dirty="0"/>
              <a:t>Could have been written</a:t>
            </a:r>
          </a:p>
          <a:p>
            <a:r>
              <a:rPr lang="en-CA" dirty="0"/>
              <a:t># make empty property</a:t>
            </a:r>
          </a:p>
          <a:p>
            <a:r>
              <a:rPr lang="en-CA" dirty="0">
                <a:solidFill>
                  <a:srgbClr val="0070C0"/>
                </a:solidFill>
              </a:rPr>
              <a:t>weight = property()</a:t>
            </a:r>
          </a:p>
          <a:p>
            <a:r>
              <a:rPr lang="en-CA" dirty="0"/>
              <a:t># assign </a:t>
            </a:r>
            <a:r>
              <a:rPr lang="en-CA" dirty="0" err="1"/>
              <a:t>fget</a:t>
            </a:r>
            <a:endParaRPr lang="en-CA" dirty="0"/>
          </a:p>
          <a:p>
            <a:r>
              <a:rPr lang="en-CA" dirty="0"/>
              <a:t> </a:t>
            </a:r>
            <a:r>
              <a:rPr lang="en-CA" dirty="0">
                <a:solidFill>
                  <a:srgbClr val="0070C0"/>
                </a:solidFill>
              </a:rPr>
              <a:t>weight = </a:t>
            </a:r>
            <a:r>
              <a:rPr lang="en-CA" dirty="0" err="1">
                <a:solidFill>
                  <a:srgbClr val="0070C0"/>
                </a:solidFill>
              </a:rPr>
              <a:t>weight.getter</a:t>
            </a:r>
            <a:r>
              <a:rPr lang="en-CA" dirty="0">
                <a:solidFill>
                  <a:srgbClr val="0070C0"/>
                </a:solidFill>
              </a:rPr>
              <a:t>(</a:t>
            </a:r>
            <a:r>
              <a:rPr lang="en-CA" dirty="0" err="1">
                <a:solidFill>
                  <a:srgbClr val="0070C0"/>
                </a:solidFill>
              </a:rPr>
              <a:t>get_weight</a:t>
            </a:r>
            <a:r>
              <a:rPr lang="en-CA" dirty="0">
                <a:solidFill>
                  <a:srgbClr val="0070C0"/>
                </a:solidFill>
              </a:rPr>
              <a:t>) </a:t>
            </a:r>
          </a:p>
          <a:p>
            <a:r>
              <a:rPr lang="en-CA" dirty="0"/>
              <a:t># assign </a:t>
            </a:r>
            <a:r>
              <a:rPr lang="en-CA" dirty="0" err="1"/>
              <a:t>fset</a:t>
            </a:r>
            <a:r>
              <a:rPr lang="en-CA" dirty="0"/>
              <a:t> </a:t>
            </a:r>
          </a:p>
          <a:p>
            <a:r>
              <a:rPr lang="en-CA" dirty="0">
                <a:solidFill>
                  <a:srgbClr val="0070C0"/>
                </a:solidFill>
              </a:rPr>
              <a:t>weight = </a:t>
            </a:r>
            <a:r>
              <a:rPr lang="en-CA" dirty="0" err="1">
                <a:solidFill>
                  <a:srgbClr val="0070C0"/>
                </a:solidFill>
              </a:rPr>
              <a:t>weight.setter</a:t>
            </a:r>
            <a:r>
              <a:rPr lang="en-CA" dirty="0">
                <a:solidFill>
                  <a:srgbClr val="0070C0"/>
                </a:solidFill>
              </a:rPr>
              <a:t>(</a:t>
            </a:r>
            <a:r>
              <a:rPr lang="en-CA" dirty="0" err="1">
                <a:solidFill>
                  <a:srgbClr val="0070C0"/>
                </a:solidFill>
              </a:rPr>
              <a:t>set_weight</a:t>
            </a:r>
            <a:r>
              <a:rPr lang="en-CA" dirty="0">
                <a:solidFill>
                  <a:srgbClr val="0070C0"/>
                </a:solidFill>
              </a:rPr>
              <a:t>)</a:t>
            </a:r>
          </a:p>
          <a:p>
            <a:r>
              <a:rPr lang="en-US" dirty="0"/>
              <a:t>T</a:t>
            </a:r>
            <a:r>
              <a:rPr lang="en-CA" dirty="0"/>
              <a:t>hey are equivalent</a:t>
            </a:r>
          </a:p>
        </p:txBody>
      </p:sp>
      <p:sp>
        <p:nvSpPr>
          <p:cNvPr id="4" name="Slide Number Placeholder 3">
            <a:extLst>
              <a:ext uri="{FF2B5EF4-FFF2-40B4-BE49-F238E27FC236}">
                <a16:creationId xmlns:a16="http://schemas.microsoft.com/office/drawing/2014/main" id="{5298ABBD-B458-4265-9F3D-963707974DB1}"/>
              </a:ext>
            </a:extLst>
          </p:cNvPr>
          <p:cNvSpPr>
            <a:spLocks noGrp="1"/>
          </p:cNvSpPr>
          <p:nvPr>
            <p:ph type="sldNum" sz="quarter" idx="10"/>
          </p:nvPr>
        </p:nvSpPr>
        <p:spPr/>
        <p:txBody>
          <a:bodyPr/>
          <a:lstStyle/>
          <a:p>
            <a:pPr>
              <a:defRPr/>
            </a:pPr>
            <a:fld id="{6DB1FBA9-0009-47E9-8D28-5B0116D2432D}" type="slidenum">
              <a:rPr lang="en-US" altLang="en-US" smtClean="0"/>
              <a:pPr>
                <a:defRPr/>
              </a:pPr>
              <a:t>698</a:t>
            </a:fld>
            <a:endParaRPr lang="en-US" altLang="en-US"/>
          </a:p>
        </p:txBody>
      </p:sp>
    </p:spTree>
    <p:extLst>
      <p:ext uri="{BB962C8B-B14F-4D97-AF65-F5344CB8AC3E}">
        <p14:creationId xmlns:p14="http://schemas.microsoft.com/office/powerpoint/2010/main" val="2339242860"/>
      </p:ext>
    </p:extLst>
  </p:cSld>
  <p:clrMapOvr>
    <a:masterClrMapping/>
  </p:clrMapOvr>
  <p:transition spd="med"/>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E883E-FDB1-4F92-B676-D15C71C0C9BF}"/>
              </a:ext>
            </a:extLst>
          </p:cNvPr>
          <p:cNvSpPr>
            <a:spLocks noGrp="1"/>
          </p:cNvSpPr>
          <p:nvPr>
            <p:ph type="title"/>
          </p:nvPr>
        </p:nvSpPr>
        <p:spPr/>
        <p:txBody>
          <a:bodyPr/>
          <a:lstStyle/>
          <a:p>
            <a:r>
              <a:rPr lang="en-US" dirty="0"/>
              <a:t>@property</a:t>
            </a:r>
            <a:endParaRPr lang="en-CA" dirty="0"/>
          </a:p>
        </p:txBody>
      </p:sp>
      <p:sp>
        <p:nvSpPr>
          <p:cNvPr id="3" name="Content Placeholder 2">
            <a:extLst>
              <a:ext uri="{FF2B5EF4-FFF2-40B4-BE49-F238E27FC236}">
                <a16:creationId xmlns:a16="http://schemas.microsoft.com/office/drawing/2014/main" id="{AE3A03DF-7C7B-4CF4-9DDC-C92DB26C169D}"/>
              </a:ext>
            </a:extLst>
          </p:cNvPr>
          <p:cNvSpPr>
            <a:spLocks noGrp="1"/>
          </p:cNvSpPr>
          <p:nvPr>
            <p:ph idx="1"/>
          </p:nvPr>
        </p:nvSpPr>
        <p:spPr/>
        <p:txBody>
          <a:bodyPr/>
          <a:lstStyle/>
          <a:p>
            <a:r>
              <a:rPr lang="en-US" dirty="0"/>
              <a:t>Remember our previous tutorial on decorators?</a:t>
            </a:r>
          </a:p>
          <a:p>
            <a:r>
              <a:rPr lang="en-CA" sz="1400" i="1" dirty="0">
                <a:solidFill>
                  <a:srgbClr val="C00000"/>
                </a:solidFill>
              </a:rPr>
              <a:t>class Kilogram:</a:t>
            </a:r>
          </a:p>
          <a:p>
            <a:r>
              <a:rPr lang="en-CA" sz="1400" i="1" dirty="0">
                <a:solidFill>
                  <a:srgbClr val="C00000"/>
                </a:solidFill>
              </a:rPr>
              <a:t>    def __init__(self, weight = 0):</a:t>
            </a:r>
          </a:p>
          <a:p>
            <a:r>
              <a:rPr lang="en-CA" sz="1400" i="1" dirty="0">
                <a:solidFill>
                  <a:srgbClr val="C00000"/>
                </a:solidFill>
              </a:rPr>
              <a:t>        </a:t>
            </a:r>
            <a:r>
              <a:rPr lang="en-CA" sz="1400" i="1" dirty="0" err="1">
                <a:solidFill>
                  <a:srgbClr val="C00000"/>
                </a:solidFill>
              </a:rPr>
              <a:t>self._weight</a:t>
            </a:r>
            <a:r>
              <a:rPr lang="en-CA" sz="1400" i="1" dirty="0">
                <a:solidFill>
                  <a:srgbClr val="C00000"/>
                </a:solidFill>
              </a:rPr>
              <a:t> = weight</a:t>
            </a:r>
          </a:p>
          <a:p>
            <a:endParaRPr lang="en-CA" sz="1400" i="1" dirty="0">
              <a:solidFill>
                <a:srgbClr val="C00000"/>
              </a:solidFill>
            </a:endParaRPr>
          </a:p>
          <a:p>
            <a:r>
              <a:rPr lang="en-CA" sz="1400" i="1" dirty="0">
                <a:solidFill>
                  <a:srgbClr val="C00000"/>
                </a:solidFill>
              </a:rPr>
              <a:t>    def </a:t>
            </a:r>
            <a:r>
              <a:rPr lang="en-CA" sz="1400" i="1" dirty="0" err="1">
                <a:solidFill>
                  <a:srgbClr val="C00000"/>
                </a:solidFill>
              </a:rPr>
              <a:t>to_pound</a:t>
            </a:r>
            <a:r>
              <a:rPr lang="en-CA" sz="1400" i="1" dirty="0">
                <a:solidFill>
                  <a:srgbClr val="C00000"/>
                </a:solidFill>
              </a:rPr>
              <a:t>(self):</a:t>
            </a:r>
          </a:p>
          <a:p>
            <a:r>
              <a:rPr lang="en-CA" sz="1400" i="1" dirty="0">
                <a:solidFill>
                  <a:srgbClr val="C00000"/>
                </a:solidFill>
              </a:rPr>
              <a:t>        return (</a:t>
            </a:r>
            <a:r>
              <a:rPr lang="en-CA" sz="1400" i="1" dirty="0" err="1">
                <a:solidFill>
                  <a:srgbClr val="C00000"/>
                </a:solidFill>
              </a:rPr>
              <a:t>self.weight</a:t>
            </a:r>
            <a:r>
              <a:rPr lang="en-CA" sz="1400" i="1" dirty="0">
                <a:solidFill>
                  <a:srgbClr val="C00000"/>
                </a:solidFill>
              </a:rPr>
              <a:t>* 1000/454)</a:t>
            </a:r>
          </a:p>
          <a:p>
            <a:endParaRPr lang="en-CA" sz="1400" i="1" dirty="0">
              <a:solidFill>
                <a:srgbClr val="C00000"/>
              </a:solidFill>
            </a:endParaRPr>
          </a:p>
          <a:p>
            <a:r>
              <a:rPr lang="en-CA" sz="1400" i="1" dirty="0">
                <a:solidFill>
                  <a:srgbClr val="C00000"/>
                </a:solidFill>
              </a:rPr>
              <a:t>    @property</a:t>
            </a:r>
          </a:p>
          <a:p>
            <a:r>
              <a:rPr lang="en-CA" sz="1400" i="1" dirty="0">
                <a:solidFill>
                  <a:srgbClr val="C00000"/>
                </a:solidFill>
              </a:rPr>
              <a:t>    def weight(self):</a:t>
            </a:r>
          </a:p>
          <a:p>
            <a:r>
              <a:rPr lang="en-CA" sz="1400" i="1" dirty="0">
                <a:solidFill>
                  <a:srgbClr val="C00000"/>
                </a:solidFill>
              </a:rPr>
              <a:t>        print("Getting value")</a:t>
            </a:r>
          </a:p>
          <a:p>
            <a:r>
              <a:rPr lang="en-CA" sz="1400" i="1" dirty="0">
                <a:solidFill>
                  <a:srgbClr val="C00000"/>
                </a:solidFill>
              </a:rPr>
              <a:t>        return </a:t>
            </a:r>
            <a:r>
              <a:rPr lang="en-CA" sz="1400" i="1" dirty="0" err="1">
                <a:solidFill>
                  <a:srgbClr val="C00000"/>
                </a:solidFill>
              </a:rPr>
              <a:t>self._weight</a:t>
            </a:r>
            <a:endParaRPr lang="en-CA" sz="1400" i="1" dirty="0">
              <a:solidFill>
                <a:srgbClr val="C00000"/>
              </a:solidFill>
            </a:endParaRPr>
          </a:p>
          <a:p>
            <a:endParaRPr lang="en-CA" sz="1400" i="1" dirty="0">
              <a:solidFill>
                <a:srgbClr val="C00000"/>
              </a:solidFill>
            </a:endParaRPr>
          </a:p>
          <a:p>
            <a:r>
              <a:rPr lang="en-CA" sz="1400" i="1" dirty="0">
                <a:solidFill>
                  <a:srgbClr val="C00000"/>
                </a:solidFill>
              </a:rPr>
              <a:t>    @weight.setter</a:t>
            </a:r>
          </a:p>
          <a:p>
            <a:r>
              <a:rPr lang="en-CA" sz="1400" i="1" dirty="0">
                <a:solidFill>
                  <a:srgbClr val="C00000"/>
                </a:solidFill>
              </a:rPr>
              <a:t>    def weight(self, value):</a:t>
            </a:r>
          </a:p>
          <a:p>
            <a:r>
              <a:rPr lang="en-CA" sz="1400" i="1" dirty="0">
                <a:solidFill>
                  <a:srgbClr val="C00000"/>
                </a:solidFill>
              </a:rPr>
              <a:t>        if value &lt; 0:</a:t>
            </a:r>
          </a:p>
          <a:p>
            <a:r>
              <a:rPr lang="en-CA" sz="1400" i="1" dirty="0">
                <a:solidFill>
                  <a:srgbClr val="C00000"/>
                </a:solidFill>
              </a:rPr>
              <a:t>            raise </a:t>
            </a:r>
            <a:r>
              <a:rPr lang="en-CA" sz="1400" i="1" dirty="0" err="1">
                <a:solidFill>
                  <a:srgbClr val="C00000"/>
                </a:solidFill>
              </a:rPr>
              <a:t>ValueError</a:t>
            </a:r>
            <a:r>
              <a:rPr lang="en-CA" sz="1400" i="1" dirty="0">
                <a:solidFill>
                  <a:srgbClr val="C00000"/>
                </a:solidFill>
              </a:rPr>
              <a:t>("Weight below 0 is not possible")</a:t>
            </a:r>
          </a:p>
          <a:p>
            <a:r>
              <a:rPr lang="en-CA" sz="1400" i="1" dirty="0">
                <a:solidFill>
                  <a:srgbClr val="C00000"/>
                </a:solidFill>
              </a:rPr>
              <a:t>        print("Setting value")</a:t>
            </a:r>
          </a:p>
          <a:p>
            <a:r>
              <a:rPr lang="en-CA" sz="1400" i="1" dirty="0">
                <a:solidFill>
                  <a:srgbClr val="C00000"/>
                </a:solidFill>
              </a:rPr>
              <a:t>        </a:t>
            </a:r>
            <a:r>
              <a:rPr lang="en-CA" sz="1400" i="1" dirty="0" err="1">
                <a:solidFill>
                  <a:srgbClr val="C00000"/>
                </a:solidFill>
              </a:rPr>
              <a:t>self._weight</a:t>
            </a:r>
            <a:r>
              <a:rPr lang="en-CA" sz="1400" i="1" dirty="0">
                <a:solidFill>
                  <a:srgbClr val="C00000"/>
                </a:solidFill>
              </a:rPr>
              <a:t> = value</a:t>
            </a:r>
          </a:p>
          <a:p>
            <a:endParaRPr lang="en-CA" sz="1400" i="1" dirty="0">
              <a:solidFill>
                <a:srgbClr val="C00000"/>
              </a:solidFill>
            </a:endParaRPr>
          </a:p>
        </p:txBody>
      </p:sp>
      <p:sp>
        <p:nvSpPr>
          <p:cNvPr id="4" name="Slide Number Placeholder 3">
            <a:extLst>
              <a:ext uri="{FF2B5EF4-FFF2-40B4-BE49-F238E27FC236}">
                <a16:creationId xmlns:a16="http://schemas.microsoft.com/office/drawing/2014/main" id="{165D3F0A-414A-4D7A-9E69-45D75D7212D9}"/>
              </a:ext>
            </a:extLst>
          </p:cNvPr>
          <p:cNvSpPr>
            <a:spLocks noGrp="1"/>
          </p:cNvSpPr>
          <p:nvPr>
            <p:ph type="sldNum" sz="quarter" idx="10"/>
          </p:nvPr>
        </p:nvSpPr>
        <p:spPr/>
        <p:txBody>
          <a:bodyPr/>
          <a:lstStyle/>
          <a:p>
            <a:pPr>
              <a:defRPr/>
            </a:pPr>
            <a:fld id="{6DB1FBA9-0009-47E9-8D28-5B0116D2432D}" type="slidenum">
              <a:rPr lang="en-US" altLang="en-US" smtClean="0"/>
              <a:pPr>
                <a:defRPr/>
              </a:pPr>
              <a:t>699</a:t>
            </a:fld>
            <a:endParaRPr lang="en-US" altLang="en-US"/>
          </a:p>
        </p:txBody>
      </p:sp>
    </p:spTree>
    <p:extLst>
      <p:ext uri="{BB962C8B-B14F-4D97-AF65-F5344CB8AC3E}">
        <p14:creationId xmlns:p14="http://schemas.microsoft.com/office/powerpoint/2010/main" val="351901059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CBDD0-E315-4718-B8AE-88D06B2DA32E}"/>
              </a:ext>
            </a:extLst>
          </p:cNvPr>
          <p:cNvSpPr>
            <a:spLocks noGrp="1"/>
          </p:cNvSpPr>
          <p:nvPr>
            <p:ph type="title"/>
          </p:nvPr>
        </p:nvSpPr>
        <p:spPr/>
        <p:txBody>
          <a:bodyPr/>
          <a:lstStyle/>
          <a:p>
            <a:r>
              <a:rPr lang="en-CA" dirty="0"/>
              <a:t>History of Python(cont)</a:t>
            </a:r>
          </a:p>
        </p:txBody>
      </p:sp>
      <p:sp>
        <p:nvSpPr>
          <p:cNvPr id="3" name="Content Placeholder 2">
            <a:extLst>
              <a:ext uri="{FF2B5EF4-FFF2-40B4-BE49-F238E27FC236}">
                <a16:creationId xmlns:a16="http://schemas.microsoft.com/office/drawing/2014/main" id="{B6DEB96C-2601-4AE6-9597-0AE8B509ADB4}"/>
              </a:ext>
            </a:extLst>
          </p:cNvPr>
          <p:cNvSpPr>
            <a:spLocks noGrp="1"/>
          </p:cNvSpPr>
          <p:nvPr>
            <p:ph idx="1"/>
          </p:nvPr>
        </p:nvSpPr>
        <p:spPr/>
        <p:txBody>
          <a:bodyPr/>
          <a:lstStyle/>
          <a:p>
            <a:r>
              <a:rPr lang="en-US" dirty="0"/>
              <a:t>Just in case you're wondering how the language got its name, well it's not from those dangerous reptiles</a:t>
            </a:r>
          </a:p>
          <a:p>
            <a:r>
              <a:rPr lang="en-US" dirty="0"/>
              <a:t>Python </a:t>
            </a:r>
            <a:r>
              <a:rPr lang="en-US" dirty="0">
                <a:solidFill>
                  <a:srgbClr val="C00000"/>
                </a:solidFill>
              </a:rPr>
              <a:t>actually got </a:t>
            </a:r>
            <a:r>
              <a:rPr lang="en-US" dirty="0"/>
              <a:t>is name from a BBC comedy series from the seventies "Monty Python's Flying Circus“</a:t>
            </a:r>
          </a:p>
          <a:p>
            <a:r>
              <a:rPr lang="en-US" dirty="0"/>
              <a:t>The designer needed a name that was short, unique, and slightly mysterious</a:t>
            </a:r>
          </a:p>
          <a:p>
            <a:r>
              <a:rPr lang="en-US" dirty="0"/>
              <a:t>Since he was a fan of the show, he thought this name was great</a:t>
            </a:r>
          </a:p>
          <a:p>
            <a:r>
              <a:rPr lang="en-CA" dirty="0"/>
              <a:t>Guido Van Rossum</a:t>
            </a:r>
          </a:p>
        </p:txBody>
      </p:sp>
      <p:sp>
        <p:nvSpPr>
          <p:cNvPr id="4" name="Slide Number Placeholder 3">
            <a:extLst>
              <a:ext uri="{FF2B5EF4-FFF2-40B4-BE49-F238E27FC236}">
                <a16:creationId xmlns:a16="http://schemas.microsoft.com/office/drawing/2014/main" id="{BA31DF22-1296-46BA-A068-6E18C54E73A0}"/>
              </a:ext>
            </a:extLst>
          </p:cNvPr>
          <p:cNvSpPr>
            <a:spLocks noGrp="1"/>
          </p:cNvSpPr>
          <p:nvPr>
            <p:ph type="sldNum" sz="quarter" idx="10"/>
          </p:nvPr>
        </p:nvSpPr>
        <p:spPr/>
        <p:txBody>
          <a:bodyPr/>
          <a:lstStyle/>
          <a:p>
            <a:pPr>
              <a:defRPr/>
            </a:pPr>
            <a:fld id="{6DB1FBA9-0009-47E9-8D28-5B0116D2432D}" type="slidenum">
              <a:rPr lang="en-US" altLang="en-US" smtClean="0"/>
              <a:pPr>
                <a:defRPr/>
              </a:pPr>
              <a:t>7</a:t>
            </a:fld>
            <a:endParaRPr lang="en-US" altLang="en-US"/>
          </a:p>
        </p:txBody>
      </p:sp>
      <p:pic>
        <p:nvPicPr>
          <p:cNvPr id="6" name="Picture 5">
            <a:extLst>
              <a:ext uri="{FF2B5EF4-FFF2-40B4-BE49-F238E27FC236}">
                <a16:creationId xmlns:a16="http://schemas.microsoft.com/office/drawing/2014/main" id="{49A5460E-5748-463D-B45E-2C47C2E85A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3886200"/>
            <a:ext cx="2971800" cy="2514600"/>
          </a:xfrm>
          <a:prstGeom prst="rect">
            <a:avLst/>
          </a:prstGeom>
        </p:spPr>
      </p:pic>
    </p:spTree>
    <p:extLst>
      <p:ext uri="{BB962C8B-B14F-4D97-AF65-F5344CB8AC3E}">
        <p14:creationId xmlns:p14="http://schemas.microsoft.com/office/powerpoint/2010/main" val="3315028211"/>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93A62-99D5-4B20-8A14-3A5C986C5D19}"/>
              </a:ext>
            </a:extLst>
          </p:cNvPr>
          <p:cNvSpPr>
            <a:spLocks noGrp="1"/>
          </p:cNvSpPr>
          <p:nvPr>
            <p:ph type="title"/>
          </p:nvPr>
        </p:nvSpPr>
        <p:spPr/>
        <p:txBody>
          <a:bodyPr/>
          <a:lstStyle/>
          <a:p>
            <a:r>
              <a:rPr lang="en-CA" dirty="0"/>
              <a:t>Strings(cont)</a:t>
            </a:r>
          </a:p>
        </p:txBody>
      </p:sp>
      <p:sp>
        <p:nvSpPr>
          <p:cNvPr id="3" name="Content Placeholder 2">
            <a:extLst>
              <a:ext uri="{FF2B5EF4-FFF2-40B4-BE49-F238E27FC236}">
                <a16:creationId xmlns:a16="http://schemas.microsoft.com/office/drawing/2014/main" id="{CAD943C2-5489-4B06-A3F1-8AD63185EB85}"/>
              </a:ext>
            </a:extLst>
          </p:cNvPr>
          <p:cNvSpPr>
            <a:spLocks noGrp="1"/>
          </p:cNvSpPr>
          <p:nvPr>
            <p:ph idx="1"/>
          </p:nvPr>
        </p:nvSpPr>
        <p:spPr/>
        <p:txBody>
          <a:bodyPr/>
          <a:lstStyle/>
          <a:p>
            <a:r>
              <a:rPr lang="en-CA" dirty="0">
                <a:solidFill>
                  <a:srgbClr val="C00000"/>
                </a:solidFill>
              </a:rPr>
              <a:t>hello ' * 2 returns 'hello </a:t>
            </a:r>
            <a:r>
              <a:rPr lang="en-CA" dirty="0" err="1">
                <a:solidFill>
                  <a:srgbClr val="C00000"/>
                </a:solidFill>
              </a:rPr>
              <a:t>hello</a:t>
            </a:r>
            <a:r>
              <a:rPr lang="en-CA" dirty="0">
                <a:solidFill>
                  <a:srgbClr val="C00000"/>
                </a:solidFill>
              </a:rPr>
              <a:t> ‘</a:t>
            </a:r>
          </a:p>
          <a:p>
            <a:r>
              <a:rPr lang="en-CA" dirty="0">
                <a:solidFill>
                  <a:srgbClr val="C00000"/>
                </a:solidFill>
              </a:rPr>
              <a:t>30 * '-’ returns '------------------------------’</a:t>
            </a:r>
          </a:p>
          <a:p>
            <a:r>
              <a:rPr lang="en-US" dirty="0"/>
              <a:t>Multiplying a string </a:t>
            </a:r>
            <a:r>
              <a:rPr lang="en-US" dirty="0">
                <a:solidFill>
                  <a:srgbClr val="C00000"/>
                </a:solidFill>
              </a:rPr>
              <a:t>s</a:t>
            </a:r>
            <a:r>
              <a:rPr lang="en-US" dirty="0"/>
              <a:t> by an integer </a:t>
            </a:r>
            <a:r>
              <a:rPr lang="en-US" dirty="0">
                <a:solidFill>
                  <a:srgbClr val="C00000"/>
                </a:solidFill>
              </a:rPr>
              <a:t>k</a:t>
            </a:r>
            <a:r>
              <a:rPr lang="en-US" dirty="0"/>
              <a:t> gives us a string obtained by concatenating </a:t>
            </a:r>
            <a:r>
              <a:rPr lang="en-US" dirty="0">
                <a:solidFill>
                  <a:srgbClr val="C00000"/>
                </a:solidFill>
              </a:rPr>
              <a:t>k</a:t>
            </a:r>
            <a:r>
              <a:rPr lang="en-US" dirty="0"/>
              <a:t> copies of string </a:t>
            </a:r>
            <a:r>
              <a:rPr lang="en-US" dirty="0">
                <a:solidFill>
                  <a:srgbClr val="C00000"/>
                </a:solidFill>
              </a:rPr>
              <a:t>s</a:t>
            </a:r>
          </a:p>
          <a:p>
            <a:r>
              <a:rPr lang="en-US" dirty="0"/>
              <a:t>Note how we easily obtained a line (useful for presenting your simple text output, say) by multiplying string '-' 30 times.</a:t>
            </a:r>
            <a:endParaRPr lang="en-CA" dirty="0"/>
          </a:p>
          <a:p>
            <a:r>
              <a:rPr lang="en-CA" dirty="0"/>
              <a:t>Another useful operator is the ‘</a:t>
            </a:r>
            <a:r>
              <a:rPr lang="en-CA" b="1" dirty="0">
                <a:solidFill>
                  <a:srgbClr val="C00000"/>
                </a:solidFill>
              </a:rPr>
              <a:t>in</a:t>
            </a:r>
            <a:r>
              <a:rPr lang="en-CA" dirty="0"/>
              <a:t>’ operator</a:t>
            </a:r>
          </a:p>
          <a:p>
            <a:r>
              <a:rPr lang="en-US" dirty="0"/>
              <a:t>With the in operator, we can check whether a character appears in a string</a:t>
            </a:r>
          </a:p>
          <a:p>
            <a:r>
              <a:rPr lang="en-US" dirty="0"/>
              <a:t> </a:t>
            </a:r>
            <a:r>
              <a:rPr lang="en-US" dirty="0">
                <a:solidFill>
                  <a:srgbClr val="C00000"/>
                </a:solidFill>
              </a:rPr>
              <a:t>s = 'hello’ </a:t>
            </a:r>
          </a:p>
          <a:p>
            <a:r>
              <a:rPr lang="en-US" dirty="0">
                <a:solidFill>
                  <a:srgbClr val="C00000"/>
                </a:solidFill>
              </a:rPr>
              <a:t>'h' in s returns True </a:t>
            </a:r>
          </a:p>
          <a:p>
            <a:r>
              <a:rPr lang="en-US" dirty="0">
                <a:solidFill>
                  <a:srgbClr val="C00000"/>
                </a:solidFill>
              </a:rPr>
              <a:t>'g' in s returns False</a:t>
            </a:r>
          </a:p>
          <a:p>
            <a:r>
              <a:rPr lang="en-US" dirty="0">
                <a:solidFill>
                  <a:srgbClr val="C00000"/>
                </a:solidFill>
              </a:rPr>
              <a:t>‘car’ in ‘</a:t>
            </a:r>
            <a:r>
              <a:rPr lang="en-US" dirty="0" err="1">
                <a:solidFill>
                  <a:srgbClr val="C00000"/>
                </a:solidFill>
              </a:rPr>
              <a:t>carmichael</a:t>
            </a:r>
            <a:r>
              <a:rPr lang="en-US" dirty="0">
                <a:solidFill>
                  <a:srgbClr val="C00000"/>
                </a:solidFill>
              </a:rPr>
              <a:t>’ returns True</a:t>
            </a:r>
          </a:p>
          <a:p>
            <a:r>
              <a:rPr lang="en-US" dirty="0">
                <a:solidFill>
                  <a:srgbClr val="C00000"/>
                </a:solidFill>
              </a:rPr>
              <a:t>Class Question </a:t>
            </a:r>
            <a:r>
              <a:rPr lang="en-US" dirty="0"/>
              <a:t>: What about ‘Car’ in ‘Carmichael’? What is returned?</a:t>
            </a:r>
            <a:endParaRPr lang="en-CA" dirty="0"/>
          </a:p>
        </p:txBody>
      </p:sp>
      <p:sp>
        <p:nvSpPr>
          <p:cNvPr id="4" name="Slide Number Placeholder 3">
            <a:extLst>
              <a:ext uri="{FF2B5EF4-FFF2-40B4-BE49-F238E27FC236}">
                <a16:creationId xmlns:a16="http://schemas.microsoft.com/office/drawing/2014/main" id="{4F9AE7BF-0C4A-450B-92D7-793D39098C96}"/>
              </a:ext>
            </a:extLst>
          </p:cNvPr>
          <p:cNvSpPr>
            <a:spLocks noGrp="1"/>
          </p:cNvSpPr>
          <p:nvPr>
            <p:ph type="sldNum" sz="quarter" idx="10"/>
          </p:nvPr>
        </p:nvSpPr>
        <p:spPr/>
        <p:txBody>
          <a:bodyPr/>
          <a:lstStyle/>
          <a:p>
            <a:pPr>
              <a:defRPr/>
            </a:pPr>
            <a:fld id="{6DB1FBA9-0009-47E9-8D28-5B0116D2432D}" type="slidenum">
              <a:rPr lang="en-US" altLang="en-US" smtClean="0"/>
              <a:pPr>
                <a:defRPr/>
              </a:pPr>
              <a:t>70</a:t>
            </a:fld>
            <a:endParaRPr lang="en-US" altLang="en-US"/>
          </a:p>
        </p:txBody>
      </p:sp>
    </p:spTree>
    <p:extLst>
      <p:ext uri="{BB962C8B-B14F-4D97-AF65-F5344CB8AC3E}">
        <p14:creationId xmlns:p14="http://schemas.microsoft.com/office/powerpoint/2010/main" val="3040354025"/>
      </p:ext>
    </p:extLst>
  </p:cSld>
  <p:clrMapOvr>
    <a:masterClrMapping/>
  </p:clrMapOvr>
  <p:transition spd="med"/>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F8501-D2D2-43E6-BC30-E461D2587798}"/>
              </a:ext>
            </a:extLst>
          </p:cNvPr>
          <p:cNvSpPr>
            <a:spLocks noGrp="1"/>
          </p:cNvSpPr>
          <p:nvPr>
            <p:ph type="title"/>
          </p:nvPr>
        </p:nvSpPr>
        <p:spPr/>
        <p:txBody>
          <a:bodyPr/>
          <a:lstStyle/>
          <a:p>
            <a:r>
              <a:rPr lang="en-US" dirty="0"/>
              <a:t>@property</a:t>
            </a:r>
          </a:p>
        </p:txBody>
      </p:sp>
      <p:pic>
        <p:nvPicPr>
          <p:cNvPr id="5" name="Content Placeholder 4">
            <a:extLst>
              <a:ext uri="{FF2B5EF4-FFF2-40B4-BE49-F238E27FC236}">
                <a16:creationId xmlns:a16="http://schemas.microsoft.com/office/drawing/2014/main" id="{C1FB34C0-BD51-4655-932C-9C2809F5A391}"/>
              </a:ext>
            </a:extLst>
          </p:cNvPr>
          <p:cNvPicPr>
            <a:picLocks noGrp="1" noChangeAspect="1"/>
          </p:cNvPicPr>
          <p:nvPr>
            <p:ph idx="1"/>
          </p:nvPr>
        </p:nvPicPr>
        <p:blipFill>
          <a:blip r:embed="rId2"/>
          <a:stretch>
            <a:fillRect/>
          </a:stretch>
        </p:blipFill>
        <p:spPr>
          <a:xfrm>
            <a:off x="1027878" y="1066800"/>
            <a:ext cx="7088243" cy="5562600"/>
          </a:xfrm>
          <a:prstGeom prst="rect">
            <a:avLst/>
          </a:prstGeom>
        </p:spPr>
      </p:pic>
      <p:sp>
        <p:nvSpPr>
          <p:cNvPr id="4" name="Slide Number Placeholder 3">
            <a:extLst>
              <a:ext uri="{FF2B5EF4-FFF2-40B4-BE49-F238E27FC236}">
                <a16:creationId xmlns:a16="http://schemas.microsoft.com/office/drawing/2014/main" id="{E5C88A63-F6B8-43E1-932D-21B8CBCA5A79}"/>
              </a:ext>
            </a:extLst>
          </p:cNvPr>
          <p:cNvSpPr>
            <a:spLocks noGrp="1"/>
          </p:cNvSpPr>
          <p:nvPr>
            <p:ph type="sldNum" sz="quarter" idx="10"/>
          </p:nvPr>
        </p:nvSpPr>
        <p:spPr/>
        <p:txBody>
          <a:bodyPr/>
          <a:lstStyle/>
          <a:p>
            <a:pPr>
              <a:defRPr/>
            </a:pPr>
            <a:fld id="{6DB1FBA9-0009-47E9-8D28-5B0116D2432D}" type="slidenum">
              <a:rPr lang="en-US" altLang="en-US" smtClean="0"/>
              <a:pPr>
                <a:defRPr/>
              </a:pPr>
              <a:t>700</a:t>
            </a:fld>
            <a:endParaRPr lang="en-US" altLang="en-US"/>
          </a:p>
        </p:txBody>
      </p:sp>
    </p:spTree>
    <p:extLst>
      <p:ext uri="{BB962C8B-B14F-4D97-AF65-F5344CB8AC3E}">
        <p14:creationId xmlns:p14="http://schemas.microsoft.com/office/powerpoint/2010/main" val="2607823907"/>
      </p:ext>
    </p:extLst>
  </p:cSld>
  <p:clrMapOvr>
    <a:masterClrMapping/>
  </p:clrMapOvr>
  <p:transition spd="med"/>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FD34A-7E9A-4E7A-9F90-8F87D7B33C95}"/>
              </a:ext>
            </a:extLst>
          </p:cNvPr>
          <p:cNvSpPr>
            <a:spLocks noGrp="1"/>
          </p:cNvSpPr>
          <p:nvPr>
            <p:ph type="title"/>
          </p:nvPr>
        </p:nvSpPr>
        <p:spPr/>
        <p:txBody>
          <a:bodyPr/>
          <a:lstStyle/>
          <a:p>
            <a:r>
              <a:rPr lang="en-US" dirty="0"/>
              <a:t>Quiz 18</a:t>
            </a:r>
          </a:p>
        </p:txBody>
      </p:sp>
      <p:pic>
        <p:nvPicPr>
          <p:cNvPr id="6" name="Content Placeholder 5" descr="A close up of a sign&#10;&#10;Description automatically generated">
            <a:extLst>
              <a:ext uri="{FF2B5EF4-FFF2-40B4-BE49-F238E27FC236}">
                <a16:creationId xmlns:a16="http://schemas.microsoft.com/office/drawing/2014/main" id="{6E196971-4948-47BD-B19A-24C4D5AAC0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9800" y="1600200"/>
            <a:ext cx="4495800" cy="4495800"/>
          </a:xfrm>
        </p:spPr>
      </p:pic>
      <p:sp>
        <p:nvSpPr>
          <p:cNvPr id="4" name="Slide Number Placeholder 3">
            <a:extLst>
              <a:ext uri="{FF2B5EF4-FFF2-40B4-BE49-F238E27FC236}">
                <a16:creationId xmlns:a16="http://schemas.microsoft.com/office/drawing/2014/main" id="{2D3B07E5-A1B8-4A46-941A-0118F67FFFA1}"/>
              </a:ext>
            </a:extLst>
          </p:cNvPr>
          <p:cNvSpPr>
            <a:spLocks noGrp="1"/>
          </p:cNvSpPr>
          <p:nvPr>
            <p:ph type="sldNum" sz="quarter" idx="10"/>
          </p:nvPr>
        </p:nvSpPr>
        <p:spPr/>
        <p:txBody>
          <a:bodyPr/>
          <a:lstStyle/>
          <a:p>
            <a:pPr>
              <a:defRPr/>
            </a:pPr>
            <a:fld id="{6DB1FBA9-0009-47E9-8D28-5B0116D2432D}" type="slidenum">
              <a:rPr lang="en-US" altLang="en-US" smtClean="0"/>
              <a:pPr>
                <a:defRPr/>
              </a:pPr>
              <a:t>701</a:t>
            </a:fld>
            <a:endParaRPr lang="en-US" altLang="en-US"/>
          </a:p>
        </p:txBody>
      </p:sp>
    </p:spTree>
    <p:extLst>
      <p:ext uri="{BB962C8B-B14F-4D97-AF65-F5344CB8AC3E}">
        <p14:creationId xmlns:p14="http://schemas.microsoft.com/office/powerpoint/2010/main" val="2247874942"/>
      </p:ext>
    </p:extLst>
  </p:cSld>
  <p:clrMapOvr>
    <a:masterClrMapping/>
  </p:clrMapOvr>
  <p:transition spd="med"/>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CFEB3-7C52-483C-9988-15A53002A998}"/>
              </a:ext>
            </a:extLst>
          </p:cNvPr>
          <p:cNvSpPr>
            <a:spLocks noGrp="1"/>
          </p:cNvSpPr>
          <p:nvPr>
            <p:ph type="title"/>
          </p:nvPr>
        </p:nvSpPr>
        <p:spPr/>
        <p:txBody>
          <a:bodyPr/>
          <a:lstStyle/>
          <a:p>
            <a:r>
              <a:rPr lang="en-US" dirty="0"/>
              <a:t>Quiz 18</a:t>
            </a:r>
          </a:p>
        </p:txBody>
      </p:sp>
      <p:sp>
        <p:nvSpPr>
          <p:cNvPr id="3" name="Content Placeholder 2">
            <a:extLst>
              <a:ext uri="{FF2B5EF4-FFF2-40B4-BE49-F238E27FC236}">
                <a16:creationId xmlns:a16="http://schemas.microsoft.com/office/drawing/2014/main" id="{FBDEB5FA-358E-4750-AD0C-01F6D46D2E82}"/>
              </a:ext>
            </a:extLst>
          </p:cNvPr>
          <p:cNvSpPr>
            <a:spLocks noGrp="1"/>
          </p:cNvSpPr>
          <p:nvPr>
            <p:ph idx="1"/>
          </p:nvPr>
        </p:nvSpPr>
        <p:spPr/>
        <p:txBody>
          <a:bodyPr/>
          <a:lstStyle/>
          <a:p>
            <a:r>
              <a:rPr lang="en-US" b="1" dirty="0"/>
              <a:t>1. Methods of a class that provide access to private members of the class are called as </a:t>
            </a:r>
            <a:r>
              <a:rPr lang="en-US" b="1" dirty="0">
                <a:solidFill>
                  <a:srgbClr val="C00000"/>
                </a:solidFill>
              </a:rPr>
              <a:t>______</a:t>
            </a:r>
            <a:r>
              <a:rPr lang="en-US" b="1" dirty="0"/>
              <a:t> and </a:t>
            </a:r>
            <a:r>
              <a:rPr lang="en-US" b="1" dirty="0">
                <a:solidFill>
                  <a:srgbClr val="C00000"/>
                </a:solidFill>
              </a:rPr>
              <a:t>______</a:t>
            </a:r>
          </a:p>
          <a:p>
            <a:endParaRPr lang="en-US" dirty="0"/>
          </a:p>
          <a:p>
            <a:r>
              <a:rPr lang="en-US" dirty="0"/>
              <a:t>A getters/setters</a:t>
            </a:r>
          </a:p>
          <a:p>
            <a:r>
              <a:rPr lang="en-US" dirty="0"/>
              <a:t>B __</a:t>
            </a:r>
            <a:r>
              <a:rPr lang="en-US" dirty="0" err="1"/>
              <a:t>repr</a:t>
            </a:r>
            <a:r>
              <a:rPr lang="en-US" dirty="0"/>
              <a:t>__/__str__</a:t>
            </a:r>
          </a:p>
          <a:p>
            <a:r>
              <a:rPr lang="en-US" dirty="0"/>
              <a:t>C user-defined functions/in-built functions</a:t>
            </a:r>
          </a:p>
          <a:p>
            <a:r>
              <a:rPr lang="en-US" dirty="0"/>
              <a:t>D __init__/__del__</a:t>
            </a:r>
          </a:p>
          <a:p>
            <a:r>
              <a:rPr lang="en-US" dirty="0"/>
              <a:t>E None of the above</a:t>
            </a:r>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88270D26-61E2-4358-A041-C010FE3A6D80}"/>
              </a:ext>
            </a:extLst>
          </p:cNvPr>
          <p:cNvSpPr>
            <a:spLocks noGrp="1"/>
          </p:cNvSpPr>
          <p:nvPr>
            <p:ph type="sldNum" sz="quarter" idx="10"/>
          </p:nvPr>
        </p:nvSpPr>
        <p:spPr/>
        <p:txBody>
          <a:bodyPr/>
          <a:lstStyle/>
          <a:p>
            <a:pPr>
              <a:defRPr/>
            </a:pPr>
            <a:fld id="{6DB1FBA9-0009-47E9-8D28-5B0116D2432D}" type="slidenum">
              <a:rPr lang="en-US" altLang="en-US" smtClean="0"/>
              <a:pPr>
                <a:defRPr/>
              </a:pPr>
              <a:t>702</a:t>
            </a:fld>
            <a:endParaRPr lang="en-US" altLang="en-US"/>
          </a:p>
        </p:txBody>
      </p:sp>
    </p:spTree>
    <p:extLst>
      <p:ext uri="{BB962C8B-B14F-4D97-AF65-F5344CB8AC3E}">
        <p14:creationId xmlns:p14="http://schemas.microsoft.com/office/powerpoint/2010/main" val="1962281500"/>
      </p:ext>
    </p:extLst>
  </p:cSld>
  <p:clrMapOvr>
    <a:masterClrMapping/>
  </p:clrMapOvr>
  <p:transition spd="med"/>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8744C-0F26-4D89-9C91-5099F20085ED}"/>
              </a:ext>
            </a:extLst>
          </p:cNvPr>
          <p:cNvSpPr>
            <a:spLocks noGrp="1"/>
          </p:cNvSpPr>
          <p:nvPr>
            <p:ph type="title"/>
          </p:nvPr>
        </p:nvSpPr>
        <p:spPr/>
        <p:txBody>
          <a:bodyPr/>
          <a:lstStyle/>
          <a:p>
            <a:r>
              <a:rPr lang="en-US" dirty="0"/>
              <a:t>Quiz 18</a:t>
            </a:r>
          </a:p>
        </p:txBody>
      </p:sp>
      <p:sp>
        <p:nvSpPr>
          <p:cNvPr id="3" name="Content Placeholder 2">
            <a:extLst>
              <a:ext uri="{FF2B5EF4-FFF2-40B4-BE49-F238E27FC236}">
                <a16:creationId xmlns:a16="http://schemas.microsoft.com/office/drawing/2014/main" id="{0E1E5C0C-2B2E-4A2F-A404-8065521A07E5}"/>
              </a:ext>
            </a:extLst>
          </p:cNvPr>
          <p:cNvSpPr>
            <a:spLocks noGrp="1"/>
          </p:cNvSpPr>
          <p:nvPr>
            <p:ph idx="1"/>
          </p:nvPr>
        </p:nvSpPr>
        <p:spPr/>
        <p:txBody>
          <a:bodyPr/>
          <a:lstStyle/>
          <a:p>
            <a:r>
              <a:rPr lang="en-US" b="1" dirty="0"/>
              <a:t>2. Which of these is a private data field?</a:t>
            </a:r>
          </a:p>
          <a:p>
            <a:r>
              <a:rPr lang="en-US" i="1" dirty="0">
                <a:solidFill>
                  <a:srgbClr val="C00000"/>
                </a:solidFill>
              </a:rPr>
              <a:t>def Demo:</a:t>
            </a:r>
          </a:p>
          <a:p>
            <a:r>
              <a:rPr lang="en-US" i="1" dirty="0">
                <a:solidFill>
                  <a:srgbClr val="C00000"/>
                </a:solidFill>
              </a:rPr>
              <a:t>def __init__(self):</a:t>
            </a:r>
          </a:p>
          <a:p>
            <a:r>
              <a:rPr lang="en-US" i="1" dirty="0">
                <a:solidFill>
                  <a:srgbClr val="C00000"/>
                </a:solidFill>
              </a:rPr>
              <a:t>    __a = 1</a:t>
            </a:r>
          </a:p>
          <a:p>
            <a:r>
              <a:rPr lang="en-US" i="1" dirty="0">
                <a:solidFill>
                  <a:srgbClr val="C00000"/>
                </a:solidFill>
              </a:rPr>
              <a:t>    </a:t>
            </a:r>
            <a:r>
              <a:rPr lang="en-US" i="1" dirty="0" err="1">
                <a:solidFill>
                  <a:srgbClr val="C00000"/>
                </a:solidFill>
              </a:rPr>
              <a:t>self.__b</a:t>
            </a:r>
            <a:r>
              <a:rPr lang="en-US" i="1" dirty="0">
                <a:solidFill>
                  <a:srgbClr val="C00000"/>
                </a:solidFill>
              </a:rPr>
              <a:t> = 1</a:t>
            </a:r>
          </a:p>
          <a:p>
            <a:r>
              <a:rPr lang="en-US" i="1" dirty="0">
                <a:solidFill>
                  <a:srgbClr val="C00000"/>
                </a:solidFill>
              </a:rPr>
              <a:t>    </a:t>
            </a:r>
            <a:r>
              <a:rPr lang="en-US" i="1" dirty="0" err="1">
                <a:solidFill>
                  <a:srgbClr val="C00000"/>
                </a:solidFill>
              </a:rPr>
              <a:t>self.__c</a:t>
            </a:r>
            <a:r>
              <a:rPr lang="en-US" i="1" dirty="0">
                <a:solidFill>
                  <a:srgbClr val="C00000"/>
                </a:solidFill>
              </a:rPr>
              <a:t>__ = 1</a:t>
            </a:r>
          </a:p>
          <a:p>
            <a:r>
              <a:rPr lang="en-US" i="1" dirty="0">
                <a:solidFill>
                  <a:srgbClr val="C00000"/>
                </a:solidFill>
              </a:rPr>
              <a:t>    __d__= 1</a:t>
            </a:r>
          </a:p>
          <a:p>
            <a:endParaRPr lang="en-US" dirty="0"/>
          </a:p>
          <a:p>
            <a:endParaRPr lang="en-US" dirty="0"/>
          </a:p>
          <a:p>
            <a:r>
              <a:rPr lang="en-US" dirty="0"/>
              <a:t>A  __a</a:t>
            </a:r>
          </a:p>
          <a:p>
            <a:r>
              <a:rPr lang="en-US" dirty="0"/>
              <a:t>B  __b</a:t>
            </a:r>
          </a:p>
          <a:p>
            <a:r>
              <a:rPr lang="en-US" dirty="0"/>
              <a:t>C  __c__</a:t>
            </a:r>
          </a:p>
          <a:p>
            <a:r>
              <a:rPr lang="en-US" dirty="0"/>
              <a:t>D  __d_</a:t>
            </a:r>
          </a:p>
          <a:p>
            <a:endParaRPr lang="en-US" dirty="0"/>
          </a:p>
        </p:txBody>
      </p:sp>
      <p:sp>
        <p:nvSpPr>
          <p:cNvPr id="4" name="Slide Number Placeholder 3">
            <a:extLst>
              <a:ext uri="{FF2B5EF4-FFF2-40B4-BE49-F238E27FC236}">
                <a16:creationId xmlns:a16="http://schemas.microsoft.com/office/drawing/2014/main" id="{AB096BD3-23C0-4734-91CB-B797BC1A4CEB}"/>
              </a:ext>
            </a:extLst>
          </p:cNvPr>
          <p:cNvSpPr>
            <a:spLocks noGrp="1"/>
          </p:cNvSpPr>
          <p:nvPr>
            <p:ph type="sldNum" sz="quarter" idx="10"/>
          </p:nvPr>
        </p:nvSpPr>
        <p:spPr/>
        <p:txBody>
          <a:bodyPr/>
          <a:lstStyle/>
          <a:p>
            <a:pPr>
              <a:defRPr/>
            </a:pPr>
            <a:fld id="{6DB1FBA9-0009-47E9-8D28-5B0116D2432D}" type="slidenum">
              <a:rPr lang="en-US" altLang="en-US" smtClean="0"/>
              <a:pPr>
                <a:defRPr/>
              </a:pPr>
              <a:t>703</a:t>
            </a:fld>
            <a:endParaRPr lang="en-US" altLang="en-US"/>
          </a:p>
        </p:txBody>
      </p:sp>
    </p:spTree>
    <p:extLst>
      <p:ext uri="{BB962C8B-B14F-4D97-AF65-F5344CB8AC3E}">
        <p14:creationId xmlns:p14="http://schemas.microsoft.com/office/powerpoint/2010/main" val="3318053620"/>
      </p:ext>
    </p:extLst>
  </p:cSld>
  <p:clrMapOvr>
    <a:masterClrMapping/>
  </p:clrMapOvr>
  <p:transition spd="med"/>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6066F-9611-4E36-B6CE-5645012A47E0}"/>
              </a:ext>
            </a:extLst>
          </p:cNvPr>
          <p:cNvSpPr>
            <a:spLocks noGrp="1"/>
          </p:cNvSpPr>
          <p:nvPr>
            <p:ph type="title"/>
          </p:nvPr>
        </p:nvSpPr>
        <p:spPr/>
        <p:txBody>
          <a:bodyPr/>
          <a:lstStyle/>
          <a:p>
            <a:r>
              <a:rPr lang="en-US" dirty="0"/>
              <a:t>Quiz 18</a:t>
            </a:r>
          </a:p>
        </p:txBody>
      </p:sp>
      <p:sp>
        <p:nvSpPr>
          <p:cNvPr id="3" name="Content Placeholder 2">
            <a:extLst>
              <a:ext uri="{FF2B5EF4-FFF2-40B4-BE49-F238E27FC236}">
                <a16:creationId xmlns:a16="http://schemas.microsoft.com/office/drawing/2014/main" id="{F12BFC2F-59F0-4DF0-90D6-1293F5445476}"/>
              </a:ext>
            </a:extLst>
          </p:cNvPr>
          <p:cNvSpPr>
            <a:spLocks noGrp="1"/>
          </p:cNvSpPr>
          <p:nvPr>
            <p:ph idx="1"/>
          </p:nvPr>
        </p:nvSpPr>
        <p:spPr/>
        <p:txBody>
          <a:bodyPr/>
          <a:lstStyle/>
          <a:p>
            <a:r>
              <a:rPr lang="en-US" b="1" dirty="0"/>
              <a:t>3. What is the output of the following code?</a:t>
            </a:r>
          </a:p>
          <a:p>
            <a:r>
              <a:rPr lang="en-US" sz="1800" i="1" dirty="0">
                <a:solidFill>
                  <a:srgbClr val="C00000"/>
                </a:solidFill>
              </a:rPr>
              <a:t>class Demo:</a:t>
            </a:r>
          </a:p>
          <a:p>
            <a:r>
              <a:rPr lang="en-US" sz="1800" i="1" dirty="0">
                <a:solidFill>
                  <a:srgbClr val="C00000"/>
                </a:solidFill>
              </a:rPr>
              <a:t>     def __init__(self):</a:t>
            </a:r>
          </a:p>
          <a:p>
            <a:r>
              <a:rPr lang="en-US" sz="1800" i="1" dirty="0">
                <a:solidFill>
                  <a:srgbClr val="C00000"/>
                </a:solidFill>
              </a:rPr>
              <a:t>         </a:t>
            </a:r>
            <a:r>
              <a:rPr lang="en-US" sz="1800" i="1" dirty="0" err="1">
                <a:solidFill>
                  <a:srgbClr val="C00000"/>
                </a:solidFill>
              </a:rPr>
              <a:t>self.a</a:t>
            </a:r>
            <a:r>
              <a:rPr lang="en-US" sz="1800" i="1" dirty="0">
                <a:solidFill>
                  <a:srgbClr val="C00000"/>
                </a:solidFill>
              </a:rPr>
              <a:t> = 1</a:t>
            </a:r>
          </a:p>
          <a:p>
            <a:r>
              <a:rPr lang="en-US" sz="1800" i="1" dirty="0">
                <a:solidFill>
                  <a:srgbClr val="C00000"/>
                </a:solidFill>
              </a:rPr>
              <a:t>         </a:t>
            </a:r>
            <a:r>
              <a:rPr lang="en-US" sz="1800" i="1" dirty="0" err="1">
                <a:solidFill>
                  <a:srgbClr val="C00000"/>
                </a:solidFill>
              </a:rPr>
              <a:t>self.__b</a:t>
            </a:r>
            <a:r>
              <a:rPr lang="en-US" sz="1800" i="1" dirty="0">
                <a:solidFill>
                  <a:srgbClr val="C00000"/>
                </a:solidFill>
              </a:rPr>
              <a:t> = 1</a:t>
            </a:r>
          </a:p>
          <a:p>
            <a:r>
              <a:rPr lang="en-US" sz="1800" i="1" dirty="0">
                <a:solidFill>
                  <a:srgbClr val="C00000"/>
                </a:solidFill>
              </a:rPr>
              <a:t> </a:t>
            </a:r>
          </a:p>
          <a:p>
            <a:r>
              <a:rPr lang="en-US" sz="1800" i="1" dirty="0">
                <a:solidFill>
                  <a:srgbClr val="C00000"/>
                </a:solidFill>
              </a:rPr>
              <a:t>     def get(self):</a:t>
            </a:r>
          </a:p>
          <a:p>
            <a:r>
              <a:rPr lang="en-US" sz="1800" i="1" dirty="0">
                <a:solidFill>
                  <a:srgbClr val="C00000"/>
                </a:solidFill>
              </a:rPr>
              <a:t>         return </a:t>
            </a:r>
            <a:r>
              <a:rPr lang="en-US" sz="1800" i="1" dirty="0" err="1">
                <a:solidFill>
                  <a:srgbClr val="C00000"/>
                </a:solidFill>
              </a:rPr>
              <a:t>self.__b</a:t>
            </a:r>
            <a:endParaRPr lang="en-US" sz="1800" i="1" dirty="0">
              <a:solidFill>
                <a:srgbClr val="C00000"/>
              </a:solidFill>
            </a:endParaRPr>
          </a:p>
          <a:p>
            <a:r>
              <a:rPr lang="en-US" sz="1800" i="1" dirty="0">
                <a:solidFill>
                  <a:srgbClr val="C00000"/>
                </a:solidFill>
              </a:rPr>
              <a:t> </a:t>
            </a:r>
          </a:p>
          <a:p>
            <a:r>
              <a:rPr lang="en-US" sz="1800" i="1" dirty="0">
                <a:solidFill>
                  <a:srgbClr val="C00000"/>
                </a:solidFill>
              </a:rPr>
              <a:t>obj = Demo()</a:t>
            </a:r>
          </a:p>
          <a:p>
            <a:r>
              <a:rPr lang="en-US" sz="1800" i="1" dirty="0">
                <a:solidFill>
                  <a:srgbClr val="C00000"/>
                </a:solidFill>
              </a:rPr>
              <a:t>print(</a:t>
            </a:r>
            <a:r>
              <a:rPr lang="en-US" sz="1800" i="1" dirty="0" err="1">
                <a:solidFill>
                  <a:srgbClr val="C00000"/>
                </a:solidFill>
              </a:rPr>
              <a:t>obj.get</a:t>
            </a:r>
            <a:r>
              <a:rPr lang="en-US" sz="1800" i="1" dirty="0">
                <a:solidFill>
                  <a:srgbClr val="C00000"/>
                </a:solidFill>
              </a:rPr>
              <a:t>())</a:t>
            </a:r>
          </a:p>
          <a:p>
            <a:endParaRPr lang="en-US" sz="1600" dirty="0"/>
          </a:p>
          <a:p>
            <a:r>
              <a:rPr lang="en-US" sz="1600" dirty="0"/>
              <a:t>A The program has an error because there isn’t any function to return </a:t>
            </a:r>
            <a:r>
              <a:rPr lang="en-US" sz="1600" dirty="0" err="1"/>
              <a:t>self.a</a:t>
            </a:r>
            <a:endParaRPr lang="en-US" sz="1600" dirty="0"/>
          </a:p>
          <a:p>
            <a:r>
              <a:rPr lang="en-US" sz="1600" dirty="0"/>
              <a:t>B The program has an error because b is private and display(self) is returning a private member</a:t>
            </a:r>
          </a:p>
          <a:p>
            <a:r>
              <a:rPr lang="en-US" sz="1600" dirty="0"/>
              <a:t>C The program has an error because b is private and hence can’t be printed</a:t>
            </a:r>
          </a:p>
          <a:p>
            <a:r>
              <a:rPr lang="en-US" sz="1600" dirty="0"/>
              <a:t>D The program runs fine and 1 is printed</a:t>
            </a:r>
          </a:p>
        </p:txBody>
      </p:sp>
      <p:sp>
        <p:nvSpPr>
          <p:cNvPr id="4" name="Slide Number Placeholder 3">
            <a:extLst>
              <a:ext uri="{FF2B5EF4-FFF2-40B4-BE49-F238E27FC236}">
                <a16:creationId xmlns:a16="http://schemas.microsoft.com/office/drawing/2014/main" id="{9999646E-2B63-4AA4-9BB0-D11AC9745A1B}"/>
              </a:ext>
            </a:extLst>
          </p:cNvPr>
          <p:cNvSpPr>
            <a:spLocks noGrp="1"/>
          </p:cNvSpPr>
          <p:nvPr>
            <p:ph type="sldNum" sz="quarter" idx="10"/>
          </p:nvPr>
        </p:nvSpPr>
        <p:spPr/>
        <p:txBody>
          <a:bodyPr/>
          <a:lstStyle/>
          <a:p>
            <a:pPr>
              <a:defRPr/>
            </a:pPr>
            <a:fld id="{6DB1FBA9-0009-47E9-8D28-5B0116D2432D}" type="slidenum">
              <a:rPr lang="en-US" altLang="en-US" smtClean="0"/>
              <a:pPr>
                <a:defRPr/>
              </a:pPr>
              <a:t>704</a:t>
            </a:fld>
            <a:endParaRPr lang="en-US" altLang="en-US"/>
          </a:p>
        </p:txBody>
      </p:sp>
    </p:spTree>
    <p:extLst>
      <p:ext uri="{BB962C8B-B14F-4D97-AF65-F5344CB8AC3E}">
        <p14:creationId xmlns:p14="http://schemas.microsoft.com/office/powerpoint/2010/main" val="2762887065"/>
      </p:ext>
    </p:extLst>
  </p:cSld>
  <p:clrMapOvr>
    <a:masterClrMapping/>
  </p:clrMapOvr>
  <p:transition spd="med"/>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729A1-BA4E-4B3F-9434-CA34E3F0FFEC}"/>
              </a:ext>
            </a:extLst>
          </p:cNvPr>
          <p:cNvSpPr>
            <a:spLocks noGrp="1"/>
          </p:cNvSpPr>
          <p:nvPr>
            <p:ph type="title"/>
          </p:nvPr>
        </p:nvSpPr>
        <p:spPr/>
        <p:txBody>
          <a:bodyPr/>
          <a:lstStyle/>
          <a:p>
            <a:r>
              <a:rPr lang="en-US" dirty="0"/>
              <a:t>Quiz 18</a:t>
            </a:r>
          </a:p>
        </p:txBody>
      </p:sp>
      <p:sp>
        <p:nvSpPr>
          <p:cNvPr id="3" name="Content Placeholder 2">
            <a:extLst>
              <a:ext uri="{FF2B5EF4-FFF2-40B4-BE49-F238E27FC236}">
                <a16:creationId xmlns:a16="http://schemas.microsoft.com/office/drawing/2014/main" id="{4792BC02-8022-424E-B7AD-8F534F162D42}"/>
              </a:ext>
            </a:extLst>
          </p:cNvPr>
          <p:cNvSpPr>
            <a:spLocks noGrp="1"/>
          </p:cNvSpPr>
          <p:nvPr>
            <p:ph idx="1"/>
          </p:nvPr>
        </p:nvSpPr>
        <p:spPr/>
        <p:txBody>
          <a:bodyPr/>
          <a:lstStyle/>
          <a:p>
            <a:r>
              <a:rPr lang="en-US" b="1" dirty="0"/>
              <a:t>4. What is the output for the following piece of code?</a:t>
            </a:r>
          </a:p>
          <a:p>
            <a:r>
              <a:rPr lang="en-US" sz="1800" i="1" dirty="0">
                <a:solidFill>
                  <a:srgbClr val="C00000"/>
                </a:solidFill>
              </a:rPr>
              <a:t>class Demo:</a:t>
            </a:r>
          </a:p>
          <a:p>
            <a:r>
              <a:rPr lang="en-US" sz="1800" i="1" dirty="0">
                <a:solidFill>
                  <a:srgbClr val="C00000"/>
                </a:solidFill>
              </a:rPr>
              <a:t>     def __init__(self):</a:t>
            </a:r>
          </a:p>
          <a:p>
            <a:r>
              <a:rPr lang="en-US" sz="1800" i="1" dirty="0">
                <a:solidFill>
                  <a:srgbClr val="C00000"/>
                </a:solidFill>
              </a:rPr>
              <a:t>         </a:t>
            </a:r>
            <a:r>
              <a:rPr lang="en-US" sz="1800" i="1" dirty="0" err="1">
                <a:solidFill>
                  <a:srgbClr val="C00000"/>
                </a:solidFill>
              </a:rPr>
              <a:t>self.a</a:t>
            </a:r>
            <a:r>
              <a:rPr lang="en-US" sz="1800" i="1" dirty="0">
                <a:solidFill>
                  <a:srgbClr val="C00000"/>
                </a:solidFill>
              </a:rPr>
              <a:t> = 1</a:t>
            </a:r>
          </a:p>
          <a:p>
            <a:r>
              <a:rPr lang="en-US" sz="1800" i="1" dirty="0">
                <a:solidFill>
                  <a:srgbClr val="C00000"/>
                </a:solidFill>
              </a:rPr>
              <a:t>         </a:t>
            </a:r>
            <a:r>
              <a:rPr lang="en-US" sz="1800" i="1" dirty="0" err="1">
                <a:solidFill>
                  <a:srgbClr val="C00000"/>
                </a:solidFill>
              </a:rPr>
              <a:t>self.__b</a:t>
            </a:r>
            <a:r>
              <a:rPr lang="en-US" sz="1800" i="1" dirty="0">
                <a:solidFill>
                  <a:srgbClr val="C00000"/>
                </a:solidFill>
              </a:rPr>
              <a:t> = 1</a:t>
            </a:r>
          </a:p>
          <a:p>
            <a:r>
              <a:rPr lang="en-US" sz="1800" i="1" dirty="0">
                <a:solidFill>
                  <a:srgbClr val="C00000"/>
                </a:solidFill>
              </a:rPr>
              <a:t>     def get(self):</a:t>
            </a:r>
          </a:p>
          <a:p>
            <a:r>
              <a:rPr lang="en-US" sz="1800" i="1" dirty="0">
                <a:solidFill>
                  <a:srgbClr val="C00000"/>
                </a:solidFill>
              </a:rPr>
              <a:t>         return </a:t>
            </a:r>
            <a:r>
              <a:rPr lang="en-US" sz="1800" i="1" dirty="0" err="1">
                <a:solidFill>
                  <a:srgbClr val="C00000"/>
                </a:solidFill>
              </a:rPr>
              <a:t>self.__b</a:t>
            </a:r>
            <a:endParaRPr lang="en-US" sz="1800" i="1" dirty="0">
              <a:solidFill>
                <a:srgbClr val="C00000"/>
              </a:solidFill>
            </a:endParaRPr>
          </a:p>
          <a:p>
            <a:r>
              <a:rPr lang="en-US" sz="1800" i="1" dirty="0">
                <a:solidFill>
                  <a:srgbClr val="C00000"/>
                </a:solidFill>
              </a:rPr>
              <a:t>obj = Demo()</a:t>
            </a:r>
          </a:p>
          <a:p>
            <a:r>
              <a:rPr lang="en-US" sz="1800" i="1" dirty="0" err="1">
                <a:solidFill>
                  <a:srgbClr val="C00000"/>
                </a:solidFill>
              </a:rPr>
              <a:t>obj.a</a:t>
            </a:r>
            <a:r>
              <a:rPr lang="en-US" sz="1800" i="1" dirty="0">
                <a:solidFill>
                  <a:srgbClr val="C00000"/>
                </a:solidFill>
              </a:rPr>
              <a:t>=45</a:t>
            </a:r>
          </a:p>
          <a:p>
            <a:r>
              <a:rPr lang="en-US" sz="1800" i="1" dirty="0">
                <a:solidFill>
                  <a:srgbClr val="C00000"/>
                </a:solidFill>
              </a:rPr>
              <a:t>print(</a:t>
            </a:r>
            <a:r>
              <a:rPr lang="en-US" sz="1800" i="1" dirty="0" err="1">
                <a:solidFill>
                  <a:srgbClr val="C00000"/>
                </a:solidFill>
              </a:rPr>
              <a:t>obj.a</a:t>
            </a:r>
            <a:r>
              <a:rPr lang="en-US" sz="1800" i="1" dirty="0">
                <a:solidFill>
                  <a:srgbClr val="C00000"/>
                </a:solidFill>
              </a:rPr>
              <a:t>)</a:t>
            </a:r>
          </a:p>
          <a:p>
            <a:endParaRPr lang="en-US" sz="1800" dirty="0"/>
          </a:p>
          <a:p>
            <a:r>
              <a:rPr lang="en-US" sz="1800" dirty="0"/>
              <a:t>A The program runs properly and prints 45</a:t>
            </a:r>
          </a:p>
          <a:p>
            <a:r>
              <a:rPr lang="en-US" sz="1800" dirty="0"/>
              <a:t>B The program has an error because the value of members of a class can’t be changed from outside the class</a:t>
            </a:r>
          </a:p>
          <a:p>
            <a:r>
              <a:rPr lang="en-US" sz="1800" dirty="0"/>
              <a:t>C The program runs properly and prints 1</a:t>
            </a:r>
          </a:p>
          <a:p>
            <a:r>
              <a:rPr lang="en-US" sz="1800" dirty="0"/>
              <a:t>D The program has an error because the value of members outside a class can only be changed as </a:t>
            </a:r>
            <a:r>
              <a:rPr lang="en-US" sz="1800" dirty="0" err="1"/>
              <a:t>self.a</a:t>
            </a:r>
            <a:r>
              <a:rPr lang="en-US" sz="1800" dirty="0"/>
              <a:t>=45</a:t>
            </a:r>
          </a:p>
        </p:txBody>
      </p:sp>
      <p:sp>
        <p:nvSpPr>
          <p:cNvPr id="4" name="Slide Number Placeholder 3">
            <a:extLst>
              <a:ext uri="{FF2B5EF4-FFF2-40B4-BE49-F238E27FC236}">
                <a16:creationId xmlns:a16="http://schemas.microsoft.com/office/drawing/2014/main" id="{1EA0EF6A-DC41-422B-AE7B-0EF24ECEAC32}"/>
              </a:ext>
            </a:extLst>
          </p:cNvPr>
          <p:cNvSpPr>
            <a:spLocks noGrp="1"/>
          </p:cNvSpPr>
          <p:nvPr>
            <p:ph type="sldNum" sz="quarter" idx="10"/>
          </p:nvPr>
        </p:nvSpPr>
        <p:spPr/>
        <p:txBody>
          <a:bodyPr/>
          <a:lstStyle/>
          <a:p>
            <a:pPr>
              <a:defRPr/>
            </a:pPr>
            <a:fld id="{6DB1FBA9-0009-47E9-8D28-5B0116D2432D}" type="slidenum">
              <a:rPr lang="en-US" altLang="en-US" smtClean="0"/>
              <a:pPr>
                <a:defRPr/>
              </a:pPr>
              <a:t>705</a:t>
            </a:fld>
            <a:endParaRPr lang="en-US" altLang="en-US"/>
          </a:p>
        </p:txBody>
      </p:sp>
    </p:spTree>
    <p:extLst>
      <p:ext uri="{BB962C8B-B14F-4D97-AF65-F5344CB8AC3E}">
        <p14:creationId xmlns:p14="http://schemas.microsoft.com/office/powerpoint/2010/main" val="961275826"/>
      </p:ext>
    </p:extLst>
  </p:cSld>
  <p:clrMapOvr>
    <a:masterClrMapping/>
  </p:clrMapOvr>
  <p:transition spd="med"/>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8DFF6-41C1-42DD-9EAE-658D07BB4FC3}"/>
              </a:ext>
            </a:extLst>
          </p:cNvPr>
          <p:cNvSpPr>
            <a:spLocks noGrp="1"/>
          </p:cNvSpPr>
          <p:nvPr>
            <p:ph type="title"/>
          </p:nvPr>
        </p:nvSpPr>
        <p:spPr/>
        <p:txBody>
          <a:bodyPr/>
          <a:lstStyle/>
          <a:p>
            <a:r>
              <a:rPr lang="en-US" dirty="0"/>
              <a:t>Quiz 18</a:t>
            </a:r>
          </a:p>
        </p:txBody>
      </p:sp>
      <p:sp>
        <p:nvSpPr>
          <p:cNvPr id="3" name="Content Placeholder 2">
            <a:extLst>
              <a:ext uri="{FF2B5EF4-FFF2-40B4-BE49-F238E27FC236}">
                <a16:creationId xmlns:a16="http://schemas.microsoft.com/office/drawing/2014/main" id="{7DFBE921-05B1-4A9C-BBBF-CFB754786075}"/>
              </a:ext>
            </a:extLst>
          </p:cNvPr>
          <p:cNvSpPr>
            <a:spLocks noGrp="1"/>
          </p:cNvSpPr>
          <p:nvPr>
            <p:ph idx="1"/>
          </p:nvPr>
        </p:nvSpPr>
        <p:spPr/>
        <p:txBody>
          <a:bodyPr/>
          <a:lstStyle/>
          <a:p>
            <a:r>
              <a:rPr lang="en-US" b="1" dirty="0"/>
              <a:t>5. Private members of a class cannot be accessed. True or False?</a:t>
            </a:r>
          </a:p>
          <a:p>
            <a:endParaRPr lang="en-US" dirty="0"/>
          </a:p>
          <a:p>
            <a:r>
              <a:rPr lang="en-US" dirty="0"/>
              <a:t>A True</a:t>
            </a:r>
          </a:p>
          <a:p>
            <a:r>
              <a:rPr lang="en-US" dirty="0"/>
              <a:t>B False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DFE9C71E-1F84-4376-BCBB-3D973B944238}"/>
              </a:ext>
            </a:extLst>
          </p:cNvPr>
          <p:cNvSpPr>
            <a:spLocks noGrp="1"/>
          </p:cNvSpPr>
          <p:nvPr>
            <p:ph type="sldNum" sz="quarter" idx="10"/>
          </p:nvPr>
        </p:nvSpPr>
        <p:spPr/>
        <p:txBody>
          <a:bodyPr/>
          <a:lstStyle/>
          <a:p>
            <a:pPr>
              <a:defRPr/>
            </a:pPr>
            <a:fld id="{6DB1FBA9-0009-47E9-8D28-5B0116D2432D}" type="slidenum">
              <a:rPr lang="en-US" altLang="en-US" smtClean="0"/>
              <a:pPr>
                <a:defRPr/>
              </a:pPr>
              <a:t>706</a:t>
            </a:fld>
            <a:endParaRPr lang="en-US" altLang="en-US"/>
          </a:p>
        </p:txBody>
      </p:sp>
    </p:spTree>
    <p:extLst>
      <p:ext uri="{BB962C8B-B14F-4D97-AF65-F5344CB8AC3E}">
        <p14:creationId xmlns:p14="http://schemas.microsoft.com/office/powerpoint/2010/main" val="3611478657"/>
      </p:ext>
    </p:extLst>
  </p:cSld>
  <p:clrMapOvr>
    <a:masterClrMapping/>
  </p:clrMapOvr>
  <p:transition spd="med"/>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CB93C-16F2-4052-9524-A150DE659659}"/>
              </a:ext>
            </a:extLst>
          </p:cNvPr>
          <p:cNvSpPr>
            <a:spLocks noGrp="1"/>
          </p:cNvSpPr>
          <p:nvPr>
            <p:ph type="title"/>
          </p:nvPr>
        </p:nvSpPr>
        <p:spPr/>
        <p:txBody>
          <a:bodyPr/>
          <a:lstStyle/>
          <a:p>
            <a:r>
              <a:rPr lang="en-US" dirty="0"/>
              <a:t>Quiz Index</a:t>
            </a:r>
          </a:p>
        </p:txBody>
      </p:sp>
      <p:sp>
        <p:nvSpPr>
          <p:cNvPr id="3" name="Content Placeholder 2">
            <a:extLst>
              <a:ext uri="{FF2B5EF4-FFF2-40B4-BE49-F238E27FC236}">
                <a16:creationId xmlns:a16="http://schemas.microsoft.com/office/drawing/2014/main" id="{831B17EF-FC50-4545-8801-9178ACA3E55A}"/>
              </a:ext>
            </a:extLst>
          </p:cNvPr>
          <p:cNvSpPr>
            <a:spLocks noGrp="1"/>
          </p:cNvSpPr>
          <p:nvPr>
            <p:ph idx="1"/>
          </p:nvPr>
        </p:nvSpPr>
        <p:spPr/>
        <p:txBody>
          <a:bodyPr/>
          <a:lstStyle/>
          <a:p>
            <a:r>
              <a:rPr lang="en-US" dirty="0">
                <a:solidFill>
                  <a:srgbClr val="C00000"/>
                </a:solidFill>
              </a:rPr>
              <a:t>Navigate to the quizzes (questions) using the links below</a:t>
            </a:r>
          </a:p>
          <a:p>
            <a:r>
              <a:rPr lang="en-US" dirty="0">
                <a:solidFill>
                  <a:srgbClr val="C00000"/>
                </a:solidFill>
              </a:rPr>
              <a:t>Solutions are found in the notes of the </a:t>
            </a:r>
            <a:r>
              <a:rPr lang="en-US" dirty="0" err="1">
                <a:solidFill>
                  <a:srgbClr val="C00000"/>
                </a:solidFill>
              </a:rPr>
              <a:t>powerpoint</a:t>
            </a:r>
            <a:r>
              <a:rPr lang="en-US" dirty="0">
                <a:solidFill>
                  <a:srgbClr val="C00000"/>
                </a:solidFill>
              </a:rPr>
              <a:t> deck</a:t>
            </a:r>
          </a:p>
          <a:p>
            <a:endParaRPr lang="en-US" dirty="0"/>
          </a:p>
          <a:p>
            <a:r>
              <a:rPr lang="en-US" sz="1800" dirty="0">
                <a:hlinkClick r:id="rId2" action="ppaction://hlinksldjump"/>
              </a:rPr>
              <a:t>Quiz 0</a:t>
            </a:r>
            <a:r>
              <a:rPr lang="en-US" sz="1800" dirty="0"/>
              <a:t>                 </a:t>
            </a:r>
            <a:r>
              <a:rPr lang="en-US" sz="1800" dirty="0">
                <a:hlinkClick r:id="rId3" action="ppaction://hlinksldjump"/>
              </a:rPr>
              <a:t>Quiz 13</a:t>
            </a:r>
            <a:endParaRPr lang="en-US" sz="1800" dirty="0"/>
          </a:p>
          <a:p>
            <a:r>
              <a:rPr lang="en-US" sz="1800" dirty="0">
                <a:hlinkClick r:id="rId4" action="ppaction://hlinksldjump"/>
              </a:rPr>
              <a:t>Quiz 1</a:t>
            </a:r>
            <a:r>
              <a:rPr lang="en-US" sz="1800" dirty="0"/>
              <a:t>                 </a:t>
            </a:r>
            <a:r>
              <a:rPr lang="en-US" sz="1800" dirty="0">
                <a:hlinkClick r:id="rId5" action="ppaction://hlinksldjump"/>
              </a:rPr>
              <a:t>Quiz 14</a:t>
            </a:r>
            <a:r>
              <a:rPr lang="en-US" sz="1800" dirty="0"/>
              <a:t> </a:t>
            </a:r>
          </a:p>
          <a:p>
            <a:r>
              <a:rPr lang="en-US" sz="1800" dirty="0"/>
              <a:t>                          </a:t>
            </a:r>
            <a:r>
              <a:rPr lang="en-US" sz="1800" dirty="0">
                <a:hlinkClick r:id="rId6" action="ppaction://hlinksldjump"/>
              </a:rPr>
              <a:t>Quiz 14-A</a:t>
            </a:r>
            <a:endParaRPr lang="en-US" sz="1800" dirty="0"/>
          </a:p>
          <a:p>
            <a:r>
              <a:rPr lang="en-US" sz="1800" dirty="0">
                <a:hlinkClick r:id="rId7" action="ppaction://hlinksldjump"/>
              </a:rPr>
              <a:t>Quiz 2</a:t>
            </a:r>
            <a:r>
              <a:rPr lang="en-US" sz="1800" dirty="0"/>
              <a:t>                 </a:t>
            </a:r>
            <a:r>
              <a:rPr lang="en-US" sz="1800" dirty="0">
                <a:hlinkClick r:id="rId8" action="ppaction://hlinksldjump"/>
              </a:rPr>
              <a:t>Quiz 15</a:t>
            </a:r>
            <a:endParaRPr lang="en-US" sz="1800" dirty="0"/>
          </a:p>
          <a:p>
            <a:r>
              <a:rPr lang="en-US" sz="1800" dirty="0">
                <a:hlinkClick r:id="rId9" action="ppaction://hlinksldjump"/>
              </a:rPr>
              <a:t>Quiz 3</a:t>
            </a:r>
            <a:r>
              <a:rPr lang="en-US" sz="1800" dirty="0"/>
              <a:t>                 </a:t>
            </a:r>
            <a:r>
              <a:rPr lang="en-US" sz="1800" dirty="0">
                <a:hlinkClick r:id="rId10" action="ppaction://hlinksldjump"/>
              </a:rPr>
              <a:t>Quiz 16</a:t>
            </a:r>
            <a:endParaRPr lang="en-US" sz="1800" dirty="0"/>
          </a:p>
          <a:p>
            <a:r>
              <a:rPr lang="en-US" sz="1800" dirty="0">
                <a:hlinkClick r:id="rId11" action="ppaction://hlinksldjump"/>
              </a:rPr>
              <a:t>Quiz 4</a:t>
            </a:r>
            <a:r>
              <a:rPr lang="en-US" sz="1800" dirty="0"/>
              <a:t>                 </a:t>
            </a:r>
            <a:r>
              <a:rPr lang="en-US" sz="1800" dirty="0">
                <a:hlinkClick r:id="rId12" action="ppaction://hlinksldjump"/>
              </a:rPr>
              <a:t>Quiz 17</a:t>
            </a:r>
            <a:r>
              <a:rPr lang="en-US" sz="1800" dirty="0"/>
              <a:t>        </a:t>
            </a:r>
          </a:p>
          <a:p>
            <a:r>
              <a:rPr lang="en-US" sz="1800" dirty="0">
                <a:hlinkClick r:id="rId13" action="ppaction://hlinksldjump"/>
              </a:rPr>
              <a:t>Quiz 5</a:t>
            </a:r>
            <a:r>
              <a:rPr lang="en-US" sz="1800" dirty="0"/>
              <a:t>                 </a:t>
            </a:r>
            <a:r>
              <a:rPr lang="en-US" sz="1800" dirty="0">
                <a:hlinkClick r:id="rId14" action="ppaction://hlinksldjump"/>
              </a:rPr>
              <a:t>Quiz 18</a:t>
            </a:r>
            <a:endParaRPr lang="en-US" sz="1800" dirty="0"/>
          </a:p>
          <a:p>
            <a:r>
              <a:rPr lang="en-US" sz="1800" dirty="0">
                <a:hlinkClick r:id="rId15" action="ppaction://hlinksldjump"/>
              </a:rPr>
              <a:t>Quiz 7</a:t>
            </a:r>
            <a:endParaRPr lang="en-US" sz="1800" dirty="0"/>
          </a:p>
          <a:p>
            <a:r>
              <a:rPr lang="en-US" sz="1800" dirty="0">
                <a:hlinkClick r:id="rId16" action="ppaction://hlinksldjump"/>
              </a:rPr>
              <a:t>Quiz 8</a:t>
            </a:r>
            <a:endParaRPr lang="en-US" sz="1800" dirty="0"/>
          </a:p>
          <a:p>
            <a:r>
              <a:rPr lang="en-US" sz="1800" dirty="0">
                <a:hlinkClick r:id="rId17" action="ppaction://hlinksldjump"/>
              </a:rPr>
              <a:t>Quiz 9</a:t>
            </a:r>
            <a:endParaRPr lang="en-US" sz="1800" dirty="0"/>
          </a:p>
          <a:p>
            <a:r>
              <a:rPr lang="en-US" sz="1800" dirty="0">
                <a:hlinkClick r:id="rId18" action="ppaction://hlinksldjump"/>
              </a:rPr>
              <a:t>Quiz 10</a:t>
            </a:r>
            <a:endParaRPr lang="en-US" sz="1800" dirty="0"/>
          </a:p>
          <a:p>
            <a:r>
              <a:rPr lang="en-US" sz="1800" dirty="0">
                <a:hlinkClick r:id="rId19" action="ppaction://hlinksldjump"/>
              </a:rPr>
              <a:t>Quiz 11</a:t>
            </a:r>
            <a:endParaRPr lang="en-US" sz="1800" dirty="0"/>
          </a:p>
          <a:p>
            <a:r>
              <a:rPr lang="en-US" sz="1800" dirty="0">
                <a:hlinkClick r:id="rId20" action="ppaction://hlinksldjump"/>
              </a:rPr>
              <a:t>Quiz 12</a:t>
            </a:r>
            <a:endParaRPr lang="en-US" sz="1800" dirty="0"/>
          </a:p>
        </p:txBody>
      </p:sp>
      <p:sp>
        <p:nvSpPr>
          <p:cNvPr id="4" name="Slide Number Placeholder 3">
            <a:extLst>
              <a:ext uri="{FF2B5EF4-FFF2-40B4-BE49-F238E27FC236}">
                <a16:creationId xmlns:a16="http://schemas.microsoft.com/office/drawing/2014/main" id="{DB6D5D46-3365-40FB-AADF-A6FE5D3B9B68}"/>
              </a:ext>
            </a:extLst>
          </p:cNvPr>
          <p:cNvSpPr>
            <a:spLocks noGrp="1"/>
          </p:cNvSpPr>
          <p:nvPr>
            <p:ph type="sldNum" sz="quarter" idx="10"/>
          </p:nvPr>
        </p:nvSpPr>
        <p:spPr/>
        <p:txBody>
          <a:bodyPr/>
          <a:lstStyle/>
          <a:p>
            <a:pPr>
              <a:defRPr/>
            </a:pPr>
            <a:fld id="{6DB1FBA9-0009-47E9-8D28-5B0116D2432D}" type="slidenum">
              <a:rPr lang="en-US" altLang="en-US" smtClean="0"/>
              <a:pPr>
                <a:defRPr/>
              </a:pPr>
              <a:t>707</a:t>
            </a:fld>
            <a:endParaRPr lang="en-US" altLang="en-US"/>
          </a:p>
        </p:txBody>
      </p:sp>
      <p:sp>
        <p:nvSpPr>
          <p:cNvPr id="5" name="Flowchart: Sort 4">
            <a:extLst>
              <a:ext uri="{FF2B5EF4-FFF2-40B4-BE49-F238E27FC236}">
                <a16:creationId xmlns:a16="http://schemas.microsoft.com/office/drawing/2014/main" id="{DA620AAA-4C4E-4949-8B3C-324D2AFAC1F2}"/>
              </a:ext>
            </a:extLst>
          </p:cNvPr>
          <p:cNvSpPr/>
          <p:nvPr/>
        </p:nvSpPr>
        <p:spPr bwMode="auto">
          <a:xfrm>
            <a:off x="685800" y="1600200"/>
            <a:ext cx="457200" cy="914400"/>
          </a:xfrm>
          <a:prstGeom prst="flowChartSor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1196975" marR="0" indent="-282575" algn="l" defTabSz="914400" rtl="0" eaLnBrk="1" fontAlgn="base" latinLnBrk="0" hangingPunct="1">
              <a:lnSpc>
                <a:spcPct val="100000"/>
              </a:lnSpc>
              <a:spcBef>
                <a:spcPts val="500"/>
              </a:spcBef>
              <a:spcAft>
                <a:spcPct val="0"/>
              </a:spcAft>
              <a:buClr>
                <a:srgbClr val="800080"/>
              </a:buClr>
              <a:buSzPct val="55000"/>
              <a:buFont typeface="Wingdings" panose="05000000000000000000" pitchFamily="2" charset="2"/>
              <a:buChar char="n"/>
              <a:tabLst/>
            </a:pPr>
            <a:endParaRPr kumimoji="0" lang="en-US" sz="2000" b="0" i="0" u="none" strike="noStrike" cap="none" normalizeH="0" baseline="0">
              <a:ln>
                <a:noFill/>
              </a:ln>
              <a:solidFill>
                <a:schemeClr val="tx1"/>
              </a:solidFill>
              <a:effectLst/>
              <a:latin typeface="Verdana" panose="020B0604030504040204" pitchFamily="34" charset="0"/>
              <a:cs typeface="Times New Roman" panose="02020603050405020304" pitchFamily="18" charset="0"/>
            </a:endParaRPr>
          </a:p>
        </p:txBody>
      </p:sp>
      <p:sp>
        <p:nvSpPr>
          <p:cNvPr id="9" name="Flowchart: Decision 8">
            <a:extLst>
              <a:ext uri="{FF2B5EF4-FFF2-40B4-BE49-F238E27FC236}">
                <a16:creationId xmlns:a16="http://schemas.microsoft.com/office/drawing/2014/main" id="{ADC672C7-37A9-4F69-B2DD-443070F4FC57}"/>
              </a:ext>
            </a:extLst>
          </p:cNvPr>
          <p:cNvSpPr/>
          <p:nvPr/>
        </p:nvSpPr>
        <p:spPr bwMode="auto">
          <a:xfrm>
            <a:off x="-1524000" y="609600"/>
            <a:ext cx="914400" cy="612648"/>
          </a:xfrm>
          <a:prstGeom prst="flowChartDecision">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1196975" marR="0" indent="-282575" algn="l" defTabSz="914400" rtl="0" eaLnBrk="1" fontAlgn="base" latinLnBrk="0" hangingPunct="1">
              <a:lnSpc>
                <a:spcPct val="100000"/>
              </a:lnSpc>
              <a:spcBef>
                <a:spcPts val="500"/>
              </a:spcBef>
              <a:spcAft>
                <a:spcPct val="0"/>
              </a:spcAft>
              <a:buClr>
                <a:srgbClr val="800080"/>
              </a:buClr>
              <a:buSzPct val="55000"/>
              <a:buFont typeface="Wingdings" panose="05000000000000000000" pitchFamily="2" charset="2"/>
              <a:buChar char="n"/>
              <a:tabLst/>
            </a:pPr>
            <a:endParaRPr kumimoji="0" lang="en-US" sz="2000" b="0" i="0" u="none" strike="noStrike" cap="none" normalizeH="0" baseline="0">
              <a:ln>
                <a:noFill/>
              </a:ln>
              <a:solidFill>
                <a:schemeClr val="tx1"/>
              </a:solidFill>
              <a:effectLst/>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2303947176"/>
      </p:ext>
    </p:extLst>
  </p:cSld>
  <p:clrMapOvr>
    <a:masterClrMapping/>
  </p:clrMapOvr>
  <p:transition spd="med"/>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8B543-1718-4B73-9920-9327E29A224C}"/>
              </a:ext>
            </a:extLst>
          </p:cNvPr>
          <p:cNvSpPr>
            <a:spLocks noGrp="1"/>
          </p:cNvSpPr>
          <p:nvPr>
            <p:ph type="title"/>
          </p:nvPr>
        </p:nvSpPr>
        <p:spPr/>
        <p:txBody>
          <a:bodyPr/>
          <a:lstStyle/>
          <a:p>
            <a:r>
              <a:rPr lang="en-US" dirty="0"/>
              <a:t>Sample Exam Questions </a:t>
            </a:r>
          </a:p>
        </p:txBody>
      </p:sp>
      <p:sp>
        <p:nvSpPr>
          <p:cNvPr id="4" name="Slide Number Placeholder 3">
            <a:extLst>
              <a:ext uri="{FF2B5EF4-FFF2-40B4-BE49-F238E27FC236}">
                <a16:creationId xmlns:a16="http://schemas.microsoft.com/office/drawing/2014/main" id="{3F3B863B-DD65-4375-92AE-6773C2E96E9E}"/>
              </a:ext>
            </a:extLst>
          </p:cNvPr>
          <p:cNvSpPr>
            <a:spLocks noGrp="1"/>
          </p:cNvSpPr>
          <p:nvPr>
            <p:ph type="sldNum" sz="quarter" idx="10"/>
          </p:nvPr>
        </p:nvSpPr>
        <p:spPr/>
        <p:txBody>
          <a:bodyPr/>
          <a:lstStyle/>
          <a:p>
            <a:pPr>
              <a:defRPr/>
            </a:pPr>
            <a:fld id="{6DB1FBA9-0009-47E9-8D28-5B0116D2432D}" type="slidenum">
              <a:rPr lang="en-US" altLang="en-US" smtClean="0"/>
              <a:pPr>
                <a:defRPr/>
              </a:pPr>
              <a:t>708</a:t>
            </a:fld>
            <a:endParaRPr lang="en-US" altLang="en-US"/>
          </a:p>
        </p:txBody>
      </p:sp>
      <p:pic>
        <p:nvPicPr>
          <p:cNvPr id="49154" name="Picture 2" descr="See the source image">
            <a:extLst>
              <a:ext uri="{FF2B5EF4-FFF2-40B4-BE49-F238E27FC236}">
                <a16:creationId xmlns:a16="http://schemas.microsoft.com/office/drawing/2014/main" id="{306B65F3-CD8A-4AE5-A893-435369CB18F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0" y="1295400"/>
            <a:ext cx="7467600"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3493526"/>
      </p:ext>
    </p:extLst>
  </p:cSld>
  <p:clrMapOvr>
    <a:masterClrMapping/>
  </p:clrMapOvr>
  <p:transition spd="med"/>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C46A4-EB70-4760-BAFE-0C404B63BAB6}"/>
              </a:ext>
            </a:extLst>
          </p:cNvPr>
          <p:cNvSpPr>
            <a:spLocks noGrp="1"/>
          </p:cNvSpPr>
          <p:nvPr>
            <p:ph type="title"/>
          </p:nvPr>
        </p:nvSpPr>
        <p:spPr/>
        <p:txBody>
          <a:bodyPr/>
          <a:lstStyle/>
          <a:p>
            <a:r>
              <a:rPr lang="en-US" dirty="0"/>
              <a:t>Sample Questions</a:t>
            </a:r>
          </a:p>
        </p:txBody>
      </p:sp>
      <p:sp>
        <p:nvSpPr>
          <p:cNvPr id="3" name="Content Placeholder 2">
            <a:extLst>
              <a:ext uri="{FF2B5EF4-FFF2-40B4-BE49-F238E27FC236}">
                <a16:creationId xmlns:a16="http://schemas.microsoft.com/office/drawing/2014/main" id="{3F07CB4B-9CCD-4B28-94E3-BF3724250EA5}"/>
              </a:ext>
            </a:extLst>
          </p:cNvPr>
          <p:cNvSpPr>
            <a:spLocks noGrp="1"/>
          </p:cNvSpPr>
          <p:nvPr>
            <p:ph idx="1"/>
          </p:nvPr>
        </p:nvSpPr>
        <p:spPr/>
        <p:txBody>
          <a:bodyPr/>
          <a:lstStyle/>
          <a:p>
            <a:r>
              <a:rPr lang="en-US" b="1" dirty="0"/>
              <a:t>1. Python was released publicly in </a:t>
            </a:r>
          </a:p>
          <a:p>
            <a:r>
              <a:rPr lang="en-US" dirty="0"/>
              <a:t>A 1941</a:t>
            </a:r>
          </a:p>
          <a:p>
            <a:r>
              <a:rPr lang="en-US" dirty="0"/>
              <a:t>B 1971</a:t>
            </a:r>
          </a:p>
          <a:p>
            <a:r>
              <a:rPr lang="en-US" dirty="0"/>
              <a:t>C 1981</a:t>
            </a:r>
          </a:p>
          <a:p>
            <a:r>
              <a:rPr lang="en-US" dirty="0"/>
              <a:t>D 1991</a:t>
            </a:r>
          </a:p>
          <a:p>
            <a:endParaRPr lang="en-US" dirty="0"/>
          </a:p>
          <a:p>
            <a:r>
              <a:rPr lang="en-US" b="1" dirty="0"/>
              <a:t>2. Who created Python</a:t>
            </a:r>
          </a:p>
          <a:p>
            <a:r>
              <a:rPr lang="en-US" dirty="0"/>
              <a:t>A Guido Van Rossum</a:t>
            </a:r>
          </a:p>
          <a:p>
            <a:r>
              <a:rPr lang="en-US" dirty="0"/>
              <a:t>B Denis Ritchie</a:t>
            </a:r>
          </a:p>
          <a:p>
            <a:r>
              <a:rPr lang="en-US" dirty="0"/>
              <a:t>C John Hull</a:t>
            </a:r>
          </a:p>
          <a:p>
            <a:r>
              <a:rPr lang="en-US" dirty="0"/>
              <a:t>D Bjarne </a:t>
            </a:r>
            <a:r>
              <a:rPr lang="en-US" dirty="0" err="1"/>
              <a:t>Stroustrup</a:t>
            </a:r>
            <a:endParaRPr lang="en-US" dirty="0"/>
          </a:p>
        </p:txBody>
      </p:sp>
      <p:sp>
        <p:nvSpPr>
          <p:cNvPr id="4" name="Slide Number Placeholder 3">
            <a:extLst>
              <a:ext uri="{FF2B5EF4-FFF2-40B4-BE49-F238E27FC236}">
                <a16:creationId xmlns:a16="http://schemas.microsoft.com/office/drawing/2014/main" id="{967BA7E1-7093-4669-BF29-46C738ACFFF3}"/>
              </a:ext>
            </a:extLst>
          </p:cNvPr>
          <p:cNvSpPr>
            <a:spLocks noGrp="1"/>
          </p:cNvSpPr>
          <p:nvPr>
            <p:ph type="sldNum" sz="quarter" idx="10"/>
          </p:nvPr>
        </p:nvSpPr>
        <p:spPr/>
        <p:txBody>
          <a:bodyPr/>
          <a:lstStyle/>
          <a:p>
            <a:pPr>
              <a:defRPr/>
            </a:pPr>
            <a:fld id="{6DB1FBA9-0009-47E9-8D28-5B0116D2432D}" type="slidenum">
              <a:rPr lang="en-US" altLang="en-US" smtClean="0"/>
              <a:pPr>
                <a:defRPr/>
              </a:pPr>
              <a:t>709</a:t>
            </a:fld>
            <a:endParaRPr lang="en-US" altLang="en-US"/>
          </a:p>
        </p:txBody>
      </p:sp>
    </p:spTree>
    <p:extLst>
      <p:ext uri="{BB962C8B-B14F-4D97-AF65-F5344CB8AC3E}">
        <p14:creationId xmlns:p14="http://schemas.microsoft.com/office/powerpoint/2010/main" val="907475941"/>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A3E58-D321-42DF-8AC8-B87DCC2D1556}"/>
              </a:ext>
            </a:extLst>
          </p:cNvPr>
          <p:cNvSpPr>
            <a:spLocks noGrp="1"/>
          </p:cNvSpPr>
          <p:nvPr>
            <p:ph type="title"/>
          </p:nvPr>
        </p:nvSpPr>
        <p:spPr/>
        <p:txBody>
          <a:bodyPr/>
          <a:lstStyle/>
          <a:p>
            <a:r>
              <a:rPr lang="en-CA" dirty="0"/>
              <a:t>Strings(cont)</a:t>
            </a:r>
          </a:p>
        </p:txBody>
      </p:sp>
      <p:sp>
        <p:nvSpPr>
          <p:cNvPr id="3" name="Content Placeholder 2">
            <a:extLst>
              <a:ext uri="{FF2B5EF4-FFF2-40B4-BE49-F238E27FC236}">
                <a16:creationId xmlns:a16="http://schemas.microsoft.com/office/drawing/2014/main" id="{4DBC9F4B-6D9A-4975-9369-7E9705CA8CA2}"/>
              </a:ext>
            </a:extLst>
          </p:cNvPr>
          <p:cNvSpPr>
            <a:spLocks noGrp="1"/>
          </p:cNvSpPr>
          <p:nvPr>
            <p:ph idx="1"/>
          </p:nvPr>
        </p:nvSpPr>
        <p:spPr/>
        <p:txBody>
          <a:bodyPr/>
          <a:lstStyle/>
          <a:p>
            <a:r>
              <a:rPr lang="en-CA" dirty="0"/>
              <a:t>Below are some string operators with usage and explanation</a:t>
            </a:r>
          </a:p>
          <a:p>
            <a:endParaRPr lang="en-CA" dirty="0"/>
          </a:p>
          <a:p>
            <a:endParaRPr lang="en-CA" dirty="0"/>
          </a:p>
          <a:p>
            <a:endParaRPr lang="en-CA" dirty="0"/>
          </a:p>
          <a:p>
            <a:endParaRPr lang="en-CA" dirty="0"/>
          </a:p>
          <a:p>
            <a:endParaRPr lang="en-CA" dirty="0"/>
          </a:p>
          <a:p>
            <a:endParaRPr lang="en-CA" dirty="0"/>
          </a:p>
          <a:p>
            <a:r>
              <a:rPr lang="en-CA" dirty="0">
                <a:solidFill>
                  <a:srgbClr val="C00000"/>
                </a:solidFill>
              </a:rPr>
              <a:t>s = ‘hello’</a:t>
            </a:r>
          </a:p>
          <a:p>
            <a:r>
              <a:rPr lang="en-CA" dirty="0">
                <a:solidFill>
                  <a:srgbClr val="C00000"/>
                </a:solidFill>
              </a:rPr>
              <a:t>s[0] = ‘h’ </a:t>
            </a:r>
            <a:r>
              <a:rPr lang="en-CA" dirty="0"/>
              <a:t>(python indexing starts at 0 unlike R which starts at 1)</a:t>
            </a:r>
          </a:p>
          <a:p>
            <a:r>
              <a:rPr lang="en-US" dirty="0"/>
              <a:t>The length of a string can be computed using the </a:t>
            </a:r>
            <a:r>
              <a:rPr lang="en-US" dirty="0" err="1">
                <a:solidFill>
                  <a:srgbClr val="C00000"/>
                </a:solidFill>
              </a:rPr>
              <a:t>len</a:t>
            </a:r>
            <a:r>
              <a:rPr lang="en-US" dirty="0">
                <a:solidFill>
                  <a:srgbClr val="C00000"/>
                </a:solidFill>
              </a:rPr>
              <a:t>() </a:t>
            </a:r>
            <a:r>
              <a:rPr lang="en-US" dirty="0"/>
              <a:t>function</a:t>
            </a:r>
          </a:p>
          <a:p>
            <a:r>
              <a:rPr lang="en-US" dirty="0" err="1">
                <a:solidFill>
                  <a:srgbClr val="C00000"/>
                </a:solidFill>
              </a:rPr>
              <a:t>len</a:t>
            </a:r>
            <a:r>
              <a:rPr lang="en-US" dirty="0">
                <a:solidFill>
                  <a:srgbClr val="C00000"/>
                </a:solidFill>
              </a:rPr>
              <a:t>(s)</a:t>
            </a:r>
            <a:r>
              <a:rPr lang="en-US" dirty="0"/>
              <a:t> returns </a:t>
            </a:r>
            <a:r>
              <a:rPr lang="en-US" dirty="0">
                <a:solidFill>
                  <a:srgbClr val="C00000"/>
                </a:solidFill>
              </a:rPr>
              <a:t>5</a:t>
            </a:r>
          </a:p>
          <a:p>
            <a:endParaRPr lang="en-CA" dirty="0"/>
          </a:p>
          <a:p>
            <a:endParaRPr lang="en-CA" dirty="0"/>
          </a:p>
        </p:txBody>
      </p:sp>
      <p:sp>
        <p:nvSpPr>
          <p:cNvPr id="4" name="Slide Number Placeholder 3">
            <a:extLst>
              <a:ext uri="{FF2B5EF4-FFF2-40B4-BE49-F238E27FC236}">
                <a16:creationId xmlns:a16="http://schemas.microsoft.com/office/drawing/2014/main" id="{22BC2CF5-7393-4564-BC99-82B171711D6E}"/>
              </a:ext>
            </a:extLst>
          </p:cNvPr>
          <p:cNvSpPr>
            <a:spLocks noGrp="1"/>
          </p:cNvSpPr>
          <p:nvPr>
            <p:ph type="sldNum" sz="quarter" idx="10"/>
          </p:nvPr>
        </p:nvSpPr>
        <p:spPr/>
        <p:txBody>
          <a:bodyPr/>
          <a:lstStyle/>
          <a:p>
            <a:pPr>
              <a:defRPr/>
            </a:pPr>
            <a:fld id="{6DB1FBA9-0009-47E9-8D28-5B0116D2432D}" type="slidenum">
              <a:rPr lang="en-US" altLang="en-US" smtClean="0"/>
              <a:pPr>
                <a:defRPr/>
              </a:pPr>
              <a:t>71</a:t>
            </a:fld>
            <a:endParaRPr lang="en-US" altLang="en-US"/>
          </a:p>
        </p:txBody>
      </p:sp>
      <p:pic>
        <p:nvPicPr>
          <p:cNvPr id="5" name="Picture 4">
            <a:extLst>
              <a:ext uri="{FF2B5EF4-FFF2-40B4-BE49-F238E27FC236}">
                <a16:creationId xmlns:a16="http://schemas.microsoft.com/office/drawing/2014/main" id="{CBF191AA-734F-4F74-BD97-4C89609A6E20}"/>
              </a:ext>
            </a:extLst>
          </p:cNvPr>
          <p:cNvPicPr>
            <a:picLocks noChangeAspect="1"/>
          </p:cNvPicPr>
          <p:nvPr/>
        </p:nvPicPr>
        <p:blipFill>
          <a:blip r:embed="rId2"/>
          <a:stretch>
            <a:fillRect/>
          </a:stretch>
        </p:blipFill>
        <p:spPr>
          <a:xfrm>
            <a:off x="533400" y="1676400"/>
            <a:ext cx="6619875" cy="1800225"/>
          </a:xfrm>
          <a:prstGeom prst="rect">
            <a:avLst/>
          </a:prstGeom>
        </p:spPr>
      </p:pic>
    </p:spTree>
    <p:extLst>
      <p:ext uri="{BB962C8B-B14F-4D97-AF65-F5344CB8AC3E}">
        <p14:creationId xmlns:p14="http://schemas.microsoft.com/office/powerpoint/2010/main" val="360467590"/>
      </p:ext>
    </p:extLst>
  </p:cSld>
  <p:clrMapOvr>
    <a:masterClrMapping/>
  </p:clrMapOvr>
  <p:transition spd="med"/>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448E3-C0EA-4659-AA98-32DE47092988}"/>
              </a:ext>
            </a:extLst>
          </p:cNvPr>
          <p:cNvSpPr>
            <a:spLocks noGrp="1"/>
          </p:cNvSpPr>
          <p:nvPr>
            <p:ph type="title"/>
          </p:nvPr>
        </p:nvSpPr>
        <p:spPr/>
        <p:txBody>
          <a:bodyPr/>
          <a:lstStyle/>
          <a:p>
            <a:r>
              <a:rPr lang="en-US" dirty="0"/>
              <a:t>Sample Questions</a:t>
            </a:r>
          </a:p>
        </p:txBody>
      </p:sp>
      <p:sp>
        <p:nvSpPr>
          <p:cNvPr id="3" name="Content Placeholder 2">
            <a:extLst>
              <a:ext uri="{FF2B5EF4-FFF2-40B4-BE49-F238E27FC236}">
                <a16:creationId xmlns:a16="http://schemas.microsoft.com/office/drawing/2014/main" id="{D19CCA60-508C-4C91-AA9E-A19049E18465}"/>
              </a:ext>
            </a:extLst>
          </p:cNvPr>
          <p:cNvSpPr>
            <a:spLocks noGrp="1"/>
          </p:cNvSpPr>
          <p:nvPr>
            <p:ph idx="1"/>
          </p:nvPr>
        </p:nvSpPr>
        <p:spPr/>
        <p:txBody>
          <a:bodyPr/>
          <a:lstStyle/>
          <a:p>
            <a:r>
              <a:rPr lang="en-US" b="1" dirty="0"/>
              <a:t>3. Python has the reputation of being:</a:t>
            </a:r>
          </a:p>
          <a:p>
            <a:endParaRPr lang="en-US" b="1" dirty="0"/>
          </a:p>
          <a:p>
            <a:r>
              <a:rPr lang="en-US" dirty="0"/>
              <a:t>A readable language</a:t>
            </a:r>
          </a:p>
          <a:p>
            <a:r>
              <a:rPr lang="en-US" dirty="0"/>
              <a:t>B writable language</a:t>
            </a:r>
          </a:p>
          <a:p>
            <a:r>
              <a:rPr lang="en-US" dirty="0"/>
              <a:t>C bug-able language</a:t>
            </a:r>
          </a:p>
          <a:p>
            <a:r>
              <a:rPr lang="en-US" dirty="0"/>
              <a:t>D scriptable language</a:t>
            </a:r>
          </a:p>
          <a:p>
            <a:r>
              <a:rPr lang="en-US" dirty="0"/>
              <a:t>E All of the </a:t>
            </a:r>
            <a:r>
              <a:rPr lang="en-US" dirty="0" err="1"/>
              <a:t>aobve</a:t>
            </a:r>
            <a:endParaRPr lang="en-US" dirty="0"/>
          </a:p>
          <a:p>
            <a:endParaRPr lang="en-US" dirty="0"/>
          </a:p>
          <a:p>
            <a:r>
              <a:rPr lang="en-US" b="1" dirty="0"/>
              <a:t>4. There is a do-while loop in Python</a:t>
            </a:r>
          </a:p>
          <a:p>
            <a:endParaRPr lang="en-US" b="1" dirty="0"/>
          </a:p>
          <a:p>
            <a:r>
              <a:rPr lang="en-US" dirty="0"/>
              <a:t>A True</a:t>
            </a:r>
          </a:p>
          <a:p>
            <a:r>
              <a:rPr lang="en-US" dirty="0"/>
              <a:t>B False</a:t>
            </a:r>
          </a:p>
          <a:p>
            <a:endParaRPr lang="en-US" dirty="0"/>
          </a:p>
          <a:p>
            <a:endParaRPr lang="en-US" dirty="0"/>
          </a:p>
        </p:txBody>
      </p:sp>
      <p:sp>
        <p:nvSpPr>
          <p:cNvPr id="4" name="Slide Number Placeholder 3">
            <a:extLst>
              <a:ext uri="{FF2B5EF4-FFF2-40B4-BE49-F238E27FC236}">
                <a16:creationId xmlns:a16="http://schemas.microsoft.com/office/drawing/2014/main" id="{F808B104-FD48-489B-A90B-B7CEEB000EC7}"/>
              </a:ext>
            </a:extLst>
          </p:cNvPr>
          <p:cNvSpPr>
            <a:spLocks noGrp="1"/>
          </p:cNvSpPr>
          <p:nvPr>
            <p:ph type="sldNum" sz="quarter" idx="10"/>
          </p:nvPr>
        </p:nvSpPr>
        <p:spPr/>
        <p:txBody>
          <a:bodyPr/>
          <a:lstStyle/>
          <a:p>
            <a:pPr>
              <a:defRPr/>
            </a:pPr>
            <a:fld id="{6DB1FBA9-0009-47E9-8D28-5B0116D2432D}" type="slidenum">
              <a:rPr lang="en-US" altLang="en-US" smtClean="0"/>
              <a:pPr>
                <a:defRPr/>
              </a:pPr>
              <a:t>710</a:t>
            </a:fld>
            <a:endParaRPr lang="en-US" altLang="en-US"/>
          </a:p>
        </p:txBody>
      </p:sp>
    </p:spTree>
    <p:extLst>
      <p:ext uri="{BB962C8B-B14F-4D97-AF65-F5344CB8AC3E}">
        <p14:creationId xmlns:p14="http://schemas.microsoft.com/office/powerpoint/2010/main" val="3762875637"/>
      </p:ext>
    </p:extLst>
  </p:cSld>
  <p:clrMapOvr>
    <a:masterClrMapping/>
  </p:clrMapOvr>
  <p:transition spd="med"/>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79FEA-01FB-4848-B86F-EEF5FFBAB6EB}"/>
              </a:ext>
            </a:extLst>
          </p:cNvPr>
          <p:cNvSpPr>
            <a:spLocks noGrp="1"/>
          </p:cNvSpPr>
          <p:nvPr>
            <p:ph type="title"/>
          </p:nvPr>
        </p:nvSpPr>
        <p:spPr/>
        <p:txBody>
          <a:bodyPr/>
          <a:lstStyle/>
          <a:p>
            <a:r>
              <a:rPr lang="en-US" dirty="0"/>
              <a:t>Sample Questions</a:t>
            </a:r>
          </a:p>
        </p:txBody>
      </p:sp>
      <p:sp>
        <p:nvSpPr>
          <p:cNvPr id="3" name="Content Placeholder 2">
            <a:extLst>
              <a:ext uri="{FF2B5EF4-FFF2-40B4-BE49-F238E27FC236}">
                <a16:creationId xmlns:a16="http://schemas.microsoft.com/office/drawing/2014/main" id="{34FC3505-597E-408A-BCBF-25CBC9756BE3}"/>
              </a:ext>
            </a:extLst>
          </p:cNvPr>
          <p:cNvSpPr>
            <a:spLocks noGrp="1"/>
          </p:cNvSpPr>
          <p:nvPr>
            <p:ph idx="1"/>
          </p:nvPr>
        </p:nvSpPr>
        <p:spPr/>
        <p:txBody>
          <a:bodyPr/>
          <a:lstStyle/>
          <a:p>
            <a:r>
              <a:rPr lang="en-US" b="1" dirty="0"/>
              <a:t>5. Which function below converts a string to a frozen set</a:t>
            </a:r>
          </a:p>
          <a:p>
            <a:endParaRPr lang="en-US" dirty="0"/>
          </a:p>
          <a:p>
            <a:r>
              <a:rPr lang="en-US" dirty="0"/>
              <a:t>A set(x)</a:t>
            </a:r>
          </a:p>
          <a:p>
            <a:r>
              <a:rPr lang="en-US" dirty="0"/>
              <a:t>B dict(x)</a:t>
            </a:r>
          </a:p>
          <a:p>
            <a:r>
              <a:rPr lang="en-US" dirty="0"/>
              <a:t>C frozenset(x)</a:t>
            </a:r>
          </a:p>
          <a:p>
            <a:r>
              <a:rPr lang="en-US" dirty="0"/>
              <a:t>D chr(x)</a:t>
            </a:r>
          </a:p>
          <a:p>
            <a:endParaRPr lang="en-US" dirty="0"/>
          </a:p>
          <a:p>
            <a:r>
              <a:rPr lang="en-US" b="1" dirty="0"/>
              <a:t>6. Which keyword is a valid placeholder for the body of a function</a:t>
            </a:r>
          </a:p>
          <a:p>
            <a:endParaRPr lang="en-US" dirty="0"/>
          </a:p>
          <a:p>
            <a:r>
              <a:rPr lang="en-US" dirty="0"/>
              <a:t>A break</a:t>
            </a:r>
          </a:p>
          <a:p>
            <a:r>
              <a:rPr lang="en-US" dirty="0"/>
              <a:t>B body</a:t>
            </a:r>
          </a:p>
          <a:p>
            <a:r>
              <a:rPr lang="en-US" dirty="0"/>
              <a:t>C continue</a:t>
            </a:r>
          </a:p>
          <a:p>
            <a:r>
              <a:rPr lang="en-US" dirty="0"/>
              <a:t>D pass</a:t>
            </a:r>
          </a:p>
          <a:p>
            <a:endParaRPr lang="en-US" dirty="0"/>
          </a:p>
        </p:txBody>
      </p:sp>
      <p:sp>
        <p:nvSpPr>
          <p:cNvPr id="4" name="Slide Number Placeholder 3">
            <a:extLst>
              <a:ext uri="{FF2B5EF4-FFF2-40B4-BE49-F238E27FC236}">
                <a16:creationId xmlns:a16="http://schemas.microsoft.com/office/drawing/2014/main" id="{CCEC066A-D106-4D57-AA4D-F703B3314385}"/>
              </a:ext>
            </a:extLst>
          </p:cNvPr>
          <p:cNvSpPr>
            <a:spLocks noGrp="1"/>
          </p:cNvSpPr>
          <p:nvPr>
            <p:ph type="sldNum" sz="quarter" idx="10"/>
          </p:nvPr>
        </p:nvSpPr>
        <p:spPr/>
        <p:txBody>
          <a:bodyPr/>
          <a:lstStyle/>
          <a:p>
            <a:pPr>
              <a:defRPr/>
            </a:pPr>
            <a:fld id="{6DB1FBA9-0009-47E9-8D28-5B0116D2432D}" type="slidenum">
              <a:rPr lang="en-US" altLang="en-US" smtClean="0"/>
              <a:pPr>
                <a:defRPr/>
              </a:pPr>
              <a:t>711</a:t>
            </a:fld>
            <a:endParaRPr lang="en-US" altLang="en-US"/>
          </a:p>
        </p:txBody>
      </p:sp>
    </p:spTree>
    <p:extLst>
      <p:ext uri="{BB962C8B-B14F-4D97-AF65-F5344CB8AC3E}">
        <p14:creationId xmlns:p14="http://schemas.microsoft.com/office/powerpoint/2010/main" val="374364552"/>
      </p:ext>
    </p:extLst>
  </p:cSld>
  <p:clrMapOvr>
    <a:masterClrMapping/>
  </p:clrMapOvr>
  <p:transition spd="med"/>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EFB79-7466-4175-B867-EA5A1D3B955A}"/>
              </a:ext>
            </a:extLst>
          </p:cNvPr>
          <p:cNvSpPr>
            <a:spLocks noGrp="1"/>
          </p:cNvSpPr>
          <p:nvPr>
            <p:ph type="title"/>
          </p:nvPr>
        </p:nvSpPr>
        <p:spPr/>
        <p:txBody>
          <a:bodyPr/>
          <a:lstStyle/>
          <a:p>
            <a:r>
              <a:rPr lang="en-US" dirty="0"/>
              <a:t>Sample Questions</a:t>
            </a:r>
          </a:p>
        </p:txBody>
      </p:sp>
      <p:sp>
        <p:nvSpPr>
          <p:cNvPr id="3" name="Content Placeholder 2">
            <a:extLst>
              <a:ext uri="{FF2B5EF4-FFF2-40B4-BE49-F238E27FC236}">
                <a16:creationId xmlns:a16="http://schemas.microsoft.com/office/drawing/2014/main" id="{57076A6A-BF00-4898-ADBE-69C99DD93996}"/>
              </a:ext>
            </a:extLst>
          </p:cNvPr>
          <p:cNvSpPr>
            <a:spLocks noGrp="1"/>
          </p:cNvSpPr>
          <p:nvPr>
            <p:ph idx="1"/>
          </p:nvPr>
        </p:nvSpPr>
        <p:spPr/>
        <p:txBody>
          <a:bodyPr/>
          <a:lstStyle/>
          <a:p>
            <a:r>
              <a:rPr lang="en-US" b="1" dirty="0"/>
              <a:t>7. Which operator evaluates to true if it does not find a variable in the specified sequence and false otherwise</a:t>
            </a:r>
          </a:p>
          <a:p>
            <a:endParaRPr lang="en-US" dirty="0"/>
          </a:p>
          <a:p>
            <a:r>
              <a:rPr lang="en-US" dirty="0"/>
              <a:t>A **</a:t>
            </a:r>
          </a:p>
          <a:p>
            <a:r>
              <a:rPr lang="en-US" dirty="0"/>
              <a:t>B //</a:t>
            </a:r>
          </a:p>
          <a:p>
            <a:r>
              <a:rPr lang="en-US" dirty="0"/>
              <a:t>C is </a:t>
            </a:r>
          </a:p>
          <a:p>
            <a:r>
              <a:rPr lang="en-US" dirty="0"/>
              <a:t>D not in</a:t>
            </a:r>
          </a:p>
          <a:p>
            <a:endParaRPr lang="en-US" dirty="0"/>
          </a:p>
          <a:p>
            <a:r>
              <a:rPr lang="en-US" b="1" dirty="0"/>
              <a:t>8. In Python3 what does the // operator do?</a:t>
            </a:r>
          </a:p>
          <a:p>
            <a:endParaRPr lang="en-US" dirty="0"/>
          </a:p>
          <a:p>
            <a:r>
              <a:rPr lang="en-US" dirty="0"/>
              <a:t>A Float division</a:t>
            </a:r>
          </a:p>
          <a:p>
            <a:r>
              <a:rPr lang="en-US" dirty="0"/>
              <a:t>B Floor division</a:t>
            </a:r>
          </a:p>
          <a:p>
            <a:r>
              <a:rPr lang="en-US" dirty="0"/>
              <a:t>C Returns the remainder</a:t>
            </a:r>
          </a:p>
          <a:p>
            <a:r>
              <a:rPr lang="en-US" dirty="0"/>
              <a:t>D Same as /</a:t>
            </a:r>
          </a:p>
        </p:txBody>
      </p:sp>
      <p:sp>
        <p:nvSpPr>
          <p:cNvPr id="4" name="Slide Number Placeholder 3">
            <a:extLst>
              <a:ext uri="{FF2B5EF4-FFF2-40B4-BE49-F238E27FC236}">
                <a16:creationId xmlns:a16="http://schemas.microsoft.com/office/drawing/2014/main" id="{3FABB369-DEE1-45A3-BD6A-36F547FC5CF3}"/>
              </a:ext>
            </a:extLst>
          </p:cNvPr>
          <p:cNvSpPr>
            <a:spLocks noGrp="1"/>
          </p:cNvSpPr>
          <p:nvPr>
            <p:ph type="sldNum" sz="quarter" idx="10"/>
          </p:nvPr>
        </p:nvSpPr>
        <p:spPr/>
        <p:txBody>
          <a:bodyPr/>
          <a:lstStyle/>
          <a:p>
            <a:pPr>
              <a:defRPr/>
            </a:pPr>
            <a:fld id="{6DB1FBA9-0009-47E9-8D28-5B0116D2432D}" type="slidenum">
              <a:rPr lang="en-US" altLang="en-US" smtClean="0"/>
              <a:pPr>
                <a:defRPr/>
              </a:pPr>
              <a:t>712</a:t>
            </a:fld>
            <a:endParaRPr lang="en-US" altLang="en-US"/>
          </a:p>
        </p:txBody>
      </p:sp>
    </p:spTree>
    <p:extLst>
      <p:ext uri="{BB962C8B-B14F-4D97-AF65-F5344CB8AC3E}">
        <p14:creationId xmlns:p14="http://schemas.microsoft.com/office/powerpoint/2010/main" val="541133340"/>
      </p:ext>
    </p:extLst>
  </p:cSld>
  <p:clrMapOvr>
    <a:masterClrMapping/>
  </p:clrMapOvr>
  <p:transition spd="med"/>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E45E8-9D89-4FD6-9343-CAFA2A9BFDE9}"/>
              </a:ext>
            </a:extLst>
          </p:cNvPr>
          <p:cNvSpPr>
            <a:spLocks noGrp="1"/>
          </p:cNvSpPr>
          <p:nvPr>
            <p:ph type="title"/>
          </p:nvPr>
        </p:nvSpPr>
        <p:spPr/>
        <p:txBody>
          <a:bodyPr/>
          <a:lstStyle/>
          <a:p>
            <a:r>
              <a:rPr lang="en-US" dirty="0"/>
              <a:t>Sample Questions</a:t>
            </a:r>
          </a:p>
        </p:txBody>
      </p:sp>
      <p:sp>
        <p:nvSpPr>
          <p:cNvPr id="3" name="Content Placeholder 2">
            <a:extLst>
              <a:ext uri="{FF2B5EF4-FFF2-40B4-BE49-F238E27FC236}">
                <a16:creationId xmlns:a16="http://schemas.microsoft.com/office/drawing/2014/main" id="{95992C85-4E3D-4915-A30A-7D578B6E4795}"/>
              </a:ext>
            </a:extLst>
          </p:cNvPr>
          <p:cNvSpPr>
            <a:spLocks noGrp="1"/>
          </p:cNvSpPr>
          <p:nvPr>
            <p:ph idx="1"/>
          </p:nvPr>
        </p:nvSpPr>
        <p:spPr/>
        <p:txBody>
          <a:bodyPr/>
          <a:lstStyle/>
          <a:p>
            <a:r>
              <a:rPr lang="en-US" b="1" dirty="0"/>
              <a:t>9. Which function checks that all characters in a string are digits?</a:t>
            </a:r>
          </a:p>
          <a:p>
            <a:endParaRPr lang="en-US" dirty="0"/>
          </a:p>
          <a:p>
            <a:r>
              <a:rPr lang="en-US" dirty="0"/>
              <a:t>A  </a:t>
            </a:r>
            <a:r>
              <a:rPr lang="en-US" dirty="0" err="1"/>
              <a:t>isnumber</a:t>
            </a:r>
            <a:r>
              <a:rPr lang="en-US" dirty="0"/>
              <a:t>()</a:t>
            </a:r>
          </a:p>
          <a:p>
            <a:r>
              <a:rPr lang="en-US" dirty="0"/>
              <a:t>B  </a:t>
            </a:r>
            <a:r>
              <a:rPr lang="en-US" dirty="0" err="1"/>
              <a:t>isadigit</a:t>
            </a:r>
            <a:r>
              <a:rPr lang="en-US" dirty="0"/>
              <a:t>()</a:t>
            </a:r>
          </a:p>
          <a:p>
            <a:r>
              <a:rPr lang="en-US" dirty="0"/>
              <a:t>C  </a:t>
            </a:r>
            <a:r>
              <a:rPr lang="en-US" dirty="0" err="1"/>
              <a:t>isdigit</a:t>
            </a:r>
            <a:r>
              <a:rPr lang="en-US" dirty="0"/>
              <a:t>()</a:t>
            </a:r>
          </a:p>
          <a:p>
            <a:r>
              <a:rPr lang="en-US" dirty="0"/>
              <a:t>D capitalize()</a:t>
            </a:r>
          </a:p>
          <a:p>
            <a:endParaRPr lang="en-US" dirty="0"/>
          </a:p>
          <a:p>
            <a:endParaRPr lang="en-US" dirty="0"/>
          </a:p>
          <a:p>
            <a:r>
              <a:rPr lang="en-US" b="1" dirty="0"/>
              <a:t>10. Which function will convert a float to a string?</a:t>
            </a:r>
          </a:p>
          <a:p>
            <a:endParaRPr lang="en-US" dirty="0"/>
          </a:p>
          <a:p>
            <a:r>
              <a:rPr lang="en-US" dirty="0"/>
              <a:t>A  str2float()</a:t>
            </a:r>
          </a:p>
          <a:p>
            <a:r>
              <a:rPr lang="en-US" dirty="0"/>
              <a:t>B  str(x)</a:t>
            </a:r>
          </a:p>
          <a:p>
            <a:r>
              <a:rPr lang="en-US" dirty="0"/>
              <a:t>C  string(x)</a:t>
            </a:r>
          </a:p>
          <a:p>
            <a:r>
              <a:rPr lang="en-US" dirty="0"/>
              <a:t>D  can’t be done</a:t>
            </a:r>
          </a:p>
          <a:p>
            <a:endParaRPr lang="en-US" dirty="0"/>
          </a:p>
          <a:p>
            <a:endParaRPr lang="en-US" dirty="0"/>
          </a:p>
        </p:txBody>
      </p:sp>
      <p:sp>
        <p:nvSpPr>
          <p:cNvPr id="4" name="Slide Number Placeholder 3">
            <a:extLst>
              <a:ext uri="{FF2B5EF4-FFF2-40B4-BE49-F238E27FC236}">
                <a16:creationId xmlns:a16="http://schemas.microsoft.com/office/drawing/2014/main" id="{FE367FE5-552B-41CD-9F47-5176904F133F}"/>
              </a:ext>
            </a:extLst>
          </p:cNvPr>
          <p:cNvSpPr>
            <a:spLocks noGrp="1"/>
          </p:cNvSpPr>
          <p:nvPr>
            <p:ph type="sldNum" sz="quarter" idx="10"/>
          </p:nvPr>
        </p:nvSpPr>
        <p:spPr/>
        <p:txBody>
          <a:bodyPr/>
          <a:lstStyle/>
          <a:p>
            <a:pPr>
              <a:defRPr/>
            </a:pPr>
            <a:fld id="{6DB1FBA9-0009-47E9-8D28-5B0116D2432D}" type="slidenum">
              <a:rPr lang="en-US" altLang="en-US" smtClean="0"/>
              <a:pPr>
                <a:defRPr/>
              </a:pPr>
              <a:t>713</a:t>
            </a:fld>
            <a:endParaRPr lang="en-US" altLang="en-US"/>
          </a:p>
        </p:txBody>
      </p:sp>
    </p:spTree>
    <p:extLst>
      <p:ext uri="{BB962C8B-B14F-4D97-AF65-F5344CB8AC3E}">
        <p14:creationId xmlns:p14="http://schemas.microsoft.com/office/powerpoint/2010/main" val="505991354"/>
      </p:ext>
    </p:extLst>
  </p:cSld>
  <p:clrMapOvr>
    <a:masterClrMapping/>
  </p:clrMapOvr>
  <p:transition spd="med"/>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AA0C-39A8-4E26-BBF3-B59191E34C38}"/>
              </a:ext>
            </a:extLst>
          </p:cNvPr>
          <p:cNvSpPr>
            <a:spLocks noGrp="1"/>
          </p:cNvSpPr>
          <p:nvPr>
            <p:ph type="title"/>
          </p:nvPr>
        </p:nvSpPr>
        <p:spPr/>
        <p:txBody>
          <a:bodyPr/>
          <a:lstStyle/>
          <a:p>
            <a:r>
              <a:rPr lang="en-US" dirty="0"/>
              <a:t>Sample Questions</a:t>
            </a:r>
          </a:p>
        </p:txBody>
      </p:sp>
      <p:sp>
        <p:nvSpPr>
          <p:cNvPr id="3" name="Content Placeholder 2">
            <a:extLst>
              <a:ext uri="{FF2B5EF4-FFF2-40B4-BE49-F238E27FC236}">
                <a16:creationId xmlns:a16="http://schemas.microsoft.com/office/drawing/2014/main" id="{14C97BBC-5233-4148-9E51-E1DCE1D89BD9}"/>
              </a:ext>
            </a:extLst>
          </p:cNvPr>
          <p:cNvSpPr>
            <a:spLocks noGrp="1"/>
          </p:cNvSpPr>
          <p:nvPr>
            <p:ph idx="1"/>
          </p:nvPr>
        </p:nvSpPr>
        <p:spPr/>
        <p:txBody>
          <a:bodyPr/>
          <a:lstStyle/>
          <a:p>
            <a:r>
              <a:rPr lang="en-US" b="1" dirty="0"/>
              <a:t>11. Which keyword is used to start a function?</a:t>
            </a:r>
          </a:p>
          <a:p>
            <a:endParaRPr lang="en-US" dirty="0"/>
          </a:p>
          <a:p>
            <a:r>
              <a:rPr lang="en-US" dirty="0"/>
              <a:t>A  function</a:t>
            </a:r>
          </a:p>
          <a:p>
            <a:r>
              <a:rPr lang="en-US" dirty="0"/>
              <a:t>B  </a:t>
            </a:r>
            <a:r>
              <a:rPr lang="en-US" dirty="0" err="1"/>
              <a:t>func</a:t>
            </a:r>
            <a:endParaRPr lang="en-US" dirty="0"/>
          </a:p>
          <a:p>
            <a:r>
              <a:rPr lang="en-US" dirty="0"/>
              <a:t>C  def</a:t>
            </a:r>
          </a:p>
          <a:p>
            <a:r>
              <a:rPr lang="en-US" dirty="0"/>
              <a:t>D  import</a:t>
            </a:r>
          </a:p>
          <a:p>
            <a:endParaRPr lang="en-US" dirty="0"/>
          </a:p>
          <a:p>
            <a:r>
              <a:rPr lang="en-US" b="1" dirty="0"/>
              <a:t>12. Which function below can be used to open a file for reading ?</a:t>
            </a:r>
          </a:p>
          <a:p>
            <a:endParaRPr lang="en-US" dirty="0"/>
          </a:p>
          <a:p>
            <a:r>
              <a:rPr lang="en-US" dirty="0"/>
              <a:t>A  </a:t>
            </a:r>
            <a:r>
              <a:rPr lang="en-US" dirty="0" err="1"/>
              <a:t>fopen</a:t>
            </a:r>
            <a:r>
              <a:rPr lang="en-US" dirty="0"/>
              <a:t>(</a:t>
            </a:r>
            <a:r>
              <a:rPr lang="en-US" dirty="0" err="1"/>
              <a:t>filename,mode</a:t>
            </a:r>
            <a:r>
              <a:rPr lang="en-US" dirty="0"/>
              <a:t>)</a:t>
            </a:r>
          </a:p>
          <a:p>
            <a:r>
              <a:rPr lang="en-US" dirty="0"/>
              <a:t>B  open(</a:t>
            </a:r>
            <a:r>
              <a:rPr lang="en-US" dirty="0" err="1"/>
              <a:t>filename,mode</a:t>
            </a:r>
            <a:r>
              <a:rPr lang="en-US" dirty="0"/>
              <a:t>)</a:t>
            </a:r>
          </a:p>
          <a:p>
            <a:r>
              <a:rPr lang="en-US" dirty="0"/>
              <a:t>C  </a:t>
            </a:r>
            <a:r>
              <a:rPr lang="en-US" dirty="0" err="1"/>
              <a:t>openfilename</a:t>
            </a:r>
            <a:r>
              <a:rPr lang="en-US" dirty="0"/>
              <a:t>(</a:t>
            </a:r>
            <a:r>
              <a:rPr lang="en-US" dirty="0" err="1"/>
              <a:t>filename,mode</a:t>
            </a:r>
            <a:r>
              <a:rPr lang="en-US" dirty="0"/>
              <a:t>)</a:t>
            </a:r>
          </a:p>
          <a:p>
            <a:r>
              <a:rPr lang="en-US" dirty="0"/>
              <a:t>D  </a:t>
            </a:r>
            <a:r>
              <a:rPr lang="en-US" dirty="0" err="1"/>
              <a:t>openfile_name</a:t>
            </a:r>
            <a:r>
              <a:rPr lang="en-US" dirty="0"/>
              <a:t>(</a:t>
            </a:r>
            <a:r>
              <a:rPr lang="en-US" dirty="0" err="1"/>
              <a:t>filename,mode</a:t>
            </a:r>
            <a:r>
              <a:rPr lang="en-US" dirty="0"/>
              <a:t>)</a:t>
            </a:r>
          </a:p>
        </p:txBody>
      </p:sp>
      <p:sp>
        <p:nvSpPr>
          <p:cNvPr id="4" name="Slide Number Placeholder 3">
            <a:extLst>
              <a:ext uri="{FF2B5EF4-FFF2-40B4-BE49-F238E27FC236}">
                <a16:creationId xmlns:a16="http://schemas.microsoft.com/office/drawing/2014/main" id="{263D423C-B2EF-480A-9AC3-98D984E9145E}"/>
              </a:ext>
            </a:extLst>
          </p:cNvPr>
          <p:cNvSpPr>
            <a:spLocks noGrp="1"/>
          </p:cNvSpPr>
          <p:nvPr>
            <p:ph type="sldNum" sz="quarter" idx="10"/>
          </p:nvPr>
        </p:nvSpPr>
        <p:spPr/>
        <p:txBody>
          <a:bodyPr/>
          <a:lstStyle/>
          <a:p>
            <a:pPr>
              <a:defRPr/>
            </a:pPr>
            <a:fld id="{6DB1FBA9-0009-47E9-8D28-5B0116D2432D}" type="slidenum">
              <a:rPr lang="en-US" altLang="en-US" smtClean="0"/>
              <a:pPr>
                <a:defRPr/>
              </a:pPr>
              <a:t>714</a:t>
            </a:fld>
            <a:endParaRPr lang="en-US" altLang="en-US"/>
          </a:p>
        </p:txBody>
      </p:sp>
    </p:spTree>
    <p:extLst>
      <p:ext uri="{BB962C8B-B14F-4D97-AF65-F5344CB8AC3E}">
        <p14:creationId xmlns:p14="http://schemas.microsoft.com/office/powerpoint/2010/main" val="1936180592"/>
      </p:ext>
    </p:extLst>
  </p:cSld>
  <p:clrMapOvr>
    <a:masterClrMapping/>
  </p:clrMapOvr>
  <p:transition spd="med"/>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CF96A-262F-4D07-AD30-7317151A630B}"/>
              </a:ext>
            </a:extLst>
          </p:cNvPr>
          <p:cNvSpPr>
            <a:spLocks noGrp="1"/>
          </p:cNvSpPr>
          <p:nvPr>
            <p:ph type="title"/>
          </p:nvPr>
        </p:nvSpPr>
        <p:spPr/>
        <p:txBody>
          <a:bodyPr/>
          <a:lstStyle/>
          <a:p>
            <a:r>
              <a:rPr lang="en-US" dirty="0"/>
              <a:t>Sample Questions</a:t>
            </a:r>
          </a:p>
        </p:txBody>
      </p:sp>
      <p:sp>
        <p:nvSpPr>
          <p:cNvPr id="3" name="Content Placeholder 2">
            <a:extLst>
              <a:ext uri="{FF2B5EF4-FFF2-40B4-BE49-F238E27FC236}">
                <a16:creationId xmlns:a16="http://schemas.microsoft.com/office/drawing/2014/main" id="{C2081C54-A7F0-4727-8D73-F9EF181C40C9}"/>
              </a:ext>
            </a:extLst>
          </p:cNvPr>
          <p:cNvSpPr>
            <a:spLocks noGrp="1"/>
          </p:cNvSpPr>
          <p:nvPr>
            <p:ph idx="1"/>
          </p:nvPr>
        </p:nvSpPr>
        <p:spPr/>
        <p:txBody>
          <a:bodyPr/>
          <a:lstStyle/>
          <a:p>
            <a:r>
              <a:rPr lang="en-US" b="1" dirty="0"/>
              <a:t>13. Which function returns the minimum alphabetical character of a string?</a:t>
            </a:r>
          </a:p>
          <a:p>
            <a:endParaRPr lang="en-US" dirty="0"/>
          </a:p>
          <a:p>
            <a:r>
              <a:rPr lang="en-US" dirty="0"/>
              <a:t>A  lower()</a:t>
            </a:r>
          </a:p>
          <a:p>
            <a:r>
              <a:rPr lang="en-US" dirty="0"/>
              <a:t>B  lowest()</a:t>
            </a:r>
          </a:p>
          <a:p>
            <a:r>
              <a:rPr lang="en-US" dirty="0"/>
              <a:t>C  </a:t>
            </a:r>
            <a:r>
              <a:rPr lang="en-US" dirty="0" err="1"/>
              <a:t>lstrip</a:t>
            </a:r>
            <a:r>
              <a:rPr lang="en-US" dirty="0"/>
              <a:t>()</a:t>
            </a:r>
          </a:p>
          <a:p>
            <a:r>
              <a:rPr lang="en-US" dirty="0"/>
              <a:t>D  min()</a:t>
            </a:r>
          </a:p>
          <a:p>
            <a:endParaRPr lang="en-US" dirty="0"/>
          </a:p>
          <a:p>
            <a:r>
              <a:rPr lang="en-US" b="1" dirty="0"/>
              <a:t>14. Which function compares elements of two lists?</a:t>
            </a:r>
          </a:p>
          <a:p>
            <a:endParaRPr lang="en-US" dirty="0"/>
          </a:p>
          <a:p>
            <a:r>
              <a:rPr lang="en-US" dirty="0"/>
              <a:t>A </a:t>
            </a:r>
            <a:r>
              <a:rPr lang="en-US" dirty="0" err="1"/>
              <a:t>cmp</a:t>
            </a:r>
            <a:r>
              <a:rPr lang="en-US" dirty="0"/>
              <a:t>(list1,list2)</a:t>
            </a:r>
          </a:p>
          <a:p>
            <a:r>
              <a:rPr lang="en-US" dirty="0"/>
              <a:t>B </a:t>
            </a:r>
            <a:r>
              <a:rPr lang="en-US" dirty="0" err="1"/>
              <a:t>len</a:t>
            </a:r>
            <a:r>
              <a:rPr lang="en-US" dirty="0"/>
              <a:t>(list1,list2)</a:t>
            </a:r>
          </a:p>
          <a:p>
            <a:r>
              <a:rPr lang="en-US" dirty="0"/>
              <a:t>C max(list1,list2)</a:t>
            </a:r>
          </a:p>
          <a:p>
            <a:r>
              <a:rPr lang="en-US" dirty="0"/>
              <a:t>D min(list1,list2)</a:t>
            </a:r>
          </a:p>
          <a:p>
            <a:r>
              <a:rPr lang="en-US" dirty="0"/>
              <a:t>E None of the above</a:t>
            </a:r>
          </a:p>
          <a:p>
            <a:endParaRPr lang="en-US" dirty="0"/>
          </a:p>
        </p:txBody>
      </p:sp>
      <p:sp>
        <p:nvSpPr>
          <p:cNvPr id="4" name="Slide Number Placeholder 3">
            <a:extLst>
              <a:ext uri="{FF2B5EF4-FFF2-40B4-BE49-F238E27FC236}">
                <a16:creationId xmlns:a16="http://schemas.microsoft.com/office/drawing/2014/main" id="{1CC8A52F-AC54-48C1-8692-D41329F2CA7F}"/>
              </a:ext>
            </a:extLst>
          </p:cNvPr>
          <p:cNvSpPr>
            <a:spLocks noGrp="1"/>
          </p:cNvSpPr>
          <p:nvPr>
            <p:ph type="sldNum" sz="quarter" idx="10"/>
          </p:nvPr>
        </p:nvSpPr>
        <p:spPr/>
        <p:txBody>
          <a:bodyPr/>
          <a:lstStyle/>
          <a:p>
            <a:pPr>
              <a:defRPr/>
            </a:pPr>
            <a:fld id="{6DB1FBA9-0009-47E9-8D28-5B0116D2432D}" type="slidenum">
              <a:rPr lang="en-US" altLang="en-US" smtClean="0"/>
              <a:pPr>
                <a:defRPr/>
              </a:pPr>
              <a:t>715</a:t>
            </a:fld>
            <a:endParaRPr lang="en-US" altLang="en-US"/>
          </a:p>
        </p:txBody>
      </p:sp>
    </p:spTree>
    <p:extLst>
      <p:ext uri="{BB962C8B-B14F-4D97-AF65-F5344CB8AC3E}">
        <p14:creationId xmlns:p14="http://schemas.microsoft.com/office/powerpoint/2010/main" val="3316211791"/>
      </p:ext>
    </p:extLst>
  </p:cSld>
  <p:clrMapOvr>
    <a:masterClrMapping/>
  </p:clrMapOvr>
  <p:transition spd="med"/>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7A80B-F17C-41F6-BC89-70FF0754B5BE}"/>
              </a:ext>
            </a:extLst>
          </p:cNvPr>
          <p:cNvSpPr>
            <a:spLocks noGrp="1"/>
          </p:cNvSpPr>
          <p:nvPr>
            <p:ph type="title"/>
          </p:nvPr>
        </p:nvSpPr>
        <p:spPr>
          <a:xfrm>
            <a:off x="257444" y="228600"/>
            <a:ext cx="8853488" cy="838200"/>
          </a:xfrm>
        </p:spPr>
        <p:txBody>
          <a:bodyPr/>
          <a:lstStyle/>
          <a:p>
            <a:r>
              <a:rPr lang="en-US" dirty="0"/>
              <a:t>Sample Questions</a:t>
            </a:r>
          </a:p>
        </p:txBody>
      </p:sp>
      <p:sp>
        <p:nvSpPr>
          <p:cNvPr id="3" name="Content Placeholder 2">
            <a:extLst>
              <a:ext uri="{FF2B5EF4-FFF2-40B4-BE49-F238E27FC236}">
                <a16:creationId xmlns:a16="http://schemas.microsoft.com/office/drawing/2014/main" id="{8CECC30C-1EA9-4A0E-B71A-D3801BAF0937}"/>
              </a:ext>
            </a:extLst>
          </p:cNvPr>
          <p:cNvSpPr>
            <a:spLocks noGrp="1"/>
          </p:cNvSpPr>
          <p:nvPr>
            <p:ph idx="1"/>
          </p:nvPr>
        </p:nvSpPr>
        <p:spPr/>
        <p:txBody>
          <a:bodyPr/>
          <a:lstStyle/>
          <a:p>
            <a:r>
              <a:rPr lang="en-US" b="1" dirty="0"/>
              <a:t>15. Suppose I have a list a=[1,2,3] and tuple b =(1,2,3). Which statement below is correct?</a:t>
            </a:r>
          </a:p>
          <a:p>
            <a:r>
              <a:rPr lang="en-US" dirty="0"/>
              <a:t>A  </a:t>
            </a:r>
            <a:r>
              <a:rPr lang="en-US" dirty="0" err="1"/>
              <a:t>a</a:t>
            </a:r>
            <a:r>
              <a:rPr lang="en-US" dirty="0"/>
              <a:t> and b are mutable</a:t>
            </a:r>
          </a:p>
          <a:p>
            <a:r>
              <a:rPr lang="en-US" dirty="0"/>
              <a:t>B  b is mutable</a:t>
            </a:r>
          </a:p>
          <a:p>
            <a:r>
              <a:rPr lang="en-US" dirty="0"/>
              <a:t>C  a is mutable</a:t>
            </a:r>
          </a:p>
          <a:p>
            <a:r>
              <a:rPr lang="en-US" dirty="0"/>
              <a:t>D neither are mutable</a:t>
            </a:r>
          </a:p>
          <a:p>
            <a:endParaRPr lang="en-US" dirty="0"/>
          </a:p>
          <a:p>
            <a:r>
              <a:rPr lang="en-US" b="1" dirty="0"/>
              <a:t>16. Which function inserts “a” into the list , L = [1,2,3,4,5] at index 3?</a:t>
            </a:r>
          </a:p>
          <a:p>
            <a:r>
              <a:rPr lang="en-US" dirty="0"/>
              <a:t>A  </a:t>
            </a:r>
            <a:r>
              <a:rPr lang="en-US" dirty="0" err="1"/>
              <a:t>L.index</a:t>
            </a:r>
            <a:r>
              <a:rPr lang="en-US" dirty="0"/>
              <a:t>(“a”)</a:t>
            </a:r>
          </a:p>
          <a:p>
            <a:r>
              <a:rPr lang="en-US" dirty="0"/>
              <a:t>B  </a:t>
            </a:r>
            <a:r>
              <a:rPr lang="en-US" dirty="0" err="1"/>
              <a:t>L.pop</a:t>
            </a:r>
            <a:r>
              <a:rPr lang="en-US" dirty="0"/>
              <a:t>(“a”,3)</a:t>
            </a:r>
          </a:p>
          <a:p>
            <a:r>
              <a:rPr lang="en-US" dirty="0"/>
              <a:t>C  </a:t>
            </a:r>
            <a:r>
              <a:rPr lang="en-US" dirty="0" err="1"/>
              <a:t>L.insert</a:t>
            </a:r>
            <a:r>
              <a:rPr lang="en-US" dirty="0"/>
              <a:t>(1,”a”)</a:t>
            </a:r>
          </a:p>
          <a:p>
            <a:r>
              <a:rPr lang="en-US" dirty="0"/>
              <a:t>D  </a:t>
            </a:r>
            <a:r>
              <a:rPr lang="en-US" dirty="0" err="1"/>
              <a:t>L.insert</a:t>
            </a:r>
            <a:r>
              <a:rPr lang="en-US" dirty="0"/>
              <a:t>(3,”a”)</a:t>
            </a:r>
          </a:p>
          <a:p>
            <a:r>
              <a:rPr lang="en-US" dirty="0"/>
              <a:t>E  </a:t>
            </a:r>
            <a:r>
              <a:rPr lang="en-US" dirty="0" err="1"/>
              <a:t>L.insert</a:t>
            </a:r>
            <a:r>
              <a:rPr lang="en-US" dirty="0"/>
              <a:t>(2,”a”)</a:t>
            </a:r>
          </a:p>
          <a:p>
            <a:endParaRPr lang="en-US" dirty="0"/>
          </a:p>
        </p:txBody>
      </p:sp>
      <p:sp>
        <p:nvSpPr>
          <p:cNvPr id="4" name="Slide Number Placeholder 3">
            <a:extLst>
              <a:ext uri="{FF2B5EF4-FFF2-40B4-BE49-F238E27FC236}">
                <a16:creationId xmlns:a16="http://schemas.microsoft.com/office/drawing/2014/main" id="{9869E541-6A77-49B7-9347-7A63C4D6CE3E}"/>
              </a:ext>
            </a:extLst>
          </p:cNvPr>
          <p:cNvSpPr>
            <a:spLocks noGrp="1"/>
          </p:cNvSpPr>
          <p:nvPr>
            <p:ph type="sldNum" sz="quarter" idx="10"/>
          </p:nvPr>
        </p:nvSpPr>
        <p:spPr/>
        <p:txBody>
          <a:bodyPr/>
          <a:lstStyle/>
          <a:p>
            <a:pPr>
              <a:defRPr/>
            </a:pPr>
            <a:fld id="{6DB1FBA9-0009-47E9-8D28-5B0116D2432D}" type="slidenum">
              <a:rPr lang="en-US" altLang="en-US" smtClean="0"/>
              <a:pPr>
                <a:defRPr/>
              </a:pPr>
              <a:t>716</a:t>
            </a:fld>
            <a:endParaRPr lang="en-US" altLang="en-US"/>
          </a:p>
        </p:txBody>
      </p:sp>
    </p:spTree>
    <p:extLst>
      <p:ext uri="{BB962C8B-B14F-4D97-AF65-F5344CB8AC3E}">
        <p14:creationId xmlns:p14="http://schemas.microsoft.com/office/powerpoint/2010/main" val="3519039204"/>
      </p:ext>
    </p:extLst>
  </p:cSld>
  <p:clrMapOvr>
    <a:masterClrMapping/>
  </p:clrMapOvr>
  <p:transition spd="med"/>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96DA2-FBF6-4E15-A2A8-478A3F0E94DA}"/>
              </a:ext>
            </a:extLst>
          </p:cNvPr>
          <p:cNvSpPr>
            <a:spLocks noGrp="1"/>
          </p:cNvSpPr>
          <p:nvPr>
            <p:ph type="title"/>
          </p:nvPr>
        </p:nvSpPr>
        <p:spPr/>
        <p:txBody>
          <a:bodyPr/>
          <a:lstStyle/>
          <a:p>
            <a:r>
              <a:rPr lang="en-US" dirty="0"/>
              <a:t>Sample Questions</a:t>
            </a:r>
          </a:p>
        </p:txBody>
      </p:sp>
      <p:sp>
        <p:nvSpPr>
          <p:cNvPr id="3" name="Content Placeholder 2">
            <a:extLst>
              <a:ext uri="{FF2B5EF4-FFF2-40B4-BE49-F238E27FC236}">
                <a16:creationId xmlns:a16="http://schemas.microsoft.com/office/drawing/2014/main" id="{D1214B42-54DD-463B-8DD7-AE9FF95EB6E3}"/>
              </a:ext>
            </a:extLst>
          </p:cNvPr>
          <p:cNvSpPr>
            <a:spLocks noGrp="1"/>
          </p:cNvSpPr>
          <p:nvPr>
            <p:ph idx="1"/>
          </p:nvPr>
        </p:nvSpPr>
        <p:spPr/>
        <p:txBody>
          <a:bodyPr/>
          <a:lstStyle/>
          <a:p>
            <a:r>
              <a:rPr lang="en-US" b="1" dirty="0"/>
              <a:t>17. Which statement loads the module math?</a:t>
            </a:r>
          </a:p>
          <a:p>
            <a:endParaRPr lang="en-US" dirty="0"/>
          </a:p>
          <a:p>
            <a:r>
              <a:rPr lang="en-US" dirty="0"/>
              <a:t>A  load math</a:t>
            </a:r>
          </a:p>
          <a:p>
            <a:r>
              <a:rPr lang="en-US" dirty="0"/>
              <a:t>B  module math</a:t>
            </a:r>
          </a:p>
          <a:p>
            <a:r>
              <a:rPr lang="en-US" dirty="0"/>
              <a:t>C  include math</a:t>
            </a:r>
          </a:p>
          <a:p>
            <a:r>
              <a:rPr lang="en-US" dirty="0"/>
              <a:t>D import math</a:t>
            </a:r>
          </a:p>
          <a:p>
            <a:endParaRPr lang="en-US" dirty="0"/>
          </a:p>
          <a:p>
            <a:r>
              <a:rPr lang="en-US" b="1" dirty="0"/>
              <a:t>18. What is the name of the character data type in python?</a:t>
            </a:r>
          </a:p>
          <a:p>
            <a:endParaRPr lang="en-US" dirty="0"/>
          </a:p>
          <a:p>
            <a:r>
              <a:rPr lang="en-US" dirty="0"/>
              <a:t>A  char</a:t>
            </a:r>
          </a:p>
          <a:p>
            <a:r>
              <a:rPr lang="en-US" dirty="0"/>
              <a:t>B  character</a:t>
            </a:r>
          </a:p>
          <a:p>
            <a:r>
              <a:rPr lang="en-US" dirty="0"/>
              <a:t>C  chr</a:t>
            </a:r>
          </a:p>
          <a:p>
            <a:r>
              <a:rPr lang="en-US" dirty="0"/>
              <a:t>D  </a:t>
            </a:r>
            <a:r>
              <a:rPr lang="en-US" dirty="0" err="1"/>
              <a:t>chrs</a:t>
            </a:r>
            <a:endParaRPr lang="en-US" dirty="0"/>
          </a:p>
          <a:p>
            <a:r>
              <a:rPr lang="en-US" dirty="0"/>
              <a:t>E   No built in type for character</a:t>
            </a:r>
          </a:p>
          <a:p>
            <a:endParaRPr lang="en-US" dirty="0"/>
          </a:p>
        </p:txBody>
      </p:sp>
      <p:sp>
        <p:nvSpPr>
          <p:cNvPr id="4" name="Slide Number Placeholder 3">
            <a:extLst>
              <a:ext uri="{FF2B5EF4-FFF2-40B4-BE49-F238E27FC236}">
                <a16:creationId xmlns:a16="http://schemas.microsoft.com/office/drawing/2014/main" id="{71BC5F72-95B3-430C-9A59-40194A75A23D}"/>
              </a:ext>
            </a:extLst>
          </p:cNvPr>
          <p:cNvSpPr>
            <a:spLocks noGrp="1"/>
          </p:cNvSpPr>
          <p:nvPr>
            <p:ph type="sldNum" sz="quarter" idx="10"/>
          </p:nvPr>
        </p:nvSpPr>
        <p:spPr/>
        <p:txBody>
          <a:bodyPr/>
          <a:lstStyle/>
          <a:p>
            <a:pPr>
              <a:defRPr/>
            </a:pPr>
            <a:fld id="{6DB1FBA9-0009-47E9-8D28-5B0116D2432D}" type="slidenum">
              <a:rPr lang="en-US" altLang="en-US" smtClean="0"/>
              <a:pPr>
                <a:defRPr/>
              </a:pPr>
              <a:t>717</a:t>
            </a:fld>
            <a:endParaRPr lang="en-US" altLang="en-US"/>
          </a:p>
        </p:txBody>
      </p:sp>
    </p:spTree>
    <p:extLst>
      <p:ext uri="{BB962C8B-B14F-4D97-AF65-F5344CB8AC3E}">
        <p14:creationId xmlns:p14="http://schemas.microsoft.com/office/powerpoint/2010/main" val="3594991936"/>
      </p:ext>
    </p:extLst>
  </p:cSld>
  <p:clrMapOvr>
    <a:masterClrMapping/>
  </p:clrMapOvr>
  <p:transition spd="med"/>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D6CC5-2340-4516-8617-0CC03BDEC441}"/>
              </a:ext>
            </a:extLst>
          </p:cNvPr>
          <p:cNvSpPr>
            <a:spLocks noGrp="1"/>
          </p:cNvSpPr>
          <p:nvPr>
            <p:ph type="title"/>
          </p:nvPr>
        </p:nvSpPr>
        <p:spPr/>
        <p:txBody>
          <a:bodyPr/>
          <a:lstStyle/>
          <a:p>
            <a:r>
              <a:rPr lang="en-US" dirty="0"/>
              <a:t>Sample Questions</a:t>
            </a:r>
          </a:p>
        </p:txBody>
      </p:sp>
      <p:sp>
        <p:nvSpPr>
          <p:cNvPr id="3" name="Content Placeholder 2">
            <a:extLst>
              <a:ext uri="{FF2B5EF4-FFF2-40B4-BE49-F238E27FC236}">
                <a16:creationId xmlns:a16="http://schemas.microsoft.com/office/drawing/2014/main" id="{27E8BA57-4E21-4F18-A813-1A3733EB54A2}"/>
              </a:ext>
            </a:extLst>
          </p:cNvPr>
          <p:cNvSpPr>
            <a:spLocks noGrp="1"/>
          </p:cNvSpPr>
          <p:nvPr>
            <p:ph idx="1"/>
          </p:nvPr>
        </p:nvSpPr>
        <p:spPr/>
        <p:txBody>
          <a:bodyPr/>
          <a:lstStyle/>
          <a:p>
            <a:r>
              <a:rPr lang="en-US" b="1" dirty="0"/>
              <a:t>19. What is the output of the following?</a:t>
            </a:r>
          </a:p>
          <a:p>
            <a:r>
              <a:rPr lang="en-US" b="1" i="1" dirty="0">
                <a:solidFill>
                  <a:srgbClr val="C00000"/>
                </a:solidFill>
              </a:rPr>
              <a:t>print("</a:t>
            </a:r>
            <a:r>
              <a:rPr lang="en-US" b="1" i="1" dirty="0" err="1">
                <a:solidFill>
                  <a:srgbClr val="C00000"/>
                </a:solidFill>
              </a:rPr>
              <a:t>abc</a:t>
            </a:r>
            <a:r>
              <a:rPr lang="en-US" b="1" i="1" dirty="0">
                <a:solidFill>
                  <a:srgbClr val="C00000"/>
                </a:solidFill>
              </a:rPr>
              <a:t> </a:t>
            </a:r>
            <a:r>
              <a:rPr lang="en-US" b="1" i="1" dirty="0" err="1">
                <a:solidFill>
                  <a:srgbClr val="C00000"/>
                </a:solidFill>
              </a:rPr>
              <a:t>DEF".capitalize</a:t>
            </a:r>
            <a:r>
              <a:rPr lang="en-US" b="1" i="1" dirty="0">
                <a:solidFill>
                  <a:srgbClr val="C00000"/>
                </a:solidFill>
              </a:rPr>
              <a:t>())</a:t>
            </a:r>
          </a:p>
          <a:p>
            <a:endParaRPr lang="en-US" dirty="0"/>
          </a:p>
          <a:p>
            <a:r>
              <a:rPr lang="en-US" dirty="0"/>
              <a:t>A  </a:t>
            </a:r>
            <a:r>
              <a:rPr lang="en-US" dirty="0" err="1"/>
              <a:t>abc</a:t>
            </a:r>
            <a:r>
              <a:rPr lang="en-US" dirty="0"/>
              <a:t> def</a:t>
            </a:r>
          </a:p>
          <a:p>
            <a:r>
              <a:rPr lang="en-US" dirty="0"/>
              <a:t>B  ABC DEF</a:t>
            </a:r>
          </a:p>
          <a:p>
            <a:r>
              <a:rPr lang="en-US" dirty="0"/>
              <a:t>C </a:t>
            </a:r>
            <a:r>
              <a:rPr lang="en-US" dirty="0" err="1"/>
              <a:t>Abc</a:t>
            </a:r>
            <a:r>
              <a:rPr lang="en-US" dirty="0"/>
              <a:t> def</a:t>
            </a:r>
          </a:p>
          <a:p>
            <a:r>
              <a:rPr lang="en-US" dirty="0"/>
              <a:t>D </a:t>
            </a:r>
            <a:r>
              <a:rPr lang="en-US" dirty="0" err="1"/>
              <a:t>Abc</a:t>
            </a:r>
            <a:r>
              <a:rPr lang="en-US" dirty="0"/>
              <a:t> Def</a:t>
            </a:r>
          </a:p>
          <a:p>
            <a:endParaRPr lang="en-US" dirty="0"/>
          </a:p>
          <a:p>
            <a:r>
              <a:rPr lang="en-US" b="1" dirty="0"/>
              <a:t>20. What is the output of the following?</a:t>
            </a:r>
          </a:p>
          <a:p>
            <a:r>
              <a:rPr lang="en-US" b="1" i="1" dirty="0">
                <a:solidFill>
                  <a:srgbClr val="C00000"/>
                </a:solidFill>
              </a:rPr>
              <a:t>print("</a:t>
            </a:r>
            <a:r>
              <a:rPr lang="en-US" b="1" i="1" dirty="0" err="1">
                <a:solidFill>
                  <a:srgbClr val="C00000"/>
                </a:solidFill>
              </a:rPr>
              <a:t>abcdef</a:t>
            </a:r>
            <a:r>
              <a:rPr lang="en-US" b="1" i="1" dirty="0">
                <a:solidFill>
                  <a:srgbClr val="C00000"/>
                </a:solidFill>
              </a:rPr>
              <a:t>".center(0))</a:t>
            </a:r>
          </a:p>
          <a:p>
            <a:endParaRPr lang="en-US" dirty="0"/>
          </a:p>
          <a:p>
            <a:r>
              <a:rPr lang="en-US" dirty="0"/>
              <a:t>A cd</a:t>
            </a:r>
          </a:p>
          <a:p>
            <a:r>
              <a:rPr lang="en-US" dirty="0"/>
              <a:t>B </a:t>
            </a:r>
            <a:r>
              <a:rPr lang="en-US" dirty="0" err="1"/>
              <a:t>abcdef</a:t>
            </a:r>
            <a:endParaRPr lang="en-US" dirty="0"/>
          </a:p>
          <a:p>
            <a:r>
              <a:rPr lang="en-US" dirty="0"/>
              <a:t>C error</a:t>
            </a:r>
          </a:p>
          <a:p>
            <a:r>
              <a:rPr lang="en-US" dirty="0"/>
              <a:t>D none of the mentioned</a:t>
            </a:r>
          </a:p>
        </p:txBody>
      </p:sp>
      <p:sp>
        <p:nvSpPr>
          <p:cNvPr id="4" name="Slide Number Placeholder 3">
            <a:extLst>
              <a:ext uri="{FF2B5EF4-FFF2-40B4-BE49-F238E27FC236}">
                <a16:creationId xmlns:a16="http://schemas.microsoft.com/office/drawing/2014/main" id="{BB606ADE-DC05-4DF1-8EA3-5235B8A56C4C}"/>
              </a:ext>
            </a:extLst>
          </p:cNvPr>
          <p:cNvSpPr>
            <a:spLocks noGrp="1"/>
          </p:cNvSpPr>
          <p:nvPr>
            <p:ph type="sldNum" sz="quarter" idx="10"/>
          </p:nvPr>
        </p:nvSpPr>
        <p:spPr/>
        <p:txBody>
          <a:bodyPr/>
          <a:lstStyle/>
          <a:p>
            <a:pPr>
              <a:defRPr/>
            </a:pPr>
            <a:fld id="{6DB1FBA9-0009-47E9-8D28-5B0116D2432D}" type="slidenum">
              <a:rPr lang="en-US" altLang="en-US" smtClean="0"/>
              <a:pPr>
                <a:defRPr/>
              </a:pPr>
              <a:t>718</a:t>
            </a:fld>
            <a:endParaRPr lang="en-US" altLang="en-US"/>
          </a:p>
        </p:txBody>
      </p:sp>
    </p:spTree>
    <p:extLst>
      <p:ext uri="{BB962C8B-B14F-4D97-AF65-F5344CB8AC3E}">
        <p14:creationId xmlns:p14="http://schemas.microsoft.com/office/powerpoint/2010/main" val="762933885"/>
      </p:ext>
    </p:extLst>
  </p:cSld>
  <p:clrMapOvr>
    <a:masterClrMapping/>
  </p:clrMapOvr>
  <p:transition spd="med"/>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51903-855B-47A8-A227-29873E528BDD}"/>
              </a:ext>
            </a:extLst>
          </p:cNvPr>
          <p:cNvSpPr>
            <a:spLocks noGrp="1"/>
          </p:cNvSpPr>
          <p:nvPr>
            <p:ph type="title"/>
          </p:nvPr>
        </p:nvSpPr>
        <p:spPr/>
        <p:txBody>
          <a:bodyPr/>
          <a:lstStyle/>
          <a:p>
            <a:r>
              <a:rPr lang="en-US" dirty="0"/>
              <a:t>Sample Questions</a:t>
            </a:r>
          </a:p>
        </p:txBody>
      </p:sp>
      <p:sp>
        <p:nvSpPr>
          <p:cNvPr id="3" name="Content Placeholder 2">
            <a:extLst>
              <a:ext uri="{FF2B5EF4-FFF2-40B4-BE49-F238E27FC236}">
                <a16:creationId xmlns:a16="http://schemas.microsoft.com/office/drawing/2014/main" id="{8DE02C39-5DA5-43FF-BB93-468C8050A201}"/>
              </a:ext>
            </a:extLst>
          </p:cNvPr>
          <p:cNvSpPr>
            <a:spLocks noGrp="1"/>
          </p:cNvSpPr>
          <p:nvPr>
            <p:ph idx="1"/>
          </p:nvPr>
        </p:nvSpPr>
        <p:spPr/>
        <p:txBody>
          <a:bodyPr/>
          <a:lstStyle/>
          <a:p>
            <a:r>
              <a:rPr lang="en-US" b="1" dirty="0"/>
              <a:t>21 </a:t>
            </a:r>
            <a:r>
              <a:rPr lang="en-CA" b="1" dirty="0"/>
              <a:t>What does the function </a:t>
            </a:r>
            <a:r>
              <a:rPr lang="en-CA" b="1" dirty="0" err="1">
                <a:solidFill>
                  <a:srgbClr val="C00000"/>
                </a:solidFill>
              </a:rPr>
              <a:t>re.match</a:t>
            </a:r>
            <a:r>
              <a:rPr lang="en-CA" b="1" dirty="0">
                <a:solidFill>
                  <a:srgbClr val="C00000"/>
                </a:solidFill>
              </a:rPr>
              <a:t> </a:t>
            </a:r>
            <a:r>
              <a:rPr lang="en-CA" b="1" dirty="0"/>
              <a:t>do?</a:t>
            </a:r>
          </a:p>
          <a:p>
            <a:endParaRPr lang="en-CA" b="1" dirty="0"/>
          </a:p>
          <a:p>
            <a:r>
              <a:rPr lang="en-CA" dirty="0"/>
              <a:t>A matches a pattern at the start of the string</a:t>
            </a:r>
          </a:p>
          <a:p>
            <a:r>
              <a:rPr lang="en-CA" dirty="0"/>
              <a:t>B matches a pattern at any position in the string</a:t>
            </a:r>
          </a:p>
          <a:p>
            <a:r>
              <a:rPr lang="en-CA" dirty="0"/>
              <a:t>C such a function does not exist</a:t>
            </a:r>
          </a:p>
          <a:p>
            <a:r>
              <a:rPr lang="en-CA" dirty="0"/>
              <a:t>D None of the above</a:t>
            </a:r>
          </a:p>
          <a:p>
            <a:endParaRPr lang="en-CA" dirty="0"/>
          </a:p>
          <a:p>
            <a:endParaRPr lang="en-CA" dirty="0"/>
          </a:p>
          <a:p>
            <a:r>
              <a:rPr lang="en-CA" b="1" dirty="0"/>
              <a:t>22. </a:t>
            </a:r>
            <a:r>
              <a:rPr lang="en-CA" b="1" i="0" dirty="0">
                <a:solidFill>
                  <a:srgbClr val="3A3A3A"/>
                </a:solidFill>
                <a:effectLst/>
                <a:latin typeface="Open Sans"/>
              </a:rPr>
              <a:t>What does the function </a:t>
            </a:r>
            <a:r>
              <a:rPr lang="en-CA" b="1" i="0" dirty="0" err="1">
                <a:solidFill>
                  <a:srgbClr val="C00000"/>
                </a:solidFill>
                <a:effectLst/>
                <a:latin typeface="Open Sans"/>
              </a:rPr>
              <a:t>re.search</a:t>
            </a:r>
            <a:r>
              <a:rPr lang="en-CA" b="1" i="0" dirty="0">
                <a:solidFill>
                  <a:srgbClr val="C00000"/>
                </a:solidFill>
                <a:effectLst/>
                <a:latin typeface="Open Sans"/>
              </a:rPr>
              <a:t> </a:t>
            </a:r>
            <a:r>
              <a:rPr lang="en-CA" b="1" i="0" dirty="0">
                <a:solidFill>
                  <a:srgbClr val="3A3A3A"/>
                </a:solidFill>
                <a:effectLst/>
                <a:latin typeface="Open Sans"/>
              </a:rPr>
              <a:t>do?</a:t>
            </a:r>
          </a:p>
          <a:p>
            <a:br>
              <a:rPr lang="en-CA" b="1" dirty="0"/>
            </a:br>
            <a:r>
              <a:rPr lang="en-CA" dirty="0">
                <a:solidFill>
                  <a:srgbClr val="3A3A3A"/>
                </a:solidFill>
                <a:latin typeface="Open Sans"/>
              </a:rPr>
              <a:t>A</a:t>
            </a:r>
            <a:r>
              <a:rPr lang="en-CA" b="0" i="0" dirty="0">
                <a:solidFill>
                  <a:srgbClr val="3A3A3A"/>
                </a:solidFill>
                <a:effectLst/>
                <a:latin typeface="Open Sans"/>
              </a:rPr>
              <a:t> matches a pattern at the start of the string</a:t>
            </a:r>
            <a:br>
              <a:rPr lang="en-CA" dirty="0"/>
            </a:br>
            <a:r>
              <a:rPr lang="en-CA" dirty="0">
                <a:solidFill>
                  <a:srgbClr val="3A3A3A"/>
                </a:solidFill>
                <a:latin typeface="Open Sans"/>
              </a:rPr>
              <a:t>B</a:t>
            </a:r>
            <a:r>
              <a:rPr lang="en-CA" b="0" i="0" dirty="0">
                <a:solidFill>
                  <a:srgbClr val="3A3A3A"/>
                </a:solidFill>
                <a:effectLst/>
                <a:latin typeface="Open Sans"/>
              </a:rPr>
              <a:t> matches a pattern at any position in the string</a:t>
            </a:r>
            <a:br>
              <a:rPr lang="en-CA" dirty="0"/>
            </a:br>
            <a:r>
              <a:rPr lang="en-CA" dirty="0">
                <a:solidFill>
                  <a:srgbClr val="3A3A3A"/>
                </a:solidFill>
                <a:latin typeface="Open Sans"/>
              </a:rPr>
              <a:t>C</a:t>
            </a:r>
            <a:r>
              <a:rPr lang="en-CA" b="0" i="0" dirty="0">
                <a:solidFill>
                  <a:srgbClr val="3A3A3A"/>
                </a:solidFill>
                <a:effectLst/>
                <a:latin typeface="Open Sans"/>
              </a:rPr>
              <a:t> such a function does not exist</a:t>
            </a:r>
            <a:br>
              <a:rPr lang="en-CA" dirty="0"/>
            </a:br>
            <a:r>
              <a:rPr lang="en-CA" dirty="0">
                <a:solidFill>
                  <a:srgbClr val="3A3A3A"/>
                </a:solidFill>
                <a:latin typeface="Open Sans"/>
              </a:rPr>
              <a:t>D</a:t>
            </a:r>
            <a:r>
              <a:rPr lang="en-CA" b="0" i="0" dirty="0">
                <a:solidFill>
                  <a:srgbClr val="3A3A3A"/>
                </a:solidFill>
                <a:effectLst/>
                <a:latin typeface="Open Sans"/>
              </a:rPr>
              <a:t> none of the mentioned</a:t>
            </a:r>
            <a:endParaRPr lang="en-CA" dirty="0"/>
          </a:p>
          <a:p>
            <a:endParaRPr lang="en-CA" dirty="0"/>
          </a:p>
          <a:p>
            <a:endParaRPr lang="en-US" dirty="0"/>
          </a:p>
        </p:txBody>
      </p:sp>
      <p:sp>
        <p:nvSpPr>
          <p:cNvPr id="4" name="Slide Number Placeholder 3">
            <a:extLst>
              <a:ext uri="{FF2B5EF4-FFF2-40B4-BE49-F238E27FC236}">
                <a16:creationId xmlns:a16="http://schemas.microsoft.com/office/drawing/2014/main" id="{87A8298C-66AA-4349-A624-FED917611E7C}"/>
              </a:ext>
            </a:extLst>
          </p:cNvPr>
          <p:cNvSpPr>
            <a:spLocks noGrp="1"/>
          </p:cNvSpPr>
          <p:nvPr>
            <p:ph type="sldNum" sz="quarter" idx="10"/>
          </p:nvPr>
        </p:nvSpPr>
        <p:spPr/>
        <p:txBody>
          <a:bodyPr/>
          <a:lstStyle/>
          <a:p>
            <a:pPr>
              <a:defRPr/>
            </a:pPr>
            <a:fld id="{6DB1FBA9-0009-47E9-8D28-5B0116D2432D}" type="slidenum">
              <a:rPr lang="en-US" altLang="en-US" smtClean="0"/>
              <a:pPr>
                <a:defRPr/>
              </a:pPr>
              <a:t>719</a:t>
            </a:fld>
            <a:endParaRPr lang="en-US" altLang="en-US"/>
          </a:p>
        </p:txBody>
      </p:sp>
    </p:spTree>
    <p:extLst>
      <p:ext uri="{BB962C8B-B14F-4D97-AF65-F5344CB8AC3E}">
        <p14:creationId xmlns:p14="http://schemas.microsoft.com/office/powerpoint/2010/main" val="3306930213"/>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89138-0CE5-4700-A6CC-BA2EC39B3B01}"/>
              </a:ext>
            </a:extLst>
          </p:cNvPr>
          <p:cNvSpPr>
            <a:spLocks noGrp="1"/>
          </p:cNvSpPr>
          <p:nvPr>
            <p:ph type="title"/>
          </p:nvPr>
        </p:nvSpPr>
        <p:spPr/>
        <p:txBody>
          <a:bodyPr/>
          <a:lstStyle/>
          <a:p>
            <a:r>
              <a:rPr lang="en-CA" dirty="0"/>
              <a:t>Strings(cont)</a:t>
            </a:r>
          </a:p>
        </p:txBody>
      </p:sp>
      <p:sp>
        <p:nvSpPr>
          <p:cNvPr id="3" name="Content Placeholder 2">
            <a:extLst>
              <a:ext uri="{FF2B5EF4-FFF2-40B4-BE49-F238E27FC236}">
                <a16:creationId xmlns:a16="http://schemas.microsoft.com/office/drawing/2014/main" id="{2806825B-B29E-43E7-9CE1-E40DE4CF12B6}"/>
              </a:ext>
            </a:extLst>
          </p:cNvPr>
          <p:cNvSpPr>
            <a:spLocks noGrp="1"/>
          </p:cNvSpPr>
          <p:nvPr>
            <p:ph idx="1"/>
          </p:nvPr>
        </p:nvSpPr>
        <p:spPr/>
        <p:txBody>
          <a:bodyPr/>
          <a:lstStyle/>
          <a:p>
            <a:r>
              <a:rPr lang="en-US" b="1" dirty="0">
                <a:solidFill>
                  <a:srgbClr val="C00000"/>
                </a:solidFill>
                <a:effectLst>
                  <a:outerShdw blurRad="38100" dist="38100" dir="2700000" algn="tl">
                    <a:srgbClr val="000000">
                      <a:alpha val="43137"/>
                    </a:srgbClr>
                  </a:outerShdw>
                </a:effectLst>
              </a:rPr>
              <a:t>Indexing Operator</a:t>
            </a:r>
            <a:r>
              <a:rPr lang="en-US" dirty="0">
                <a:solidFill>
                  <a:srgbClr val="C00000"/>
                </a:solidFill>
              </a:rPr>
              <a:t> </a:t>
            </a:r>
          </a:p>
          <a:p>
            <a:r>
              <a:rPr lang="en-US" dirty="0"/>
              <a:t>The individual characters of a string can be accessed using the </a:t>
            </a:r>
            <a:r>
              <a:rPr lang="en-US" dirty="0">
                <a:solidFill>
                  <a:srgbClr val="C00000"/>
                </a:solidFill>
              </a:rPr>
              <a:t>indexing operator []</a:t>
            </a:r>
          </a:p>
          <a:p>
            <a:r>
              <a:rPr lang="en-US" dirty="0">
                <a:solidFill>
                  <a:srgbClr val="C00000"/>
                </a:solidFill>
              </a:rPr>
              <a:t>We define the concept of an index first</a:t>
            </a:r>
          </a:p>
          <a:p>
            <a:r>
              <a:rPr lang="en-US" dirty="0"/>
              <a:t>The index of a character in a string is the character’s offset (i.e., position in the string) with respect to the first character</a:t>
            </a:r>
          </a:p>
          <a:p>
            <a:r>
              <a:rPr lang="en-US" dirty="0"/>
              <a:t>The first character has index 0, the second has index 1 (because it is one away from the first character), the third character has index 2, and so on</a:t>
            </a:r>
          </a:p>
          <a:p>
            <a:r>
              <a:rPr lang="en-US" dirty="0">
                <a:solidFill>
                  <a:srgbClr val="C00000"/>
                </a:solidFill>
              </a:rPr>
              <a:t>The indexing operator [] takes a nonnegative index i and returns a string consisting of the single character at index i</a:t>
            </a:r>
          </a:p>
          <a:p>
            <a:r>
              <a:rPr lang="pt-BR" dirty="0">
                <a:solidFill>
                  <a:srgbClr val="C00000"/>
                </a:solidFill>
              </a:rPr>
              <a:t>s[0] returns 'h’ </a:t>
            </a:r>
          </a:p>
          <a:p>
            <a:r>
              <a:rPr lang="pt-BR" dirty="0">
                <a:solidFill>
                  <a:srgbClr val="C00000"/>
                </a:solidFill>
              </a:rPr>
              <a:t>s[1] returns 'e’ </a:t>
            </a:r>
          </a:p>
          <a:p>
            <a:r>
              <a:rPr lang="pt-BR" dirty="0">
                <a:solidFill>
                  <a:srgbClr val="C00000"/>
                </a:solidFill>
              </a:rPr>
              <a:t>s[4] returns 'o'</a:t>
            </a:r>
            <a:endParaRPr lang="en-US" dirty="0">
              <a:solidFill>
                <a:srgbClr val="C00000"/>
              </a:solidFill>
            </a:endParaRPr>
          </a:p>
          <a:p>
            <a:endParaRPr lang="en-CA" dirty="0"/>
          </a:p>
        </p:txBody>
      </p:sp>
      <p:sp>
        <p:nvSpPr>
          <p:cNvPr id="4" name="Slide Number Placeholder 3">
            <a:extLst>
              <a:ext uri="{FF2B5EF4-FFF2-40B4-BE49-F238E27FC236}">
                <a16:creationId xmlns:a16="http://schemas.microsoft.com/office/drawing/2014/main" id="{B7B56C2E-2AA9-4462-9DEA-7416367E1036}"/>
              </a:ext>
            </a:extLst>
          </p:cNvPr>
          <p:cNvSpPr>
            <a:spLocks noGrp="1"/>
          </p:cNvSpPr>
          <p:nvPr>
            <p:ph type="sldNum" sz="quarter" idx="10"/>
          </p:nvPr>
        </p:nvSpPr>
        <p:spPr/>
        <p:txBody>
          <a:bodyPr/>
          <a:lstStyle/>
          <a:p>
            <a:pPr>
              <a:defRPr/>
            </a:pPr>
            <a:fld id="{6DB1FBA9-0009-47E9-8D28-5B0116D2432D}" type="slidenum">
              <a:rPr lang="en-US" altLang="en-US" smtClean="0"/>
              <a:pPr>
                <a:defRPr/>
              </a:pPr>
              <a:t>72</a:t>
            </a:fld>
            <a:endParaRPr lang="en-US" altLang="en-US"/>
          </a:p>
        </p:txBody>
      </p:sp>
    </p:spTree>
    <p:extLst>
      <p:ext uri="{BB962C8B-B14F-4D97-AF65-F5344CB8AC3E}">
        <p14:creationId xmlns:p14="http://schemas.microsoft.com/office/powerpoint/2010/main" val="2716519966"/>
      </p:ext>
    </p:extLst>
  </p:cSld>
  <p:clrMapOvr>
    <a:masterClrMapping/>
  </p:clrMapOvr>
  <p:transition spd="med"/>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3475C-A050-4ED6-B19A-8C7AFDCAD1A0}"/>
              </a:ext>
            </a:extLst>
          </p:cNvPr>
          <p:cNvSpPr>
            <a:spLocks noGrp="1"/>
          </p:cNvSpPr>
          <p:nvPr>
            <p:ph type="title"/>
          </p:nvPr>
        </p:nvSpPr>
        <p:spPr/>
        <p:txBody>
          <a:bodyPr/>
          <a:lstStyle/>
          <a:p>
            <a:r>
              <a:rPr lang="en-US" dirty="0"/>
              <a:t>Sample Questions</a:t>
            </a:r>
          </a:p>
        </p:txBody>
      </p:sp>
      <p:sp>
        <p:nvSpPr>
          <p:cNvPr id="3" name="Content Placeholder 2">
            <a:extLst>
              <a:ext uri="{FF2B5EF4-FFF2-40B4-BE49-F238E27FC236}">
                <a16:creationId xmlns:a16="http://schemas.microsoft.com/office/drawing/2014/main" id="{2D6A90E3-A7FE-455B-9B95-1B5B614F5B80}"/>
              </a:ext>
            </a:extLst>
          </p:cNvPr>
          <p:cNvSpPr>
            <a:spLocks noGrp="1"/>
          </p:cNvSpPr>
          <p:nvPr>
            <p:ph idx="1"/>
          </p:nvPr>
        </p:nvSpPr>
        <p:spPr/>
        <p:txBody>
          <a:bodyPr/>
          <a:lstStyle/>
          <a:p>
            <a:r>
              <a:rPr lang="en-US" b="1" dirty="0"/>
              <a:t>23. What is the correct extension for python files?</a:t>
            </a:r>
          </a:p>
          <a:p>
            <a:endParaRPr lang="en-US" dirty="0"/>
          </a:p>
          <a:p>
            <a:r>
              <a:rPr lang="en-US" dirty="0"/>
              <a:t>A .</a:t>
            </a:r>
            <a:r>
              <a:rPr lang="en-US" dirty="0" err="1"/>
              <a:t>pyth</a:t>
            </a:r>
            <a:endParaRPr lang="en-US" dirty="0"/>
          </a:p>
          <a:p>
            <a:r>
              <a:rPr lang="en-US" dirty="0"/>
              <a:t>B .</a:t>
            </a:r>
            <a:r>
              <a:rPr lang="en-US" dirty="0" err="1"/>
              <a:t>pyt</a:t>
            </a:r>
            <a:endParaRPr lang="en-US" dirty="0"/>
          </a:p>
          <a:p>
            <a:r>
              <a:rPr lang="en-US" dirty="0"/>
              <a:t>C .</a:t>
            </a:r>
            <a:r>
              <a:rPr lang="en-US" dirty="0" err="1"/>
              <a:t>pt</a:t>
            </a:r>
            <a:endParaRPr lang="en-US" dirty="0"/>
          </a:p>
          <a:p>
            <a:r>
              <a:rPr lang="en-US" dirty="0"/>
              <a:t>D .</a:t>
            </a:r>
            <a:r>
              <a:rPr lang="en-US" dirty="0" err="1"/>
              <a:t>py</a:t>
            </a:r>
            <a:endParaRPr lang="en-US" dirty="0"/>
          </a:p>
          <a:p>
            <a:endParaRPr lang="en-US" dirty="0"/>
          </a:p>
          <a:p>
            <a:r>
              <a:rPr lang="en-US" b="1" dirty="0"/>
              <a:t>24. </a:t>
            </a:r>
            <a:r>
              <a:rPr lang="en-CA" b="1" dirty="0"/>
              <a:t>What is the correct syntax to output the type of a variable or object in Python?</a:t>
            </a:r>
          </a:p>
          <a:p>
            <a:endParaRPr lang="en-CA" b="1" dirty="0"/>
          </a:p>
          <a:p>
            <a:r>
              <a:rPr lang="en-CA" dirty="0"/>
              <a:t>A print(</a:t>
            </a:r>
            <a:r>
              <a:rPr lang="en-CA" dirty="0" err="1"/>
              <a:t>typeof</a:t>
            </a:r>
            <a:r>
              <a:rPr lang="en-CA" dirty="0"/>
              <a:t>(x))</a:t>
            </a:r>
          </a:p>
          <a:p>
            <a:r>
              <a:rPr lang="en-CA" dirty="0"/>
              <a:t>B print(type(x))</a:t>
            </a:r>
          </a:p>
          <a:p>
            <a:r>
              <a:rPr lang="en-CA" dirty="0"/>
              <a:t>C print(</a:t>
            </a:r>
            <a:r>
              <a:rPr lang="en-CA" dirty="0" err="1"/>
              <a:t>typeOf</a:t>
            </a:r>
            <a:r>
              <a:rPr lang="en-CA" dirty="0"/>
              <a:t>(x))</a:t>
            </a:r>
          </a:p>
          <a:p>
            <a:r>
              <a:rPr lang="en-CA" dirty="0"/>
              <a:t>D print(</a:t>
            </a:r>
            <a:r>
              <a:rPr lang="en-CA" dirty="0" err="1"/>
              <a:t>typeofx</a:t>
            </a:r>
            <a:r>
              <a:rPr lang="en-CA" dirty="0"/>
              <a:t>)</a:t>
            </a:r>
          </a:p>
          <a:p>
            <a:endParaRPr lang="en-CA" dirty="0"/>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61584AB1-029E-4CC1-B6D1-246393138E95}"/>
              </a:ext>
            </a:extLst>
          </p:cNvPr>
          <p:cNvSpPr>
            <a:spLocks noGrp="1"/>
          </p:cNvSpPr>
          <p:nvPr>
            <p:ph type="sldNum" sz="quarter" idx="10"/>
          </p:nvPr>
        </p:nvSpPr>
        <p:spPr/>
        <p:txBody>
          <a:bodyPr/>
          <a:lstStyle/>
          <a:p>
            <a:pPr>
              <a:defRPr/>
            </a:pPr>
            <a:fld id="{6DB1FBA9-0009-47E9-8D28-5B0116D2432D}" type="slidenum">
              <a:rPr lang="en-US" altLang="en-US" smtClean="0"/>
              <a:pPr>
                <a:defRPr/>
              </a:pPr>
              <a:t>720</a:t>
            </a:fld>
            <a:endParaRPr lang="en-US" altLang="en-US"/>
          </a:p>
        </p:txBody>
      </p:sp>
    </p:spTree>
    <p:extLst>
      <p:ext uri="{BB962C8B-B14F-4D97-AF65-F5344CB8AC3E}">
        <p14:creationId xmlns:p14="http://schemas.microsoft.com/office/powerpoint/2010/main" val="2245472894"/>
      </p:ext>
    </p:extLst>
  </p:cSld>
  <p:clrMapOvr>
    <a:masterClrMapping/>
  </p:clrMapOvr>
  <p:transition spd="med"/>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F1337-CE8D-4B80-B456-BAAF27B383BC}"/>
              </a:ext>
            </a:extLst>
          </p:cNvPr>
          <p:cNvSpPr>
            <a:spLocks noGrp="1"/>
          </p:cNvSpPr>
          <p:nvPr>
            <p:ph type="title"/>
          </p:nvPr>
        </p:nvSpPr>
        <p:spPr/>
        <p:txBody>
          <a:bodyPr/>
          <a:lstStyle/>
          <a:p>
            <a:r>
              <a:rPr lang="en-US" dirty="0"/>
              <a:t>Sample Questions</a:t>
            </a:r>
          </a:p>
        </p:txBody>
      </p:sp>
      <p:sp>
        <p:nvSpPr>
          <p:cNvPr id="3" name="Content Placeholder 2">
            <a:extLst>
              <a:ext uri="{FF2B5EF4-FFF2-40B4-BE49-F238E27FC236}">
                <a16:creationId xmlns:a16="http://schemas.microsoft.com/office/drawing/2014/main" id="{8801DCB6-A437-4E38-82A0-FD4574459EEF}"/>
              </a:ext>
            </a:extLst>
          </p:cNvPr>
          <p:cNvSpPr>
            <a:spLocks noGrp="1"/>
          </p:cNvSpPr>
          <p:nvPr>
            <p:ph idx="1"/>
          </p:nvPr>
        </p:nvSpPr>
        <p:spPr/>
        <p:txBody>
          <a:bodyPr/>
          <a:lstStyle/>
          <a:p>
            <a:r>
              <a:rPr lang="en-US" b="1" dirty="0"/>
              <a:t>25. What is the output of the code shown below if the system date is 28th July, 2019?</a:t>
            </a:r>
          </a:p>
          <a:p>
            <a:r>
              <a:rPr lang="en-US" i="1" dirty="0" err="1">
                <a:solidFill>
                  <a:srgbClr val="C00000"/>
                </a:solidFill>
              </a:rPr>
              <a:t>tday</a:t>
            </a:r>
            <a:r>
              <a:rPr lang="en-US" i="1" dirty="0">
                <a:solidFill>
                  <a:srgbClr val="C00000"/>
                </a:solidFill>
              </a:rPr>
              <a:t>=</a:t>
            </a:r>
            <a:r>
              <a:rPr lang="en-US" i="1" dirty="0" err="1">
                <a:solidFill>
                  <a:srgbClr val="C00000"/>
                </a:solidFill>
              </a:rPr>
              <a:t>datetime.date.today</a:t>
            </a:r>
            <a:r>
              <a:rPr lang="en-US" i="1" dirty="0">
                <a:solidFill>
                  <a:srgbClr val="C00000"/>
                </a:solidFill>
              </a:rPr>
              <a:t>()</a:t>
            </a:r>
          </a:p>
          <a:p>
            <a:r>
              <a:rPr lang="en-US" i="1" dirty="0">
                <a:solidFill>
                  <a:srgbClr val="C00000"/>
                </a:solidFill>
              </a:rPr>
              <a:t>print(</a:t>
            </a:r>
            <a:r>
              <a:rPr lang="en-US" i="1" dirty="0" err="1">
                <a:solidFill>
                  <a:srgbClr val="C00000"/>
                </a:solidFill>
              </a:rPr>
              <a:t>tday.month</a:t>
            </a:r>
            <a:r>
              <a:rPr lang="en-US" i="1" dirty="0">
                <a:solidFill>
                  <a:srgbClr val="C00000"/>
                </a:solidFill>
              </a:rPr>
              <a:t>)</a:t>
            </a:r>
          </a:p>
          <a:p>
            <a:endParaRPr lang="en-US" dirty="0"/>
          </a:p>
          <a:p>
            <a:endParaRPr lang="en-US" dirty="0"/>
          </a:p>
          <a:p>
            <a:r>
              <a:rPr lang="en-US" dirty="0"/>
              <a:t>A July</a:t>
            </a:r>
          </a:p>
          <a:p>
            <a:r>
              <a:rPr lang="en-US" dirty="0"/>
              <a:t>B Jul</a:t>
            </a:r>
          </a:p>
          <a:p>
            <a:r>
              <a:rPr lang="en-US" dirty="0"/>
              <a:t>C 07</a:t>
            </a:r>
          </a:p>
          <a:p>
            <a:r>
              <a:rPr lang="en-US" dirty="0"/>
              <a:t>D 7</a:t>
            </a:r>
          </a:p>
          <a:p>
            <a:r>
              <a:rPr lang="en-US" dirty="0"/>
              <a:t>E Error</a:t>
            </a:r>
          </a:p>
        </p:txBody>
      </p:sp>
      <p:sp>
        <p:nvSpPr>
          <p:cNvPr id="4" name="Slide Number Placeholder 3">
            <a:extLst>
              <a:ext uri="{FF2B5EF4-FFF2-40B4-BE49-F238E27FC236}">
                <a16:creationId xmlns:a16="http://schemas.microsoft.com/office/drawing/2014/main" id="{A9DCB476-72E1-4289-96C3-0714E37F1705}"/>
              </a:ext>
            </a:extLst>
          </p:cNvPr>
          <p:cNvSpPr>
            <a:spLocks noGrp="1"/>
          </p:cNvSpPr>
          <p:nvPr>
            <p:ph type="sldNum" sz="quarter" idx="10"/>
          </p:nvPr>
        </p:nvSpPr>
        <p:spPr/>
        <p:txBody>
          <a:bodyPr/>
          <a:lstStyle/>
          <a:p>
            <a:pPr>
              <a:defRPr/>
            </a:pPr>
            <a:fld id="{6DB1FBA9-0009-47E9-8D28-5B0116D2432D}" type="slidenum">
              <a:rPr lang="en-US" altLang="en-US" smtClean="0"/>
              <a:pPr>
                <a:defRPr/>
              </a:pPr>
              <a:t>721</a:t>
            </a:fld>
            <a:endParaRPr lang="en-US" altLang="en-US"/>
          </a:p>
        </p:txBody>
      </p:sp>
    </p:spTree>
    <p:extLst>
      <p:ext uri="{BB962C8B-B14F-4D97-AF65-F5344CB8AC3E}">
        <p14:creationId xmlns:p14="http://schemas.microsoft.com/office/powerpoint/2010/main" val="4155348893"/>
      </p:ext>
    </p:extLst>
  </p:cSld>
  <p:clrMapOvr>
    <a:masterClrMapping/>
  </p:clrMapOvr>
  <p:transition spd="med"/>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6BC0E-6FFD-40CA-8F03-D39076E2380F}"/>
              </a:ext>
            </a:extLst>
          </p:cNvPr>
          <p:cNvSpPr>
            <a:spLocks noGrp="1"/>
          </p:cNvSpPr>
          <p:nvPr>
            <p:ph type="title"/>
          </p:nvPr>
        </p:nvSpPr>
        <p:spPr/>
        <p:txBody>
          <a:bodyPr/>
          <a:lstStyle/>
          <a:p>
            <a:r>
              <a:rPr lang="en-US" dirty="0"/>
              <a:t>Sample Questions</a:t>
            </a:r>
          </a:p>
        </p:txBody>
      </p:sp>
      <p:sp>
        <p:nvSpPr>
          <p:cNvPr id="3" name="Content Placeholder 2">
            <a:extLst>
              <a:ext uri="{FF2B5EF4-FFF2-40B4-BE49-F238E27FC236}">
                <a16:creationId xmlns:a16="http://schemas.microsoft.com/office/drawing/2014/main" id="{D460CE71-BB6D-42F2-BBDF-CE9DF0CED33A}"/>
              </a:ext>
            </a:extLst>
          </p:cNvPr>
          <p:cNvSpPr>
            <a:spLocks noGrp="1"/>
          </p:cNvSpPr>
          <p:nvPr>
            <p:ph idx="1"/>
          </p:nvPr>
        </p:nvSpPr>
        <p:spPr/>
        <p:txBody>
          <a:bodyPr/>
          <a:lstStyle/>
          <a:p>
            <a:r>
              <a:rPr lang="en-CA" b="1" dirty="0"/>
              <a:t>26. Which of the following is required to create a new instance of the class?</a:t>
            </a:r>
          </a:p>
          <a:p>
            <a:endParaRPr lang="en-CA" b="1" dirty="0"/>
          </a:p>
          <a:p>
            <a:r>
              <a:rPr lang="en-CA" dirty="0"/>
              <a:t>A  A constructor</a:t>
            </a:r>
          </a:p>
          <a:p>
            <a:r>
              <a:rPr lang="en-CA" dirty="0"/>
              <a:t>B  A class</a:t>
            </a:r>
          </a:p>
          <a:p>
            <a:r>
              <a:rPr lang="en-CA" dirty="0"/>
              <a:t>C  A value-returning method</a:t>
            </a:r>
          </a:p>
          <a:p>
            <a:r>
              <a:rPr lang="en-CA" dirty="0"/>
              <a:t>D  A None method</a:t>
            </a:r>
          </a:p>
          <a:p>
            <a:endParaRPr lang="en-CA" dirty="0"/>
          </a:p>
          <a:p>
            <a:endParaRPr lang="en-US" dirty="0"/>
          </a:p>
        </p:txBody>
      </p:sp>
      <p:sp>
        <p:nvSpPr>
          <p:cNvPr id="4" name="Slide Number Placeholder 3">
            <a:extLst>
              <a:ext uri="{FF2B5EF4-FFF2-40B4-BE49-F238E27FC236}">
                <a16:creationId xmlns:a16="http://schemas.microsoft.com/office/drawing/2014/main" id="{2072AB03-E054-43C2-93C7-FC68CBE1C264}"/>
              </a:ext>
            </a:extLst>
          </p:cNvPr>
          <p:cNvSpPr>
            <a:spLocks noGrp="1"/>
          </p:cNvSpPr>
          <p:nvPr>
            <p:ph type="sldNum" sz="quarter" idx="10"/>
          </p:nvPr>
        </p:nvSpPr>
        <p:spPr/>
        <p:txBody>
          <a:bodyPr/>
          <a:lstStyle/>
          <a:p>
            <a:pPr>
              <a:defRPr/>
            </a:pPr>
            <a:fld id="{6DB1FBA9-0009-47E9-8D28-5B0116D2432D}" type="slidenum">
              <a:rPr lang="en-US" altLang="en-US" smtClean="0"/>
              <a:pPr>
                <a:defRPr/>
              </a:pPr>
              <a:t>722</a:t>
            </a:fld>
            <a:endParaRPr lang="en-US" altLang="en-US"/>
          </a:p>
        </p:txBody>
      </p:sp>
    </p:spTree>
    <p:extLst>
      <p:ext uri="{BB962C8B-B14F-4D97-AF65-F5344CB8AC3E}">
        <p14:creationId xmlns:p14="http://schemas.microsoft.com/office/powerpoint/2010/main" val="685840516"/>
      </p:ext>
    </p:extLst>
  </p:cSld>
  <p:clrMapOvr>
    <a:masterClrMapping/>
  </p:clrMapOvr>
  <p:transition spd="med"/>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A1DE9-0BAF-4349-A154-9CE009BCF1E8}"/>
              </a:ext>
            </a:extLst>
          </p:cNvPr>
          <p:cNvSpPr>
            <a:spLocks noGrp="1"/>
          </p:cNvSpPr>
          <p:nvPr>
            <p:ph type="title"/>
          </p:nvPr>
        </p:nvSpPr>
        <p:spPr/>
        <p:txBody>
          <a:bodyPr/>
          <a:lstStyle/>
          <a:p>
            <a:r>
              <a:rPr lang="en-US" dirty="0"/>
              <a:t>Sample Questions</a:t>
            </a:r>
          </a:p>
        </p:txBody>
      </p:sp>
      <p:sp>
        <p:nvSpPr>
          <p:cNvPr id="3" name="Content Placeholder 2">
            <a:extLst>
              <a:ext uri="{FF2B5EF4-FFF2-40B4-BE49-F238E27FC236}">
                <a16:creationId xmlns:a16="http://schemas.microsoft.com/office/drawing/2014/main" id="{DBAE30DE-4EB0-4F1F-B611-DEB917D5D4E1}"/>
              </a:ext>
            </a:extLst>
          </p:cNvPr>
          <p:cNvSpPr>
            <a:spLocks noGrp="1"/>
          </p:cNvSpPr>
          <p:nvPr>
            <p:ph idx="1"/>
          </p:nvPr>
        </p:nvSpPr>
        <p:spPr/>
        <p:txBody>
          <a:bodyPr/>
          <a:lstStyle/>
          <a:p>
            <a:r>
              <a:rPr lang="en-CA" b="1" dirty="0"/>
              <a:t>27. What will be the output of the following code snippet?</a:t>
            </a:r>
          </a:p>
          <a:p>
            <a:r>
              <a:rPr lang="en-CA" i="1" dirty="0">
                <a:solidFill>
                  <a:srgbClr val="C00000"/>
                </a:solidFill>
              </a:rPr>
              <a:t>class Sales:</a:t>
            </a:r>
          </a:p>
          <a:p>
            <a:r>
              <a:rPr lang="en-CA" i="1" dirty="0">
                <a:solidFill>
                  <a:srgbClr val="C00000"/>
                </a:solidFill>
              </a:rPr>
              <a:t>    def __</a:t>
            </a:r>
            <a:r>
              <a:rPr lang="en-CA" i="1" dirty="0" err="1">
                <a:solidFill>
                  <a:srgbClr val="C00000"/>
                </a:solidFill>
              </a:rPr>
              <a:t>init</a:t>
            </a:r>
            <a:r>
              <a:rPr lang="en-CA" i="1" dirty="0">
                <a:solidFill>
                  <a:srgbClr val="C00000"/>
                </a:solidFill>
              </a:rPr>
              <a:t>__(self, id):</a:t>
            </a:r>
          </a:p>
          <a:p>
            <a:r>
              <a:rPr lang="en-CA" i="1" dirty="0">
                <a:solidFill>
                  <a:srgbClr val="C00000"/>
                </a:solidFill>
              </a:rPr>
              <a:t>        self.id = id</a:t>
            </a:r>
          </a:p>
          <a:p>
            <a:r>
              <a:rPr lang="en-CA" i="1" dirty="0">
                <a:solidFill>
                  <a:srgbClr val="C00000"/>
                </a:solidFill>
              </a:rPr>
              <a:t>        id = 200</a:t>
            </a:r>
          </a:p>
          <a:p>
            <a:endParaRPr lang="en-CA" i="1" dirty="0">
              <a:solidFill>
                <a:srgbClr val="C00000"/>
              </a:solidFill>
            </a:endParaRPr>
          </a:p>
          <a:p>
            <a:r>
              <a:rPr lang="en-CA" i="1" dirty="0" err="1">
                <a:solidFill>
                  <a:srgbClr val="C00000"/>
                </a:solidFill>
              </a:rPr>
              <a:t>val</a:t>
            </a:r>
            <a:r>
              <a:rPr lang="en-CA" i="1" dirty="0">
                <a:solidFill>
                  <a:srgbClr val="C00000"/>
                </a:solidFill>
              </a:rPr>
              <a:t> = Sales(421)</a:t>
            </a:r>
          </a:p>
          <a:p>
            <a:r>
              <a:rPr lang="en-CA" i="1" dirty="0">
                <a:solidFill>
                  <a:srgbClr val="C00000"/>
                </a:solidFill>
              </a:rPr>
              <a:t>print (val.id)</a:t>
            </a:r>
          </a:p>
          <a:p>
            <a:endParaRPr lang="en-CA" i="1" dirty="0">
              <a:solidFill>
                <a:srgbClr val="C00000"/>
              </a:solidFill>
            </a:endParaRPr>
          </a:p>
          <a:p>
            <a:r>
              <a:rPr lang="en-CA" dirty="0"/>
              <a:t>A  </a:t>
            </a:r>
            <a:r>
              <a:rPr lang="en-CA" dirty="0" err="1"/>
              <a:t>SyntaxError</a:t>
            </a:r>
            <a:r>
              <a:rPr lang="en-CA" dirty="0"/>
              <a:t>, this program will not run</a:t>
            </a:r>
          </a:p>
          <a:p>
            <a:r>
              <a:rPr lang="en-CA" dirty="0"/>
              <a:t>B  200</a:t>
            </a:r>
          </a:p>
          <a:p>
            <a:r>
              <a:rPr lang="en-CA" dirty="0"/>
              <a:t>C  421</a:t>
            </a:r>
          </a:p>
          <a:p>
            <a:r>
              <a:rPr lang="en-CA" dirty="0"/>
              <a:t>D  None of the above</a:t>
            </a:r>
            <a:endParaRPr lang="en-US" dirty="0"/>
          </a:p>
        </p:txBody>
      </p:sp>
      <p:sp>
        <p:nvSpPr>
          <p:cNvPr id="4" name="Slide Number Placeholder 3">
            <a:extLst>
              <a:ext uri="{FF2B5EF4-FFF2-40B4-BE49-F238E27FC236}">
                <a16:creationId xmlns:a16="http://schemas.microsoft.com/office/drawing/2014/main" id="{D1088BA1-B6F8-43C0-821E-C672BFD1D02C}"/>
              </a:ext>
            </a:extLst>
          </p:cNvPr>
          <p:cNvSpPr>
            <a:spLocks noGrp="1"/>
          </p:cNvSpPr>
          <p:nvPr>
            <p:ph type="sldNum" sz="quarter" idx="10"/>
          </p:nvPr>
        </p:nvSpPr>
        <p:spPr/>
        <p:txBody>
          <a:bodyPr/>
          <a:lstStyle/>
          <a:p>
            <a:pPr>
              <a:defRPr/>
            </a:pPr>
            <a:fld id="{6DB1FBA9-0009-47E9-8D28-5B0116D2432D}" type="slidenum">
              <a:rPr lang="en-US" altLang="en-US" smtClean="0"/>
              <a:pPr>
                <a:defRPr/>
              </a:pPr>
              <a:t>723</a:t>
            </a:fld>
            <a:endParaRPr lang="en-US" altLang="en-US"/>
          </a:p>
        </p:txBody>
      </p:sp>
    </p:spTree>
    <p:extLst>
      <p:ext uri="{BB962C8B-B14F-4D97-AF65-F5344CB8AC3E}">
        <p14:creationId xmlns:p14="http://schemas.microsoft.com/office/powerpoint/2010/main" val="3231300164"/>
      </p:ext>
    </p:extLst>
  </p:cSld>
  <p:clrMapOvr>
    <a:masterClrMapping/>
  </p:clrMapOvr>
  <p:transition spd="med"/>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7A07A-7CE4-4DDC-9FDA-0C485FE36D8F}"/>
              </a:ext>
            </a:extLst>
          </p:cNvPr>
          <p:cNvSpPr>
            <a:spLocks noGrp="1"/>
          </p:cNvSpPr>
          <p:nvPr>
            <p:ph type="title"/>
          </p:nvPr>
        </p:nvSpPr>
        <p:spPr/>
        <p:txBody>
          <a:bodyPr/>
          <a:lstStyle/>
          <a:p>
            <a:r>
              <a:rPr lang="en-US" dirty="0"/>
              <a:t>Sample Questions</a:t>
            </a:r>
          </a:p>
        </p:txBody>
      </p:sp>
      <p:sp>
        <p:nvSpPr>
          <p:cNvPr id="3" name="Content Placeholder 2">
            <a:extLst>
              <a:ext uri="{FF2B5EF4-FFF2-40B4-BE49-F238E27FC236}">
                <a16:creationId xmlns:a16="http://schemas.microsoft.com/office/drawing/2014/main" id="{630D0B4F-02A6-4531-9743-3A499E530618}"/>
              </a:ext>
            </a:extLst>
          </p:cNvPr>
          <p:cNvSpPr>
            <a:spLocks noGrp="1"/>
          </p:cNvSpPr>
          <p:nvPr>
            <p:ph idx="1"/>
          </p:nvPr>
        </p:nvSpPr>
        <p:spPr/>
        <p:txBody>
          <a:bodyPr/>
          <a:lstStyle/>
          <a:p>
            <a:r>
              <a:rPr lang="en-CA" b="1" dirty="0"/>
              <a:t>28. What is the output of the code shown below?</a:t>
            </a:r>
          </a:p>
          <a:p>
            <a:endParaRPr lang="en-CA" b="1" dirty="0"/>
          </a:p>
          <a:p>
            <a:r>
              <a:rPr lang="en-CA" i="1" dirty="0">
                <a:solidFill>
                  <a:srgbClr val="C00000"/>
                </a:solidFill>
              </a:rPr>
              <a:t>def dec(</a:t>
            </a:r>
            <a:r>
              <a:rPr lang="en-CA" i="1" dirty="0" err="1">
                <a:solidFill>
                  <a:srgbClr val="C00000"/>
                </a:solidFill>
              </a:rPr>
              <a:t>func</a:t>
            </a:r>
            <a:r>
              <a:rPr lang="en-CA" i="1" dirty="0">
                <a:solidFill>
                  <a:srgbClr val="C00000"/>
                </a:solidFill>
              </a:rPr>
              <a:t>):</a:t>
            </a:r>
          </a:p>
          <a:p>
            <a:r>
              <a:rPr lang="en-CA" i="1" dirty="0">
                <a:solidFill>
                  <a:srgbClr val="C00000"/>
                </a:solidFill>
              </a:rPr>
              <a:t>    def n(*</a:t>
            </a:r>
            <a:r>
              <a:rPr lang="en-CA" i="1" dirty="0" err="1">
                <a:solidFill>
                  <a:srgbClr val="C00000"/>
                </a:solidFill>
              </a:rPr>
              <a:t>args</a:t>
            </a:r>
            <a:r>
              <a:rPr lang="en-CA" i="1" dirty="0">
                <a:solidFill>
                  <a:srgbClr val="C00000"/>
                </a:solidFill>
              </a:rPr>
              <a:t>):</a:t>
            </a:r>
          </a:p>
          <a:p>
            <a:r>
              <a:rPr lang="en-CA" i="1" dirty="0">
                <a:solidFill>
                  <a:srgbClr val="C00000"/>
                </a:solidFill>
              </a:rPr>
              <a:t>        return ‘$$$' + str(</a:t>
            </a:r>
            <a:r>
              <a:rPr lang="en-CA" i="1" dirty="0" err="1">
                <a:solidFill>
                  <a:srgbClr val="C00000"/>
                </a:solidFill>
              </a:rPr>
              <a:t>func</a:t>
            </a:r>
            <a:r>
              <a:rPr lang="en-CA" i="1" dirty="0">
                <a:solidFill>
                  <a:srgbClr val="C00000"/>
                </a:solidFill>
              </a:rPr>
              <a:t>(*</a:t>
            </a:r>
            <a:r>
              <a:rPr lang="en-CA" i="1" dirty="0" err="1">
                <a:solidFill>
                  <a:srgbClr val="C00000"/>
                </a:solidFill>
              </a:rPr>
              <a:t>args</a:t>
            </a:r>
            <a:r>
              <a:rPr lang="en-CA" i="1" dirty="0">
                <a:solidFill>
                  <a:srgbClr val="C00000"/>
                </a:solidFill>
              </a:rPr>
              <a:t>))</a:t>
            </a:r>
          </a:p>
          <a:p>
            <a:r>
              <a:rPr lang="en-CA" i="1" dirty="0">
                <a:solidFill>
                  <a:srgbClr val="C00000"/>
                </a:solidFill>
              </a:rPr>
              <a:t>    return n</a:t>
            </a:r>
          </a:p>
          <a:p>
            <a:r>
              <a:rPr lang="en-CA" i="1" dirty="0">
                <a:solidFill>
                  <a:srgbClr val="C00000"/>
                </a:solidFill>
              </a:rPr>
              <a:t>@dec</a:t>
            </a:r>
          </a:p>
          <a:p>
            <a:r>
              <a:rPr lang="en-CA" i="1" dirty="0">
                <a:solidFill>
                  <a:srgbClr val="C00000"/>
                </a:solidFill>
              </a:rPr>
              <a:t>def q(x, y):</a:t>
            </a:r>
          </a:p>
          <a:p>
            <a:r>
              <a:rPr lang="en-CA" i="1" dirty="0">
                <a:solidFill>
                  <a:srgbClr val="C00000"/>
                </a:solidFill>
              </a:rPr>
              <a:t>    return x + x*y </a:t>
            </a:r>
          </a:p>
          <a:p>
            <a:r>
              <a:rPr lang="en-CA" i="1" dirty="0">
                <a:solidFill>
                  <a:srgbClr val="C00000"/>
                </a:solidFill>
              </a:rPr>
              <a:t>print(q(100,0))</a:t>
            </a:r>
          </a:p>
          <a:p>
            <a:endParaRPr lang="en-CA" i="1" dirty="0">
              <a:solidFill>
                <a:srgbClr val="C00000"/>
              </a:solidFill>
            </a:endParaRPr>
          </a:p>
          <a:p>
            <a:r>
              <a:rPr lang="en-CA" dirty="0"/>
              <a:t>A. 100</a:t>
            </a:r>
          </a:p>
          <a:p>
            <a:r>
              <a:rPr lang="en-CA" dirty="0"/>
              <a:t>B. $$$100</a:t>
            </a:r>
          </a:p>
          <a:p>
            <a:r>
              <a:rPr lang="en-CA" dirty="0"/>
              <a:t>C. $$$0 </a:t>
            </a:r>
          </a:p>
          <a:p>
            <a:r>
              <a:rPr lang="en-CA" dirty="0"/>
              <a:t>D. 0</a:t>
            </a:r>
            <a:endParaRPr lang="en-US" dirty="0"/>
          </a:p>
        </p:txBody>
      </p:sp>
      <p:sp>
        <p:nvSpPr>
          <p:cNvPr id="4" name="Slide Number Placeholder 3">
            <a:extLst>
              <a:ext uri="{FF2B5EF4-FFF2-40B4-BE49-F238E27FC236}">
                <a16:creationId xmlns:a16="http://schemas.microsoft.com/office/drawing/2014/main" id="{72F9B947-6A11-4BD3-A243-D28AD1B34146}"/>
              </a:ext>
            </a:extLst>
          </p:cNvPr>
          <p:cNvSpPr>
            <a:spLocks noGrp="1"/>
          </p:cNvSpPr>
          <p:nvPr>
            <p:ph type="sldNum" sz="quarter" idx="10"/>
          </p:nvPr>
        </p:nvSpPr>
        <p:spPr/>
        <p:txBody>
          <a:bodyPr/>
          <a:lstStyle/>
          <a:p>
            <a:pPr>
              <a:defRPr/>
            </a:pPr>
            <a:fld id="{6DB1FBA9-0009-47E9-8D28-5B0116D2432D}" type="slidenum">
              <a:rPr lang="en-US" altLang="en-US" smtClean="0"/>
              <a:pPr>
                <a:defRPr/>
              </a:pPr>
              <a:t>724</a:t>
            </a:fld>
            <a:endParaRPr lang="en-US" altLang="en-US"/>
          </a:p>
        </p:txBody>
      </p:sp>
    </p:spTree>
    <p:extLst>
      <p:ext uri="{BB962C8B-B14F-4D97-AF65-F5344CB8AC3E}">
        <p14:creationId xmlns:p14="http://schemas.microsoft.com/office/powerpoint/2010/main" val="747798149"/>
      </p:ext>
    </p:extLst>
  </p:cSld>
  <p:clrMapOvr>
    <a:masterClrMapping/>
  </p:clrMapOvr>
  <p:transition spd="med"/>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5D66B-FF3C-422C-A14D-411D5DA72814}"/>
              </a:ext>
            </a:extLst>
          </p:cNvPr>
          <p:cNvSpPr>
            <a:spLocks noGrp="1"/>
          </p:cNvSpPr>
          <p:nvPr>
            <p:ph type="title"/>
          </p:nvPr>
        </p:nvSpPr>
        <p:spPr/>
        <p:txBody>
          <a:bodyPr/>
          <a:lstStyle/>
          <a:p>
            <a:r>
              <a:rPr lang="en-US" dirty="0"/>
              <a:t>FINAL EXAM</a:t>
            </a:r>
          </a:p>
        </p:txBody>
      </p:sp>
      <p:sp>
        <p:nvSpPr>
          <p:cNvPr id="4" name="Slide Number Placeholder 3">
            <a:extLst>
              <a:ext uri="{FF2B5EF4-FFF2-40B4-BE49-F238E27FC236}">
                <a16:creationId xmlns:a16="http://schemas.microsoft.com/office/drawing/2014/main" id="{20A49DD3-A8F6-41A5-A369-36F250BA4C70}"/>
              </a:ext>
            </a:extLst>
          </p:cNvPr>
          <p:cNvSpPr>
            <a:spLocks noGrp="1"/>
          </p:cNvSpPr>
          <p:nvPr>
            <p:ph type="sldNum" sz="quarter" idx="10"/>
          </p:nvPr>
        </p:nvSpPr>
        <p:spPr/>
        <p:txBody>
          <a:bodyPr/>
          <a:lstStyle/>
          <a:p>
            <a:pPr>
              <a:defRPr/>
            </a:pPr>
            <a:fld id="{6DB1FBA9-0009-47E9-8D28-5B0116D2432D}" type="slidenum">
              <a:rPr lang="en-US" altLang="en-US" smtClean="0"/>
              <a:pPr>
                <a:defRPr/>
              </a:pPr>
              <a:t>725</a:t>
            </a:fld>
            <a:endParaRPr lang="en-US" altLang="en-US"/>
          </a:p>
        </p:txBody>
      </p:sp>
      <p:pic>
        <p:nvPicPr>
          <p:cNvPr id="50178" name="Picture 2" descr="See the source image">
            <a:extLst>
              <a:ext uri="{FF2B5EF4-FFF2-40B4-BE49-F238E27FC236}">
                <a16:creationId xmlns:a16="http://schemas.microsoft.com/office/drawing/2014/main" id="{AFE9E242-F1D4-4B37-8BE9-E129F2B4741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800" y="1066800"/>
            <a:ext cx="8000999" cy="556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9424679"/>
      </p:ext>
    </p:extLst>
  </p:cSld>
  <p:clrMapOvr>
    <a:masterClrMapping/>
  </p:clrMapOvr>
  <p:transition spd="med"/>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C80C3-51D8-409D-8CF1-F69C603F84C1}"/>
              </a:ext>
            </a:extLst>
          </p:cNvPr>
          <p:cNvSpPr>
            <a:spLocks noGrp="1"/>
          </p:cNvSpPr>
          <p:nvPr>
            <p:ph type="title"/>
          </p:nvPr>
        </p:nvSpPr>
        <p:spPr/>
        <p:txBody>
          <a:bodyPr/>
          <a:lstStyle/>
          <a:p>
            <a:r>
              <a:rPr lang="en-US" dirty="0"/>
              <a:t>FINAL EXAM</a:t>
            </a:r>
          </a:p>
        </p:txBody>
      </p:sp>
      <p:sp>
        <p:nvSpPr>
          <p:cNvPr id="3" name="Content Placeholder 2">
            <a:extLst>
              <a:ext uri="{FF2B5EF4-FFF2-40B4-BE49-F238E27FC236}">
                <a16:creationId xmlns:a16="http://schemas.microsoft.com/office/drawing/2014/main" id="{3603C365-9C2C-42B4-81AC-858C78079ADA}"/>
              </a:ext>
            </a:extLst>
          </p:cNvPr>
          <p:cNvSpPr>
            <a:spLocks noGrp="1"/>
          </p:cNvSpPr>
          <p:nvPr>
            <p:ph idx="1"/>
          </p:nvPr>
        </p:nvSpPr>
        <p:spPr/>
        <p:txBody>
          <a:bodyPr/>
          <a:lstStyle/>
          <a:p>
            <a:r>
              <a:rPr lang="en-US" sz="1800" b="1" dirty="0"/>
              <a:t>Q1 - What is the output for the code below?</a:t>
            </a:r>
          </a:p>
          <a:p>
            <a:r>
              <a:rPr lang="en-US" sz="1800" i="1" dirty="0">
                <a:solidFill>
                  <a:srgbClr val="C00000"/>
                </a:solidFill>
              </a:rPr>
              <a:t>‘Python Rules’ [7:999]</a:t>
            </a:r>
          </a:p>
          <a:p>
            <a:endParaRPr lang="en-US" sz="1800" dirty="0"/>
          </a:p>
          <a:p>
            <a:r>
              <a:rPr lang="en-US" sz="1800" dirty="0"/>
              <a:t>A  ‘Python'</a:t>
            </a:r>
          </a:p>
          <a:p>
            <a:r>
              <a:rPr lang="en-US" sz="1800" dirty="0"/>
              <a:t>B  ‘Rules'</a:t>
            </a:r>
          </a:p>
          <a:p>
            <a:r>
              <a:rPr lang="en-US" sz="1800" dirty="0"/>
              <a:t>C  Index error</a:t>
            </a:r>
          </a:p>
          <a:p>
            <a:r>
              <a:rPr lang="en-US" sz="1800" dirty="0"/>
              <a:t>D  ‘n Rules’</a:t>
            </a:r>
          </a:p>
          <a:p>
            <a:r>
              <a:rPr lang="en-US" sz="1800" dirty="0"/>
              <a:t>E  None of the above</a:t>
            </a:r>
          </a:p>
          <a:p>
            <a:endParaRPr lang="en-US" sz="1800" dirty="0"/>
          </a:p>
          <a:p>
            <a:r>
              <a:rPr lang="en-US" sz="1800" b="1" dirty="0"/>
              <a:t>Q2 – Which python module which supports regular expressions?</a:t>
            </a:r>
          </a:p>
          <a:p>
            <a:endParaRPr lang="en-US" sz="1800" dirty="0"/>
          </a:p>
          <a:p>
            <a:r>
              <a:rPr lang="en-US" sz="1800" dirty="0"/>
              <a:t>A  regex</a:t>
            </a:r>
          </a:p>
          <a:p>
            <a:r>
              <a:rPr lang="en-US" sz="1800" dirty="0"/>
              <a:t>B  pyre</a:t>
            </a:r>
          </a:p>
          <a:p>
            <a:r>
              <a:rPr lang="en-US" sz="1800" dirty="0"/>
              <a:t>C  re</a:t>
            </a:r>
          </a:p>
          <a:p>
            <a:r>
              <a:rPr lang="en-US" sz="1800" dirty="0"/>
              <a:t>D  </a:t>
            </a:r>
            <a:r>
              <a:rPr lang="en-US" sz="1800" dirty="0" err="1"/>
              <a:t>pyregex</a:t>
            </a:r>
            <a:endParaRPr lang="en-US" sz="1800" dirty="0"/>
          </a:p>
          <a:p>
            <a:r>
              <a:rPr lang="en-US" sz="1800" dirty="0"/>
              <a:t>E  None of the above</a:t>
            </a:r>
          </a:p>
          <a:p>
            <a:endParaRPr lang="en-US" dirty="0"/>
          </a:p>
        </p:txBody>
      </p:sp>
      <p:sp>
        <p:nvSpPr>
          <p:cNvPr id="4" name="Slide Number Placeholder 3">
            <a:extLst>
              <a:ext uri="{FF2B5EF4-FFF2-40B4-BE49-F238E27FC236}">
                <a16:creationId xmlns:a16="http://schemas.microsoft.com/office/drawing/2014/main" id="{6BFE2B8A-E799-4AA8-A659-C5418D86EAF8}"/>
              </a:ext>
            </a:extLst>
          </p:cNvPr>
          <p:cNvSpPr>
            <a:spLocks noGrp="1"/>
          </p:cNvSpPr>
          <p:nvPr>
            <p:ph type="sldNum" sz="quarter" idx="10"/>
          </p:nvPr>
        </p:nvSpPr>
        <p:spPr/>
        <p:txBody>
          <a:bodyPr/>
          <a:lstStyle/>
          <a:p>
            <a:pPr>
              <a:defRPr/>
            </a:pPr>
            <a:fld id="{6DB1FBA9-0009-47E9-8D28-5B0116D2432D}" type="slidenum">
              <a:rPr lang="en-US" altLang="en-US" smtClean="0"/>
              <a:pPr>
                <a:defRPr/>
              </a:pPr>
              <a:t>726</a:t>
            </a:fld>
            <a:endParaRPr lang="en-US" altLang="en-US"/>
          </a:p>
        </p:txBody>
      </p:sp>
    </p:spTree>
    <p:extLst>
      <p:ext uri="{BB962C8B-B14F-4D97-AF65-F5344CB8AC3E}">
        <p14:creationId xmlns:p14="http://schemas.microsoft.com/office/powerpoint/2010/main" val="3057620167"/>
      </p:ext>
    </p:extLst>
  </p:cSld>
  <p:clrMapOvr>
    <a:masterClrMapping/>
  </p:clrMapOvr>
  <p:transition spd="med"/>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C318B-1361-4751-B9C4-9007CC233437}"/>
              </a:ext>
            </a:extLst>
          </p:cNvPr>
          <p:cNvSpPr>
            <a:spLocks noGrp="1"/>
          </p:cNvSpPr>
          <p:nvPr>
            <p:ph type="title"/>
          </p:nvPr>
        </p:nvSpPr>
        <p:spPr/>
        <p:txBody>
          <a:bodyPr/>
          <a:lstStyle/>
          <a:p>
            <a:r>
              <a:rPr lang="en-US" dirty="0"/>
              <a:t>FINAL EXAM</a:t>
            </a:r>
          </a:p>
        </p:txBody>
      </p:sp>
      <p:sp>
        <p:nvSpPr>
          <p:cNvPr id="3" name="Content Placeholder 2">
            <a:extLst>
              <a:ext uri="{FF2B5EF4-FFF2-40B4-BE49-F238E27FC236}">
                <a16:creationId xmlns:a16="http://schemas.microsoft.com/office/drawing/2014/main" id="{91346E33-EA53-410D-9459-732A31F18829}"/>
              </a:ext>
            </a:extLst>
          </p:cNvPr>
          <p:cNvSpPr>
            <a:spLocks noGrp="1"/>
          </p:cNvSpPr>
          <p:nvPr>
            <p:ph idx="1"/>
          </p:nvPr>
        </p:nvSpPr>
        <p:spPr/>
        <p:txBody>
          <a:bodyPr/>
          <a:lstStyle/>
          <a:p>
            <a:r>
              <a:rPr lang="en-US" b="1" dirty="0"/>
              <a:t>Q3 - Syntax error in python is detected by </a:t>
            </a:r>
            <a:r>
              <a:rPr lang="en-US" b="1" dirty="0">
                <a:solidFill>
                  <a:srgbClr val="C00000"/>
                </a:solidFill>
              </a:rPr>
              <a:t>_________</a:t>
            </a:r>
            <a:r>
              <a:rPr lang="en-US" b="1" dirty="0"/>
              <a:t>at </a:t>
            </a:r>
            <a:r>
              <a:rPr lang="en-US" b="1" dirty="0">
                <a:solidFill>
                  <a:srgbClr val="C00000"/>
                </a:solidFill>
              </a:rPr>
              <a:t>_________</a:t>
            </a:r>
          </a:p>
          <a:p>
            <a:endParaRPr lang="en-US" dirty="0"/>
          </a:p>
          <a:p>
            <a:r>
              <a:rPr lang="en-US" dirty="0"/>
              <a:t>A  compiler/ compile time</a:t>
            </a:r>
          </a:p>
          <a:p>
            <a:r>
              <a:rPr lang="en-US" dirty="0"/>
              <a:t>B  interpreter/ run time</a:t>
            </a:r>
          </a:p>
          <a:p>
            <a:r>
              <a:rPr lang="en-US" dirty="0"/>
              <a:t>C  compiler / run time</a:t>
            </a:r>
          </a:p>
          <a:p>
            <a:r>
              <a:rPr lang="en-US" dirty="0"/>
              <a:t>D  None of the above</a:t>
            </a:r>
          </a:p>
          <a:p>
            <a:endParaRPr lang="en-US" dirty="0"/>
          </a:p>
          <a:p>
            <a:r>
              <a:rPr lang="en-US" b="1" dirty="0"/>
              <a:t>Q4 – What is the output of </a:t>
            </a:r>
            <a:r>
              <a:rPr lang="en-US" b="1" dirty="0">
                <a:solidFill>
                  <a:srgbClr val="C00000"/>
                </a:solidFill>
              </a:rPr>
              <a:t>min(“I love Python”)</a:t>
            </a:r>
          </a:p>
          <a:p>
            <a:endParaRPr lang="en-US" dirty="0"/>
          </a:p>
          <a:p>
            <a:r>
              <a:rPr lang="en-US" dirty="0"/>
              <a:t>A  ‘Python’</a:t>
            </a:r>
          </a:p>
          <a:p>
            <a:r>
              <a:rPr lang="en-US" dirty="0"/>
              <a:t>B  a blank space</a:t>
            </a:r>
          </a:p>
          <a:p>
            <a:r>
              <a:rPr lang="en-US" dirty="0"/>
              <a:t>C  ‘I’</a:t>
            </a:r>
          </a:p>
          <a:p>
            <a:r>
              <a:rPr lang="en-US" dirty="0"/>
              <a:t>D  ‘e’</a:t>
            </a:r>
          </a:p>
          <a:p>
            <a:r>
              <a:rPr lang="en-US" dirty="0"/>
              <a:t>E  None of the above</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8052B85C-AE08-4C9F-B02B-6C0A5DC7360D}"/>
              </a:ext>
            </a:extLst>
          </p:cNvPr>
          <p:cNvSpPr>
            <a:spLocks noGrp="1"/>
          </p:cNvSpPr>
          <p:nvPr>
            <p:ph type="sldNum" sz="quarter" idx="10"/>
          </p:nvPr>
        </p:nvSpPr>
        <p:spPr/>
        <p:txBody>
          <a:bodyPr/>
          <a:lstStyle/>
          <a:p>
            <a:pPr>
              <a:defRPr/>
            </a:pPr>
            <a:fld id="{6DB1FBA9-0009-47E9-8D28-5B0116D2432D}" type="slidenum">
              <a:rPr lang="en-US" altLang="en-US" smtClean="0"/>
              <a:pPr>
                <a:defRPr/>
              </a:pPr>
              <a:t>727</a:t>
            </a:fld>
            <a:endParaRPr lang="en-US" altLang="en-US"/>
          </a:p>
        </p:txBody>
      </p:sp>
    </p:spTree>
    <p:extLst>
      <p:ext uri="{BB962C8B-B14F-4D97-AF65-F5344CB8AC3E}">
        <p14:creationId xmlns:p14="http://schemas.microsoft.com/office/powerpoint/2010/main" val="4053976915"/>
      </p:ext>
    </p:extLst>
  </p:cSld>
  <p:clrMapOvr>
    <a:masterClrMapping/>
  </p:clrMapOvr>
  <p:transition spd="med"/>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E909A-EB0C-4C73-B75D-ABBA53C98791}"/>
              </a:ext>
            </a:extLst>
          </p:cNvPr>
          <p:cNvSpPr>
            <a:spLocks noGrp="1"/>
          </p:cNvSpPr>
          <p:nvPr>
            <p:ph type="title"/>
          </p:nvPr>
        </p:nvSpPr>
        <p:spPr/>
        <p:txBody>
          <a:bodyPr/>
          <a:lstStyle/>
          <a:p>
            <a:r>
              <a:rPr lang="en-US" dirty="0"/>
              <a:t>FINAL EXAM</a:t>
            </a:r>
          </a:p>
        </p:txBody>
      </p:sp>
      <p:sp>
        <p:nvSpPr>
          <p:cNvPr id="3" name="Content Placeholder 2">
            <a:extLst>
              <a:ext uri="{FF2B5EF4-FFF2-40B4-BE49-F238E27FC236}">
                <a16:creationId xmlns:a16="http://schemas.microsoft.com/office/drawing/2014/main" id="{E180792F-5FF9-4B59-9062-69BA19A011F0}"/>
              </a:ext>
            </a:extLst>
          </p:cNvPr>
          <p:cNvSpPr>
            <a:spLocks noGrp="1"/>
          </p:cNvSpPr>
          <p:nvPr>
            <p:ph idx="1"/>
          </p:nvPr>
        </p:nvSpPr>
        <p:spPr/>
        <p:txBody>
          <a:bodyPr/>
          <a:lstStyle/>
          <a:p>
            <a:r>
              <a:rPr lang="en-US" b="1" dirty="0"/>
              <a:t>Q5 – What is the output of </a:t>
            </a:r>
            <a:r>
              <a:rPr lang="en-US" b="1" dirty="0">
                <a:solidFill>
                  <a:srgbClr val="C00000"/>
                </a:solidFill>
              </a:rPr>
              <a:t>max(“I Love Python”)</a:t>
            </a:r>
          </a:p>
          <a:p>
            <a:endParaRPr lang="en-US" dirty="0"/>
          </a:p>
          <a:p>
            <a:r>
              <a:rPr lang="en-US" dirty="0"/>
              <a:t>A  ‘y’</a:t>
            </a:r>
          </a:p>
          <a:p>
            <a:r>
              <a:rPr lang="en-US" dirty="0"/>
              <a:t>B  ‘Love’</a:t>
            </a:r>
          </a:p>
          <a:p>
            <a:r>
              <a:rPr lang="en-US" dirty="0"/>
              <a:t>C  ‘I’</a:t>
            </a:r>
          </a:p>
          <a:p>
            <a:r>
              <a:rPr lang="en-US" dirty="0"/>
              <a:t>D  ‘Python’</a:t>
            </a:r>
          </a:p>
          <a:p>
            <a:r>
              <a:rPr lang="en-US" dirty="0"/>
              <a:t>E   None of the above</a:t>
            </a:r>
          </a:p>
          <a:p>
            <a:endParaRPr lang="en-US" dirty="0"/>
          </a:p>
          <a:p>
            <a:endParaRPr lang="en-US" dirty="0"/>
          </a:p>
        </p:txBody>
      </p:sp>
      <p:sp>
        <p:nvSpPr>
          <p:cNvPr id="4" name="Slide Number Placeholder 3">
            <a:extLst>
              <a:ext uri="{FF2B5EF4-FFF2-40B4-BE49-F238E27FC236}">
                <a16:creationId xmlns:a16="http://schemas.microsoft.com/office/drawing/2014/main" id="{092D7C88-B0A3-4DC3-8E46-75141A5615C5}"/>
              </a:ext>
            </a:extLst>
          </p:cNvPr>
          <p:cNvSpPr>
            <a:spLocks noGrp="1"/>
          </p:cNvSpPr>
          <p:nvPr>
            <p:ph type="sldNum" sz="quarter" idx="10"/>
          </p:nvPr>
        </p:nvSpPr>
        <p:spPr/>
        <p:txBody>
          <a:bodyPr/>
          <a:lstStyle/>
          <a:p>
            <a:pPr>
              <a:defRPr/>
            </a:pPr>
            <a:fld id="{6DB1FBA9-0009-47E9-8D28-5B0116D2432D}" type="slidenum">
              <a:rPr lang="en-US" altLang="en-US" smtClean="0"/>
              <a:pPr>
                <a:defRPr/>
              </a:pPr>
              <a:t>728</a:t>
            </a:fld>
            <a:endParaRPr lang="en-US" altLang="en-US"/>
          </a:p>
        </p:txBody>
      </p:sp>
    </p:spTree>
    <p:extLst>
      <p:ext uri="{BB962C8B-B14F-4D97-AF65-F5344CB8AC3E}">
        <p14:creationId xmlns:p14="http://schemas.microsoft.com/office/powerpoint/2010/main" val="3231312277"/>
      </p:ext>
    </p:extLst>
  </p:cSld>
  <p:clrMapOvr>
    <a:masterClrMapping/>
  </p:clrMapOvr>
  <p:transition spd="med"/>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323DD-BF34-46C6-96B3-F401CC7D51BA}"/>
              </a:ext>
            </a:extLst>
          </p:cNvPr>
          <p:cNvSpPr>
            <a:spLocks noGrp="1"/>
          </p:cNvSpPr>
          <p:nvPr>
            <p:ph type="title"/>
          </p:nvPr>
        </p:nvSpPr>
        <p:spPr/>
        <p:txBody>
          <a:bodyPr/>
          <a:lstStyle/>
          <a:p>
            <a:r>
              <a:rPr lang="en-US" dirty="0"/>
              <a:t>FINAL EXAM</a:t>
            </a:r>
          </a:p>
        </p:txBody>
      </p:sp>
      <p:sp>
        <p:nvSpPr>
          <p:cNvPr id="3" name="Content Placeholder 2">
            <a:extLst>
              <a:ext uri="{FF2B5EF4-FFF2-40B4-BE49-F238E27FC236}">
                <a16:creationId xmlns:a16="http://schemas.microsoft.com/office/drawing/2014/main" id="{639C2CC4-E998-4586-97E0-A549D694E0BB}"/>
              </a:ext>
            </a:extLst>
          </p:cNvPr>
          <p:cNvSpPr>
            <a:spLocks noGrp="1"/>
          </p:cNvSpPr>
          <p:nvPr>
            <p:ph idx="1"/>
          </p:nvPr>
        </p:nvSpPr>
        <p:spPr/>
        <p:txBody>
          <a:bodyPr/>
          <a:lstStyle/>
          <a:p>
            <a:r>
              <a:rPr lang="en-US" b="1" dirty="0"/>
              <a:t>Q6 - Find the output of the code?</a:t>
            </a:r>
          </a:p>
          <a:p>
            <a:r>
              <a:rPr lang="en-US" b="1" i="1" dirty="0">
                <a:solidFill>
                  <a:srgbClr val="C00000"/>
                </a:solidFill>
              </a:rPr>
              <a:t>def f(a, b = 1, c = 2):</a:t>
            </a:r>
          </a:p>
          <a:p>
            <a:r>
              <a:rPr lang="en-US" b="1" i="1" dirty="0">
                <a:solidFill>
                  <a:srgbClr val="C00000"/>
                </a:solidFill>
              </a:rPr>
              <a:t>   print('a is: ',a, 'b is: ', b, 'c is: ', c)</a:t>
            </a:r>
          </a:p>
          <a:p>
            <a:r>
              <a:rPr lang="en-US" b="1" i="1" dirty="0">
                <a:solidFill>
                  <a:srgbClr val="C00000"/>
                </a:solidFill>
              </a:rPr>
              <a:t>f(2, c = 2)</a:t>
            </a:r>
          </a:p>
          <a:p>
            <a:r>
              <a:rPr lang="en-US" b="1" i="1" dirty="0">
                <a:solidFill>
                  <a:srgbClr val="C00000"/>
                </a:solidFill>
              </a:rPr>
              <a:t>f(c = 100, a = 110)</a:t>
            </a:r>
          </a:p>
          <a:p>
            <a:endParaRPr lang="en-US" dirty="0"/>
          </a:p>
          <a:p>
            <a:r>
              <a:rPr lang="en-US" dirty="0"/>
              <a:t>A  a is: 2 b is: 1 c is: 2</a:t>
            </a:r>
          </a:p>
          <a:p>
            <a:r>
              <a:rPr lang="en-US" dirty="0"/>
              <a:t>    a is: 110 b is: 1 c is: 100</a:t>
            </a:r>
          </a:p>
          <a:p>
            <a:r>
              <a:rPr lang="en-US" dirty="0"/>
              <a:t>B  a is: 2 b is: 2 c is: 2</a:t>
            </a:r>
          </a:p>
          <a:p>
            <a:r>
              <a:rPr lang="en-US" dirty="0"/>
              <a:t>    a is: 110 b is: 2 c is: 100</a:t>
            </a:r>
          </a:p>
          <a:p>
            <a:r>
              <a:rPr lang="en-US" dirty="0"/>
              <a:t>C  a is: 0 b is: 2 c is: 2</a:t>
            </a:r>
          </a:p>
          <a:p>
            <a:r>
              <a:rPr lang="en-US" dirty="0"/>
              <a:t>    a is: 110 b is: 0 c is: 100</a:t>
            </a:r>
          </a:p>
          <a:p>
            <a:r>
              <a:rPr lang="en-US" dirty="0"/>
              <a:t>D  a is: 110 b is: 0 c is: 100</a:t>
            </a:r>
          </a:p>
          <a:p>
            <a:r>
              <a:rPr lang="en-US" dirty="0"/>
              <a:t>    a is: 110 b is: 0 c is: 100</a:t>
            </a:r>
          </a:p>
          <a:p>
            <a:r>
              <a:rPr lang="en-US" dirty="0"/>
              <a:t>E  None of the above</a:t>
            </a:r>
          </a:p>
          <a:p>
            <a:endParaRPr lang="en-US" dirty="0"/>
          </a:p>
        </p:txBody>
      </p:sp>
      <p:sp>
        <p:nvSpPr>
          <p:cNvPr id="4" name="Slide Number Placeholder 3">
            <a:extLst>
              <a:ext uri="{FF2B5EF4-FFF2-40B4-BE49-F238E27FC236}">
                <a16:creationId xmlns:a16="http://schemas.microsoft.com/office/drawing/2014/main" id="{51E7A27A-7225-44F0-9386-4049D80A0A7B}"/>
              </a:ext>
            </a:extLst>
          </p:cNvPr>
          <p:cNvSpPr>
            <a:spLocks noGrp="1"/>
          </p:cNvSpPr>
          <p:nvPr>
            <p:ph type="sldNum" sz="quarter" idx="10"/>
          </p:nvPr>
        </p:nvSpPr>
        <p:spPr/>
        <p:txBody>
          <a:bodyPr/>
          <a:lstStyle/>
          <a:p>
            <a:pPr>
              <a:defRPr/>
            </a:pPr>
            <a:fld id="{6DB1FBA9-0009-47E9-8D28-5B0116D2432D}" type="slidenum">
              <a:rPr lang="en-US" altLang="en-US" smtClean="0"/>
              <a:pPr>
                <a:defRPr/>
              </a:pPr>
              <a:t>729</a:t>
            </a:fld>
            <a:endParaRPr lang="en-US" altLang="en-US"/>
          </a:p>
        </p:txBody>
      </p:sp>
    </p:spTree>
    <p:extLst>
      <p:ext uri="{BB962C8B-B14F-4D97-AF65-F5344CB8AC3E}">
        <p14:creationId xmlns:p14="http://schemas.microsoft.com/office/powerpoint/2010/main" val="1545272517"/>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30837-D58C-430E-BFDA-492584C98F67}"/>
              </a:ext>
            </a:extLst>
          </p:cNvPr>
          <p:cNvSpPr>
            <a:spLocks noGrp="1"/>
          </p:cNvSpPr>
          <p:nvPr>
            <p:ph type="title"/>
          </p:nvPr>
        </p:nvSpPr>
        <p:spPr/>
        <p:txBody>
          <a:bodyPr/>
          <a:lstStyle/>
          <a:p>
            <a:r>
              <a:rPr lang="en-CA" dirty="0"/>
              <a:t>Strings(cont)</a:t>
            </a:r>
          </a:p>
        </p:txBody>
      </p:sp>
      <p:pic>
        <p:nvPicPr>
          <p:cNvPr id="5" name="Content Placeholder 4">
            <a:extLst>
              <a:ext uri="{FF2B5EF4-FFF2-40B4-BE49-F238E27FC236}">
                <a16:creationId xmlns:a16="http://schemas.microsoft.com/office/drawing/2014/main" id="{4A0E30EB-EDFC-4644-AFB0-C344BAB77BFE}"/>
              </a:ext>
            </a:extLst>
          </p:cNvPr>
          <p:cNvPicPr>
            <a:picLocks noGrp="1" noChangeAspect="1"/>
          </p:cNvPicPr>
          <p:nvPr>
            <p:ph idx="1"/>
          </p:nvPr>
        </p:nvPicPr>
        <p:blipFill>
          <a:blip r:embed="rId2"/>
          <a:stretch>
            <a:fillRect/>
          </a:stretch>
        </p:blipFill>
        <p:spPr>
          <a:xfrm>
            <a:off x="990600" y="1219200"/>
            <a:ext cx="7086600" cy="5181600"/>
          </a:xfrm>
          <a:prstGeom prst="rect">
            <a:avLst/>
          </a:prstGeom>
        </p:spPr>
      </p:pic>
      <p:sp>
        <p:nvSpPr>
          <p:cNvPr id="4" name="Slide Number Placeholder 3">
            <a:extLst>
              <a:ext uri="{FF2B5EF4-FFF2-40B4-BE49-F238E27FC236}">
                <a16:creationId xmlns:a16="http://schemas.microsoft.com/office/drawing/2014/main" id="{BAEC1BA8-9A9E-4968-B1FB-E9E5583D401C}"/>
              </a:ext>
            </a:extLst>
          </p:cNvPr>
          <p:cNvSpPr>
            <a:spLocks noGrp="1"/>
          </p:cNvSpPr>
          <p:nvPr>
            <p:ph type="sldNum" sz="quarter" idx="10"/>
          </p:nvPr>
        </p:nvSpPr>
        <p:spPr/>
        <p:txBody>
          <a:bodyPr/>
          <a:lstStyle/>
          <a:p>
            <a:pPr>
              <a:defRPr/>
            </a:pPr>
            <a:fld id="{6DB1FBA9-0009-47E9-8D28-5B0116D2432D}" type="slidenum">
              <a:rPr lang="en-US" altLang="en-US" smtClean="0"/>
              <a:pPr>
                <a:defRPr/>
              </a:pPr>
              <a:t>73</a:t>
            </a:fld>
            <a:endParaRPr lang="en-US" altLang="en-US"/>
          </a:p>
        </p:txBody>
      </p:sp>
    </p:spTree>
    <p:extLst>
      <p:ext uri="{BB962C8B-B14F-4D97-AF65-F5344CB8AC3E}">
        <p14:creationId xmlns:p14="http://schemas.microsoft.com/office/powerpoint/2010/main" val="2684261171"/>
      </p:ext>
    </p:extLst>
  </p:cSld>
  <p:clrMapOvr>
    <a:masterClrMapping/>
  </p:clrMapOvr>
  <p:transition spd="med"/>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D6003-248F-4F04-A234-4944AC3283A9}"/>
              </a:ext>
            </a:extLst>
          </p:cNvPr>
          <p:cNvSpPr>
            <a:spLocks noGrp="1"/>
          </p:cNvSpPr>
          <p:nvPr>
            <p:ph type="title"/>
          </p:nvPr>
        </p:nvSpPr>
        <p:spPr/>
        <p:txBody>
          <a:bodyPr/>
          <a:lstStyle/>
          <a:p>
            <a:r>
              <a:rPr lang="en-US" dirty="0"/>
              <a:t>FINAL EXAM</a:t>
            </a:r>
          </a:p>
        </p:txBody>
      </p:sp>
      <p:sp>
        <p:nvSpPr>
          <p:cNvPr id="3" name="Content Placeholder 2">
            <a:extLst>
              <a:ext uri="{FF2B5EF4-FFF2-40B4-BE49-F238E27FC236}">
                <a16:creationId xmlns:a16="http://schemas.microsoft.com/office/drawing/2014/main" id="{4650B405-EE06-4760-8C09-3EA02B81B727}"/>
              </a:ext>
            </a:extLst>
          </p:cNvPr>
          <p:cNvSpPr>
            <a:spLocks noGrp="1"/>
          </p:cNvSpPr>
          <p:nvPr>
            <p:ph idx="1"/>
          </p:nvPr>
        </p:nvSpPr>
        <p:spPr/>
        <p:txBody>
          <a:bodyPr/>
          <a:lstStyle/>
          <a:p>
            <a:r>
              <a:rPr lang="en-US" b="1" dirty="0"/>
              <a:t>Q7 - Which options(</a:t>
            </a:r>
            <a:r>
              <a:rPr lang="en-US" b="1" dirty="0">
                <a:solidFill>
                  <a:srgbClr val="C00000"/>
                </a:solidFill>
              </a:rPr>
              <a:t>may be more than one</a:t>
            </a:r>
            <a:r>
              <a:rPr lang="en-US" b="1" dirty="0"/>
              <a:t>) are correct to create an empty set in Python?</a:t>
            </a:r>
          </a:p>
          <a:p>
            <a:r>
              <a:rPr lang="en-US" dirty="0"/>
              <a:t>A  {}</a:t>
            </a:r>
          </a:p>
          <a:p>
            <a:r>
              <a:rPr lang="en-US" dirty="0"/>
              <a:t>B  ()</a:t>
            </a:r>
          </a:p>
          <a:p>
            <a:r>
              <a:rPr lang="en-US" dirty="0"/>
              <a:t>C  []</a:t>
            </a:r>
          </a:p>
          <a:p>
            <a:r>
              <a:rPr lang="en-US" dirty="0"/>
              <a:t>D  set()</a:t>
            </a:r>
          </a:p>
          <a:p>
            <a:r>
              <a:rPr lang="en-US" dirty="0"/>
              <a:t>E  None of the above</a:t>
            </a:r>
          </a:p>
          <a:p>
            <a:endParaRPr lang="en-US" dirty="0"/>
          </a:p>
          <a:p>
            <a:r>
              <a:rPr lang="en-US" b="1" dirty="0"/>
              <a:t>Q8 - Choose the correct syntax for reading from a text file stored in ‘‘c:\nba.txt’’ ?</a:t>
            </a:r>
          </a:p>
          <a:p>
            <a:r>
              <a:rPr lang="en-US" dirty="0"/>
              <a:t>A   </a:t>
            </a:r>
            <a:r>
              <a:rPr lang="en-US" dirty="0" err="1"/>
              <a:t>myfile</a:t>
            </a:r>
            <a:r>
              <a:rPr lang="en-US" dirty="0"/>
              <a:t> = open( </a:t>
            </a:r>
            <a:r>
              <a:rPr lang="en-US" dirty="0">
                <a:solidFill>
                  <a:srgbClr val="0070C0"/>
                </a:solidFill>
              </a:rPr>
              <a:t>"c:\nba.txt","r" </a:t>
            </a:r>
            <a:r>
              <a:rPr lang="en-US" dirty="0"/>
              <a:t>)</a:t>
            </a:r>
          </a:p>
          <a:p>
            <a:r>
              <a:rPr lang="en-US" dirty="0"/>
              <a:t>B   </a:t>
            </a:r>
            <a:r>
              <a:rPr lang="en-US" dirty="0" err="1"/>
              <a:t>myfile</a:t>
            </a:r>
            <a:r>
              <a:rPr lang="en-US" dirty="0"/>
              <a:t> = open(</a:t>
            </a:r>
            <a:r>
              <a:rPr lang="pt-BR" dirty="0">
                <a:solidFill>
                  <a:srgbClr val="0070C0"/>
                </a:solidFill>
              </a:rPr>
              <a:t>file="c:\\\nba.txt", "r"</a:t>
            </a:r>
            <a:r>
              <a:rPr lang="en-US" dirty="0"/>
              <a:t>)</a:t>
            </a:r>
          </a:p>
          <a:p>
            <a:r>
              <a:rPr lang="en-US" dirty="0"/>
              <a:t>C   </a:t>
            </a:r>
            <a:r>
              <a:rPr lang="en-US" dirty="0" err="1"/>
              <a:t>myfile</a:t>
            </a:r>
            <a:r>
              <a:rPr lang="en-US" dirty="0"/>
              <a:t> = </a:t>
            </a:r>
            <a:r>
              <a:rPr lang="en-US" dirty="0" err="1"/>
              <a:t>open.file</a:t>
            </a:r>
            <a:r>
              <a:rPr lang="en-US" dirty="0"/>
              <a:t>( </a:t>
            </a:r>
            <a:r>
              <a:rPr lang="en-US" dirty="0">
                <a:solidFill>
                  <a:srgbClr val="0070C0"/>
                </a:solidFill>
              </a:rPr>
              <a:t>"c:\\nba.txt","r" </a:t>
            </a:r>
            <a:r>
              <a:rPr lang="en-US" dirty="0"/>
              <a:t>)</a:t>
            </a:r>
          </a:p>
          <a:p>
            <a:r>
              <a:rPr lang="en-US" dirty="0"/>
              <a:t>D   </a:t>
            </a:r>
            <a:r>
              <a:rPr lang="en-US" dirty="0" err="1"/>
              <a:t>myfile</a:t>
            </a:r>
            <a:r>
              <a:rPr lang="en-US" dirty="0"/>
              <a:t> = open( </a:t>
            </a:r>
            <a:r>
              <a:rPr lang="en-US" dirty="0">
                <a:solidFill>
                  <a:srgbClr val="0070C0"/>
                </a:solidFill>
              </a:rPr>
              <a:t>"c:\\nba.txt", "r"</a:t>
            </a:r>
            <a:r>
              <a:rPr lang="en-US" dirty="0"/>
              <a:t> )</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6E9B48A7-4002-4B0A-A9B6-E27EB442E0B5}"/>
              </a:ext>
            </a:extLst>
          </p:cNvPr>
          <p:cNvSpPr>
            <a:spLocks noGrp="1"/>
          </p:cNvSpPr>
          <p:nvPr>
            <p:ph type="sldNum" sz="quarter" idx="10"/>
          </p:nvPr>
        </p:nvSpPr>
        <p:spPr/>
        <p:txBody>
          <a:bodyPr/>
          <a:lstStyle/>
          <a:p>
            <a:pPr>
              <a:defRPr/>
            </a:pPr>
            <a:fld id="{6DB1FBA9-0009-47E9-8D28-5B0116D2432D}" type="slidenum">
              <a:rPr lang="en-US" altLang="en-US" smtClean="0"/>
              <a:pPr>
                <a:defRPr/>
              </a:pPr>
              <a:t>730</a:t>
            </a:fld>
            <a:endParaRPr lang="en-US" altLang="en-US"/>
          </a:p>
        </p:txBody>
      </p:sp>
    </p:spTree>
    <p:extLst>
      <p:ext uri="{BB962C8B-B14F-4D97-AF65-F5344CB8AC3E}">
        <p14:creationId xmlns:p14="http://schemas.microsoft.com/office/powerpoint/2010/main" val="485658617"/>
      </p:ext>
    </p:extLst>
  </p:cSld>
  <p:clrMapOvr>
    <a:masterClrMapping/>
  </p:clrMapOvr>
  <p:transition spd="med"/>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8E880-48B9-4F39-9450-A0DA5B207358}"/>
              </a:ext>
            </a:extLst>
          </p:cNvPr>
          <p:cNvSpPr>
            <a:spLocks noGrp="1"/>
          </p:cNvSpPr>
          <p:nvPr>
            <p:ph type="title"/>
          </p:nvPr>
        </p:nvSpPr>
        <p:spPr/>
        <p:txBody>
          <a:bodyPr/>
          <a:lstStyle/>
          <a:p>
            <a:r>
              <a:rPr lang="en-US" dirty="0"/>
              <a:t>FINAL EXAM</a:t>
            </a:r>
          </a:p>
        </p:txBody>
      </p:sp>
      <p:sp>
        <p:nvSpPr>
          <p:cNvPr id="3" name="Content Placeholder 2">
            <a:extLst>
              <a:ext uri="{FF2B5EF4-FFF2-40B4-BE49-F238E27FC236}">
                <a16:creationId xmlns:a16="http://schemas.microsoft.com/office/drawing/2014/main" id="{AD83C4CF-5004-4B07-A492-4F32B2AEA85F}"/>
              </a:ext>
            </a:extLst>
          </p:cNvPr>
          <p:cNvSpPr>
            <a:spLocks noGrp="1"/>
          </p:cNvSpPr>
          <p:nvPr>
            <p:ph idx="1"/>
          </p:nvPr>
        </p:nvSpPr>
        <p:spPr/>
        <p:txBody>
          <a:bodyPr/>
          <a:lstStyle/>
          <a:p>
            <a:r>
              <a:rPr lang="en-US" b="1" dirty="0"/>
              <a:t>Q9 - What is output of </a:t>
            </a:r>
          </a:p>
          <a:p>
            <a:r>
              <a:rPr lang="en-US" b="1" dirty="0">
                <a:solidFill>
                  <a:srgbClr val="C00000"/>
                </a:solidFill>
              </a:rPr>
              <a:t>33 == 33.0</a:t>
            </a:r>
          </a:p>
          <a:p>
            <a:r>
              <a:rPr lang="en-US" dirty="0"/>
              <a:t>A   False</a:t>
            </a:r>
          </a:p>
          <a:p>
            <a:r>
              <a:rPr lang="en-US" dirty="0"/>
              <a:t>B   True</a:t>
            </a:r>
          </a:p>
          <a:p>
            <a:r>
              <a:rPr lang="en-US" dirty="0"/>
              <a:t>C   33</a:t>
            </a:r>
          </a:p>
          <a:p>
            <a:r>
              <a:rPr lang="en-US" dirty="0"/>
              <a:t>D   33.0</a:t>
            </a:r>
          </a:p>
          <a:p>
            <a:r>
              <a:rPr lang="en-US" dirty="0"/>
              <a:t>E   None of the above</a:t>
            </a:r>
          </a:p>
          <a:p>
            <a:endParaRPr lang="en-US" dirty="0"/>
          </a:p>
          <a:p>
            <a:r>
              <a:rPr lang="en-US" b="1" dirty="0"/>
              <a:t>Q10 - </a:t>
            </a:r>
            <a:r>
              <a:rPr lang="pl-PL" b="1" dirty="0"/>
              <a:t>Which is invalid in python for </a:t>
            </a:r>
            <a:r>
              <a:rPr lang="en-US" b="1" dirty="0"/>
              <a:t>y</a:t>
            </a:r>
            <a:r>
              <a:rPr lang="pl-PL" b="1" dirty="0"/>
              <a:t> = </a:t>
            </a:r>
            <a:r>
              <a:rPr lang="en-US" b="1" dirty="0"/>
              <a:t>10</a:t>
            </a:r>
            <a:r>
              <a:rPr lang="pl-PL" b="1" dirty="0"/>
              <a:t> ?</a:t>
            </a:r>
          </a:p>
          <a:p>
            <a:r>
              <a:rPr lang="pl-PL" dirty="0"/>
              <a:t>A </a:t>
            </a:r>
            <a:r>
              <a:rPr lang="en-US" dirty="0"/>
              <a:t> </a:t>
            </a:r>
            <a:r>
              <a:rPr lang="pl-PL" dirty="0"/>
              <a:t> </a:t>
            </a:r>
            <a:r>
              <a:rPr lang="en-US" dirty="0"/>
              <a:t>y</a:t>
            </a:r>
            <a:r>
              <a:rPr lang="pl-PL" dirty="0"/>
              <a:t> = </a:t>
            </a:r>
            <a:r>
              <a:rPr lang="en-US" dirty="0"/>
              <a:t>y</a:t>
            </a:r>
            <a:r>
              <a:rPr lang="pl-PL" dirty="0"/>
              <a:t>++</a:t>
            </a:r>
          </a:p>
          <a:p>
            <a:r>
              <a:rPr lang="pl-PL" dirty="0"/>
              <a:t>B </a:t>
            </a:r>
            <a:r>
              <a:rPr lang="en-US" dirty="0"/>
              <a:t> </a:t>
            </a:r>
            <a:r>
              <a:rPr lang="pl-PL" dirty="0"/>
              <a:t> </a:t>
            </a:r>
            <a:r>
              <a:rPr lang="en-US" dirty="0"/>
              <a:t>y</a:t>
            </a:r>
            <a:r>
              <a:rPr lang="pl-PL" dirty="0"/>
              <a:t> = ++</a:t>
            </a:r>
            <a:r>
              <a:rPr lang="en-US" dirty="0"/>
              <a:t>y</a:t>
            </a:r>
            <a:endParaRPr lang="pl-PL" dirty="0"/>
          </a:p>
          <a:p>
            <a:r>
              <a:rPr lang="pl-PL" dirty="0"/>
              <a:t>C </a:t>
            </a:r>
            <a:r>
              <a:rPr lang="en-US" dirty="0"/>
              <a:t> </a:t>
            </a:r>
            <a:r>
              <a:rPr lang="pl-PL" dirty="0"/>
              <a:t> </a:t>
            </a:r>
            <a:r>
              <a:rPr lang="en-US" dirty="0"/>
              <a:t>y</a:t>
            </a:r>
            <a:r>
              <a:rPr lang="pl-PL" dirty="0"/>
              <a:t> += 1</a:t>
            </a:r>
          </a:p>
          <a:p>
            <a:r>
              <a:rPr lang="pl-PL" dirty="0"/>
              <a:t>D </a:t>
            </a:r>
            <a:r>
              <a:rPr lang="en-US" dirty="0"/>
              <a:t> </a:t>
            </a:r>
            <a:r>
              <a:rPr lang="pl-PL" dirty="0"/>
              <a:t> </a:t>
            </a:r>
            <a:r>
              <a:rPr lang="en-US" dirty="0"/>
              <a:t>y</a:t>
            </a:r>
            <a:r>
              <a:rPr lang="pl-PL" dirty="0"/>
              <a:t> -= 1</a:t>
            </a:r>
            <a:endParaRPr lang="en-US" dirty="0"/>
          </a:p>
          <a:p>
            <a:r>
              <a:rPr lang="en-US" dirty="0"/>
              <a:t>E   None of the above</a:t>
            </a:r>
          </a:p>
          <a:p>
            <a:endParaRPr lang="en-US" dirty="0"/>
          </a:p>
        </p:txBody>
      </p:sp>
      <p:sp>
        <p:nvSpPr>
          <p:cNvPr id="4" name="Slide Number Placeholder 3">
            <a:extLst>
              <a:ext uri="{FF2B5EF4-FFF2-40B4-BE49-F238E27FC236}">
                <a16:creationId xmlns:a16="http://schemas.microsoft.com/office/drawing/2014/main" id="{A2B40F0F-36B2-4CEE-945A-652C52E98B48}"/>
              </a:ext>
            </a:extLst>
          </p:cNvPr>
          <p:cNvSpPr>
            <a:spLocks noGrp="1"/>
          </p:cNvSpPr>
          <p:nvPr>
            <p:ph type="sldNum" sz="quarter" idx="10"/>
          </p:nvPr>
        </p:nvSpPr>
        <p:spPr/>
        <p:txBody>
          <a:bodyPr/>
          <a:lstStyle/>
          <a:p>
            <a:pPr>
              <a:defRPr/>
            </a:pPr>
            <a:fld id="{6DB1FBA9-0009-47E9-8D28-5B0116D2432D}" type="slidenum">
              <a:rPr lang="en-US" altLang="en-US" smtClean="0"/>
              <a:pPr>
                <a:defRPr/>
              </a:pPr>
              <a:t>731</a:t>
            </a:fld>
            <a:endParaRPr lang="en-US" altLang="en-US"/>
          </a:p>
        </p:txBody>
      </p:sp>
    </p:spTree>
    <p:extLst>
      <p:ext uri="{BB962C8B-B14F-4D97-AF65-F5344CB8AC3E}">
        <p14:creationId xmlns:p14="http://schemas.microsoft.com/office/powerpoint/2010/main" val="702568381"/>
      </p:ext>
    </p:extLst>
  </p:cSld>
  <p:clrMapOvr>
    <a:masterClrMapping/>
  </p:clrMapOvr>
  <p:transition spd="med"/>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EA921-4CBB-4ECE-B3CA-666699D5BD23}"/>
              </a:ext>
            </a:extLst>
          </p:cNvPr>
          <p:cNvSpPr>
            <a:spLocks noGrp="1"/>
          </p:cNvSpPr>
          <p:nvPr>
            <p:ph type="title"/>
          </p:nvPr>
        </p:nvSpPr>
        <p:spPr/>
        <p:txBody>
          <a:bodyPr/>
          <a:lstStyle/>
          <a:p>
            <a:r>
              <a:rPr lang="en-US" dirty="0"/>
              <a:t>FINAL EXAM</a:t>
            </a:r>
          </a:p>
        </p:txBody>
      </p:sp>
      <p:sp>
        <p:nvSpPr>
          <p:cNvPr id="3" name="Content Placeholder 2">
            <a:extLst>
              <a:ext uri="{FF2B5EF4-FFF2-40B4-BE49-F238E27FC236}">
                <a16:creationId xmlns:a16="http://schemas.microsoft.com/office/drawing/2014/main" id="{24B013A0-DFA2-4453-9291-31E0E0A54CA4}"/>
              </a:ext>
            </a:extLst>
          </p:cNvPr>
          <p:cNvSpPr>
            <a:spLocks noGrp="1"/>
          </p:cNvSpPr>
          <p:nvPr>
            <p:ph idx="1"/>
          </p:nvPr>
        </p:nvSpPr>
        <p:spPr/>
        <p:txBody>
          <a:bodyPr/>
          <a:lstStyle/>
          <a:p>
            <a:r>
              <a:rPr lang="en-US" b="1" dirty="0"/>
              <a:t>Q11 – Which error type shown below will not make the program stop?</a:t>
            </a:r>
          </a:p>
          <a:p>
            <a:r>
              <a:rPr lang="en-US" dirty="0"/>
              <a:t>A - Syntax error</a:t>
            </a:r>
          </a:p>
          <a:p>
            <a:r>
              <a:rPr lang="en-US" dirty="0"/>
              <a:t>B - Runtime error</a:t>
            </a:r>
          </a:p>
          <a:p>
            <a:r>
              <a:rPr lang="en-US" dirty="0"/>
              <a:t>C - Logical error</a:t>
            </a:r>
          </a:p>
          <a:p>
            <a:r>
              <a:rPr lang="en-US" dirty="0"/>
              <a:t>D – None of the above</a:t>
            </a:r>
          </a:p>
          <a:p>
            <a:endParaRPr lang="en-US" dirty="0"/>
          </a:p>
          <a:p>
            <a:r>
              <a:rPr lang="en-US" b="1" dirty="0"/>
              <a:t>Q12  - Which command can be used to insert “</a:t>
            </a:r>
            <a:r>
              <a:rPr lang="en-US" b="1" dirty="0" err="1"/>
              <a:t>abc</a:t>
            </a:r>
            <a:r>
              <a:rPr lang="en-US" b="1" dirty="0"/>
              <a:t>” in a list mylist=[1,2] at the 3</a:t>
            </a:r>
            <a:r>
              <a:rPr lang="en-US" b="1" baseline="30000" dirty="0"/>
              <a:t>rd</a:t>
            </a:r>
            <a:r>
              <a:rPr lang="en-US" b="1" dirty="0"/>
              <a:t> position ?</a:t>
            </a:r>
          </a:p>
          <a:p>
            <a:r>
              <a:rPr lang="en-US" dirty="0"/>
              <a:t>A - mylist.insert(2,”abc”)</a:t>
            </a:r>
          </a:p>
          <a:p>
            <a:r>
              <a:rPr lang="en-US" dirty="0"/>
              <a:t>B – mylist.insert(3,”abc”)</a:t>
            </a:r>
          </a:p>
          <a:p>
            <a:r>
              <a:rPr lang="en-US" dirty="0"/>
              <a:t>C – mylist.add(3,”abc”)</a:t>
            </a:r>
          </a:p>
          <a:p>
            <a:r>
              <a:rPr lang="en-US" dirty="0"/>
              <a:t>D - mylist.append(2,”abc”)</a:t>
            </a:r>
          </a:p>
          <a:p>
            <a:endParaRPr lang="en-US" dirty="0"/>
          </a:p>
          <a:p>
            <a:endParaRPr lang="en-US" dirty="0"/>
          </a:p>
        </p:txBody>
      </p:sp>
      <p:sp>
        <p:nvSpPr>
          <p:cNvPr id="4" name="Slide Number Placeholder 3">
            <a:extLst>
              <a:ext uri="{FF2B5EF4-FFF2-40B4-BE49-F238E27FC236}">
                <a16:creationId xmlns:a16="http://schemas.microsoft.com/office/drawing/2014/main" id="{19CDF2CD-2E6E-464C-B9BE-A2E71D6D6F5E}"/>
              </a:ext>
            </a:extLst>
          </p:cNvPr>
          <p:cNvSpPr>
            <a:spLocks noGrp="1"/>
          </p:cNvSpPr>
          <p:nvPr>
            <p:ph type="sldNum" sz="quarter" idx="10"/>
          </p:nvPr>
        </p:nvSpPr>
        <p:spPr/>
        <p:txBody>
          <a:bodyPr/>
          <a:lstStyle/>
          <a:p>
            <a:pPr>
              <a:defRPr/>
            </a:pPr>
            <a:fld id="{6DB1FBA9-0009-47E9-8D28-5B0116D2432D}" type="slidenum">
              <a:rPr lang="en-US" altLang="en-US" smtClean="0"/>
              <a:pPr>
                <a:defRPr/>
              </a:pPr>
              <a:t>732</a:t>
            </a:fld>
            <a:endParaRPr lang="en-US" altLang="en-US"/>
          </a:p>
        </p:txBody>
      </p:sp>
    </p:spTree>
    <p:extLst>
      <p:ext uri="{BB962C8B-B14F-4D97-AF65-F5344CB8AC3E}">
        <p14:creationId xmlns:p14="http://schemas.microsoft.com/office/powerpoint/2010/main" val="1700748088"/>
      </p:ext>
    </p:extLst>
  </p:cSld>
  <p:clrMapOvr>
    <a:masterClrMapping/>
  </p:clrMapOvr>
  <p:transition spd="med"/>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5E3E7-ADBA-468B-9BF8-D7E7F6A49A9F}"/>
              </a:ext>
            </a:extLst>
          </p:cNvPr>
          <p:cNvSpPr>
            <a:spLocks noGrp="1"/>
          </p:cNvSpPr>
          <p:nvPr>
            <p:ph type="title"/>
          </p:nvPr>
        </p:nvSpPr>
        <p:spPr/>
        <p:txBody>
          <a:bodyPr/>
          <a:lstStyle/>
          <a:p>
            <a:r>
              <a:rPr lang="en-US" dirty="0"/>
              <a:t>FINAL EXAM</a:t>
            </a:r>
          </a:p>
        </p:txBody>
      </p:sp>
      <p:sp>
        <p:nvSpPr>
          <p:cNvPr id="3" name="Content Placeholder 2">
            <a:extLst>
              <a:ext uri="{FF2B5EF4-FFF2-40B4-BE49-F238E27FC236}">
                <a16:creationId xmlns:a16="http://schemas.microsoft.com/office/drawing/2014/main" id="{07D32B44-93C4-4734-ACD9-5DD5444E6A73}"/>
              </a:ext>
            </a:extLst>
          </p:cNvPr>
          <p:cNvSpPr>
            <a:spLocks noGrp="1"/>
          </p:cNvSpPr>
          <p:nvPr>
            <p:ph idx="1"/>
          </p:nvPr>
        </p:nvSpPr>
        <p:spPr/>
        <p:txBody>
          <a:bodyPr/>
          <a:lstStyle/>
          <a:p>
            <a:r>
              <a:rPr lang="en-US" b="1" dirty="0"/>
              <a:t>Q13 – Which statement(s) below is false when you run the code below ?</a:t>
            </a:r>
          </a:p>
          <a:p>
            <a:r>
              <a:rPr lang="en-US" sz="1400" i="1" dirty="0">
                <a:solidFill>
                  <a:srgbClr val="C00000"/>
                </a:solidFill>
              </a:rPr>
              <a:t>class A: </a:t>
            </a:r>
          </a:p>
          <a:p>
            <a:r>
              <a:rPr lang="en-US" sz="1400" i="1" dirty="0">
                <a:solidFill>
                  <a:srgbClr val="C00000"/>
                </a:solidFill>
              </a:rPr>
              <a:t>   def __init__(self, i=1000): </a:t>
            </a:r>
          </a:p>
          <a:p>
            <a:r>
              <a:rPr lang="en-US" sz="1400" i="1" dirty="0">
                <a:solidFill>
                  <a:srgbClr val="C00000"/>
                </a:solidFill>
              </a:rPr>
              <a:t>      </a:t>
            </a:r>
            <a:r>
              <a:rPr lang="en-US" sz="1400" i="1" dirty="0" err="1">
                <a:solidFill>
                  <a:srgbClr val="C00000"/>
                </a:solidFill>
              </a:rPr>
              <a:t>self.i</a:t>
            </a:r>
            <a:r>
              <a:rPr lang="en-US" sz="1400" i="1" dirty="0">
                <a:solidFill>
                  <a:srgbClr val="C00000"/>
                </a:solidFill>
              </a:rPr>
              <a:t>=i </a:t>
            </a:r>
          </a:p>
          <a:p>
            <a:r>
              <a:rPr lang="en-US" sz="1400" i="1" dirty="0">
                <a:solidFill>
                  <a:srgbClr val="C00000"/>
                </a:solidFill>
              </a:rPr>
              <a:t>class B(A): </a:t>
            </a:r>
          </a:p>
          <a:p>
            <a:r>
              <a:rPr lang="en-US" sz="1400" i="1" dirty="0">
                <a:solidFill>
                  <a:srgbClr val="C00000"/>
                </a:solidFill>
              </a:rPr>
              <a:t>   def __init__(</a:t>
            </a:r>
            <a:r>
              <a:rPr lang="en-US" sz="1400" i="1" dirty="0" err="1">
                <a:solidFill>
                  <a:srgbClr val="C00000"/>
                </a:solidFill>
              </a:rPr>
              <a:t>self,j</a:t>
            </a:r>
            <a:r>
              <a:rPr lang="en-US" sz="1400" i="1" dirty="0">
                <a:solidFill>
                  <a:srgbClr val="C00000"/>
                </a:solidFill>
              </a:rPr>
              <a:t>=10): </a:t>
            </a:r>
          </a:p>
          <a:p>
            <a:r>
              <a:rPr lang="en-US" sz="1400" i="1" dirty="0">
                <a:solidFill>
                  <a:srgbClr val="C00000"/>
                </a:solidFill>
              </a:rPr>
              <a:t>      </a:t>
            </a:r>
            <a:r>
              <a:rPr lang="en-US" sz="1400" i="1" dirty="0" err="1">
                <a:solidFill>
                  <a:srgbClr val="C00000"/>
                </a:solidFill>
              </a:rPr>
              <a:t>self.j</a:t>
            </a:r>
            <a:r>
              <a:rPr lang="en-US" sz="1400" i="1" dirty="0">
                <a:solidFill>
                  <a:srgbClr val="C00000"/>
                </a:solidFill>
              </a:rPr>
              <a:t>=j </a:t>
            </a:r>
          </a:p>
          <a:p>
            <a:endParaRPr lang="en-US" sz="1400" i="1" dirty="0">
              <a:solidFill>
                <a:srgbClr val="C00000"/>
              </a:solidFill>
            </a:endParaRPr>
          </a:p>
          <a:p>
            <a:r>
              <a:rPr lang="en-US" sz="1400" i="1" dirty="0">
                <a:solidFill>
                  <a:srgbClr val="C00000"/>
                </a:solidFill>
              </a:rPr>
              <a:t>def main(): </a:t>
            </a:r>
          </a:p>
          <a:p>
            <a:r>
              <a:rPr lang="en-US" sz="1400" i="1" dirty="0">
                <a:solidFill>
                  <a:srgbClr val="C00000"/>
                </a:solidFill>
              </a:rPr>
              <a:t>   b= B() </a:t>
            </a:r>
          </a:p>
          <a:p>
            <a:r>
              <a:rPr lang="en-US" sz="1400" i="1" dirty="0">
                <a:solidFill>
                  <a:srgbClr val="C00000"/>
                </a:solidFill>
              </a:rPr>
              <a:t>   print(</a:t>
            </a:r>
            <a:r>
              <a:rPr lang="en-US" sz="1400" i="1" dirty="0" err="1">
                <a:solidFill>
                  <a:srgbClr val="C00000"/>
                </a:solidFill>
              </a:rPr>
              <a:t>b.i</a:t>
            </a:r>
            <a:r>
              <a:rPr lang="en-US" sz="1400" i="1" dirty="0">
                <a:solidFill>
                  <a:srgbClr val="C00000"/>
                </a:solidFill>
              </a:rPr>
              <a:t>) </a:t>
            </a:r>
          </a:p>
          <a:p>
            <a:r>
              <a:rPr lang="en-US" sz="1400" i="1" dirty="0">
                <a:solidFill>
                  <a:srgbClr val="C00000"/>
                </a:solidFill>
              </a:rPr>
              <a:t>   print(</a:t>
            </a:r>
            <a:r>
              <a:rPr lang="en-US" sz="1400" i="1" dirty="0" err="1">
                <a:solidFill>
                  <a:srgbClr val="C00000"/>
                </a:solidFill>
              </a:rPr>
              <a:t>b.j</a:t>
            </a:r>
            <a:r>
              <a:rPr lang="en-US" sz="1400" i="1" dirty="0">
                <a:solidFill>
                  <a:srgbClr val="C00000"/>
                </a:solidFill>
              </a:rPr>
              <a:t>) </a:t>
            </a:r>
          </a:p>
          <a:p>
            <a:r>
              <a:rPr lang="en-US" sz="1400" i="1" dirty="0">
                <a:solidFill>
                  <a:srgbClr val="C00000"/>
                </a:solidFill>
              </a:rPr>
              <a:t>main() </a:t>
            </a:r>
          </a:p>
          <a:p>
            <a:endParaRPr lang="en-US" sz="1400" b="1" i="1" dirty="0">
              <a:solidFill>
                <a:srgbClr val="C00000"/>
              </a:solidFill>
            </a:endParaRPr>
          </a:p>
          <a:p>
            <a:r>
              <a:rPr lang="en-US" sz="1400" i="1" dirty="0"/>
              <a:t>A  Class B inherits from class A</a:t>
            </a:r>
          </a:p>
          <a:p>
            <a:r>
              <a:rPr lang="en-US" sz="1400" i="1" dirty="0"/>
              <a:t>B  Class B has a default value for it’s argument </a:t>
            </a:r>
          </a:p>
          <a:p>
            <a:r>
              <a:rPr lang="en-US" sz="1400" i="1" dirty="0"/>
              <a:t>C  The data field ‘j’ cannot be accessed by object b</a:t>
            </a:r>
          </a:p>
          <a:p>
            <a:r>
              <a:rPr lang="en-US" sz="1400" i="1" dirty="0"/>
              <a:t>D  Class B is inheriting class A but the data field ‘</a:t>
            </a:r>
            <a:r>
              <a:rPr lang="en-US" sz="1400" i="1" dirty="0" err="1"/>
              <a:t>i</a:t>
            </a:r>
            <a:r>
              <a:rPr lang="en-US" sz="1400" i="1" dirty="0"/>
              <a:t>’ in A cannot be inherited</a:t>
            </a:r>
          </a:p>
        </p:txBody>
      </p:sp>
      <p:sp>
        <p:nvSpPr>
          <p:cNvPr id="4" name="Slide Number Placeholder 3">
            <a:extLst>
              <a:ext uri="{FF2B5EF4-FFF2-40B4-BE49-F238E27FC236}">
                <a16:creationId xmlns:a16="http://schemas.microsoft.com/office/drawing/2014/main" id="{07AE0F18-AFE0-44BF-B148-FE87E94904A8}"/>
              </a:ext>
            </a:extLst>
          </p:cNvPr>
          <p:cNvSpPr>
            <a:spLocks noGrp="1"/>
          </p:cNvSpPr>
          <p:nvPr>
            <p:ph type="sldNum" sz="quarter" idx="10"/>
          </p:nvPr>
        </p:nvSpPr>
        <p:spPr/>
        <p:txBody>
          <a:bodyPr/>
          <a:lstStyle/>
          <a:p>
            <a:pPr>
              <a:defRPr/>
            </a:pPr>
            <a:fld id="{6DB1FBA9-0009-47E9-8D28-5B0116D2432D}" type="slidenum">
              <a:rPr lang="en-US" altLang="en-US" smtClean="0"/>
              <a:pPr>
                <a:defRPr/>
              </a:pPr>
              <a:t>733</a:t>
            </a:fld>
            <a:endParaRPr lang="en-US" altLang="en-US"/>
          </a:p>
        </p:txBody>
      </p:sp>
    </p:spTree>
    <p:extLst>
      <p:ext uri="{BB962C8B-B14F-4D97-AF65-F5344CB8AC3E}">
        <p14:creationId xmlns:p14="http://schemas.microsoft.com/office/powerpoint/2010/main" val="2139034396"/>
      </p:ext>
    </p:extLst>
  </p:cSld>
  <p:clrMapOvr>
    <a:masterClrMapping/>
  </p:clrMapOvr>
  <p:transition spd="med"/>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A27D5-0AF8-46CD-9A0A-ABADC0349B84}"/>
              </a:ext>
            </a:extLst>
          </p:cNvPr>
          <p:cNvSpPr>
            <a:spLocks noGrp="1"/>
          </p:cNvSpPr>
          <p:nvPr>
            <p:ph type="title"/>
          </p:nvPr>
        </p:nvSpPr>
        <p:spPr/>
        <p:txBody>
          <a:bodyPr/>
          <a:lstStyle/>
          <a:p>
            <a:r>
              <a:rPr lang="en-US" dirty="0"/>
              <a:t>FINAL EXAM</a:t>
            </a:r>
          </a:p>
        </p:txBody>
      </p:sp>
      <p:sp>
        <p:nvSpPr>
          <p:cNvPr id="3" name="Content Placeholder 2">
            <a:extLst>
              <a:ext uri="{FF2B5EF4-FFF2-40B4-BE49-F238E27FC236}">
                <a16:creationId xmlns:a16="http://schemas.microsoft.com/office/drawing/2014/main" id="{19BD1FC7-BF61-489E-A14E-7AAAA5978423}"/>
              </a:ext>
            </a:extLst>
          </p:cNvPr>
          <p:cNvSpPr>
            <a:spLocks noGrp="1"/>
          </p:cNvSpPr>
          <p:nvPr>
            <p:ph idx="1"/>
          </p:nvPr>
        </p:nvSpPr>
        <p:spPr/>
        <p:txBody>
          <a:bodyPr/>
          <a:lstStyle/>
          <a:p>
            <a:r>
              <a:rPr lang="en-US" b="1" dirty="0"/>
              <a:t>Q14 - Which can’t be used as a name for a Python variable? (</a:t>
            </a:r>
            <a:r>
              <a:rPr lang="en-US" b="1" dirty="0">
                <a:solidFill>
                  <a:srgbClr val="C00000"/>
                </a:solidFill>
              </a:rPr>
              <a:t>there may be more than one</a:t>
            </a:r>
            <a:r>
              <a:rPr lang="en-US" b="1" dirty="0"/>
              <a:t>)</a:t>
            </a:r>
          </a:p>
          <a:p>
            <a:r>
              <a:rPr lang="en-US" dirty="0"/>
              <a:t>A  7xyz</a:t>
            </a:r>
          </a:p>
          <a:p>
            <a:r>
              <a:rPr lang="en-US" dirty="0"/>
              <a:t>B  abc_123</a:t>
            </a:r>
          </a:p>
          <a:p>
            <a:r>
              <a:rPr lang="en-US" dirty="0"/>
              <a:t>C  _zz1</a:t>
            </a:r>
          </a:p>
          <a:p>
            <a:r>
              <a:rPr lang="en-US" dirty="0"/>
              <a:t>D  @python_rules</a:t>
            </a:r>
          </a:p>
          <a:p>
            <a:endParaRPr lang="en-US" dirty="0"/>
          </a:p>
          <a:p>
            <a:r>
              <a:rPr lang="en-US" b="1" dirty="0"/>
              <a:t>Q15 -  Which of the following is correct about Python? </a:t>
            </a:r>
            <a:r>
              <a:rPr lang="en-US" b="1" dirty="0">
                <a:solidFill>
                  <a:srgbClr val="C00000"/>
                </a:solidFill>
              </a:rPr>
              <a:t>(There may be more than one)</a:t>
            </a:r>
            <a:endParaRPr lang="en-US" b="1" dirty="0"/>
          </a:p>
          <a:p>
            <a:r>
              <a:rPr lang="en-US" dirty="0"/>
              <a:t>A  Python is a high-level, interpreted, interactive and object-oriented scripting language</a:t>
            </a:r>
          </a:p>
          <a:p>
            <a:r>
              <a:rPr lang="en-US" dirty="0"/>
              <a:t>B  Python is designed to be highly readable</a:t>
            </a:r>
          </a:p>
          <a:p>
            <a:r>
              <a:rPr lang="en-US" dirty="0"/>
              <a:t>C  It uses English keywords frequently where as other languages use punctuation, and it has fewer syntactical constructions than other languages</a:t>
            </a:r>
          </a:p>
          <a:p>
            <a:r>
              <a:rPr lang="en-US" dirty="0"/>
              <a:t>D  All of the above</a:t>
            </a:r>
          </a:p>
          <a:p>
            <a:endParaRPr lang="en-US" dirty="0"/>
          </a:p>
          <a:p>
            <a:endParaRPr lang="en-US" dirty="0"/>
          </a:p>
        </p:txBody>
      </p:sp>
      <p:sp>
        <p:nvSpPr>
          <p:cNvPr id="4" name="Slide Number Placeholder 3">
            <a:extLst>
              <a:ext uri="{FF2B5EF4-FFF2-40B4-BE49-F238E27FC236}">
                <a16:creationId xmlns:a16="http://schemas.microsoft.com/office/drawing/2014/main" id="{5BBAAE1C-58C5-48FC-9D95-62D50516CCDA}"/>
              </a:ext>
            </a:extLst>
          </p:cNvPr>
          <p:cNvSpPr>
            <a:spLocks noGrp="1"/>
          </p:cNvSpPr>
          <p:nvPr>
            <p:ph type="sldNum" sz="quarter" idx="10"/>
          </p:nvPr>
        </p:nvSpPr>
        <p:spPr/>
        <p:txBody>
          <a:bodyPr/>
          <a:lstStyle/>
          <a:p>
            <a:pPr>
              <a:defRPr/>
            </a:pPr>
            <a:fld id="{6DB1FBA9-0009-47E9-8D28-5B0116D2432D}" type="slidenum">
              <a:rPr lang="en-US" altLang="en-US" smtClean="0"/>
              <a:pPr>
                <a:defRPr/>
              </a:pPr>
              <a:t>734</a:t>
            </a:fld>
            <a:endParaRPr lang="en-US" altLang="en-US"/>
          </a:p>
        </p:txBody>
      </p:sp>
    </p:spTree>
    <p:extLst>
      <p:ext uri="{BB962C8B-B14F-4D97-AF65-F5344CB8AC3E}">
        <p14:creationId xmlns:p14="http://schemas.microsoft.com/office/powerpoint/2010/main" val="472854080"/>
      </p:ext>
    </p:extLst>
  </p:cSld>
  <p:clrMapOvr>
    <a:masterClrMapping/>
  </p:clrMapOvr>
  <p:transition spd="med"/>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71504-25AD-454E-B90C-EE37DA6D7E70}"/>
              </a:ext>
            </a:extLst>
          </p:cNvPr>
          <p:cNvSpPr>
            <a:spLocks noGrp="1"/>
          </p:cNvSpPr>
          <p:nvPr>
            <p:ph type="title"/>
          </p:nvPr>
        </p:nvSpPr>
        <p:spPr/>
        <p:txBody>
          <a:bodyPr/>
          <a:lstStyle/>
          <a:p>
            <a:r>
              <a:rPr lang="en-US" dirty="0"/>
              <a:t>FINAL EXAM</a:t>
            </a:r>
          </a:p>
        </p:txBody>
      </p:sp>
      <p:sp>
        <p:nvSpPr>
          <p:cNvPr id="3" name="Content Placeholder 2">
            <a:extLst>
              <a:ext uri="{FF2B5EF4-FFF2-40B4-BE49-F238E27FC236}">
                <a16:creationId xmlns:a16="http://schemas.microsoft.com/office/drawing/2014/main" id="{2EA6DFF6-2D07-4C92-8043-06586F8C9955}"/>
              </a:ext>
            </a:extLst>
          </p:cNvPr>
          <p:cNvSpPr>
            <a:spLocks noGrp="1"/>
          </p:cNvSpPr>
          <p:nvPr>
            <p:ph idx="1"/>
          </p:nvPr>
        </p:nvSpPr>
        <p:spPr/>
        <p:txBody>
          <a:bodyPr/>
          <a:lstStyle/>
          <a:p>
            <a:r>
              <a:rPr lang="en-US" b="1" dirty="0"/>
              <a:t>Q16 -  Which of the following is correct about Python?</a:t>
            </a:r>
          </a:p>
          <a:p>
            <a:r>
              <a:rPr lang="en-US" dirty="0"/>
              <a:t>A  It supports functional and structured programming methods as well as OOP </a:t>
            </a:r>
          </a:p>
          <a:p>
            <a:r>
              <a:rPr lang="en-US" dirty="0"/>
              <a:t>B  It can be used as a scripting language or can be compiled to byte-code for building large applications</a:t>
            </a:r>
          </a:p>
          <a:p>
            <a:r>
              <a:rPr lang="en-US" dirty="0"/>
              <a:t>C  It provides very high-level dynamic data types and supports dynamic type checking</a:t>
            </a:r>
          </a:p>
          <a:p>
            <a:r>
              <a:rPr lang="en-US" dirty="0"/>
              <a:t>D  All of the above</a:t>
            </a:r>
          </a:p>
          <a:p>
            <a:endParaRPr lang="en-US" dirty="0"/>
          </a:p>
          <a:p>
            <a:r>
              <a:rPr lang="en-US" b="1" dirty="0"/>
              <a:t>Q17 – Python is a case sensitive language?</a:t>
            </a:r>
          </a:p>
          <a:p>
            <a:r>
              <a:rPr lang="en-US" dirty="0"/>
              <a:t>A  True</a:t>
            </a:r>
          </a:p>
          <a:p>
            <a:r>
              <a:rPr lang="en-US" dirty="0"/>
              <a:t>B  False</a:t>
            </a:r>
          </a:p>
          <a:p>
            <a:endParaRPr lang="en-US" dirty="0"/>
          </a:p>
        </p:txBody>
      </p:sp>
      <p:sp>
        <p:nvSpPr>
          <p:cNvPr id="4" name="Slide Number Placeholder 3">
            <a:extLst>
              <a:ext uri="{FF2B5EF4-FFF2-40B4-BE49-F238E27FC236}">
                <a16:creationId xmlns:a16="http://schemas.microsoft.com/office/drawing/2014/main" id="{6D8F1FFA-B3B6-4FB1-8ADD-776D0B5EFEF5}"/>
              </a:ext>
            </a:extLst>
          </p:cNvPr>
          <p:cNvSpPr>
            <a:spLocks noGrp="1"/>
          </p:cNvSpPr>
          <p:nvPr>
            <p:ph type="sldNum" sz="quarter" idx="10"/>
          </p:nvPr>
        </p:nvSpPr>
        <p:spPr/>
        <p:txBody>
          <a:bodyPr/>
          <a:lstStyle/>
          <a:p>
            <a:pPr>
              <a:defRPr/>
            </a:pPr>
            <a:fld id="{6DB1FBA9-0009-47E9-8D28-5B0116D2432D}" type="slidenum">
              <a:rPr lang="en-US" altLang="en-US" smtClean="0"/>
              <a:pPr>
                <a:defRPr/>
              </a:pPr>
              <a:t>735</a:t>
            </a:fld>
            <a:endParaRPr lang="en-US" altLang="en-US"/>
          </a:p>
        </p:txBody>
      </p:sp>
    </p:spTree>
    <p:extLst>
      <p:ext uri="{BB962C8B-B14F-4D97-AF65-F5344CB8AC3E}">
        <p14:creationId xmlns:p14="http://schemas.microsoft.com/office/powerpoint/2010/main" val="19514056"/>
      </p:ext>
    </p:extLst>
  </p:cSld>
  <p:clrMapOvr>
    <a:masterClrMapping/>
  </p:clrMapOvr>
  <p:transition spd="med"/>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C3A0A-5686-468C-BFF7-FF9A742FE8B3}"/>
              </a:ext>
            </a:extLst>
          </p:cNvPr>
          <p:cNvSpPr>
            <a:spLocks noGrp="1"/>
          </p:cNvSpPr>
          <p:nvPr>
            <p:ph type="title"/>
          </p:nvPr>
        </p:nvSpPr>
        <p:spPr/>
        <p:txBody>
          <a:bodyPr/>
          <a:lstStyle/>
          <a:p>
            <a:r>
              <a:rPr lang="en-US" dirty="0"/>
              <a:t>FINAL EXAM</a:t>
            </a:r>
          </a:p>
        </p:txBody>
      </p:sp>
      <p:sp>
        <p:nvSpPr>
          <p:cNvPr id="3" name="Content Placeholder 2">
            <a:extLst>
              <a:ext uri="{FF2B5EF4-FFF2-40B4-BE49-F238E27FC236}">
                <a16:creationId xmlns:a16="http://schemas.microsoft.com/office/drawing/2014/main" id="{67690A31-8B47-49FA-8BD1-9A773D2BC082}"/>
              </a:ext>
            </a:extLst>
          </p:cNvPr>
          <p:cNvSpPr>
            <a:spLocks noGrp="1"/>
          </p:cNvSpPr>
          <p:nvPr>
            <p:ph idx="1"/>
          </p:nvPr>
        </p:nvSpPr>
        <p:spPr/>
        <p:txBody>
          <a:bodyPr/>
          <a:lstStyle/>
          <a:p>
            <a:r>
              <a:rPr lang="en-US" b="1" dirty="0"/>
              <a:t>Q18 - Which of the following data types is not supported in python?</a:t>
            </a:r>
          </a:p>
          <a:p>
            <a:r>
              <a:rPr lang="en-US" dirty="0"/>
              <a:t>A  Numbers</a:t>
            </a:r>
          </a:p>
          <a:p>
            <a:r>
              <a:rPr lang="en-US" dirty="0"/>
              <a:t>B  String</a:t>
            </a:r>
          </a:p>
          <a:p>
            <a:r>
              <a:rPr lang="en-US" dirty="0"/>
              <a:t>C  List</a:t>
            </a:r>
          </a:p>
          <a:p>
            <a:r>
              <a:rPr lang="en-US" dirty="0"/>
              <a:t>D  Slice</a:t>
            </a:r>
          </a:p>
          <a:p>
            <a:endParaRPr lang="en-US" dirty="0"/>
          </a:p>
          <a:p>
            <a:r>
              <a:rPr lang="en-US" b="1" dirty="0"/>
              <a:t>Q19 - Which of the following data types is not supported in python?</a:t>
            </a:r>
          </a:p>
          <a:p>
            <a:r>
              <a:rPr lang="en-US" dirty="0"/>
              <a:t>A  Tuple</a:t>
            </a:r>
          </a:p>
          <a:p>
            <a:r>
              <a:rPr lang="en-US" dirty="0"/>
              <a:t>B  Dictionary</a:t>
            </a:r>
          </a:p>
          <a:p>
            <a:r>
              <a:rPr lang="en-US" dirty="0"/>
              <a:t>C  Generics</a:t>
            </a:r>
          </a:p>
          <a:p>
            <a:r>
              <a:rPr lang="en-US" dirty="0"/>
              <a:t>D  List</a:t>
            </a:r>
          </a:p>
          <a:p>
            <a:endParaRPr lang="en-US" dirty="0"/>
          </a:p>
          <a:p>
            <a:endParaRPr lang="en-US" dirty="0"/>
          </a:p>
        </p:txBody>
      </p:sp>
      <p:sp>
        <p:nvSpPr>
          <p:cNvPr id="4" name="Slide Number Placeholder 3">
            <a:extLst>
              <a:ext uri="{FF2B5EF4-FFF2-40B4-BE49-F238E27FC236}">
                <a16:creationId xmlns:a16="http://schemas.microsoft.com/office/drawing/2014/main" id="{927096FA-B873-4895-A02A-E5650B5DF55F}"/>
              </a:ext>
            </a:extLst>
          </p:cNvPr>
          <p:cNvSpPr>
            <a:spLocks noGrp="1"/>
          </p:cNvSpPr>
          <p:nvPr>
            <p:ph type="sldNum" sz="quarter" idx="10"/>
          </p:nvPr>
        </p:nvSpPr>
        <p:spPr/>
        <p:txBody>
          <a:bodyPr/>
          <a:lstStyle/>
          <a:p>
            <a:pPr>
              <a:defRPr/>
            </a:pPr>
            <a:fld id="{6DB1FBA9-0009-47E9-8D28-5B0116D2432D}" type="slidenum">
              <a:rPr lang="en-US" altLang="en-US" smtClean="0"/>
              <a:pPr>
                <a:defRPr/>
              </a:pPr>
              <a:t>736</a:t>
            </a:fld>
            <a:endParaRPr lang="en-US" altLang="en-US"/>
          </a:p>
        </p:txBody>
      </p:sp>
    </p:spTree>
    <p:extLst>
      <p:ext uri="{BB962C8B-B14F-4D97-AF65-F5344CB8AC3E}">
        <p14:creationId xmlns:p14="http://schemas.microsoft.com/office/powerpoint/2010/main" val="3318605393"/>
      </p:ext>
    </p:extLst>
  </p:cSld>
  <p:clrMapOvr>
    <a:masterClrMapping/>
  </p:clrMapOvr>
  <p:transition spd="med"/>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23461-E114-4EE6-87A7-7DA5B27444A1}"/>
              </a:ext>
            </a:extLst>
          </p:cNvPr>
          <p:cNvSpPr>
            <a:spLocks noGrp="1"/>
          </p:cNvSpPr>
          <p:nvPr>
            <p:ph type="title"/>
          </p:nvPr>
        </p:nvSpPr>
        <p:spPr/>
        <p:txBody>
          <a:bodyPr/>
          <a:lstStyle/>
          <a:p>
            <a:r>
              <a:rPr lang="en-US" dirty="0"/>
              <a:t>FINAL EXAM</a:t>
            </a:r>
          </a:p>
        </p:txBody>
      </p:sp>
      <p:sp>
        <p:nvSpPr>
          <p:cNvPr id="3" name="Content Placeholder 2">
            <a:extLst>
              <a:ext uri="{FF2B5EF4-FFF2-40B4-BE49-F238E27FC236}">
                <a16:creationId xmlns:a16="http://schemas.microsoft.com/office/drawing/2014/main" id="{D7C04A6A-A297-48DE-90C4-D6E8E43B1B83}"/>
              </a:ext>
            </a:extLst>
          </p:cNvPr>
          <p:cNvSpPr>
            <a:spLocks noGrp="1"/>
          </p:cNvSpPr>
          <p:nvPr>
            <p:ph idx="1"/>
          </p:nvPr>
        </p:nvSpPr>
        <p:spPr/>
        <p:txBody>
          <a:bodyPr/>
          <a:lstStyle/>
          <a:p>
            <a:r>
              <a:rPr lang="en-US" b="1" dirty="0"/>
              <a:t>Q20 - Which of the following data types is not supported in python?</a:t>
            </a:r>
          </a:p>
          <a:p>
            <a:r>
              <a:rPr lang="en-US" dirty="0"/>
              <a:t>A  Tuple</a:t>
            </a:r>
          </a:p>
          <a:p>
            <a:r>
              <a:rPr lang="en-US" dirty="0"/>
              <a:t>B  Dictionary</a:t>
            </a:r>
          </a:p>
          <a:p>
            <a:r>
              <a:rPr lang="en-US" dirty="0"/>
              <a:t>C  Table</a:t>
            </a:r>
          </a:p>
          <a:p>
            <a:r>
              <a:rPr lang="en-US" dirty="0"/>
              <a:t>D  List</a:t>
            </a:r>
          </a:p>
          <a:p>
            <a:endParaRPr lang="en-US" dirty="0"/>
          </a:p>
          <a:p>
            <a:endParaRPr lang="en-US" dirty="0"/>
          </a:p>
          <a:p>
            <a:endParaRPr lang="en-US" dirty="0"/>
          </a:p>
          <a:p>
            <a:r>
              <a:rPr lang="en-US" b="1" dirty="0"/>
              <a:t>Q21 - What is the output of print str if </a:t>
            </a:r>
            <a:r>
              <a:rPr lang="en-US" b="1" dirty="0">
                <a:solidFill>
                  <a:srgbClr val="C00000"/>
                </a:solidFill>
              </a:rPr>
              <a:t>str = ‘Python Rules’ </a:t>
            </a:r>
            <a:r>
              <a:rPr lang="en-US" b="1" dirty="0"/>
              <a:t>?</a:t>
            </a:r>
          </a:p>
          <a:p>
            <a:r>
              <a:rPr lang="en-US" dirty="0"/>
              <a:t>A  Python Rules</a:t>
            </a:r>
          </a:p>
          <a:p>
            <a:r>
              <a:rPr lang="en-US" dirty="0"/>
              <a:t>B  Error</a:t>
            </a:r>
          </a:p>
          <a:p>
            <a:r>
              <a:rPr lang="en-US" dirty="0"/>
              <a:t>C  str</a:t>
            </a:r>
          </a:p>
          <a:p>
            <a:r>
              <a:rPr lang="en-US" dirty="0"/>
              <a:t>D  None of the above</a:t>
            </a:r>
          </a:p>
          <a:p>
            <a:endParaRPr lang="en-US" dirty="0"/>
          </a:p>
        </p:txBody>
      </p:sp>
      <p:sp>
        <p:nvSpPr>
          <p:cNvPr id="4" name="Slide Number Placeholder 3">
            <a:extLst>
              <a:ext uri="{FF2B5EF4-FFF2-40B4-BE49-F238E27FC236}">
                <a16:creationId xmlns:a16="http://schemas.microsoft.com/office/drawing/2014/main" id="{6AC68454-1627-4A75-A2F8-BB2CB00C6FAB}"/>
              </a:ext>
            </a:extLst>
          </p:cNvPr>
          <p:cNvSpPr>
            <a:spLocks noGrp="1"/>
          </p:cNvSpPr>
          <p:nvPr>
            <p:ph type="sldNum" sz="quarter" idx="10"/>
          </p:nvPr>
        </p:nvSpPr>
        <p:spPr/>
        <p:txBody>
          <a:bodyPr/>
          <a:lstStyle/>
          <a:p>
            <a:pPr>
              <a:defRPr/>
            </a:pPr>
            <a:fld id="{6DB1FBA9-0009-47E9-8D28-5B0116D2432D}" type="slidenum">
              <a:rPr lang="en-US" altLang="en-US" smtClean="0"/>
              <a:pPr>
                <a:defRPr/>
              </a:pPr>
              <a:t>737</a:t>
            </a:fld>
            <a:endParaRPr lang="en-US" altLang="en-US"/>
          </a:p>
        </p:txBody>
      </p:sp>
    </p:spTree>
    <p:extLst>
      <p:ext uri="{BB962C8B-B14F-4D97-AF65-F5344CB8AC3E}">
        <p14:creationId xmlns:p14="http://schemas.microsoft.com/office/powerpoint/2010/main" val="262855550"/>
      </p:ext>
    </p:extLst>
  </p:cSld>
  <p:clrMapOvr>
    <a:masterClrMapping/>
  </p:clrMapOvr>
  <p:transition spd="med"/>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CC493-CFC1-4AA6-9FAD-389A79A3C2FD}"/>
              </a:ext>
            </a:extLst>
          </p:cNvPr>
          <p:cNvSpPr>
            <a:spLocks noGrp="1"/>
          </p:cNvSpPr>
          <p:nvPr>
            <p:ph type="title"/>
          </p:nvPr>
        </p:nvSpPr>
        <p:spPr/>
        <p:txBody>
          <a:bodyPr/>
          <a:lstStyle/>
          <a:p>
            <a:r>
              <a:rPr lang="en-US" dirty="0"/>
              <a:t>FINAL EXAM</a:t>
            </a:r>
          </a:p>
        </p:txBody>
      </p:sp>
      <p:sp>
        <p:nvSpPr>
          <p:cNvPr id="3" name="Content Placeholder 2">
            <a:extLst>
              <a:ext uri="{FF2B5EF4-FFF2-40B4-BE49-F238E27FC236}">
                <a16:creationId xmlns:a16="http://schemas.microsoft.com/office/drawing/2014/main" id="{E23983BE-2150-49AF-B2C3-00071A878DD3}"/>
              </a:ext>
            </a:extLst>
          </p:cNvPr>
          <p:cNvSpPr>
            <a:spLocks noGrp="1"/>
          </p:cNvSpPr>
          <p:nvPr>
            <p:ph idx="1"/>
          </p:nvPr>
        </p:nvSpPr>
        <p:spPr/>
        <p:txBody>
          <a:bodyPr/>
          <a:lstStyle/>
          <a:p>
            <a:r>
              <a:rPr lang="en-US" b="1" dirty="0"/>
              <a:t>Q22 - What is the output of </a:t>
            </a:r>
            <a:r>
              <a:rPr lang="en-US" b="1" dirty="0">
                <a:solidFill>
                  <a:srgbClr val="C00000"/>
                </a:solidFill>
              </a:rPr>
              <a:t>print (str[0]) if str = ‘Python Rules'?</a:t>
            </a:r>
          </a:p>
          <a:p>
            <a:r>
              <a:rPr lang="en-US" dirty="0"/>
              <a:t>A  Python Rules</a:t>
            </a:r>
          </a:p>
          <a:p>
            <a:r>
              <a:rPr lang="en-US" dirty="0"/>
              <a:t>B  P</a:t>
            </a:r>
          </a:p>
          <a:p>
            <a:r>
              <a:rPr lang="en-US" dirty="0"/>
              <a:t>C  ython Rules</a:t>
            </a:r>
          </a:p>
          <a:p>
            <a:r>
              <a:rPr lang="en-US" dirty="0"/>
              <a:t>D  Rules </a:t>
            </a:r>
          </a:p>
          <a:p>
            <a:endParaRPr lang="en-US" dirty="0"/>
          </a:p>
          <a:p>
            <a:endParaRPr lang="en-US" dirty="0"/>
          </a:p>
          <a:p>
            <a:r>
              <a:rPr lang="en-US" b="1" dirty="0"/>
              <a:t>Q23 - What is the output of </a:t>
            </a:r>
            <a:r>
              <a:rPr lang="en-US" b="1" dirty="0">
                <a:solidFill>
                  <a:srgbClr val="C00000"/>
                </a:solidFill>
              </a:rPr>
              <a:t>print (str * 2) if str = ‘Python Rules!'?</a:t>
            </a:r>
          </a:p>
          <a:p>
            <a:r>
              <a:rPr lang="en-US" dirty="0"/>
              <a:t>A  Python Rules!Python Rules!</a:t>
            </a:r>
          </a:p>
          <a:p>
            <a:r>
              <a:rPr lang="en-US" dirty="0"/>
              <a:t>B  Python Rules! * 2</a:t>
            </a:r>
          </a:p>
          <a:p>
            <a:r>
              <a:rPr lang="en-US" dirty="0"/>
              <a:t>C  Python Rules!</a:t>
            </a:r>
          </a:p>
          <a:p>
            <a:r>
              <a:rPr lang="en-US" dirty="0"/>
              <a:t>D  None of the above</a:t>
            </a:r>
          </a:p>
          <a:p>
            <a:endParaRPr lang="en-US" dirty="0"/>
          </a:p>
        </p:txBody>
      </p:sp>
      <p:sp>
        <p:nvSpPr>
          <p:cNvPr id="4" name="Slide Number Placeholder 3">
            <a:extLst>
              <a:ext uri="{FF2B5EF4-FFF2-40B4-BE49-F238E27FC236}">
                <a16:creationId xmlns:a16="http://schemas.microsoft.com/office/drawing/2014/main" id="{8DB7F301-E601-4DE0-A376-C3E2B08C53CE}"/>
              </a:ext>
            </a:extLst>
          </p:cNvPr>
          <p:cNvSpPr>
            <a:spLocks noGrp="1"/>
          </p:cNvSpPr>
          <p:nvPr>
            <p:ph type="sldNum" sz="quarter" idx="10"/>
          </p:nvPr>
        </p:nvSpPr>
        <p:spPr/>
        <p:txBody>
          <a:bodyPr/>
          <a:lstStyle/>
          <a:p>
            <a:pPr>
              <a:defRPr/>
            </a:pPr>
            <a:fld id="{6DB1FBA9-0009-47E9-8D28-5B0116D2432D}" type="slidenum">
              <a:rPr lang="en-US" altLang="en-US" smtClean="0"/>
              <a:pPr>
                <a:defRPr/>
              </a:pPr>
              <a:t>738</a:t>
            </a:fld>
            <a:endParaRPr lang="en-US" altLang="en-US"/>
          </a:p>
        </p:txBody>
      </p:sp>
    </p:spTree>
    <p:extLst>
      <p:ext uri="{BB962C8B-B14F-4D97-AF65-F5344CB8AC3E}">
        <p14:creationId xmlns:p14="http://schemas.microsoft.com/office/powerpoint/2010/main" val="1425482763"/>
      </p:ext>
    </p:extLst>
  </p:cSld>
  <p:clrMapOvr>
    <a:masterClrMapping/>
  </p:clrMapOvr>
  <p:transition spd="med"/>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18CB3-68A1-4B18-81FC-591E7E599F03}"/>
              </a:ext>
            </a:extLst>
          </p:cNvPr>
          <p:cNvSpPr>
            <a:spLocks noGrp="1"/>
          </p:cNvSpPr>
          <p:nvPr>
            <p:ph type="title"/>
          </p:nvPr>
        </p:nvSpPr>
        <p:spPr/>
        <p:txBody>
          <a:bodyPr/>
          <a:lstStyle/>
          <a:p>
            <a:r>
              <a:rPr lang="en-US" dirty="0"/>
              <a:t>FINAL EXAM</a:t>
            </a:r>
          </a:p>
        </p:txBody>
      </p:sp>
      <p:sp>
        <p:nvSpPr>
          <p:cNvPr id="3" name="Content Placeholder 2">
            <a:extLst>
              <a:ext uri="{FF2B5EF4-FFF2-40B4-BE49-F238E27FC236}">
                <a16:creationId xmlns:a16="http://schemas.microsoft.com/office/drawing/2014/main" id="{6CF15456-2763-47CA-8E41-75B2DA893910}"/>
              </a:ext>
            </a:extLst>
          </p:cNvPr>
          <p:cNvSpPr>
            <a:spLocks noGrp="1"/>
          </p:cNvSpPr>
          <p:nvPr>
            <p:ph idx="1"/>
          </p:nvPr>
        </p:nvSpPr>
        <p:spPr/>
        <p:txBody>
          <a:bodyPr/>
          <a:lstStyle/>
          <a:p>
            <a:r>
              <a:rPr lang="en-US" b="1" dirty="0"/>
              <a:t>Q24 - What is the output of </a:t>
            </a:r>
            <a:r>
              <a:rPr lang="en-US" b="1" dirty="0">
                <a:solidFill>
                  <a:srgbClr val="C00000"/>
                </a:solidFill>
              </a:rPr>
              <a:t>print (list) if list = [ '</a:t>
            </a:r>
            <a:r>
              <a:rPr lang="en-US" b="1" dirty="0" err="1">
                <a:solidFill>
                  <a:srgbClr val="C00000"/>
                </a:solidFill>
              </a:rPr>
              <a:t>abcd</a:t>
            </a:r>
            <a:r>
              <a:rPr lang="en-US" b="1" dirty="0">
                <a:solidFill>
                  <a:srgbClr val="C00000"/>
                </a:solidFill>
              </a:rPr>
              <a:t>’, ‘hello’ , 2.25, ‘</a:t>
            </a:r>
            <a:r>
              <a:rPr lang="en-US" b="1" dirty="0" err="1">
                <a:solidFill>
                  <a:srgbClr val="C00000"/>
                </a:solidFill>
              </a:rPr>
              <a:t>harold</a:t>
            </a:r>
            <a:r>
              <a:rPr lang="en-US" b="1" dirty="0">
                <a:solidFill>
                  <a:srgbClr val="C00000"/>
                </a:solidFill>
              </a:rPr>
              <a:t>’, 80.6 ]?</a:t>
            </a:r>
          </a:p>
          <a:p>
            <a:r>
              <a:rPr lang="en-US" dirty="0"/>
              <a:t>A  ['</a:t>
            </a:r>
            <a:r>
              <a:rPr lang="en-US" dirty="0" err="1"/>
              <a:t>abcd</a:t>
            </a:r>
            <a:r>
              <a:rPr lang="en-US" dirty="0"/>
              <a:t>’, ‘hello’ , 2.25, ‘</a:t>
            </a:r>
            <a:r>
              <a:rPr lang="en-US" dirty="0" err="1"/>
              <a:t>harold</a:t>
            </a:r>
            <a:r>
              <a:rPr lang="en-US" dirty="0"/>
              <a:t>’, 80.6]</a:t>
            </a:r>
          </a:p>
          <a:p>
            <a:r>
              <a:rPr lang="en-US" dirty="0"/>
              <a:t>B  list</a:t>
            </a:r>
          </a:p>
          <a:p>
            <a:r>
              <a:rPr lang="en-US" dirty="0"/>
              <a:t>C  Error</a:t>
            </a:r>
          </a:p>
          <a:p>
            <a:r>
              <a:rPr lang="en-US" dirty="0"/>
              <a:t>D  ('</a:t>
            </a:r>
            <a:r>
              <a:rPr lang="en-US" dirty="0" err="1"/>
              <a:t>abcd</a:t>
            </a:r>
            <a:r>
              <a:rPr lang="en-US" dirty="0"/>
              <a:t>’, ‘hello’ , 2.25, ‘</a:t>
            </a:r>
            <a:r>
              <a:rPr lang="en-US" dirty="0" err="1"/>
              <a:t>harold</a:t>
            </a:r>
            <a:r>
              <a:rPr lang="en-US" dirty="0"/>
              <a:t>’, 80.6 )</a:t>
            </a:r>
            <a:br>
              <a:rPr lang="en-US" dirty="0"/>
            </a:br>
            <a:endParaRPr lang="en-US" dirty="0"/>
          </a:p>
          <a:p>
            <a:r>
              <a:rPr lang="en-US" b="1" dirty="0"/>
              <a:t>Q25 - What is the output of</a:t>
            </a:r>
            <a:r>
              <a:rPr lang="en-US" b="1" dirty="0">
                <a:solidFill>
                  <a:srgbClr val="C00000"/>
                </a:solidFill>
              </a:rPr>
              <a:t> print (mylist * 2) if mylist = [123, ‘</a:t>
            </a:r>
            <a:r>
              <a:rPr lang="en-US" b="1" dirty="0" err="1">
                <a:solidFill>
                  <a:srgbClr val="C00000"/>
                </a:solidFill>
              </a:rPr>
              <a:t>abc</a:t>
            </a:r>
            <a:r>
              <a:rPr lang="en-US" b="1" dirty="0">
                <a:solidFill>
                  <a:srgbClr val="C00000"/>
                </a:solidFill>
              </a:rPr>
              <a:t>']?</a:t>
            </a:r>
          </a:p>
          <a:p>
            <a:r>
              <a:rPr lang="en-US" dirty="0"/>
              <a:t>A   Error</a:t>
            </a:r>
          </a:p>
          <a:p>
            <a:r>
              <a:rPr lang="en-US" dirty="0"/>
              <a:t>B  [123, ‘</a:t>
            </a:r>
            <a:r>
              <a:rPr lang="en-US" dirty="0" err="1"/>
              <a:t>abc</a:t>
            </a:r>
            <a:r>
              <a:rPr lang="en-US" dirty="0"/>
              <a:t>'] * 2</a:t>
            </a:r>
          </a:p>
          <a:p>
            <a:r>
              <a:rPr lang="en-US" dirty="0"/>
              <a:t>C  [123, ‘</a:t>
            </a:r>
            <a:r>
              <a:rPr lang="en-US" dirty="0" err="1"/>
              <a:t>abc</a:t>
            </a:r>
            <a:r>
              <a:rPr lang="en-US" dirty="0"/>
              <a:t>', 123, ‘</a:t>
            </a:r>
            <a:r>
              <a:rPr lang="en-US" dirty="0" err="1"/>
              <a:t>abc</a:t>
            </a:r>
            <a:r>
              <a:rPr lang="en-US" dirty="0"/>
              <a:t>']</a:t>
            </a:r>
          </a:p>
          <a:p>
            <a:r>
              <a:rPr lang="en-US" dirty="0"/>
              <a:t>D  None of the above</a:t>
            </a:r>
          </a:p>
        </p:txBody>
      </p:sp>
      <p:sp>
        <p:nvSpPr>
          <p:cNvPr id="4" name="Slide Number Placeholder 3">
            <a:extLst>
              <a:ext uri="{FF2B5EF4-FFF2-40B4-BE49-F238E27FC236}">
                <a16:creationId xmlns:a16="http://schemas.microsoft.com/office/drawing/2014/main" id="{B97C792B-63D1-4D4A-8A78-3A8B73BE2410}"/>
              </a:ext>
            </a:extLst>
          </p:cNvPr>
          <p:cNvSpPr>
            <a:spLocks noGrp="1"/>
          </p:cNvSpPr>
          <p:nvPr>
            <p:ph type="sldNum" sz="quarter" idx="10"/>
          </p:nvPr>
        </p:nvSpPr>
        <p:spPr/>
        <p:txBody>
          <a:bodyPr/>
          <a:lstStyle/>
          <a:p>
            <a:pPr>
              <a:defRPr/>
            </a:pPr>
            <a:fld id="{6DB1FBA9-0009-47E9-8D28-5B0116D2432D}" type="slidenum">
              <a:rPr lang="en-US" altLang="en-US" smtClean="0"/>
              <a:pPr>
                <a:defRPr/>
              </a:pPr>
              <a:t>739</a:t>
            </a:fld>
            <a:endParaRPr lang="en-US" altLang="en-US"/>
          </a:p>
        </p:txBody>
      </p:sp>
    </p:spTree>
    <p:extLst>
      <p:ext uri="{BB962C8B-B14F-4D97-AF65-F5344CB8AC3E}">
        <p14:creationId xmlns:p14="http://schemas.microsoft.com/office/powerpoint/2010/main" val="282877824"/>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50640-028C-4A3C-8B99-C69AFB981CB4}"/>
              </a:ext>
            </a:extLst>
          </p:cNvPr>
          <p:cNvSpPr>
            <a:spLocks noGrp="1"/>
          </p:cNvSpPr>
          <p:nvPr>
            <p:ph type="title"/>
          </p:nvPr>
        </p:nvSpPr>
        <p:spPr/>
        <p:txBody>
          <a:bodyPr/>
          <a:lstStyle/>
          <a:p>
            <a:r>
              <a:rPr lang="en-CA" dirty="0"/>
              <a:t>Strings(cont)</a:t>
            </a:r>
          </a:p>
        </p:txBody>
      </p:sp>
      <p:sp>
        <p:nvSpPr>
          <p:cNvPr id="3" name="Content Placeholder 2">
            <a:extLst>
              <a:ext uri="{FF2B5EF4-FFF2-40B4-BE49-F238E27FC236}">
                <a16:creationId xmlns:a16="http://schemas.microsoft.com/office/drawing/2014/main" id="{A8D23E32-CB4A-4993-80E2-E726A6E89ED4}"/>
              </a:ext>
            </a:extLst>
          </p:cNvPr>
          <p:cNvSpPr>
            <a:spLocks noGrp="1"/>
          </p:cNvSpPr>
          <p:nvPr>
            <p:ph idx="1"/>
          </p:nvPr>
        </p:nvSpPr>
        <p:spPr/>
        <p:txBody>
          <a:bodyPr/>
          <a:lstStyle/>
          <a:p>
            <a:r>
              <a:rPr lang="en-US" dirty="0"/>
              <a:t>Negative indexes may be used to access the characters from the back (right side) of the string</a:t>
            </a:r>
          </a:p>
          <a:p>
            <a:r>
              <a:rPr lang="en-US" dirty="0"/>
              <a:t>For example, the last character and second to last can be retrieved using negative indexes −1 and −2, respectively</a:t>
            </a:r>
          </a:p>
          <a:p>
            <a:r>
              <a:rPr lang="pt-BR" dirty="0">
                <a:solidFill>
                  <a:srgbClr val="C00000"/>
                </a:solidFill>
              </a:rPr>
              <a:t>s[-1] returns 'o’ </a:t>
            </a:r>
          </a:p>
          <a:p>
            <a:r>
              <a:rPr lang="pt-BR" dirty="0">
                <a:solidFill>
                  <a:srgbClr val="C00000"/>
                </a:solidFill>
              </a:rPr>
              <a:t>s[-2] returns 'l’</a:t>
            </a:r>
          </a:p>
          <a:p>
            <a:endParaRPr lang="en-US" dirty="0"/>
          </a:p>
          <a:p>
            <a:endParaRPr lang="en-CA" dirty="0"/>
          </a:p>
        </p:txBody>
      </p:sp>
      <p:sp>
        <p:nvSpPr>
          <p:cNvPr id="4" name="Slide Number Placeholder 3">
            <a:extLst>
              <a:ext uri="{FF2B5EF4-FFF2-40B4-BE49-F238E27FC236}">
                <a16:creationId xmlns:a16="http://schemas.microsoft.com/office/drawing/2014/main" id="{3D6F0E37-9F8E-46DA-8523-C5275A8FA8BA}"/>
              </a:ext>
            </a:extLst>
          </p:cNvPr>
          <p:cNvSpPr>
            <a:spLocks noGrp="1"/>
          </p:cNvSpPr>
          <p:nvPr>
            <p:ph type="sldNum" sz="quarter" idx="10"/>
          </p:nvPr>
        </p:nvSpPr>
        <p:spPr/>
        <p:txBody>
          <a:bodyPr/>
          <a:lstStyle/>
          <a:p>
            <a:pPr>
              <a:defRPr/>
            </a:pPr>
            <a:fld id="{6DB1FBA9-0009-47E9-8D28-5B0116D2432D}" type="slidenum">
              <a:rPr lang="en-US" altLang="en-US" smtClean="0"/>
              <a:pPr>
                <a:defRPr/>
              </a:pPr>
              <a:t>74</a:t>
            </a:fld>
            <a:endParaRPr lang="en-US" altLang="en-US"/>
          </a:p>
        </p:txBody>
      </p:sp>
      <p:pic>
        <p:nvPicPr>
          <p:cNvPr id="5" name="Picture 4">
            <a:extLst>
              <a:ext uri="{FF2B5EF4-FFF2-40B4-BE49-F238E27FC236}">
                <a16:creationId xmlns:a16="http://schemas.microsoft.com/office/drawing/2014/main" id="{2A86EF3E-4042-4040-9306-2C16AB84A033}"/>
              </a:ext>
            </a:extLst>
          </p:cNvPr>
          <p:cNvPicPr>
            <a:picLocks noChangeAspect="1"/>
          </p:cNvPicPr>
          <p:nvPr/>
        </p:nvPicPr>
        <p:blipFill>
          <a:blip r:embed="rId2"/>
          <a:stretch>
            <a:fillRect/>
          </a:stretch>
        </p:blipFill>
        <p:spPr>
          <a:xfrm>
            <a:off x="609600" y="3352800"/>
            <a:ext cx="7315200" cy="3254326"/>
          </a:xfrm>
          <a:prstGeom prst="rect">
            <a:avLst/>
          </a:prstGeom>
        </p:spPr>
      </p:pic>
    </p:spTree>
    <p:extLst>
      <p:ext uri="{BB962C8B-B14F-4D97-AF65-F5344CB8AC3E}">
        <p14:creationId xmlns:p14="http://schemas.microsoft.com/office/powerpoint/2010/main" val="1969835499"/>
      </p:ext>
    </p:extLst>
  </p:cSld>
  <p:clrMapOvr>
    <a:masterClrMapping/>
  </p:clrMapOvr>
  <p:transition spd="med"/>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65DB7-D028-412D-A2D1-786562E7DDF9}"/>
              </a:ext>
            </a:extLst>
          </p:cNvPr>
          <p:cNvSpPr>
            <a:spLocks noGrp="1"/>
          </p:cNvSpPr>
          <p:nvPr>
            <p:ph type="title"/>
          </p:nvPr>
        </p:nvSpPr>
        <p:spPr/>
        <p:txBody>
          <a:bodyPr/>
          <a:lstStyle/>
          <a:p>
            <a:r>
              <a:rPr lang="en-US" dirty="0"/>
              <a:t>FINAL EXAM</a:t>
            </a:r>
          </a:p>
        </p:txBody>
      </p:sp>
      <p:sp>
        <p:nvSpPr>
          <p:cNvPr id="3" name="Content Placeholder 2">
            <a:extLst>
              <a:ext uri="{FF2B5EF4-FFF2-40B4-BE49-F238E27FC236}">
                <a16:creationId xmlns:a16="http://schemas.microsoft.com/office/drawing/2014/main" id="{4BA03EFE-46A5-483B-A778-726C628D874F}"/>
              </a:ext>
            </a:extLst>
          </p:cNvPr>
          <p:cNvSpPr>
            <a:spLocks noGrp="1"/>
          </p:cNvSpPr>
          <p:nvPr>
            <p:ph idx="1"/>
          </p:nvPr>
        </p:nvSpPr>
        <p:spPr/>
        <p:txBody>
          <a:bodyPr/>
          <a:lstStyle/>
          <a:p>
            <a:r>
              <a:rPr lang="en-US" b="1" dirty="0"/>
              <a:t>Q26 - Which of the following is correct </a:t>
            </a:r>
            <a:r>
              <a:rPr lang="en-US" b="1" dirty="0">
                <a:solidFill>
                  <a:srgbClr val="C00000"/>
                </a:solidFill>
              </a:rPr>
              <a:t>(there may be more than one)</a:t>
            </a:r>
            <a:r>
              <a:rPr lang="en-US" b="1" dirty="0"/>
              <a:t> about tuples in python?</a:t>
            </a:r>
          </a:p>
          <a:p>
            <a:r>
              <a:rPr lang="en-US" dirty="0"/>
              <a:t>A   </a:t>
            </a:r>
            <a:r>
              <a:rPr lang="en-US" dirty="0" err="1"/>
              <a:t>A</a:t>
            </a:r>
            <a:r>
              <a:rPr lang="en-US" dirty="0"/>
              <a:t> tuple is another sequence data type that is similar to the list</a:t>
            </a:r>
          </a:p>
          <a:p>
            <a:r>
              <a:rPr lang="en-US" dirty="0"/>
              <a:t>B   A tuple consists of a number of values separated by commas</a:t>
            </a:r>
          </a:p>
          <a:p>
            <a:r>
              <a:rPr lang="en-US" dirty="0"/>
              <a:t>C   Unlike lists, however, tuples are enclosed within parentheses when defined</a:t>
            </a:r>
          </a:p>
          <a:p>
            <a:r>
              <a:rPr lang="en-US" dirty="0"/>
              <a:t>D   All of the above</a:t>
            </a:r>
          </a:p>
          <a:p>
            <a:endParaRPr lang="en-US" dirty="0"/>
          </a:p>
          <a:p>
            <a:r>
              <a:rPr lang="en-US" b="1" dirty="0"/>
              <a:t>Q27 - What is the output of </a:t>
            </a:r>
            <a:r>
              <a:rPr lang="en-US" b="1" dirty="0">
                <a:solidFill>
                  <a:srgbClr val="C00000"/>
                </a:solidFill>
              </a:rPr>
              <a:t>print (tuple[0]) if tuple = ( ‘</a:t>
            </a:r>
            <a:r>
              <a:rPr lang="en-US" b="1" dirty="0" err="1">
                <a:solidFill>
                  <a:srgbClr val="C00000"/>
                </a:solidFill>
              </a:rPr>
              <a:t>abc</a:t>
            </a:r>
            <a:r>
              <a:rPr lang="en-US" b="1" dirty="0">
                <a:solidFill>
                  <a:srgbClr val="C00000"/>
                </a:solidFill>
              </a:rPr>
              <a:t>’, 123 , 123, ‘</a:t>
            </a:r>
            <a:r>
              <a:rPr lang="en-US" b="1" dirty="0" err="1">
                <a:solidFill>
                  <a:srgbClr val="C00000"/>
                </a:solidFill>
              </a:rPr>
              <a:t>dohrayme</a:t>
            </a:r>
            <a:r>
              <a:rPr lang="en-US" b="1" dirty="0">
                <a:solidFill>
                  <a:srgbClr val="C00000"/>
                </a:solidFill>
              </a:rPr>
              <a:t>’, 123 )?</a:t>
            </a:r>
          </a:p>
          <a:p>
            <a:r>
              <a:rPr lang="en-US" dirty="0"/>
              <a:t>A  (123)</a:t>
            </a:r>
          </a:p>
          <a:p>
            <a:r>
              <a:rPr lang="en-US" dirty="0"/>
              <a:t>B  (‘</a:t>
            </a:r>
            <a:r>
              <a:rPr lang="en-US" dirty="0" err="1"/>
              <a:t>abc</a:t>
            </a:r>
            <a:r>
              <a:rPr lang="en-US" dirty="0"/>
              <a:t>’)</a:t>
            </a:r>
          </a:p>
          <a:p>
            <a:r>
              <a:rPr lang="en-US" dirty="0"/>
              <a:t>C  Error</a:t>
            </a:r>
          </a:p>
          <a:p>
            <a:r>
              <a:rPr lang="en-US" dirty="0"/>
              <a:t>D  (‘abc’,123)</a:t>
            </a:r>
          </a:p>
          <a:p>
            <a:r>
              <a:rPr lang="en-US" dirty="0"/>
              <a:t>E   None of the above  </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9CEF43E4-B279-44B8-869D-92C7094AFB99}"/>
              </a:ext>
            </a:extLst>
          </p:cNvPr>
          <p:cNvSpPr>
            <a:spLocks noGrp="1"/>
          </p:cNvSpPr>
          <p:nvPr>
            <p:ph type="sldNum" sz="quarter" idx="10"/>
          </p:nvPr>
        </p:nvSpPr>
        <p:spPr/>
        <p:txBody>
          <a:bodyPr/>
          <a:lstStyle/>
          <a:p>
            <a:pPr>
              <a:defRPr/>
            </a:pPr>
            <a:fld id="{6DB1FBA9-0009-47E9-8D28-5B0116D2432D}" type="slidenum">
              <a:rPr lang="en-US" altLang="en-US" smtClean="0"/>
              <a:pPr>
                <a:defRPr/>
              </a:pPr>
              <a:t>740</a:t>
            </a:fld>
            <a:endParaRPr lang="en-US" altLang="en-US"/>
          </a:p>
        </p:txBody>
      </p:sp>
    </p:spTree>
    <p:extLst>
      <p:ext uri="{BB962C8B-B14F-4D97-AF65-F5344CB8AC3E}">
        <p14:creationId xmlns:p14="http://schemas.microsoft.com/office/powerpoint/2010/main" val="2279143881"/>
      </p:ext>
    </p:extLst>
  </p:cSld>
  <p:clrMapOvr>
    <a:masterClrMapping/>
  </p:clrMapOvr>
  <p:transition spd="med"/>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19EF0-911C-40EC-898D-2AA07999AB93}"/>
              </a:ext>
            </a:extLst>
          </p:cNvPr>
          <p:cNvSpPr>
            <a:spLocks noGrp="1"/>
          </p:cNvSpPr>
          <p:nvPr>
            <p:ph type="title"/>
          </p:nvPr>
        </p:nvSpPr>
        <p:spPr/>
        <p:txBody>
          <a:bodyPr/>
          <a:lstStyle/>
          <a:p>
            <a:r>
              <a:rPr lang="en-US" dirty="0"/>
              <a:t>FINAL EXAM</a:t>
            </a:r>
          </a:p>
        </p:txBody>
      </p:sp>
      <p:sp>
        <p:nvSpPr>
          <p:cNvPr id="3" name="Content Placeholder 2">
            <a:extLst>
              <a:ext uri="{FF2B5EF4-FFF2-40B4-BE49-F238E27FC236}">
                <a16:creationId xmlns:a16="http://schemas.microsoft.com/office/drawing/2014/main" id="{81A4B37A-FE77-4E04-8A0E-5C6CD9F22AEA}"/>
              </a:ext>
            </a:extLst>
          </p:cNvPr>
          <p:cNvSpPr>
            <a:spLocks noGrp="1"/>
          </p:cNvSpPr>
          <p:nvPr>
            <p:ph idx="1"/>
          </p:nvPr>
        </p:nvSpPr>
        <p:spPr/>
        <p:txBody>
          <a:bodyPr/>
          <a:lstStyle/>
          <a:p>
            <a:r>
              <a:rPr lang="en-US" b="1" dirty="0"/>
              <a:t>Q28 - What is the output of</a:t>
            </a:r>
          </a:p>
          <a:p>
            <a:r>
              <a:rPr lang="en-US" sz="1800" b="1" dirty="0"/>
              <a:t> </a:t>
            </a:r>
            <a:r>
              <a:rPr lang="en-US" sz="1800" b="1" i="1" dirty="0">
                <a:solidFill>
                  <a:srgbClr val="C00000"/>
                </a:solidFill>
              </a:rPr>
              <a:t>print (tuple[1:3]) if tuple = ( ‘</a:t>
            </a:r>
            <a:r>
              <a:rPr lang="en-US" sz="1800" b="1" i="1" dirty="0" err="1">
                <a:solidFill>
                  <a:srgbClr val="C00000"/>
                </a:solidFill>
              </a:rPr>
              <a:t>abc</a:t>
            </a:r>
            <a:r>
              <a:rPr lang="en-US" sz="1800" b="1" i="1" dirty="0">
                <a:solidFill>
                  <a:srgbClr val="C00000"/>
                </a:solidFill>
              </a:rPr>
              <a:t>’, 123 , 123, ‘</a:t>
            </a:r>
            <a:r>
              <a:rPr lang="en-US" sz="1800" b="1" i="1" dirty="0" err="1">
                <a:solidFill>
                  <a:srgbClr val="C00000"/>
                </a:solidFill>
              </a:rPr>
              <a:t>dohrayme</a:t>
            </a:r>
            <a:r>
              <a:rPr lang="en-US" sz="1800" b="1" i="1" dirty="0">
                <a:solidFill>
                  <a:srgbClr val="C00000"/>
                </a:solidFill>
              </a:rPr>
              <a:t>’, 123 )?</a:t>
            </a:r>
          </a:p>
          <a:p>
            <a:r>
              <a:rPr lang="en-US" sz="1800" dirty="0"/>
              <a:t>A  (‘abc’,123,123)</a:t>
            </a:r>
          </a:p>
          <a:p>
            <a:r>
              <a:rPr lang="en-US" sz="1800" dirty="0"/>
              <a:t>B  (123,123,’dohrayme’)</a:t>
            </a:r>
          </a:p>
          <a:p>
            <a:r>
              <a:rPr lang="en-US" sz="1800" dirty="0"/>
              <a:t>C  Error</a:t>
            </a:r>
          </a:p>
          <a:p>
            <a:r>
              <a:rPr lang="en-US" sz="1800" dirty="0"/>
              <a:t>D  (123,123)</a:t>
            </a:r>
          </a:p>
          <a:p>
            <a:r>
              <a:rPr lang="en-US" sz="1800" dirty="0"/>
              <a:t>E   None of the above </a:t>
            </a:r>
          </a:p>
          <a:p>
            <a:r>
              <a:rPr lang="en-US" b="1" dirty="0"/>
              <a:t>Q29 – What is the output of the code below?</a:t>
            </a:r>
          </a:p>
          <a:p>
            <a:r>
              <a:rPr lang="en-US" i="1" dirty="0">
                <a:solidFill>
                  <a:srgbClr val="C00000"/>
                </a:solidFill>
              </a:rPr>
              <a:t>counter = 100</a:t>
            </a:r>
          </a:p>
          <a:p>
            <a:r>
              <a:rPr lang="en-US" i="1" dirty="0">
                <a:solidFill>
                  <a:srgbClr val="C00000"/>
                </a:solidFill>
              </a:rPr>
              <a:t>type(counter)</a:t>
            </a:r>
          </a:p>
          <a:p>
            <a:r>
              <a:rPr lang="en-US" dirty="0"/>
              <a:t>A  float</a:t>
            </a:r>
          </a:p>
          <a:p>
            <a:r>
              <a:rPr lang="en-US" dirty="0"/>
              <a:t>B  decimal</a:t>
            </a:r>
          </a:p>
          <a:p>
            <a:r>
              <a:rPr lang="en-US" dirty="0"/>
              <a:t>C  whole</a:t>
            </a:r>
          </a:p>
          <a:p>
            <a:r>
              <a:rPr lang="en-US" dirty="0"/>
              <a:t>D integer</a:t>
            </a:r>
          </a:p>
          <a:p>
            <a:r>
              <a:rPr lang="en-US" dirty="0"/>
              <a:t>E int</a:t>
            </a:r>
          </a:p>
          <a:p>
            <a:endParaRPr lang="en-US" dirty="0"/>
          </a:p>
        </p:txBody>
      </p:sp>
      <p:sp>
        <p:nvSpPr>
          <p:cNvPr id="4" name="Slide Number Placeholder 3">
            <a:extLst>
              <a:ext uri="{FF2B5EF4-FFF2-40B4-BE49-F238E27FC236}">
                <a16:creationId xmlns:a16="http://schemas.microsoft.com/office/drawing/2014/main" id="{5755D6D9-66E9-430F-BFFC-844C2CE58EB2}"/>
              </a:ext>
            </a:extLst>
          </p:cNvPr>
          <p:cNvSpPr>
            <a:spLocks noGrp="1"/>
          </p:cNvSpPr>
          <p:nvPr>
            <p:ph type="sldNum" sz="quarter" idx="10"/>
          </p:nvPr>
        </p:nvSpPr>
        <p:spPr/>
        <p:txBody>
          <a:bodyPr/>
          <a:lstStyle/>
          <a:p>
            <a:pPr>
              <a:defRPr/>
            </a:pPr>
            <a:fld id="{6DB1FBA9-0009-47E9-8D28-5B0116D2432D}" type="slidenum">
              <a:rPr lang="en-US" altLang="en-US" smtClean="0"/>
              <a:pPr>
                <a:defRPr/>
              </a:pPr>
              <a:t>741</a:t>
            </a:fld>
            <a:endParaRPr lang="en-US" altLang="en-US"/>
          </a:p>
        </p:txBody>
      </p:sp>
    </p:spTree>
    <p:extLst>
      <p:ext uri="{BB962C8B-B14F-4D97-AF65-F5344CB8AC3E}">
        <p14:creationId xmlns:p14="http://schemas.microsoft.com/office/powerpoint/2010/main" val="1869157141"/>
      </p:ext>
    </p:extLst>
  </p:cSld>
  <p:clrMapOvr>
    <a:masterClrMapping/>
  </p:clrMapOvr>
  <p:transition spd="med"/>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0D4E2-FCFA-4C88-8318-BB2865CCC772}"/>
              </a:ext>
            </a:extLst>
          </p:cNvPr>
          <p:cNvSpPr>
            <a:spLocks noGrp="1"/>
          </p:cNvSpPr>
          <p:nvPr>
            <p:ph type="title"/>
          </p:nvPr>
        </p:nvSpPr>
        <p:spPr/>
        <p:txBody>
          <a:bodyPr/>
          <a:lstStyle/>
          <a:p>
            <a:r>
              <a:rPr lang="en-US" dirty="0"/>
              <a:t>FINAL EXAM</a:t>
            </a:r>
          </a:p>
        </p:txBody>
      </p:sp>
      <p:sp>
        <p:nvSpPr>
          <p:cNvPr id="3" name="Content Placeholder 2">
            <a:extLst>
              <a:ext uri="{FF2B5EF4-FFF2-40B4-BE49-F238E27FC236}">
                <a16:creationId xmlns:a16="http://schemas.microsoft.com/office/drawing/2014/main" id="{CDA80230-C599-4636-9F1B-C66C5076B658}"/>
              </a:ext>
            </a:extLst>
          </p:cNvPr>
          <p:cNvSpPr>
            <a:spLocks noGrp="1"/>
          </p:cNvSpPr>
          <p:nvPr>
            <p:ph idx="1"/>
          </p:nvPr>
        </p:nvSpPr>
        <p:spPr/>
        <p:txBody>
          <a:bodyPr/>
          <a:lstStyle/>
          <a:p>
            <a:r>
              <a:rPr lang="en-US" b="1" dirty="0"/>
              <a:t>Q30 – Which of the following will output a generator?</a:t>
            </a:r>
          </a:p>
          <a:p>
            <a:r>
              <a:rPr lang="en-US" dirty="0"/>
              <a:t>A  [ x**2 for x in range(5)]</a:t>
            </a:r>
          </a:p>
          <a:p>
            <a:r>
              <a:rPr lang="en-US" dirty="0"/>
              <a:t>B  (x**3 for x in range(5) )</a:t>
            </a:r>
          </a:p>
          <a:p>
            <a:r>
              <a:rPr lang="en-US" dirty="0"/>
              <a:t>C  {x**3 for x in range(5) }</a:t>
            </a:r>
          </a:p>
          <a:p>
            <a:r>
              <a:rPr lang="en-US" dirty="0"/>
              <a:t>D  None of the above </a:t>
            </a:r>
          </a:p>
          <a:p>
            <a:endParaRPr lang="en-US" dirty="0"/>
          </a:p>
          <a:p>
            <a:r>
              <a:rPr lang="en-US" b="1" dirty="0"/>
              <a:t>Q31 -What is the output of the following expression?</a:t>
            </a:r>
          </a:p>
          <a:p>
            <a:endParaRPr lang="en-US" dirty="0"/>
          </a:p>
          <a:p>
            <a:r>
              <a:rPr lang="en-US" b="1" i="1" dirty="0">
                <a:solidFill>
                  <a:srgbClr val="C00000"/>
                </a:solidFill>
              </a:rPr>
              <a:t>print(8.00/(4.0+4.0))</a:t>
            </a:r>
          </a:p>
          <a:p>
            <a:endParaRPr lang="en-US" dirty="0"/>
          </a:p>
          <a:p>
            <a:r>
              <a:rPr lang="en-US" dirty="0"/>
              <a:t>A Error</a:t>
            </a:r>
          </a:p>
          <a:p>
            <a:r>
              <a:rPr lang="en-US" dirty="0"/>
              <a:t>B 1</a:t>
            </a:r>
          </a:p>
          <a:p>
            <a:r>
              <a:rPr lang="en-US" dirty="0"/>
              <a:t>C 1.0</a:t>
            </a:r>
          </a:p>
          <a:p>
            <a:r>
              <a:rPr lang="en-US" dirty="0"/>
              <a:t>D 1.00</a:t>
            </a:r>
          </a:p>
        </p:txBody>
      </p:sp>
      <p:sp>
        <p:nvSpPr>
          <p:cNvPr id="4" name="Slide Number Placeholder 3">
            <a:extLst>
              <a:ext uri="{FF2B5EF4-FFF2-40B4-BE49-F238E27FC236}">
                <a16:creationId xmlns:a16="http://schemas.microsoft.com/office/drawing/2014/main" id="{863A246C-6B11-4A29-B0C0-20D2147726DE}"/>
              </a:ext>
            </a:extLst>
          </p:cNvPr>
          <p:cNvSpPr>
            <a:spLocks noGrp="1"/>
          </p:cNvSpPr>
          <p:nvPr>
            <p:ph type="sldNum" sz="quarter" idx="10"/>
          </p:nvPr>
        </p:nvSpPr>
        <p:spPr/>
        <p:txBody>
          <a:bodyPr/>
          <a:lstStyle/>
          <a:p>
            <a:pPr>
              <a:defRPr/>
            </a:pPr>
            <a:fld id="{6DB1FBA9-0009-47E9-8D28-5B0116D2432D}" type="slidenum">
              <a:rPr lang="en-US" altLang="en-US" smtClean="0"/>
              <a:pPr>
                <a:defRPr/>
              </a:pPr>
              <a:t>742</a:t>
            </a:fld>
            <a:endParaRPr lang="en-US" altLang="en-US"/>
          </a:p>
        </p:txBody>
      </p:sp>
    </p:spTree>
    <p:extLst>
      <p:ext uri="{BB962C8B-B14F-4D97-AF65-F5344CB8AC3E}">
        <p14:creationId xmlns:p14="http://schemas.microsoft.com/office/powerpoint/2010/main" val="1306469709"/>
      </p:ext>
    </p:extLst>
  </p:cSld>
  <p:clrMapOvr>
    <a:masterClrMapping/>
  </p:clrMapOvr>
  <p:transition spd="med"/>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773B9-A6B1-4AF6-8902-13B3F2F02B6F}"/>
              </a:ext>
            </a:extLst>
          </p:cNvPr>
          <p:cNvSpPr>
            <a:spLocks noGrp="1"/>
          </p:cNvSpPr>
          <p:nvPr>
            <p:ph type="title"/>
          </p:nvPr>
        </p:nvSpPr>
        <p:spPr/>
        <p:txBody>
          <a:bodyPr/>
          <a:lstStyle/>
          <a:p>
            <a:r>
              <a:rPr lang="en-US" dirty="0"/>
              <a:t>FINAL EXAM</a:t>
            </a:r>
          </a:p>
        </p:txBody>
      </p:sp>
      <p:sp>
        <p:nvSpPr>
          <p:cNvPr id="3" name="Content Placeholder 2">
            <a:extLst>
              <a:ext uri="{FF2B5EF4-FFF2-40B4-BE49-F238E27FC236}">
                <a16:creationId xmlns:a16="http://schemas.microsoft.com/office/drawing/2014/main" id="{D6E77E9D-F3BB-41B4-8123-6AC40581F1CE}"/>
              </a:ext>
            </a:extLst>
          </p:cNvPr>
          <p:cNvSpPr>
            <a:spLocks noGrp="1"/>
          </p:cNvSpPr>
          <p:nvPr>
            <p:ph idx="1"/>
          </p:nvPr>
        </p:nvSpPr>
        <p:spPr/>
        <p:txBody>
          <a:bodyPr/>
          <a:lstStyle/>
          <a:p>
            <a:r>
              <a:rPr lang="en-US" b="1" dirty="0"/>
              <a:t>Q32 - What is the value of the expression?</a:t>
            </a:r>
          </a:p>
          <a:p>
            <a:endParaRPr lang="en-US" dirty="0"/>
          </a:p>
          <a:p>
            <a:r>
              <a:rPr lang="en-US" b="1" i="1" dirty="0">
                <a:solidFill>
                  <a:srgbClr val="C00000"/>
                </a:solidFill>
              </a:rPr>
              <a:t>float(4+int(2.39)%2)</a:t>
            </a:r>
          </a:p>
          <a:p>
            <a:r>
              <a:rPr lang="en-US" dirty="0"/>
              <a:t>A 5.0</a:t>
            </a:r>
          </a:p>
          <a:p>
            <a:r>
              <a:rPr lang="en-US" dirty="0"/>
              <a:t>B 5</a:t>
            </a:r>
          </a:p>
          <a:p>
            <a:r>
              <a:rPr lang="en-US" dirty="0"/>
              <a:t>C 4.0</a:t>
            </a:r>
          </a:p>
          <a:p>
            <a:r>
              <a:rPr lang="en-US" dirty="0"/>
              <a:t>D 4</a:t>
            </a:r>
          </a:p>
          <a:p>
            <a:endParaRPr lang="en-US" dirty="0"/>
          </a:p>
          <a:p>
            <a:r>
              <a:rPr lang="en-US" b="1" dirty="0"/>
              <a:t>Q33 - What is the value of the expression?</a:t>
            </a:r>
          </a:p>
          <a:p>
            <a:r>
              <a:rPr lang="en-US" b="1" i="1" dirty="0">
                <a:solidFill>
                  <a:srgbClr val="C00000"/>
                </a:solidFill>
              </a:rPr>
              <a:t>4+2**5//10</a:t>
            </a:r>
          </a:p>
          <a:p>
            <a:r>
              <a:rPr lang="en-US" dirty="0"/>
              <a:t>A 3</a:t>
            </a:r>
          </a:p>
          <a:p>
            <a:r>
              <a:rPr lang="en-US" dirty="0"/>
              <a:t>B 7</a:t>
            </a:r>
          </a:p>
          <a:p>
            <a:r>
              <a:rPr lang="en-US" dirty="0"/>
              <a:t>C 77</a:t>
            </a:r>
          </a:p>
          <a:p>
            <a:r>
              <a:rPr lang="en-US" dirty="0"/>
              <a:t>D 0</a:t>
            </a:r>
          </a:p>
          <a:p>
            <a:endParaRPr lang="en-US" dirty="0"/>
          </a:p>
        </p:txBody>
      </p:sp>
      <p:sp>
        <p:nvSpPr>
          <p:cNvPr id="4" name="Slide Number Placeholder 3">
            <a:extLst>
              <a:ext uri="{FF2B5EF4-FFF2-40B4-BE49-F238E27FC236}">
                <a16:creationId xmlns:a16="http://schemas.microsoft.com/office/drawing/2014/main" id="{04E99FBC-42D0-4E99-B21F-F2CBDFE3BC49}"/>
              </a:ext>
            </a:extLst>
          </p:cNvPr>
          <p:cNvSpPr>
            <a:spLocks noGrp="1"/>
          </p:cNvSpPr>
          <p:nvPr>
            <p:ph type="sldNum" sz="quarter" idx="10"/>
          </p:nvPr>
        </p:nvSpPr>
        <p:spPr/>
        <p:txBody>
          <a:bodyPr/>
          <a:lstStyle/>
          <a:p>
            <a:pPr>
              <a:defRPr/>
            </a:pPr>
            <a:fld id="{6DB1FBA9-0009-47E9-8D28-5B0116D2432D}" type="slidenum">
              <a:rPr lang="en-US" altLang="en-US" smtClean="0"/>
              <a:pPr>
                <a:defRPr/>
              </a:pPr>
              <a:t>743</a:t>
            </a:fld>
            <a:endParaRPr lang="en-US" altLang="en-US"/>
          </a:p>
        </p:txBody>
      </p:sp>
    </p:spTree>
    <p:extLst>
      <p:ext uri="{BB962C8B-B14F-4D97-AF65-F5344CB8AC3E}">
        <p14:creationId xmlns:p14="http://schemas.microsoft.com/office/powerpoint/2010/main" val="1605883745"/>
      </p:ext>
    </p:extLst>
  </p:cSld>
  <p:clrMapOvr>
    <a:masterClrMapping/>
  </p:clrMapOvr>
  <p:transition spd="med"/>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6F756-556D-4B9A-AD54-A26CEE99F3AF}"/>
              </a:ext>
            </a:extLst>
          </p:cNvPr>
          <p:cNvSpPr>
            <a:spLocks noGrp="1"/>
          </p:cNvSpPr>
          <p:nvPr>
            <p:ph type="title"/>
          </p:nvPr>
        </p:nvSpPr>
        <p:spPr/>
        <p:txBody>
          <a:bodyPr/>
          <a:lstStyle/>
          <a:p>
            <a:r>
              <a:rPr lang="en-US" dirty="0"/>
              <a:t>FINAL EXAM</a:t>
            </a:r>
          </a:p>
        </p:txBody>
      </p:sp>
      <p:sp>
        <p:nvSpPr>
          <p:cNvPr id="3" name="Content Placeholder 2">
            <a:extLst>
              <a:ext uri="{FF2B5EF4-FFF2-40B4-BE49-F238E27FC236}">
                <a16:creationId xmlns:a16="http://schemas.microsoft.com/office/drawing/2014/main" id="{ED7562BC-B103-4641-9783-4CAF8F662A01}"/>
              </a:ext>
            </a:extLst>
          </p:cNvPr>
          <p:cNvSpPr>
            <a:spLocks noGrp="1"/>
          </p:cNvSpPr>
          <p:nvPr>
            <p:ph idx="1"/>
          </p:nvPr>
        </p:nvSpPr>
        <p:spPr/>
        <p:txBody>
          <a:bodyPr/>
          <a:lstStyle/>
          <a:p>
            <a:r>
              <a:rPr lang="en-US" b="1" dirty="0"/>
              <a:t>Q34 - What is the output of the following function?</a:t>
            </a:r>
          </a:p>
          <a:p>
            <a:r>
              <a:rPr lang="en-US" b="1" i="1" dirty="0">
                <a:solidFill>
                  <a:srgbClr val="C00000"/>
                </a:solidFill>
              </a:rPr>
              <a:t>def f(p, q):</a:t>
            </a:r>
          </a:p>
          <a:p>
            <a:r>
              <a:rPr lang="en-US" b="1" i="1" dirty="0">
                <a:solidFill>
                  <a:srgbClr val="C00000"/>
                </a:solidFill>
              </a:rPr>
              <a:t>	return </a:t>
            </a:r>
            <a:r>
              <a:rPr lang="en-US" b="1" i="1" dirty="0" err="1">
                <a:solidFill>
                  <a:srgbClr val="C00000"/>
                </a:solidFill>
              </a:rPr>
              <a:t>p%q</a:t>
            </a:r>
            <a:endParaRPr lang="en-US" b="1" i="1" dirty="0">
              <a:solidFill>
                <a:srgbClr val="C00000"/>
              </a:solidFill>
            </a:endParaRPr>
          </a:p>
          <a:p>
            <a:r>
              <a:rPr lang="en-US" b="1" i="1" dirty="0">
                <a:solidFill>
                  <a:srgbClr val="C00000"/>
                </a:solidFill>
              </a:rPr>
              <a:t>f(0, 5)</a:t>
            </a:r>
          </a:p>
          <a:p>
            <a:r>
              <a:rPr lang="en-US" b="1" i="1" dirty="0">
                <a:solidFill>
                  <a:srgbClr val="C00000"/>
                </a:solidFill>
              </a:rPr>
              <a:t>f(5, 0)</a:t>
            </a:r>
          </a:p>
          <a:p>
            <a:endParaRPr lang="en-US" dirty="0"/>
          </a:p>
          <a:p>
            <a:r>
              <a:rPr lang="en-US" dirty="0"/>
              <a:t>A  0</a:t>
            </a:r>
          </a:p>
          <a:p>
            <a:r>
              <a:rPr lang="en-US" dirty="0"/>
              <a:t>    Zero Division Error</a:t>
            </a:r>
          </a:p>
          <a:p>
            <a:r>
              <a:rPr lang="en-US" dirty="0"/>
              <a:t>B  0</a:t>
            </a:r>
          </a:p>
          <a:p>
            <a:r>
              <a:rPr lang="en-US" dirty="0"/>
              <a:t>    0</a:t>
            </a:r>
          </a:p>
          <a:p>
            <a:r>
              <a:rPr lang="en-US" dirty="0"/>
              <a:t>C  Zero</a:t>
            </a:r>
          </a:p>
          <a:p>
            <a:r>
              <a:rPr lang="en-US" dirty="0"/>
              <a:t>    Zero Division Error</a:t>
            </a:r>
          </a:p>
          <a:p>
            <a:r>
              <a:rPr lang="en-US" dirty="0"/>
              <a:t>D  Zero Division Error</a:t>
            </a:r>
          </a:p>
          <a:p>
            <a:r>
              <a:rPr lang="en-US" dirty="0"/>
              <a:t>    0</a:t>
            </a:r>
          </a:p>
        </p:txBody>
      </p:sp>
      <p:sp>
        <p:nvSpPr>
          <p:cNvPr id="4" name="Slide Number Placeholder 3">
            <a:extLst>
              <a:ext uri="{FF2B5EF4-FFF2-40B4-BE49-F238E27FC236}">
                <a16:creationId xmlns:a16="http://schemas.microsoft.com/office/drawing/2014/main" id="{BC8879FB-7CFB-4F44-A1AF-B35D4C98C583}"/>
              </a:ext>
            </a:extLst>
          </p:cNvPr>
          <p:cNvSpPr>
            <a:spLocks noGrp="1"/>
          </p:cNvSpPr>
          <p:nvPr>
            <p:ph type="sldNum" sz="quarter" idx="10"/>
          </p:nvPr>
        </p:nvSpPr>
        <p:spPr/>
        <p:txBody>
          <a:bodyPr/>
          <a:lstStyle/>
          <a:p>
            <a:pPr>
              <a:defRPr/>
            </a:pPr>
            <a:fld id="{6DB1FBA9-0009-47E9-8D28-5B0116D2432D}" type="slidenum">
              <a:rPr lang="en-US" altLang="en-US" smtClean="0"/>
              <a:pPr>
                <a:defRPr/>
              </a:pPr>
              <a:t>744</a:t>
            </a:fld>
            <a:endParaRPr lang="en-US" altLang="en-US"/>
          </a:p>
        </p:txBody>
      </p:sp>
    </p:spTree>
    <p:extLst>
      <p:ext uri="{BB962C8B-B14F-4D97-AF65-F5344CB8AC3E}">
        <p14:creationId xmlns:p14="http://schemas.microsoft.com/office/powerpoint/2010/main" val="3752221263"/>
      </p:ext>
    </p:extLst>
  </p:cSld>
  <p:clrMapOvr>
    <a:masterClrMapping/>
  </p:clrMapOvr>
  <p:transition spd="med"/>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4486D-E8FD-474E-A664-7BF53B2AD86B}"/>
              </a:ext>
            </a:extLst>
          </p:cNvPr>
          <p:cNvSpPr>
            <a:spLocks noGrp="1"/>
          </p:cNvSpPr>
          <p:nvPr>
            <p:ph type="title"/>
          </p:nvPr>
        </p:nvSpPr>
        <p:spPr/>
        <p:txBody>
          <a:bodyPr/>
          <a:lstStyle/>
          <a:p>
            <a:r>
              <a:rPr lang="en-US" dirty="0"/>
              <a:t>FINAL EXAM</a:t>
            </a:r>
          </a:p>
        </p:txBody>
      </p:sp>
      <p:sp>
        <p:nvSpPr>
          <p:cNvPr id="3" name="Content Placeholder 2">
            <a:extLst>
              <a:ext uri="{FF2B5EF4-FFF2-40B4-BE49-F238E27FC236}">
                <a16:creationId xmlns:a16="http://schemas.microsoft.com/office/drawing/2014/main" id="{42F7921E-58D4-495B-AAB4-33947ED2C5C1}"/>
              </a:ext>
            </a:extLst>
          </p:cNvPr>
          <p:cNvSpPr>
            <a:spLocks noGrp="1"/>
          </p:cNvSpPr>
          <p:nvPr>
            <p:ph idx="1"/>
          </p:nvPr>
        </p:nvSpPr>
        <p:spPr/>
        <p:txBody>
          <a:bodyPr/>
          <a:lstStyle/>
          <a:p>
            <a:r>
              <a:rPr lang="en-US" b="1" dirty="0"/>
              <a:t>Q35 - What is the output of the code shown below?</a:t>
            </a:r>
          </a:p>
          <a:p>
            <a:r>
              <a:rPr lang="en-US" sz="1400" b="1" i="1" dirty="0">
                <a:solidFill>
                  <a:srgbClr val="C00000"/>
                </a:solidFill>
              </a:rPr>
              <a:t>def </a:t>
            </a:r>
            <a:r>
              <a:rPr lang="en-US" sz="1400" b="1" i="1" dirty="0" err="1">
                <a:solidFill>
                  <a:srgbClr val="C00000"/>
                </a:solidFill>
              </a:rPr>
              <a:t>mk</a:t>
            </a:r>
            <a:r>
              <a:rPr lang="en-US" sz="1400" b="1" i="1" dirty="0">
                <a:solidFill>
                  <a:srgbClr val="C00000"/>
                </a:solidFill>
              </a:rPr>
              <a:t>(</a:t>
            </a:r>
            <a:r>
              <a:rPr lang="en-US" sz="1400" b="1" i="1" dirty="0" err="1">
                <a:solidFill>
                  <a:srgbClr val="C00000"/>
                </a:solidFill>
              </a:rPr>
              <a:t>func</a:t>
            </a:r>
            <a:r>
              <a:rPr lang="en-US" sz="1400" b="1" i="1" dirty="0">
                <a:solidFill>
                  <a:srgbClr val="C00000"/>
                </a:solidFill>
              </a:rPr>
              <a:t>):</a:t>
            </a:r>
          </a:p>
          <a:p>
            <a:r>
              <a:rPr lang="en-US" sz="1400" b="1" i="1" dirty="0">
                <a:solidFill>
                  <a:srgbClr val="C00000"/>
                </a:solidFill>
              </a:rPr>
              <a:t>    def mk1():</a:t>
            </a:r>
          </a:p>
          <a:p>
            <a:r>
              <a:rPr lang="en-US" sz="1400" b="1" i="1" dirty="0">
                <a:solidFill>
                  <a:srgbClr val="C00000"/>
                </a:solidFill>
              </a:rPr>
              <a:t>        print(“Here I am")</a:t>
            </a:r>
          </a:p>
          <a:p>
            <a:r>
              <a:rPr lang="en-US" sz="1400" b="1" i="1" dirty="0">
                <a:solidFill>
                  <a:srgbClr val="C00000"/>
                </a:solidFill>
              </a:rPr>
              <a:t>        </a:t>
            </a:r>
            <a:r>
              <a:rPr lang="en-US" sz="1400" b="1" i="1" dirty="0" err="1">
                <a:solidFill>
                  <a:srgbClr val="C00000"/>
                </a:solidFill>
              </a:rPr>
              <a:t>func</a:t>
            </a:r>
            <a:r>
              <a:rPr lang="en-US" sz="1400" b="1" i="1" dirty="0">
                <a:solidFill>
                  <a:srgbClr val="C00000"/>
                </a:solidFill>
              </a:rPr>
              <a:t>()</a:t>
            </a:r>
          </a:p>
          <a:p>
            <a:r>
              <a:rPr lang="en-US" sz="1400" b="1" i="1" dirty="0">
                <a:solidFill>
                  <a:srgbClr val="C00000"/>
                </a:solidFill>
              </a:rPr>
              <a:t>    return mk1</a:t>
            </a:r>
          </a:p>
          <a:p>
            <a:r>
              <a:rPr lang="en-US" sz="1400" b="1" i="1" dirty="0">
                <a:solidFill>
                  <a:srgbClr val="C00000"/>
                </a:solidFill>
              </a:rPr>
              <a:t>def mk2():</a:t>
            </a:r>
          </a:p>
          <a:p>
            <a:r>
              <a:rPr lang="en-US" sz="1400" b="1" i="1" dirty="0">
                <a:solidFill>
                  <a:srgbClr val="C00000"/>
                </a:solidFill>
              </a:rPr>
              <a:t>    print(“Will you send me an angel")</a:t>
            </a:r>
          </a:p>
          <a:p>
            <a:r>
              <a:rPr lang="en-US" sz="1400" b="1" i="1" dirty="0">
                <a:solidFill>
                  <a:srgbClr val="C00000"/>
                </a:solidFill>
              </a:rPr>
              <a:t>p = </a:t>
            </a:r>
            <a:r>
              <a:rPr lang="en-US" sz="1400" b="1" i="1" dirty="0" err="1">
                <a:solidFill>
                  <a:srgbClr val="C00000"/>
                </a:solidFill>
              </a:rPr>
              <a:t>mk</a:t>
            </a:r>
            <a:r>
              <a:rPr lang="en-US" sz="1400" b="1" i="1" dirty="0">
                <a:solidFill>
                  <a:srgbClr val="C00000"/>
                </a:solidFill>
              </a:rPr>
              <a:t>(mk2)</a:t>
            </a:r>
          </a:p>
          <a:p>
            <a:r>
              <a:rPr lang="en-US" sz="1400" b="1" i="1" dirty="0">
                <a:solidFill>
                  <a:srgbClr val="C00000"/>
                </a:solidFill>
              </a:rPr>
              <a:t>p()</a:t>
            </a:r>
          </a:p>
          <a:p>
            <a:endParaRPr lang="en-US" sz="1400" dirty="0"/>
          </a:p>
          <a:p>
            <a:r>
              <a:rPr lang="en-US" sz="1400" dirty="0"/>
              <a:t>A Here I am</a:t>
            </a:r>
          </a:p>
          <a:p>
            <a:r>
              <a:rPr lang="en-US" sz="1400" dirty="0"/>
              <a:t>   Here I am</a:t>
            </a:r>
          </a:p>
          <a:p>
            <a:r>
              <a:rPr lang="en-US" sz="1400" dirty="0"/>
              <a:t>B Will you send me an angel</a:t>
            </a:r>
          </a:p>
          <a:p>
            <a:r>
              <a:rPr lang="en-US" sz="1400" dirty="0"/>
              <a:t>   Here I am</a:t>
            </a:r>
          </a:p>
          <a:p>
            <a:r>
              <a:rPr lang="en-US" sz="1400" dirty="0"/>
              <a:t>C Will you send me an angel</a:t>
            </a:r>
          </a:p>
          <a:p>
            <a:r>
              <a:rPr lang="en-US" sz="1400" dirty="0"/>
              <a:t>    Here I am</a:t>
            </a:r>
          </a:p>
          <a:p>
            <a:r>
              <a:rPr lang="en-US" sz="1400" dirty="0"/>
              <a:t>D  Here I am</a:t>
            </a:r>
          </a:p>
          <a:p>
            <a:r>
              <a:rPr lang="en-US" sz="1400" dirty="0"/>
              <a:t>    Will you send me an angel</a:t>
            </a:r>
          </a:p>
        </p:txBody>
      </p:sp>
      <p:sp>
        <p:nvSpPr>
          <p:cNvPr id="4" name="Slide Number Placeholder 3">
            <a:extLst>
              <a:ext uri="{FF2B5EF4-FFF2-40B4-BE49-F238E27FC236}">
                <a16:creationId xmlns:a16="http://schemas.microsoft.com/office/drawing/2014/main" id="{6491CE0D-A9B3-43EB-96E9-8B4DCAAECA31}"/>
              </a:ext>
            </a:extLst>
          </p:cNvPr>
          <p:cNvSpPr>
            <a:spLocks noGrp="1"/>
          </p:cNvSpPr>
          <p:nvPr>
            <p:ph type="sldNum" sz="quarter" idx="10"/>
          </p:nvPr>
        </p:nvSpPr>
        <p:spPr/>
        <p:txBody>
          <a:bodyPr/>
          <a:lstStyle/>
          <a:p>
            <a:pPr>
              <a:defRPr/>
            </a:pPr>
            <a:fld id="{6DB1FBA9-0009-47E9-8D28-5B0116D2432D}" type="slidenum">
              <a:rPr lang="en-US" altLang="en-US" smtClean="0"/>
              <a:pPr>
                <a:defRPr/>
              </a:pPr>
              <a:t>745</a:t>
            </a:fld>
            <a:endParaRPr lang="en-US" altLang="en-US"/>
          </a:p>
        </p:txBody>
      </p:sp>
    </p:spTree>
    <p:extLst>
      <p:ext uri="{BB962C8B-B14F-4D97-AF65-F5344CB8AC3E}">
        <p14:creationId xmlns:p14="http://schemas.microsoft.com/office/powerpoint/2010/main" val="2126961406"/>
      </p:ext>
    </p:extLst>
  </p:cSld>
  <p:clrMapOvr>
    <a:masterClrMapping/>
  </p:clrMapOvr>
  <p:transition spd="med"/>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B0C9E-7F2B-4C78-B9D9-1F720A6A3435}"/>
              </a:ext>
            </a:extLst>
          </p:cNvPr>
          <p:cNvSpPr>
            <a:spLocks noGrp="1"/>
          </p:cNvSpPr>
          <p:nvPr>
            <p:ph type="title"/>
          </p:nvPr>
        </p:nvSpPr>
        <p:spPr/>
        <p:txBody>
          <a:bodyPr/>
          <a:lstStyle/>
          <a:p>
            <a:r>
              <a:rPr lang="en-US" dirty="0"/>
              <a:t>FINAL EXAM</a:t>
            </a:r>
          </a:p>
        </p:txBody>
      </p:sp>
      <p:sp>
        <p:nvSpPr>
          <p:cNvPr id="3" name="Content Placeholder 2">
            <a:extLst>
              <a:ext uri="{FF2B5EF4-FFF2-40B4-BE49-F238E27FC236}">
                <a16:creationId xmlns:a16="http://schemas.microsoft.com/office/drawing/2014/main" id="{9C83A430-9588-4EB1-ADB1-B06DF8752C97}"/>
              </a:ext>
            </a:extLst>
          </p:cNvPr>
          <p:cNvSpPr>
            <a:spLocks noGrp="1"/>
          </p:cNvSpPr>
          <p:nvPr>
            <p:ph idx="1"/>
          </p:nvPr>
        </p:nvSpPr>
        <p:spPr/>
        <p:txBody>
          <a:bodyPr/>
          <a:lstStyle/>
          <a:p>
            <a:r>
              <a:rPr lang="en-US" b="1" dirty="0"/>
              <a:t>Q36 - What is the output of the following?</a:t>
            </a:r>
          </a:p>
          <a:p>
            <a:endParaRPr lang="en-US" dirty="0"/>
          </a:p>
          <a:p>
            <a:r>
              <a:rPr lang="en-US" b="1" i="1" dirty="0">
                <a:solidFill>
                  <a:srgbClr val="C00000"/>
                </a:solidFill>
              </a:rPr>
              <a:t>for i in range(20):</a:t>
            </a:r>
          </a:p>
          <a:p>
            <a:r>
              <a:rPr lang="en-US" b="1" i="1" dirty="0">
                <a:solidFill>
                  <a:srgbClr val="C00000"/>
                </a:solidFill>
              </a:rPr>
              <a:t>    if i == 5:</a:t>
            </a:r>
          </a:p>
          <a:p>
            <a:r>
              <a:rPr lang="en-US" b="1" i="1" dirty="0">
                <a:solidFill>
                  <a:srgbClr val="C00000"/>
                </a:solidFill>
              </a:rPr>
              <a:t>        break</a:t>
            </a:r>
          </a:p>
          <a:p>
            <a:r>
              <a:rPr lang="en-US" b="1" i="1" dirty="0">
                <a:solidFill>
                  <a:srgbClr val="C00000"/>
                </a:solidFill>
              </a:rPr>
              <a:t>    else:</a:t>
            </a:r>
          </a:p>
          <a:p>
            <a:r>
              <a:rPr lang="en-US" b="1" i="1" dirty="0">
                <a:solidFill>
                  <a:srgbClr val="C00000"/>
                </a:solidFill>
              </a:rPr>
              <a:t>        print(i)</a:t>
            </a:r>
          </a:p>
          <a:p>
            <a:r>
              <a:rPr lang="en-US" b="1" i="1" dirty="0">
                <a:solidFill>
                  <a:srgbClr val="C00000"/>
                </a:solidFill>
              </a:rPr>
              <a:t>else:</a:t>
            </a:r>
          </a:p>
          <a:p>
            <a:r>
              <a:rPr lang="en-US" b="1" i="1" dirty="0">
                <a:solidFill>
                  <a:srgbClr val="C00000"/>
                </a:solidFill>
              </a:rPr>
              <a:t>    print(“Hello")</a:t>
            </a:r>
          </a:p>
          <a:p>
            <a:endParaRPr lang="en-US" dirty="0"/>
          </a:p>
          <a:p>
            <a:r>
              <a:rPr lang="en-US" dirty="0"/>
              <a:t>A 0 1 2 3 4 Hello</a:t>
            </a:r>
          </a:p>
          <a:p>
            <a:r>
              <a:rPr lang="en-US" dirty="0"/>
              <a:t>B 0 1 2 3 4 5 Hello</a:t>
            </a:r>
          </a:p>
          <a:p>
            <a:r>
              <a:rPr lang="en-US" dirty="0"/>
              <a:t>C 1 2 3 4 5</a:t>
            </a:r>
          </a:p>
          <a:p>
            <a:r>
              <a:rPr lang="en-US" dirty="0"/>
              <a:t>D 0 1 2 3 4 </a:t>
            </a:r>
          </a:p>
        </p:txBody>
      </p:sp>
      <p:sp>
        <p:nvSpPr>
          <p:cNvPr id="4" name="Slide Number Placeholder 3">
            <a:extLst>
              <a:ext uri="{FF2B5EF4-FFF2-40B4-BE49-F238E27FC236}">
                <a16:creationId xmlns:a16="http://schemas.microsoft.com/office/drawing/2014/main" id="{5E95D658-65D7-4186-8C04-06604A4DB74C}"/>
              </a:ext>
            </a:extLst>
          </p:cNvPr>
          <p:cNvSpPr>
            <a:spLocks noGrp="1"/>
          </p:cNvSpPr>
          <p:nvPr>
            <p:ph type="sldNum" sz="quarter" idx="10"/>
          </p:nvPr>
        </p:nvSpPr>
        <p:spPr/>
        <p:txBody>
          <a:bodyPr/>
          <a:lstStyle/>
          <a:p>
            <a:pPr>
              <a:defRPr/>
            </a:pPr>
            <a:fld id="{6DB1FBA9-0009-47E9-8D28-5B0116D2432D}" type="slidenum">
              <a:rPr lang="en-US" altLang="en-US" smtClean="0"/>
              <a:pPr>
                <a:defRPr/>
              </a:pPr>
              <a:t>746</a:t>
            </a:fld>
            <a:endParaRPr lang="en-US" altLang="en-US"/>
          </a:p>
        </p:txBody>
      </p:sp>
    </p:spTree>
    <p:extLst>
      <p:ext uri="{BB962C8B-B14F-4D97-AF65-F5344CB8AC3E}">
        <p14:creationId xmlns:p14="http://schemas.microsoft.com/office/powerpoint/2010/main" val="3875716209"/>
      </p:ext>
    </p:extLst>
  </p:cSld>
  <p:clrMapOvr>
    <a:masterClrMapping/>
  </p:clrMapOvr>
  <p:transition spd="med"/>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1896F-E5EE-4F7F-BCAE-32E70A456979}"/>
              </a:ext>
            </a:extLst>
          </p:cNvPr>
          <p:cNvSpPr>
            <a:spLocks noGrp="1"/>
          </p:cNvSpPr>
          <p:nvPr>
            <p:ph type="title"/>
          </p:nvPr>
        </p:nvSpPr>
        <p:spPr/>
        <p:txBody>
          <a:bodyPr/>
          <a:lstStyle/>
          <a:p>
            <a:r>
              <a:rPr lang="en-US" dirty="0"/>
              <a:t>FINAL EXAM</a:t>
            </a:r>
          </a:p>
        </p:txBody>
      </p:sp>
      <p:sp>
        <p:nvSpPr>
          <p:cNvPr id="3" name="Content Placeholder 2">
            <a:extLst>
              <a:ext uri="{FF2B5EF4-FFF2-40B4-BE49-F238E27FC236}">
                <a16:creationId xmlns:a16="http://schemas.microsoft.com/office/drawing/2014/main" id="{02EB67C1-A908-4B71-815C-A7E3D0607084}"/>
              </a:ext>
            </a:extLst>
          </p:cNvPr>
          <p:cNvSpPr>
            <a:spLocks noGrp="1"/>
          </p:cNvSpPr>
          <p:nvPr>
            <p:ph idx="1"/>
          </p:nvPr>
        </p:nvSpPr>
        <p:spPr/>
        <p:txBody>
          <a:bodyPr/>
          <a:lstStyle/>
          <a:p>
            <a:r>
              <a:rPr lang="en-US" b="1" dirty="0"/>
              <a:t>Q37 - What is the output of the following?</a:t>
            </a:r>
          </a:p>
          <a:p>
            <a:endParaRPr lang="en-US" dirty="0"/>
          </a:p>
          <a:p>
            <a:r>
              <a:rPr lang="en-US" b="1" i="1" dirty="0">
                <a:solidFill>
                  <a:srgbClr val="C00000"/>
                </a:solidFill>
              </a:rPr>
              <a:t>x = (i for i in range(4))</a:t>
            </a:r>
          </a:p>
          <a:p>
            <a:r>
              <a:rPr lang="en-US" b="1" i="1" dirty="0">
                <a:solidFill>
                  <a:srgbClr val="C00000"/>
                </a:solidFill>
              </a:rPr>
              <a:t>for i in x:</a:t>
            </a:r>
          </a:p>
          <a:p>
            <a:r>
              <a:rPr lang="en-US" b="1" i="1" dirty="0">
                <a:solidFill>
                  <a:srgbClr val="C00000"/>
                </a:solidFill>
              </a:rPr>
              <a:t>    print(i)</a:t>
            </a:r>
          </a:p>
          <a:p>
            <a:endParaRPr lang="en-US" dirty="0"/>
          </a:p>
          <a:p>
            <a:r>
              <a:rPr lang="en-US" dirty="0"/>
              <a:t>A 0 1 2 3</a:t>
            </a:r>
          </a:p>
          <a:p>
            <a:r>
              <a:rPr lang="en-US" dirty="0"/>
              <a:t>B error</a:t>
            </a:r>
          </a:p>
          <a:p>
            <a:r>
              <a:rPr lang="en-US" dirty="0"/>
              <a:t>C 0 1 2 3 0 1 2 3</a:t>
            </a:r>
          </a:p>
          <a:p>
            <a:r>
              <a:rPr lang="en-US" dirty="0"/>
              <a:t>D None of the above</a:t>
            </a:r>
          </a:p>
        </p:txBody>
      </p:sp>
      <p:sp>
        <p:nvSpPr>
          <p:cNvPr id="4" name="Slide Number Placeholder 3">
            <a:extLst>
              <a:ext uri="{FF2B5EF4-FFF2-40B4-BE49-F238E27FC236}">
                <a16:creationId xmlns:a16="http://schemas.microsoft.com/office/drawing/2014/main" id="{54F139B9-EFA8-4A6B-A71D-98BE8190F1FE}"/>
              </a:ext>
            </a:extLst>
          </p:cNvPr>
          <p:cNvSpPr>
            <a:spLocks noGrp="1"/>
          </p:cNvSpPr>
          <p:nvPr>
            <p:ph type="sldNum" sz="quarter" idx="10"/>
          </p:nvPr>
        </p:nvSpPr>
        <p:spPr/>
        <p:txBody>
          <a:bodyPr/>
          <a:lstStyle/>
          <a:p>
            <a:pPr>
              <a:defRPr/>
            </a:pPr>
            <a:fld id="{6DB1FBA9-0009-47E9-8D28-5B0116D2432D}" type="slidenum">
              <a:rPr lang="en-US" altLang="en-US" smtClean="0"/>
              <a:pPr>
                <a:defRPr/>
              </a:pPr>
              <a:t>747</a:t>
            </a:fld>
            <a:endParaRPr lang="en-US" altLang="en-US"/>
          </a:p>
        </p:txBody>
      </p:sp>
    </p:spTree>
    <p:extLst>
      <p:ext uri="{BB962C8B-B14F-4D97-AF65-F5344CB8AC3E}">
        <p14:creationId xmlns:p14="http://schemas.microsoft.com/office/powerpoint/2010/main" val="2704883128"/>
      </p:ext>
    </p:extLst>
  </p:cSld>
  <p:clrMapOvr>
    <a:masterClrMapping/>
  </p:clrMapOvr>
  <p:transition spd="med"/>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67BFF-8DB1-41A5-BCDC-7543031D352C}"/>
              </a:ext>
            </a:extLst>
          </p:cNvPr>
          <p:cNvSpPr>
            <a:spLocks noGrp="1"/>
          </p:cNvSpPr>
          <p:nvPr>
            <p:ph type="title"/>
          </p:nvPr>
        </p:nvSpPr>
        <p:spPr/>
        <p:txBody>
          <a:bodyPr/>
          <a:lstStyle/>
          <a:p>
            <a:r>
              <a:rPr lang="en-US" dirty="0"/>
              <a:t>FINAL EXAM</a:t>
            </a:r>
          </a:p>
        </p:txBody>
      </p:sp>
      <p:sp>
        <p:nvSpPr>
          <p:cNvPr id="3" name="Content Placeholder 2">
            <a:extLst>
              <a:ext uri="{FF2B5EF4-FFF2-40B4-BE49-F238E27FC236}">
                <a16:creationId xmlns:a16="http://schemas.microsoft.com/office/drawing/2014/main" id="{A18BE7E9-D496-45C9-849C-BB36DAC6FEF6}"/>
              </a:ext>
            </a:extLst>
          </p:cNvPr>
          <p:cNvSpPr>
            <a:spLocks noGrp="1"/>
          </p:cNvSpPr>
          <p:nvPr>
            <p:ph idx="1"/>
          </p:nvPr>
        </p:nvSpPr>
        <p:spPr/>
        <p:txBody>
          <a:bodyPr/>
          <a:lstStyle/>
          <a:p>
            <a:r>
              <a:rPr lang="en-US" b="1" dirty="0"/>
              <a:t>Q38 - Is the following piece of code valid?</a:t>
            </a:r>
          </a:p>
          <a:p>
            <a:endParaRPr lang="en-US" dirty="0"/>
          </a:p>
          <a:p>
            <a:r>
              <a:rPr lang="en-US" b="1" i="1" dirty="0" err="1">
                <a:solidFill>
                  <a:srgbClr val="C00000"/>
                </a:solidFill>
              </a:rPr>
              <a:t>myset</a:t>
            </a:r>
            <a:r>
              <a:rPr lang="en-US" b="1" i="1" dirty="0">
                <a:solidFill>
                  <a:srgbClr val="C00000"/>
                </a:solidFill>
              </a:rPr>
              <a:t>=frozenset([5,6,7])</a:t>
            </a:r>
          </a:p>
          <a:p>
            <a:r>
              <a:rPr lang="en-US" b="1" i="1" dirty="0" err="1">
                <a:solidFill>
                  <a:srgbClr val="C00000"/>
                </a:solidFill>
              </a:rPr>
              <a:t>myset</a:t>
            </a:r>
            <a:endParaRPr lang="en-US" b="1" i="1" dirty="0">
              <a:solidFill>
                <a:srgbClr val="C00000"/>
              </a:solidFill>
            </a:endParaRPr>
          </a:p>
          <a:p>
            <a:r>
              <a:rPr lang="en-US" b="1" i="1" dirty="0" err="1">
                <a:solidFill>
                  <a:srgbClr val="C00000"/>
                </a:solidFill>
              </a:rPr>
              <a:t>myset.add</a:t>
            </a:r>
            <a:r>
              <a:rPr lang="en-US" b="1" i="1" dirty="0">
                <a:solidFill>
                  <a:srgbClr val="C00000"/>
                </a:solidFill>
              </a:rPr>
              <a:t>(5)</a:t>
            </a:r>
          </a:p>
          <a:p>
            <a:endParaRPr lang="en-US" dirty="0"/>
          </a:p>
          <a:p>
            <a:r>
              <a:rPr lang="en-US" dirty="0"/>
              <a:t>A Yes, now </a:t>
            </a:r>
            <a:r>
              <a:rPr lang="en-US" dirty="0" err="1"/>
              <a:t>myset</a:t>
            </a:r>
            <a:r>
              <a:rPr lang="en-US" dirty="0"/>
              <a:t> is {5,5,6,7}</a:t>
            </a:r>
          </a:p>
          <a:p>
            <a:r>
              <a:rPr lang="en-US" dirty="0"/>
              <a:t>B No, frozen set is immutable</a:t>
            </a:r>
          </a:p>
          <a:p>
            <a:r>
              <a:rPr lang="en-US" dirty="0"/>
              <a:t>C No, invalid syntax for add method</a:t>
            </a:r>
          </a:p>
          <a:p>
            <a:r>
              <a:rPr lang="en-US" dirty="0"/>
              <a:t>D Yes, now </a:t>
            </a:r>
            <a:r>
              <a:rPr lang="en-US" dirty="0" err="1"/>
              <a:t>myset</a:t>
            </a:r>
            <a:r>
              <a:rPr lang="en-US" dirty="0"/>
              <a:t> is {5,6,7}</a:t>
            </a:r>
          </a:p>
          <a:p>
            <a:r>
              <a:rPr lang="en-US" dirty="0"/>
              <a:t>E None of the above</a:t>
            </a:r>
          </a:p>
        </p:txBody>
      </p:sp>
      <p:sp>
        <p:nvSpPr>
          <p:cNvPr id="4" name="Slide Number Placeholder 3">
            <a:extLst>
              <a:ext uri="{FF2B5EF4-FFF2-40B4-BE49-F238E27FC236}">
                <a16:creationId xmlns:a16="http://schemas.microsoft.com/office/drawing/2014/main" id="{CB68B069-B0EC-4340-9515-A8DC2B1A8A13}"/>
              </a:ext>
            </a:extLst>
          </p:cNvPr>
          <p:cNvSpPr>
            <a:spLocks noGrp="1"/>
          </p:cNvSpPr>
          <p:nvPr>
            <p:ph type="sldNum" sz="quarter" idx="10"/>
          </p:nvPr>
        </p:nvSpPr>
        <p:spPr/>
        <p:txBody>
          <a:bodyPr/>
          <a:lstStyle/>
          <a:p>
            <a:pPr>
              <a:defRPr/>
            </a:pPr>
            <a:fld id="{6DB1FBA9-0009-47E9-8D28-5B0116D2432D}" type="slidenum">
              <a:rPr lang="en-US" altLang="en-US" smtClean="0"/>
              <a:pPr>
                <a:defRPr/>
              </a:pPr>
              <a:t>748</a:t>
            </a:fld>
            <a:endParaRPr lang="en-US" altLang="en-US"/>
          </a:p>
        </p:txBody>
      </p:sp>
    </p:spTree>
    <p:extLst>
      <p:ext uri="{BB962C8B-B14F-4D97-AF65-F5344CB8AC3E}">
        <p14:creationId xmlns:p14="http://schemas.microsoft.com/office/powerpoint/2010/main" val="1377652215"/>
      </p:ext>
    </p:extLst>
  </p:cSld>
  <p:clrMapOvr>
    <a:masterClrMapping/>
  </p:clrMapOvr>
  <p:transition spd="med"/>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4F266-A7F4-4E8A-A8FC-37AB7B2DC2DB}"/>
              </a:ext>
            </a:extLst>
          </p:cNvPr>
          <p:cNvSpPr>
            <a:spLocks noGrp="1"/>
          </p:cNvSpPr>
          <p:nvPr>
            <p:ph type="title"/>
          </p:nvPr>
        </p:nvSpPr>
        <p:spPr/>
        <p:txBody>
          <a:bodyPr/>
          <a:lstStyle/>
          <a:p>
            <a:r>
              <a:rPr lang="en-US" dirty="0"/>
              <a:t>FINAL EXAM</a:t>
            </a:r>
          </a:p>
        </p:txBody>
      </p:sp>
      <p:sp>
        <p:nvSpPr>
          <p:cNvPr id="3" name="Content Placeholder 2">
            <a:extLst>
              <a:ext uri="{FF2B5EF4-FFF2-40B4-BE49-F238E27FC236}">
                <a16:creationId xmlns:a16="http://schemas.microsoft.com/office/drawing/2014/main" id="{293640F5-6680-44F1-B0A0-6A0E7C6A5341}"/>
              </a:ext>
            </a:extLst>
          </p:cNvPr>
          <p:cNvSpPr>
            <a:spLocks noGrp="1"/>
          </p:cNvSpPr>
          <p:nvPr>
            <p:ph idx="1"/>
          </p:nvPr>
        </p:nvSpPr>
        <p:spPr/>
        <p:txBody>
          <a:bodyPr/>
          <a:lstStyle/>
          <a:p>
            <a:r>
              <a:rPr lang="en-US" b="1" dirty="0"/>
              <a:t>Q39 -  Read the information given below carefully and select a list comprehension such that the output is: [‘e’, ‘o’]?</a:t>
            </a:r>
          </a:p>
          <a:p>
            <a:endParaRPr lang="en-US" dirty="0"/>
          </a:p>
          <a:p>
            <a:r>
              <a:rPr lang="en-US" b="1" i="1" dirty="0">
                <a:solidFill>
                  <a:srgbClr val="C00000"/>
                </a:solidFill>
              </a:rPr>
              <a:t>w="hello"</a:t>
            </a:r>
          </a:p>
          <a:p>
            <a:r>
              <a:rPr lang="en-US" b="1" i="1" dirty="0">
                <a:solidFill>
                  <a:srgbClr val="C00000"/>
                </a:solidFill>
              </a:rPr>
              <a:t>v=('a', 'e', '</a:t>
            </a:r>
            <a:r>
              <a:rPr lang="en-US" b="1" i="1" dirty="0" err="1">
                <a:solidFill>
                  <a:srgbClr val="C00000"/>
                </a:solidFill>
              </a:rPr>
              <a:t>i</a:t>
            </a:r>
            <a:r>
              <a:rPr lang="en-US" b="1" i="1" dirty="0">
                <a:solidFill>
                  <a:srgbClr val="C00000"/>
                </a:solidFill>
              </a:rPr>
              <a:t>', 'o', 'u’)</a:t>
            </a:r>
          </a:p>
          <a:p>
            <a:endParaRPr lang="en-US" dirty="0"/>
          </a:p>
          <a:p>
            <a:r>
              <a:rPr lang="en-US" dirty="0"/>
              <a:t>A [x for w in v if x in v]</a:t>
            </a:r>
          </a:p>
          <a:p>
            <a:r>
              <a:rPr lang="en-US" dirty="0"/>
              <a:t>B [x for x in w if x in v]</a:t>
            </a:r>
          </a:p>
          <a:p>
            <a:r>
              <a:rPr lang="en-US" dirty="0"/>
              <a:t>C [x for x in v if w in v]</a:t>
            </a:r>
          </a:p>
          <a:p>
            <a:r>
              <a:rPr lang="en-US" dirty="0"/>
              <a:t>D [x for v in w for x in w]</a:t>
            </a:r>
          </a:p>
          <a:p>
            <a:r>
              <a:rPr lang="en-US" dirty="0"/>
              <a:t>E None of the above</a:t>
            </a:r>
          </a:p>
        </p:txBody>
      </p:sp>
      <p:sp>
        <p:nvSpPr>
          <p:cNvPr id="4" name="Slide Number Placeholder 3">
            <a:extLst>
              <a:ext uri="{FF2B5EF4-FFF2-40B4-BE49-F238E27FC236}">
                <a16:creationId xmlns:a16="http://schemas.microsoft.com/office/drawing/2014/main" id="{C6C5887B-6B0C-4B17-AC49-4D16B65049B5}"/>
              </a:ext>
            </a:extLst>
          </p:cNvPr>
          <p:cNvSpPr>
            <a:spLocks noGrp="1"/>
          </p:cNvSpPr>
          <p:nvPr>
            <p:ph type="sldNum" sz="quarter" idx="10"/>
          </p:nvPr>
        </p:nvSpPr>
        <p:spPr/>
        <p:txBody>
          <a:bodyPr/>
          <a:lstStyle/>
          <a:p>
            <a:pPr>
              <a:defRPr/>
            </a:pPr>
            <a:fld id="{6DB1FBA9-0009-47E9-8D28-5B0116D2432D}" type="slidenum">
              <a:rPr lang="en-US" altLang="en-US" smtClean="0"/>
              <a:pPr>
                <a:defRPr/>
              </a:pPr>
              <a:t>749</a:t>
            </a:fld>
            <a:endParaRPr lang="en-US" altLang="en-US"/>
          </a:p>
        </p:txBody>
      </p:sp>
    </p:spTree>
    <p:extLst>
      <p:ext uri="{BB962C8B-B14F-4D97-AF65-F5344CB8AC3E}">
        <p14:creationId xmlns:p14="http://schemas.microsoft.com/office/powerpoint/2010/main" val="2895430215"/>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77BCE-255B-424D-84AD-8D0D98A1A212}"/>
              </a:ext>
            </a:extLst>
          </p:cNvPr>
          <p:cNvSpPr>
            <a:spLocks noGrp="1"/>
          </p:cNvSpPr>
          <p:nvPr>
            <p:ph type="title"/>
          </p:nvPr>
        </p:nvSpPr>
        <p:spPr/>
        <p:txBody>
          <a:bodyPr/>
          <a:lstStyle/>
          <a:p>
            <a:r>
              <a:rPr lang="en-CA" dirty="0"/>
              <a:t>Strings(cont)</a:t>
            </a:r>
          </a:p>
        </p:txBody>
      </p:sp>
      <p:sp>
        <p:nvSpPr>
          <p:cNvPr id="3" name="Content Placeholder 2">
            <a:extLst>
              <a:ext uri="{FF2B5EF4-FFF2-40B4-BE49-F238E27FC236}">
                <a16:creationId xmlns:a16="http://schemas.microsoft.com/office/drawing/2014/main" id="{F4B135FF-3756-48DE-B3B7-E6D077734E82}"/>
              </a:ext>
            </a:extLst>
          </p:cNvPr>
          <p:cNvSpPr>
            <a:spLocks noGrp="1"/>
          </p:cNvSpPr>
          <p:nvPr>
            <p:ph idx="1"/>
          </p:nvPr>
        </p:nvSpPr>
        <p:spPr/>
        <p:txBody>
          <a:bodyPr/>
          <a:lstStyle/>
          <a:p>
            <a:r>
              <a:rPr lang="en-US" dirty="0"/>
              <a:t>I have only scratched the surface of the text-processing capabilities of Python</a:t>
            </a:r>
          </a:p>
          <a:p>
            <a:r>
              <a:rPr lang="en-US" dirty="0"/>
              <a:t>There is much more you can do with strings</a:t>
            </a:r>
          </a:p>
          <a:p>
            <a:r>
              <a:rPr lang="en-US" b="1" dirty="0">
                <a:solidFill>
                  <a:srgbClr val="C00000"/>
                </a:solidFill>
              </a:rPr>
              <a:t>Class Question:</a:t>
            </a:r>
          </a:p>
          <a:p>
            <a:r>
              <a:rPr lang="en-US" dirty="0">
                <a:solidFill>
                  <a:srgbClr val="C00000"/>
                </a:solidFill>
              </a:rPr>
              <a:t>What would s[1:3] return?</a:t>
            </a:r>
          </a:p>
          <a:p>
            <a:r>
              <a:rPr lang="en-US" dirty="0"/>
              <a:t>Type s[1:3] into the console</a:t>
            </a:r>
          </a:p>
          <a:p>
            <a:r>
              <a:rPr lang="en-US" dirty="0">
                <a:solidFill>
                  <a:srgbClr val="C00000"/>
                </a:solidFill>
                <a:highlight>
                  <a:srgbClr val="FFFF00"/>
                </a:highlight>
              </a:rPr>
              <a:t>This returns string ‘el’   : you get the starting index, everything in between but not the end index, in this case 3</a:t>
            </a:r>
          </a:p>
          <a:p>
            <a:r>
              <a:rPr lang="en-US" dirty="0"/>
              <a:t>If you want to remove leading and trailing spaces in a string, use the </a:t>
            </a:r>
            <a:r>
              <a:rPr lang="en-US" b="1" dirty="0">
                <a:solidFill>
                  <a:srgbClr val="C00000"/>
                </a:solidFill>
              </a:rPr>
              <a:t>strip method</a:t>
            </a:r>
          </a:p>
          <a:p>
            <a:r>
              <a:rPr lang="en-US" dirty="0">
                <a:solidFill>
                  <a:srgbClr val="C00000"/>
                </a:solidFill>
              </a:rPr>
              <a:t>s = “     hello   “</a:t>
            </a:r>
          </a:p>
          <a:p>
            <a:r>
              <a:rPr lang="en-US" dirty="0" err="1">
                <a:solidFill>
                  <a:srgbClr val="C00000"/>
                </a:solidFill>
              </a:rPr>
              <a:t>s.strip</a:t>
            </a:r>
            <a:r>
              <a:rPr lang="en-US" dirty="0">
                <a:solidFill>
                  <a:srgbClr val="C00000"/>
                </a:solidFill>
              </a:rPr>
              <a:t>() return “hello”</a:t>
            </a:r>
            <a:r>
              <a:rPr lang="en-US" dirty="0"/>
              <a:t> </a:t>
            </a:r>
          </a:p>
          <a:p>
            <a:r>
              <a:rPr lang="en-US" b="1" dirty="0">
                <a:solidFill>
                  <a:srgbClr val="C00000"/>
                </a:solidFill>
              </a:rPr>
              <a:t>Class Question:</a:t>
            </a:r>
          </a:p>
          <a:p>
            <a:r>
              <a:rPr lang="en-US" dirty="0"/>
              <a:t>What would s[2:2] return? Why do you get this result?</a:t>
            </a:r>
          </a:p>
          <a:p>
            <a:r>
              <a:rPr lang="en-US" dirty="0">
                <a:solidFill>
                  <a:srgbClr val="C00000"/>
                </a:solidFill>
              </a:rPr>
              <a:t>Now let's move to other Python string functions</a:t>
            </a:r>
          </a:p>
          <a:p>
            <a:endParaRPr lang="en-CA" dirty="0"/>
          </a:p>
        </p:txBody>
      </p:sp>
      <p:sp>
        <p:nvSpPr>
          <p:cNvPr id="4" name="Slide Number Placeholder 3">
            <a:extLst>
              <a:ext uri="{FF2B5EF4-FFF2-40B4-BE49-F238E27FC236}">
                <a16:creationId xmlns:a16="http://schemas.microsoft.com/office/drawing/2014/main" id="{F004D567-8E7D-4837-A65C-97FE11BF6A08}"/>
              </a:ext>
            </a:extLst>
          </p:cNvPr>
          <p:cNvSpPr>
            <a:spLocks noGrp="1"/>
          </p:cNvSpPr>
          <p:nvPr>
            <p:ph type="sldNum" sz="quarter" idx="10"/>
          </p:nvPr>
        </p:nvSpPr>
        <p:spPr/>
        <p:txBody>
          <a:bodyPr/>
          <a:lstStyle/>
          <a:p>
            <a:pPr>
              <a:defRPr/>
            </a:pPr>
            <a:fld id="{6DB1FBA9-0009-47E9-8D28-5B0116D2432D}" type="slidenum">
              <a:rPr lang="en-US" altLang="en-US" smtClean="0"/>
              <a:pPr>
                <a:defRPr/>
              </a:pPr>
              <a:t>75</a:t>
            </a:fld>
            <a:endParaRPr lang="en-US" altLang="en-US"/>
          </a:p>
        </p:txBody>
      </p:sp>
    </p:spTree>
    <p:extLst>
      <p:ext uri="{BB962C8B-B14F-4D97-AF65-F5344CB8AC3E}">
        <p14:creationId xmlns:p14="http://schemas.microsoft.com/office/powerpoint/2010/main" val="2700835732"/>
      </p:ext>
    </p:extLst>
  </p:cSld>
  <p:clrMapOvr>
    <a:masterClrMapping/>
  </p:clrMapOvr>
  <p:transition spd="med"/>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68A11-D557-4E75-A23C-4710FE4A7793}"/>
              </a:ext>
            </a:extLst>
          </p:cNvPr>
          <p:cNvSpPr>
            <a:spLocks noGrp="1"/>
          </p:cNvSpPr>
          <p:nvPr>
            <p:ph type="title"/>
          </p:nvPr>
        </p:nvSpPr>
        <p:spPr/>
        <p:txBody>
          <a:bodyPr/>
          <a:lstStyle/>
          <a:p>
            <a:r>
              <a:rPr lang="en-US" dirty="0"/>
              <a:t>FINAL EXAM</a:t>
            </a:r>
          </a:p>
        </p:txBody>
      </p:sp>
      <p:sp>
        <p:nvSpPr>
          <p:cNvPr id="3" name="Content Placeholder 2">
            <a:extLst>
              <a:ext uri="{FF2B5EF4-FFF2-40B4-BE49-F238E27FC236}">
                <a16:creationId xmlns:a16="http://schemas.microsoft.com/office/drawing/2014/main" id="{EFF47796-7190-4CB2-9DFC-DF114DE5AC17}"/>
              </a:ext>
            </a:extLst>
          </p:cNvPr>
          <p:cNvSpPr>
            <a:spLocks noGrp="1"/>
          </p:cNvSpPr>
          <p:nvPr>
            <p:ph idx="1"/>
          </p:nvPr>
        </p:nvSpPr>
        <p:spPr/>
        <p:txBody>
          <a:bodyPr/>
          <a:lstStyle/>
          <a:p>
            <a:r>
              <a:rPr lang="en-US" b="1" dirty="0"/>
              <a:t>Q40 - Select a list comprehension for producing a list of numbers greater than or equal to  1 and less than 2000 that are divisible by 3</a:t>
            </a:r>
          </a:p>
          <a:p>
            <a:endParaRPr lang="en-US" dirty="0"/>
          </a:p>
          <a:p>
            <a:r>
              <a:rPr lang="en-US" dirty="0"/>
              <a:t>A  [x for x in range(2000) if x%3==0]</a:t>
            </a:r>
          </a:p>
          <a:p>
            <a:r>
              <a:rPr lang="en-US" dirty="0"/>
              <a:t>B  [x for x in range(2001) if x%3==0]</a:t>
            </a:r>
          </a:p>
          <a:p>
            <a:r>
              <a:rPr lang="en-US" dirty="0"/>
              <a:t>C  [x%3 for x in range(1, 2000)]</a:t>
            </a:r>
          </a:p>
          <a:p>
            <a:r>
              <a:rPr lang="en-US" dirty="0"/>
              <a:t>D  [x%3==0 for x in range(1, 2000)]</a:t>
            </a:r>
          </a:p>
          <a:p>
            <a:r>
              <a:rPr lang="en-US" dirty="0"/>
              <a:t>E  None of the above</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0BDB9DB1-5A66-43C7-B3D3-F1AA47327501}"/>
              </a:ext>
            </a:extLst>
          </p:cNvPr>
          <p:cNvSpPr>
            <a:spLocks noGrp="1"/>
          </p:cNvSpPr>
          <p:nvPr>
            <p:ph type="sldNum" sz="quarter" idx="10"/>
          </p:nvPr>
        </p:nvSpPr>
        <p:spPr/>
        <p:txBody>
          <a:bodyPr/>
          <a:lstStyle/>
          <a:p>
            <a:pPr>
              <a:defRPr/>
            </a:pPr>
            <a:fld id="{6DB1FBA9-0009-47E9-8D28-5B0116D2432D}" type="slidenum">
              <a:rPr lang="en-US" altLang="en-US" smtClean="0"/>
              <a:pPr>
                <a:defRPr/>
              </a:pPr>
              <a:t>750</a:t>
            </a:fld>
            <a:endParaRPr lang="en-US" altLang="en-US"/>
          </a:p>
        </p:txBody>
      </p:sp>
    </p:spTree>
    <p:extLst>
      <p:ext uri="{BB962C8B-B14F-4D97-AF65-F5344CB8AC3E}">
        <p14:creationId xmlns:p14="http://schemas.microsoft.com/office/powerpoint/2010/main" val="2107237486"/>
      </p:ext>
    </p:extLst>
  </p:cSld>
  <p:clrMapOvr>
    <a:masterClrMapping/>
  </p:clrMapOvr>
  <p:transition spd="med"/>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03579-4338-4D66-AB85-88F3815F5045}"/>
              </a:ext>
            </a:extLst>
          </p:cNvPr>
          <p:cNvSpPr>
            <a:spLocks noGrp="1"/>
          </p:cNvSpPr>
          <p:nvPr>
            <p:ph type="title"/>
          </p:nvPr>
        </p:nvSpPr>
        <p:spPr/>
        <p:txBody>
          <a:bodyPr/>
          <a:lstStyle/>
          <a:p>
            <a:r>
              <a:rPr lang="en-US" dirty="0"/>
              <a:t>FINAL EXAM</a:t>
            </a:r>
          </a:p>
        </p:txBody>
      </p:sp>
      <p:sp>
        <p:nvSpPr>
          <p:cNvPr id="3" name="Content Placeholder 2">
            <a:extLst>
              <a:ext uri="{FF2B5EF4-FFF2-40B4-BE49-F238E27FC236}">
                <a16:creationId xmlns:a16="http://schemas.microsoft.com/office/drawing/2014/main" id="{17DCE5EB-7594-42FB-9356-5A123724B250}"/>
              </a:ext>
            </a:extLst>
          </p:cNvPr>
          <p:cNvSpPr>
            <a:spLocks noGrp="1"/>
          </p:cNvSpPr>
          <p:nvPr>
            <p:ph idx="1"/>
          </p:nvPr>
        </p:nvSpPr>
        <p:spPr/>
        <p:txBody>
          <a:bodyPr/>
          <a:lstStyle/>
          <a:p>
            <a:r>
              <a:rPr lang="en-US" b="1" dirty="0"/>
              <a:t>Q41 - What is the output of the following code?</a:t>
            </a:r>
          </a:p>
          <a:p>
            <a:r>
              <a:rPr lang="en-US" b="1" i="1" dirty="0">
                <a:solidFill>
                  <a:srgbClr val="C00000"/>
                </a:solidFill>
              </a:rPr>
              <a:t>def foo():</a:t>
            </a:r>
          </a:p>
          <a:p>
            <a:r>
              <a:rPr lang="en-US" b="1" i="1" dirty="0">
                <a:solidFill>
                  <a:srgbClr val="C00000"/>
                </a:solidFill>
              </a:rPr>
              <a:t>    try:</a:t>
            </a:r>
          </a:p>
          <a:p>
            <a:r>
              <a:rPr lang="en-US" b="1" i="1" dirty="0">
                <a:solidFill>
                  <a:srgbClr val="C00000"/>
                </a:solidFill>
              </a:rPr>
              <a:t>        print(2)</a:t>
            </a:r>
          </a:p>
          <a:p>
            <a:r>
              <a:rPr lang="en-US" b="1" i="1" dirty="0">
                <a:solidFill>
                  <a:srgbClr val="C00000"/>
                </a:solidFill>
              </a:rPr>
              <a:t>    finally:</a:t>
            </a:r>
          </a:p>
          <a:p>
            <a:r>
              <a:rPr lang="en-US" b="1" i="1" dirty="0">
                <a:solidFill>
                  <a:srgbClr val="C00000"/>
                </a:solidFill>
              </a:rPr>
              <a:t>        print(3)</a:t>
            </a:r>
          </a:p>
          <a:p>
            <a:r>
              <a:rPr lang="en-US" b="1" i="1" dirty="0">
                <a:solidFill>
                  <a:srgbClr val="C00000"/>
                </a:solidFill>
              </a:rPr>
              <a:t>foo()</a:t>
            </a:r>
          </a:p>
          <a:p>
            <a:endParaRPr lang="en-US" dirty="0"/>
          </a:p>
          <a:p>
            <a:r>
              <a:rPr lang="en-US" dirty="0"/>
              <a:t>A 2 </a:t>
            </a:r>
          </a:p>
          <a:p>
            <a:r>
              <a:rPr lang="en-US" dirty="0"/>
              <a:t>B 2</a:t>
            </a:r>
          </a:p>
          <a:p>
            <a:r>
              <a:rPr lang="en-US" dirty="0"/>
              <a:t>   3</a:t>
            </a:r>
          </a:p>
          <a:p>
            <a:r>
              <a:rPr lang="en-US" dirty="0"/>
              <a:t>C 3 </a:t>
            </a:r>
          </a:p>
          <a:p>
            <a:r>
              <a:rPr lang="en-US" dirty="0"/>
              <a:t>   2</a:t>
            </a:r>
          </a:p>
          <a:p>
            <a:r>
              <a:rPr lang="en-US" dirty="0"/>
              <a:t>D None of the above</a:t>
            </a:r>
          </a:p>
        </p:txBody>
      </p:sp>
      <p:sp>
        <p:nvSpPr>
          <p:cNvPr id="4" name="Slide Number Placeholder 3">
            <a:extLst>
              <a:ext uri="{FF2B5EF4-FFF2-40B4-BE49-F238E27FC236}">
                <a16:creationId xmlns:a16="http://schemas.microsoft.com/office/drawing/2014/main" id="{5F76732F-EEA1-4B48-8854-AF8C81E36BA8}"/>
              </a:ext>
            </a:extLst>
          </p:cNvPr>
          <p:cNvSpPr>
            <a:spLocks noGrp="1"/>
          </p:cNvSpPr>
          <p:nvPr>
            <p:ph type="sldNum" sz="quarter" idx="10"/>
          </p:nvPr>
        </p:nvSpPr>
        <p:spPr/>
        <p:txBody>
          <a:bodyPr/>
          <a:lstStyle/>
          <a:p>
            <a:pPr>
              <a:defRPr/>
            </a:pPr>
            <a:fld id="{6DB1FBA9-0009-47E9-8D28-5B0116D2432D}" type="slidenum">
              <a:rPr lang="en-US" altLang="en-US" smtClean="0"/>
              <a:pPr>
                <a:defRPr/>
              </a:pPr>
              <a:t>751</a:t>
            </a:fld>
            <a:endParaRPr lang="en-US" altLang="en-US"/>
          </a:p>
        </p:txBody>
      </p:sp>
    </p:spTree>
    <p:extLst>
      <p:ext uri="{BB962C8B-B14F-4D97-AF65-F5344CB8AC3E}">
        <p14:creationId xmlns:p14="http://schemas.microsoft.com/office/powerpoint/2010/main" val="4003378061"/>
      </p:ext>
    </p:extLst>
  </p:cSld>
  <p:clrMapOvr>
    <a:masterClrMapping/>
  </p:clrMapOvr>
  <p:transition spd="med"/>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7B8E0-DD00-46E0-BDC3-2C820E9FD3E1}"/>
              </a:ext>
            </a:extLst>
          </p:cNvPr>
          <p:cNvSpPr>
            <a:spLocks noGrp="1"/>
          </p:cNvSpPr>
          <p:nvPr>
            <p:ph type="title"/>
          </p:nvPr>
        </p:nvSpPr>
        <p:spPr/>
        <p:txBody>
          <a:bodyPr/>
          <a:lstStyle/>
          <a:p>
            <a:r>
              <a:rPr lang="en-US" dirty="0"/>
              <a:t>FINAL EXAM</a:t>
            </a:r>
          </a:p>
        </p:txBody>
      </p:sp>
      <p:sp>
        <p:nvSpPr>
          <p:cNvPr id="3" name="Content Placeholder 2">
            <a:extLst>
              <a:ext uri="{FF2B5EF4-FFF2-40B4-BE49-F238E27FC236}">
                <a16:creationId xmlns:a16="http://schemas.microsoft.com/office/drawing/2014/main" id="{5493461D-9D22-4886-9E8F-6365E36AA5BE}"/>
              </a:ext>
            </a:extLst>
          </p:cNvPr>
          <p:cNvSpPr>
            <a:spLocks noGrp="1"/>
          </p:cNvSpPr>
          <p:nvPr>
            <p:ph idx="1"/>
          </p:nvPr>
        </p:nvSpPr>
        <p:spPr/>
        <p:txBody>
          <a:bodyPr/>
          <a:lstStyle/>
          <a:p>
            <a:r>
              <a:rPr lang="en-US" b="1" dirty="0"/>
              <a:t>Q42 - What is the output of the following piece of code?</a:t>
            </a:r>
          </a:p>
          <a:p>
            <a:endParaRPr lang="en-US" dirty="0"/>
          </a:p>
          <a:p>
            <a:r>
              <a:rPr lang="en-US" b="1" i="1" dirty="0" err="1">
                <a:solidFill>
                  <a:srgbClr val="C00000"/>
                </a:solidFill>
              </a:rPr>
              <a:t>mydict</a:t>
            </a:r>
            <a:r>
              <a:rPr lang="en-US" b="1" i="1" dirty="0">
                <a:solidFill>
                  <a:srgbClr val="C00000"/>
                </a:solidFill>
              </a:rPr>
              <a:t>={'B':5,'A':9,'C':7}</a:t>
            </a:r>
          </a:p>
          <a:p>
            <a:r>
              <a:rPr lang="en-US" b="1" i="1" dirty="0">
                <a:solidFill>
                  <a:srgbClr val="C00000"/>
                </a:solidFill>
              </a:rPr>
              <a:t>sorted(</a:t>
            </a:r>
            <a:r>
              <a:rPr lang="en-US" b="1" i="1" dirty="0" err="1">
                <a:solidFill>
                  <a:srgbClr val="C00000"/>
                </a:solidFill>
              </a:rPr>
              <a:t>mydict</a:t>
            </a:r>
            <a:r>
              <a:rPr lang="en-US" b="1" i="1" dirty="0">
                <a:solidFill>
                  <a:srgbClr val="C00000"/>
                </a:solidFill>
              </a:rPr>
              <a:t>)</a:t>
            </a:r>
          </a:p>
          <a:p>
            <a:endParaRPr lang="en-US" dirty="0"/>
          </a:p>
          <a:p>
            <a:r>
              <a:rPr lang="en-US" dirty="0"/>
              <a:t>A [‘A’,’B’,’C’]</a:t>
            </a:r>
          </a:p>
          <a:p>
            <a:r>
              <a:rPr lang="en-US" dirty="0"/>
              <a:t>B [‘B’,’C’,’A’]</a:t>
            </a:r>
          </a:p>
          <a:p>
            <a:r>
              <a:rPr lang="en-US" dirty="0"/>
              <a:t>C [5,7,9]</a:t>
            </a:r>
          </a:p>
          <a:p>
            <a:r>
              <a:rPr lang="en-US" dirty="0"/>
              <a:t>D [9,5,7]</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E1FCA1F-41BA-48B6-B5C9-B154E24888FD}"/>
              </a:ext>
            </a:extLst>
          </p:cNvPr>
          <p:cNvSpPr>
            <a:spLocks noGrp="1"/>
          </p:cNvSpPr>
          <p:nvPr>
            <p:ph type="sldNum" sz="quarter" idx="10"/>
          </p:nvPr>
        </p:nvSpPr>
        <p:spPr/>
        <p:txBody>
          <a:bodyPr/>
          <a:lstStyle/>
          <a:p>
            <a:pPr>
              <a:defRPr/>
            </a:pPr>
            <a:fld id="{6DB1FBA9-0009-47E9-8D28-5B0116D2432D}" type="slidenum">
              <a:rPr lang="en-US" altLang="en-US" smtClean="0"/>
              <a:pPr>
                <a:defRPr/>
              </a:pPr>
              <a:t>752</a:t>
            </a:fld>
            <a:endParaRPr lang="en-US" altLang="en-US"/>
          </a:p>
        </p:txBody>
      </p:sp>
    </p:spTree>
    <p:extLst>
      <p:ext uri="{BB962C8B-B14F-4D97-AF65-F5344CB8AC3E}">
        <p14:creationId xmlns:p14="http://schemas.microsoft.com/office/powerpoint/2010/main" val="295339069"/>
      </p:ext>
    </p:extLst>
  </p:cSld>
  <p:clrMapOvr>
    <a:masterClrMapping/>
  </p:clrMapOvr>
  <p:transition spd="med"/>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358AE-13D3-48A9-B142-652E9061C991}"/>
              </a:ext>
            </a:extLst>
          </p:cNvPr>
          <p:cNvSpPr>
            <a:spLocks noGrp="1"/>
          </p:cNvSpPr>
          <p:nvPr>
            <p:ph type="title"/>
          </p:nvPr>
        </p:nvSpPr>
        <p:spPr/>
        <p:txBody>
          <a:bodyPr/>
          <a:lstStyle/>
          <a:p>
            <a:r>
              <a:rPr lang="en-US" dirty="0"/>
              <a:t>FINAL EXAM</a:t>
            </a:r>
          </a:p>
        </p:txBody>
      </p:sp>
      <p:sp>
        <p:nvSpPr>
          <p:cNvPr id="3" name="Content Placeholder 2">
            <a:extLst>
              <a:ext uri="{FF2B5EF4-FFF2-40B4-BE49-F238E27FC236}">
                <a16:creationId xmlns:a16="http://schemas.microsoft.com/office/drawing/2014/main" id="{3FF540C2-BACC-4778-93E6-3CB0E54FD530}"/>
              </a:ext>
            </a:extLst>
          </p:cNvPr>
          <p:cNvSpPr>
            <a:spLocks noGrp="1"/>
          </p:cNvSpPr>
          <p:nvPr>
            <p:ph idx="1"/>
          </p:nvPr>
        </p:nvSpPr>
        <p:spPr/>
        <p:txBody>
          <a:bodyPr/>
          <a:lstStyle/>
          <a:p>
            <a:r>
              <a:rPr lang="en-US" b="1" dirty="0"/>
              <a:t>Q43 - What is the output of the following code?</a:t>
            </a:r>
          </a:p>
          <a:p>
            <a:endParaRPr lang="en-US" b="1" dirty="0"/>
          </a:p>
          <a:p>
            <a:r>
              <a:rPr lang="en-US" b="1" i="1" dirty="0" err="1">
                <a:solidFill>
                  <a:srgbClr val="C00000"/>
                </a:solidFill>
              </a:rPr>
              <a:t>mydict</a:t>
            </a:r>
            <a:r>
              <a:rPr lang="en-US" b="1" i="1" dirty="0">
                <a:solidFill>
                  <a:srgbClr val="C00000"/>
                </a:solidFill>
              </a:rPr>
              <a:t>={}</a:t>
            </a:r>
          </a:p>
          <a:p>
            <a:r>
              <a:rPr lang="en-US" b="1" i="1" dirty="0" err="1">
                <a:solidFill>
                  <a:srgbClr val="C00000"/>
                </a:solidFill>
              </a:rPr>
              <a:t>mydict</a:t>
            </a:r>
            <a:r>
              <a:rPr lang="en-US" b="1" i="1" dirty="0">
                <a:solidFill>
                  <a:srgbClr val="C00000"/>
                </a:solidFill>
              </a:rPr>
              <a:t>[2]=1</a:t>
            </a:r>
          </a:p>
          <a:p>
            <a:r>
              <a:rPr lang="en-US" b="1" i="1" dirty="0" err="1">
                <a:solidFill>
                  <a:srgbClr val="C00000"/>
                </a:solidFill>
              </a:rPr>
              <a:t>mydict</a:t>
            </a:r>
            <a:r>
              <a:rPr lang="en-US" b="1" i="1" dirty="0">
                <a:solidFill>
                  <a:srgbClr val="C00000"/>
                </a:solidFill>
              </a:rPr>
              <a:t>[1]=[2,3,4]</a:t>
            </a:r>
          </a:p>
          <a:p>
            <a:r>
              <a:rPr lang="en-US" b="1" i="1" dirty="0">
                <a:solidFill>
                  <a:srgbClr val="C00000"/>
                </a:solidFill>
              </a:rPr>
              <a:t>print(</a:t>
            </a:r>
            <a:r>
              <a:rPr lang="en-US" b="1" i="1" dirty="0" err="1">
                <a:solidFill>
                  <a:srgbClr val="C00000"/>
                </a:solidFill>
              </a:rPr>
              <a:t>mydict</a:t>
            </a:r>
            <a:r>
              <a:rPr lang="en-US" b="1" i="1" dirty="0">
                <a:solidFill>
                  <a:srgbClr val="C00000"/>
                </a:solidFill>
              </a:rPr>
              <a:t>[1][1])</a:t>
            </a:r>
          </a:p>
          <a:p>
            <a:endParaRPr lang="en-US" dirty="0"/>
          </a:p>
          <a:p>
            <a:r>
              <a:rPr lang="en-US" dirty="0"/>
              <a:t>A [2,3,4]</a:t>
            </a:r>
          </a:p>
          <a:p>
            <a:r>
              <a:rPr lang="en-US" dirty="0"/>
              <a:t>B 3</a:t>
            </a:r>
          </a:p>
          <a:p>
            <a:r>
              <a:rPr lang="en-US" dirty="0"/>
              <a:t>C 2</a:t>
            </a:r>
          </a:p>
          <a:p>
            <a:r>
              <a:rPr lang="en-US" dirty="0"/>
              <a:t>D Error</a:t>
            </a:r>
          </a:p>
        </p:txBody>
      </p:sp>
      <p:sp>
        <p:nvSpPr>
          <p:cNvPr id="4" name="Slide Number Placeholder 3">
            <a:extLst>
              <a:ext uri="{FF2B5EF4-FFF2-40B4-BE49-F238E27FC236}">
                <a16:creationId xmlns:a16="http://schemas.microsoft.com/office/drawing/2014/main" id="{E505F831-D25B-43C7-A7B2-7B941DFC7931}"/>
              </a:ext>
            </a:extLst>
          </p:cNvPr>
          <p:cNvSpPr>
            <a:spLocks noGrp="1"/>
          </p:cNvSpPr>
          <p:nvPr>
            <p:ph type="sldNum" sz="quarter" idx="10"/>
          </p:nvPr>
        </p:nvSpPr>
        <p:spPr/>
        <p:txBody>
          <a:bodyPr/>
          <a:lstStyle/>
          <a:p>
            <a:pPr>
              <a:defRPr/>
            </a:pPr>
            <a:fld id="{6DB1FBA9-0009-47E9-8D28-5B0116D2432D}" type="slidenum">
              <a:rPr lang="en-US" altLang="en-US" smtClean="0"/>
              <a:pPr>
                <a:defRPr/>
              </a:pPr>
              <a:t>753</a:t>
            </a:fld>
            <a:endParaRPr lang="en-US" altLang="en-US"/>
          </a:p>
        </p:txBody>
      </p:sp>
    </p:spTree>
    <p:extLst>
      <p:ext uri="{BB962C8B-B14F-4D97-AF65-F5344CB8AC3E}">
        <p14:creationId xmlns:p14="http://schemas.microsoft.com/office/powerpoint/2010/main" val="538442244"/>
      </p:ext>
    </p:extLst>
  </p:cSld>
  <p:clrMapOvr>
    <a:masterClrMapping/>
  </p:clrMapOvr>
  <p:transition spd="med"/>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6F1A7-5CA7-41FE-AE7C-082816794B1D}"/>
              </a:ext>
            </a:extLst>
          </p:cNvPr>
          <p:cNvSpPr>
            <a:spLocks noGrp="1"/>
          </p:cNvSpPr>
          <p:nvPr>
            <p:ph type="title"/>
          </p:nvPr>
        </p:nvSpPr>
        <p:spPr/>
        <p:txBody>
          <a:bodyPr/>
          <a:lstStyle/>
          <a:p>
            <a:r>
              <a:rPr lang="en-US" dirty="0"/>
              <a:t>FINAL EXAM</a:t>
            </a:r>
          </a:p>
        </p:txBody>
      </p:sp>
      <p:sp>
        <p:nvSpPr>
          <p:cNvPr id="3" name="Content Placeholder 2">
            <a:extLst>
              <a:ext uri="{FF2B5EF4-FFF2-40B4-BE49-F238E27FC236}">
                <a16:creationId xmlns:a16="http://schemas.microsoft.com/office/drawing/2014/main" id="{71762E2D-8485-4FA9-8554-1C343EBA3F8D}"/>
              </a:ext>
            </a:extLst>
          </p:cNvPr>
          <p:cNvSpPr>
            <a:spLocks noGrp="1"/>
          </p:cNvSpPr>
          <p:nvPr>
            <p:ph idx="1"/>
          </p:nvPr>
        </p:nvSpPr>
        <p:spPr/>
        <p:txBody>
          <a:bodyPr/>
          <a:lstStyle/>
          <a:p>
            <a:r>
              <a:rPr lang="en-US" b="1" dirty="0"/>
              <a:t>Q44 -In file handling, what does the terms “r, a” mean?</a:t>
            </a:r>
          </a:p>
          <a:p>
            <a:r>
              <a:rPr lang="en-US" dirty="0"/>
              <a:t>A read-append</a:t>
            </a:r>
          </a:p>
          <a:p>
            <a:r>
              <a:rPr lang="en-US" dirty="0"/>
              <a:t>B append, read</a:t>
            </a:r>
          </a:p>
          <a:p>
            <a:r>
              <a:rPr lang="en-US" dirty="0"/>
              <a:t>C read, append</a:t>
            </a:r>
          </a:p>
          <a:p>
            <a:r>
              <a:rPr lang="en-US" dirty="0"/>
              <a:t>D None of the above</a:t>
            </a:r>
          </a:p>
          <a:p>
            <a:endParaRPr lang="en-US" dirty="0"/>
          </a:p>
          <a:p>
            <a:endParaRPr lang="en-US" dirty="0"/>
          </a:p>
          <a:p>
            <a:r>
              <a:rPr lang="en-US" b="1" dirty="0"/>
              <a:t>Q45 -Which function is used to read all the characters after opening a file?</a:t>
            </a:r>
          </a:p>
          <a:p>
            <a:r>
              <a:rPr lang="en-US" dirty="0"/>
              <a:t>A </a:t>
            </a:r>
            <a:r>
              <a:rPr lang="en-US" dirty="0" err="1"/>
              <a:t>readchar</a:t>
            </a:r>
            <a:r>
              <a:rPr lang="en-US" dirty="0"/>
              <a:t>()</a:t>
            </a:r>
          </a:p>
          <a:p>
            <a:r>
              <a:rPr lang="en-US" dirty="0"/>
              <a:t>B </a:t>
            </a:r>
            <a:r>
              <a:rPr lang="en-US" dirty="0" err="1"/>
              <a:t>readcharacters</a:t>
            </a:r>
            <a:r>
              <a:rPr lang="en-US" dirty="0"/>
              <a:t>()</a:t>
            </a:r>
          </a:p>
          <a:p>
            <a:r>
              <a:rPr lang="en-US" dirty="0"/>
              <a:t>C </a:t>
            </a:r>
            <a:r>
              <a:rPr lang="en-US" dirty="0" err="1"/>
              <a:t>readall</a:t>
            </a:r>
            <a:r>
              <a:rPr lang="en-US" dirty="0"/>
              <a:t>()</a:t>
            </a:r>
          </a:p>
          <a:p>
            <a:r>
              <a:rPr lang="en-US" dirty="0"/>
              <a:t>D read()</a:t>
            </a:r>
          </a:p>
        </p:txBody>
      </p:sp>
      <p:sp>
        <p:nvSpPr>
          <p:cNvPr id="4" name="Slide Number Placeholder 3">
            <a:extLst>
              <a:ext uri="{FF2B5EF4-FFF2-40B4-BE49-F238E27FC236}">
                <a16:creationId xmlns:a16="http://schemas.microsoft.com/office/drawing/2014/main" id="{C6F88BB3-8B0E-4264-8EE6-BEEE845B246C}"/>
              </a:ext>
            </a:extLst>
          </p:cNvPr>
          <p:cNvSpPr>
            <a:spLocks noGrp="1"/>
          </p:cNvSpPr>
          <p:nvPr>
            <p:ph type="sldNum" sz="quarter" idx="10"/>
          </p:nvPr>
        </p:nvSpPr>
        <p:spPr/>
        <p:txBody>
          <a:bodyPr/>
          <a:lstStyle/>
          <a:p>
            <a:pPr>
              <a:defRPr/>
            </a:pPr>
            <a:fld id="{6DB1FBA9-0009-47E9-8D28-5B0116D2432D}" type="slidenum">
              <a:rPr lang="en-US" altLang="en-US" smtClean="0"/>
              <a:pPr>
                <a:defRPr/>
              </a:pPr>
              <a:t>754</a:t>
            </a:fld>
            <a:endParaRPr lang="en-US" altLang="en-US"/>
          </a:p>
        </p:txBody>
      </p:sp>
    </p:spTree>
    <p:extLst>
      <p:ext uri="{BB962C8B-B14F-4D97-AF65-F5344CB8AC3E}">
        <p14:creationId xmlns:p14="http://schemas.microsoft.com/office/powerpoint/2010/main" val="2886510681"/>
      </p:ext>
    </p:extLst>
  </p:cSld>
  <p:clrMapOvr>
    <a:masterClrMapping/>
  </p:clrMapOvr>
  <p:transition spd="med"/>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427D0-61F2-4573-BCA7-763EC9D72990}"/>
              </a:ext>
            </a:extLst>
          </p:cNvPr>
          <p:cNvSpPr>
            <a:spLocks noGrp="1"/>
          </p:cNvSpPr>
          <p:nvPr>
            <p:ph type="title"/>
          </p:nvPr>
        </p:nvSpPr>
        <p:spPr/>
        <p:txBody>
          <a:bodyPr/>
          <a:lstStyle/>
          <a:p>
            <a:r>
              <a:rPr lang="en-US" dirty="0"/>
              <a:t>FINAL EXAM</a:t>
            </a:r>
          </a:p>
        </p:txBody>
      </p:sp>
      <p:sp>
        <p:nvSpPr>
          <p:cNvPr id="3" name="Content Placeholder 2">
            <a:extLst>
              <a:ext uri="{FF2B5EF4-FFF2-40B4-BE49-F238E27FC236}">
                <a16:creationId xmlns:a16="http://schemas.microsoft.com/office/drawing/2014/main" id="{B99E9CBB-528C-4A1D-8D27-CE9854608673}"/>
              </a:ext>
            </a:extLst>
          </p:cNvPr>
          <p:cNvSpPr>
            <a:spLocks noGrp="1"/>
          </p:cNvSpPr>
          <p:nvPr>
            <p:ph idx="1"/>
          </p:nvPr>
        </p:nvSpPr>
        <p:spPr/>
        <p:txBody>
          <a:bodyPr/>
          <a:lstStyle/>
          <a:p>
            <a:r>
              <a:rPr lang="en-US" b="1" dirty="0"/>
              <a:t>Q46 - What type of inheritance is illustrated in the following piece of code?</a:t>
            </a:r>
          </a:p>
          <a:p>
            <a:endParaRPr lang="en-US" dirty="0"/>
          </a:p>
          <a:p>
            <a:r>
              <a:rPr lang="en-US" b="1" i="1" dirty="0">
                <a:solidFill>
                  <a:srgbClr val="C00000"/>
                </a:solidFill>
              </a:rPr>
              <a:t>class A():</a:t>
            </a:r>
          </a:p>
          <a:p>
            <a:r>
              <a:rPr lang="en-US" b="1" i="1" dirty="0">
                <a:solidFill>
                  <a:srgbClr val="C00000"/>
                </a:solidFill>
              </a:rPr>
              <a:t>    pass</a:t>
            </a:r>
          </a:p>
          <a:p>
            <a:r>
              <a:rPr lang="en-US" b="1" i="1" dirty="0">
                <a:solidFill>
                  <a:srgbClr val="C00000"/>
                </a:solidFill>
              </a:rPr>
              <a:t>class B(A):</a:t>
            </a:r>
          </a:p>
          <a:p>
            <a:r>
              <a:rPr lang="en-US" b="1" i="1" dirty="0">
                <a:solidFill>
                  <a:srgbClr val="C00000"/>
                </a:solidFill>
              </a:rPr>
              <a:t>    pass</a:t>
            </a:r>
          </a:p>
          <a:p>
            <a:r>
              <a:rPr lang="en-US" b="1" i="1" dirty="0">
                <a:solidFill>
                  <a:srgbClr val="C00000"/>
                </a:solidFill>
              </a:rPr>
              <a:t>class C(B):</a:t>
            </a:r>
          </a:p>
          <a:p>
            <a:r>
              <a:rPr lang="en-US" b="1" i="1" dirty="0">
                <a:solidFill>
                  <a:srgbClr val="C00000"/>
                </a:solidFill>
              </a:rPr>
              <a:t>    pass</a:t>
            </a:r>
          </a:p>
          <a:p>
            <a:endParaRPr lang="en-US" dirty="0"/>
          </a:p>
          <a:p>
            <a:r>
              <a:rPr lang="en-US" dirty="0"/>
              <a:t>A Single-level inheritance</a:t>
            </a:r>
          </a:p>
          <a:p>
            <a:r>
              <a:rPr lang="en-US" dirty="0"/>
              <a:t>B Multiple inheritance</a:t>
            </a:r>
          </a:p>
          <a:p>
            <a:r>
              <a:rPr lang="en-US" dirty="0"/>
              <a:t>C Hierarchical inheritance</a:t>
            </a:r>
          </a:p>
          <a:p>
            <a:r>
              <a:rPr lang="en-US" dirty="0"/>
              <a:t>D Multi-level inheritance</a:t>
            </a:r>
          </a:p>
        </p:txBody>
      </p:sp>
      <p:sp>
        <p:nvSpPr>
          <p:cNvPr id="4" name="Slide Number Placeholder 3">
            <a:extLst>
              <a:ext uri="{FF2B5EF4-FFF2-40B4-BE49-F238E27FC236}">
                <a16:creationId xmlns:a16="http://schemas.microsoft.com/office/drawing/2014/main" id="{CBB5A965-435B-414A-9931-5065A40E8B60}"/>
              </a:ext>
            </a:extLst>
          </p:cNvPr>
          <p:cNvSpPr>
            <a:spLocks noGrp="1"/>
          </p:cNvSpPr>
          <p:nvPr>
            <p:ph type="sldNum" sz="quarter" idx="10"/>
          </p:nvPr>
        </p:nvSpPr>
        <p:spPr/>
        <p:txBody>
          <a:bodyPr/>
          <a:lstStyle/>
          <a:p>
            <a:pPr>
              <a:defRPr/>
            </a:pPr>
            <a:fld id="{6DB1FBA9-0009-47E9-8D28-5B0116D2432D}" type="slidenum">
              <a:rPr lang="en-US" altLang="en-US" smtClean="0"/>
              <a:pPr>
                <a:defRPr/>
              </a:pPr>
              <a:t>755</a:t>
            </a:fld>
            <a:endParaRPr lang="en-US" altLang="en-US"/>
          </a:p>
        </p:txBody>
      </p:sp>
    </p:spTree>
    <p:extLst>
      <p:ext uri="{BB962C8B-B14F-4D97-AF65-F5344CB8AC3E}">
        <p14:creationId xmlns:p14="http://schemas.microsoft.com/office/powerpoint/2010/main" val="608571202"/>
      </p:ext>
    </p:extLst>
  </p:cSld>
  <p:clrMapOvr>
    <a:masterClrMapping/>
  </p:clrMapOvr>
  <p:transition spd="med"/>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4D187-6350-4EB7-BA8A-930ED014FCE8}"/>
              </a:ext>
            </a:extLst>
          </p:cNvPr>
          <p:cNvSpPr>
            <a:spLocks noGrp="1"/>
          </p:cNvSpPr>
          <p:nvPr>
            <p:ph type="title"/>
          </p:nvPr>
        </p:nvSpPr>
        <p:spPr/>
        <p:txBody>
          <a:bodyPr/>
          <a:lstStyle/>
          <a:p>
            <a:r>
              <a:rPr lang="en-US" dirty="0"/>
              <a:t>FINAL EXAM</a:t>
            </a:r>
          </a:p>
        </p:txBody>
      </p:sp>
      <p:sp>
        <p:nvSpPr>
          <p:cNvPr id="3" name="Content Placeholder 2">
            <a:extLst>
              <a:ext uri="{FF2B5EF4-FFF2-40B4-BE49-F238E27FC236}">
                <a16:creationId xmlns:a16="http://schemas.microsoft.com/office/drawing/2014/main" id="{49004FC4-145D-404A-8E54-2FF02EA3C051}"/>
              </a:ext>
            </a:extLst>
          </p:cNvPr>
          <p:cNvSpPr>
            <a:spLocks noGrp="1"/>
          </p:cNvSpPr>
          <p:nvPr>
            <p:ph idx="1"/>
          </p:nvPr>
        </p:nvSpPr>
        <p:spPr/>
        <p:txBody>
          <a:bodyPr/>
          <a:lstStyle/>
          <a:p>
            <a:r>
              <a:rPr lang="en-US" b="1" dirty="0"/>
              <a:t>Q47 - What is the output of the following piece of code when executed in the Python shell?</a:t>
            </a:r>
          </a:p>
          <a:p>
            <a:endParaRPr lang="en-US" dirty="0"/>
          </a:p>
          <a:p>
            <a:r>
              <a:rPr lang="en-US" b="1" i="1" dirty="0">
                <a:solidFill>
                  <a:srgbClr val="C00000"/>
                </a:solidFill>
              </a:rPr>
              <a:t>class A:</a:t>
            </a:r>
          </a:p>
          <a:p>
            <a:r>
              <a:rPr lang="en-US" b="1" i="1" dirty="0">
                <a:solidFill>
                  <a:srgbClr val="C00000"/>
                </a:solidFill>
              </a:rPr>
              <a:t>    pass</a:t>
            </a:r>
          </a:p>
          <a:p>
            <a:r>
              <a:rPr lang="en-US" b="1" i="1" dirty="0">
                <a:solidFill>
                  <a:srgbClr val="C00000"/>
                </a:solidFill>
              </a:rPr>
              <a:t>class B(A):</a:t>
            </a:r>
          </a:p>
          <a:p>
            <a:r>
              <a:rPr lang="en-US" b="1" i="1" dirty="0">
                <a:solidFill>
                  <a:srgbClr val="C00000"/>
                </a:solidFill>
              </a:rPr>
              <a:t>    pass</a:t>
            </a:r>
          </a:p>
          <a:p>
            <a:r>
              <a:rPr lang="en-US" b="1" i="1" dirty="0">
                <a:solidFill>
                  <a:srgbClr val="C00000"/>
                </a:solidFill>
              </a:rPr>
              <a:t>obj=B()</a:t>
            </a:r>
          </a:p>
          <a:p>
            <a:r>
              <a:rPr lang="en-US" b="1" i="1" dirty="0">
                <a:solidFill>
                  <a:srgbClr val="C00000"/>
                </a:solidFill>
              </a:rPr>
              <a:t>isinstance(</a:t>
            </a:r>
            <a:r>
              <a:rPr lang="en-US" b="1" i="1" dirty="0" err="1">
                <a:solidFill>
                  <a:srgbClr val="C00000"/>
                </a:solidFill>
              </a:rPr>
              <a:t>obj,A</a:t>
            </a:r>
            <a:r>
              <a:rPr lang="en-US" b="1" i="1" dirty="0">
                <a:solidFill>
                  <a:srgbClr val="C00000"/>
                </a:solidFill>
              </a:rPr>
              <a:t>)</a:t>
            </a:r>
          </a:p>
          <a:p>
            <a:endParaRPr lang="en-US" dirty="0"/>
          </a:p>
          <a:p>
            <a:r>
              <a:rPr lang="en-US" dirty="0"/>
              <a:t>A False</a:t>
            </a:r>
          </a:p>
          <a:p>
            <a:r>
              <a:rPr lang="en-US" dirty="0"/>
              <a:t>B True</a:t>
            </a:r>
          </a:p>
          <a:p>
            <a:r>
              <a:rPr lang="en-US" dirty="0"/>
              <a:t>C Wrong syntax for isinstance() method</a:t>
            </a:r>
          </a:p>
          <a:p>
            <a:r>
              <a:rPr lang="en-US" dirty="0"/>
              <a:t>D Invalid method for classes</a:t>
            </a:r>
          </a:p>
        </p:txBody>
      </p:sp>
      <p:sp>
        <p:nvSpPr>
          <p:cNvPr id="4" name="Slide Number Placeholder 3">
            <a:extLst>
              <a:ext uri="{FF2B5EF4-FFF2-40B4-BE49-F238E27FC236}">
                <a16:creationId xmlns:a16="http://schemas.microsoft.com/office/drawing/2014/main" id="{6A4F1E09-C6EB-4195-8CEF-A8A88D87F4BA}"/>
              </a:ext>
            </a:extLst>
          </p:cNvPr>
          <p:cNvSpPr>
            <a:spLocks noGrp="1"/>
          </p:cNvSpPr>
          <p:nvPr>
            <p:ph type="sldNum" sz="quarter" idx="10"/>
          </p:nvPr>
        </p:nvSpPr>
        <p:spPr/>
        <p:txBody>
          <a:bodyPr/>
          <a:lstStyle/>
          <a:p>
            <a:pPr>
              <a:defRPr/>
            </a:pPr>
            <a:fld id="{6DB1FBA9-0009-47E9-8D28-5B0116D2432D}" type="slidenum">
              <a:rPr lang="en-US" altLang="en-US" smtClean="0"/>
              <a:pPr>
                <a:defRPr/>
              </a:pPr>
              <a:t>756</a:t>
            </a:fld>
            <a:endParaRPr lang="en-US" altLang="en-US"/>
          </a:p>
        </p:txBody>
      </p:sp>
    </p:spTree>
    <p:extLst>
      <p:ext uri="{BB962C8B-B14F-4D97-AF65-F5344CB8AC3E}">
        <p14:creationId xmlns:p14="http://schemas.microsoft.com/office/powerpoint/2010/main" val="1565805960"/>
      </p:ext>
    </p:extLst>
  </p:cSld>
  <p:clrMapOvr>
    <a:masterClrMapping/>
  </p:clrMapOvr>
  <p:transition spd="med"/>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FB94B-16B2-48A7-BC41-FF8A0D555711}"/>
              </a:ext>
            </a:extLst>
          </p:cNvPr>
          <p:cNvSpPr>
            <a:spLocks noGrp="1"/>
          </p:cNvSpPr>
          <p:nvPr>
            <p:ph type="title"/>
          </p:nvPr>
        </p:nvSpPr>
        <p:spPr/>
        <p:txBody>
          <a:bodyPr/>
          <a:lstStyle/>
          <a:p>
            <a:r>
              <a:rPr lang="en-US" dirty="0"/>
              <a:t>FINAL EXAM</a:t>
            </a:r>
          </a:p>
        </p:txBody>
      </p:sp>
      <p:sp>
        <p:nvSpPr>
          <p:cNvPr id="3" name="Content Placeholder 2">
            <a:extLst>
              <a:ext uri="{FF2B5EF4-FFF2-40B4-BE49-F238E27FC236}">
                <a16:creationId xmlns:a16="http://schemas.microsoft.com/office/drawing/2014/main" id="{E1EA736B-1DC3-4322-B4D1-C577179045C0}"/>
              </a:ext>
            </a:extLst>
          </p:cNvPr>
          <p:cNvSpPr>
            <a:spLocks noGrp="1"/>
          </p:cNvSpPr>
          <p:nvPr>
            <p:ph idx="1"/>
          </p:nvPr>
        </p:nvSpPr>
        <p:spPr/>
        <p:txBody>
          <a:bodyPr/>
          <a:lstStyle/>
          <a:p>
            <a:r>
              <a:rPr lang="en-US" b="1" dirty="0"/>
              <a:t>Q48 -  What is the order of namespaces in which Python looks for an identifier?</a:t>
            </a:r>
          </a:p>
          <a:p>
            <a:endParaRPr lang="en-US" dirty="0"/>
          </a:p>
          <a:p>
            <a:r>
              <a:rPr lang="en-US" dirty="0"/>
              <a:t>A Python first searches the local namespace, then the global namespace and finally the built-in namespace</a:t>
            </a:r>
          </a:p>
          <a:p>
            <a:r>
              <a:rPr lang="en-US" dirty="0"/>
              <a:t>B Python first searches the built-in namespace, then the global namespace and finally the local namespace</a:t>
            </a:r>
          </a:p>
          <a:p>
            <a:r>
              <a:rPr lang="en-US" dirty="0"/>
              <a:t>C Python first searches the built-in namespace, then the local namespace and finally the global namespace</a:t>
            </a:r>
          </a:p>
          <a:p>
            <a:r>
              <a:rPr lang="en-US" dirty="0"/>
              <a:t>D Python first searches the global namespace, then the local namespace and finally the built-in namespace</a:t>
            </a:r>
          </a:p>
          <a:p>
            <a:endParaRPr lang="en-US" dirty="0"/>
          </a:p>
        </p:txBody>
      </p:sp>
      <p:sp>
        <p:nvSpPr>
          <p:cNvPr id="4" name="Slide Number Placeholder 3">
            <a:extLst>
              <a:ext uri="{FF2B5EF4-FFF2-40B4-BE49-F238E27FC236}">
                <a16:creationId xmlns:a16="http://schemas.microsoft.com/office/drawing/2014/main" id="{1031D1DE-9EA0-4CA3-82DE-D7582A529056}"/>
              </a:ext>
            </a:extLst>
          </p:cNvPr>
          <p:cNvSpPr>
            <a:spLocks noGrp="1"/>
          </p:cNvSpPr>
          <p:nvPr>
            <p:ph type="sldNum" sz="quarter" idx="10"/>
          </p:nvPr>
        </p:nvSpPr>
        <p:spPr/>
        <p:txBody>
          <a:bodyPr/>
          <a:lstStyle/>
          <a:p>
            <a:pPr>
              <a:defRPr/>
            </a:pPr>
            <a:fld id="{6DB1FBA9-0009-47E9-8D28-5B0116D2432D}" type="slidenum">
              <a:rPr lang="en-US" altLang="en-US" smtClean="0"/>
              <a:pPr>
                <a:defRPr/>
              </a:pPr>
              <a:t>757</a:t>
            </a:fld>
            <a:endParaRPr lang="en-US" altLang="en-US"/>
          </a:p>
        </p:txBody>
      </p:sp>
    </p:spTree>
    <p:extLst>
      <p:ext uri="{BB962C8B-B14F-4D97-AF65-F5344CB8AC3E}">
        <p14:creationId xmlns:p14="http://schemas.microsoft.com/office/powerpoint/2010/main" val="3090731100"/>
      </p:ext>
    </p:extLst>
  </p:cSld>
  <p:clrMapOvr>
    <a:masterClrMapping/>
  </p:clrMapOvr>
  <p:transition spd="med"/>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99BA2-5F78-488B-8820-5C1D56AE0252}"/>
              </a:ext>
            </a:extLst>
          </p:cNvPr>
          <p:cNvSpPr>
            <a:spLocks noGrp="1"/>
          </p:cNvSpPr>
          <p:nvPr>
            <p:ph type="title"/>
          </p:nvPr>
        </p:nvSpPr>
        <p:spPr/>
        <p:txBody>
          <a:bodyPr/>
          <a:lstStyle/>
          <a:p>
            <a:r>
              <a:rPr lang="en-US" dirty="0"/>
              <a:t>FINAL EXAM</a:t>
            </a:r>
          </a:p>
        </p:txBody>
      </p:sp>
      <p:sp>
        <p:nvSpPr>
          <p:cNvPr id="3" name="Content Placeholder 2">
            <a:extLst>
              <a:ext uri="{FF2B5EF4-FFF2-40B4-BE49-F238E27FC236}">
                <a16:creationId xmlns:a16="http://schemas.microsoft.com/office/drawing/2014/main" id="{DA3966DB-C3C7-44B4-9A51-1585C3C4917C}"/>
              </a:ext>
            </a:extLst>
          </p:cNvPr>
          <p:cNvSpPr>
            <a:spLocks noGrp="1"/>
          </p:cNvSpPr>
          <p:nvPr>
            <p:ph idx="1"/>
          </p:nvPr>
        </p:nvSpPr>
        <p:spPr/>
        <p:txBody>
          <a:bodyPr/>
          <a:lstStyle/>
          <a:p>
            <a:r>
              <a:rPr lang="en-US" b="1" dirty="0"/>
              <a:t>Q49 - What is the output of the following piece of code?</a:t>
            </a:r>
          </a:p>
          <a:p>
            <a:endParaRPr lang="en-US" dirty="0"/>
          </a:p>
          <a:p>
            <a:r>
              <a:rPr lang="en-US" b="1" i="1" dirty="0">
                <a:solidFill>
                  <a:srgbClr val="C00000"/>
                </a:solidFill>
              </a:rPr>
              <a:t>from math import factorial</a:t>
            </a:r>
          </a:p>
          <a:p>
            <a:r>
              <a:rPr lang="en-US" b="1" i="1" dirty="0">
                <a:solidFill>
                  <a:srgbClr val="C00000"/>
                </a:solidFill>
              </a:rPr>
              <a:t>print(</a:t>
            </a:r>
            <a:r>
              <a:rPr lang="en-US" b="1" i="1" dirty="0" err="1">
                <a:solidFill>
                  <a:srgbClr val="C00000"/>
                </a:solidFill>
              </a:rPr>
              <a:t>math.factorial</a:t>
            </a:r>
            <a:r>
              <a:rPr lang="en-US" b="1" i="1" dirty="0">
                <a:solidFill>
                  <a:srgbClr val="C00000"/>
                </a:solidFill>
              </a:rPr>
              <a:t>(5))</a:t>
            </a:r>
          </a:p>
          <a:p>
            <a:endParaRPr lang="en-US" dirty="0"/>
          </a:p>
          <a:p>
            <a:r>
              <a:rPr lang="en-US" dirty="0"/>
              <a:t>A 120</a:t>
            </a:r>
          </a:p>
          <a:p>
            <a:r>
              <a:rPr lang="en-US" dirty="0"/>
              <a:t>B Nothing is printed</a:t>
            </a:r>
          </a:p>
          <a:p>
            <a:r>
              <a:rPr lang="en-US" dirty="0"/>
              <a:t>C Error, method factorial doesn’t exist in math module</a:t>
            </a:r>
          </a:p>
          <a:p>
            <a:r>
              <a:rPr lang="en-US" dirty="0"/>
              <a:t>D Error, the statement should be: print(factorial(5))</a:t>
            </a:r>
          </a:p>
          <a:p>
            <a:endParaRPr lang="en-US" dirty="0"/>
          </a:p>
          <a:p>
            <a:r>
              <a:rPr lang="en-US" i="1" dirty="0">
                <a:solidFill>
                  <a:srgbClr val="C00000"/>
                </a:solidFill>
              </a:rPr>
              <a:t>Factorial : factorial(6) Is defined as 6x5x4x3x2x1</a:t>
            </a:r>
          </a:p>
          <a:p>
            <a:pPr marL="0" indent="0">
              <a:buNone/>
            </a:pPr>
            <a:r>
              <a:rPr lang="en-US" dirty="0"/>
              <a:t>              </a:t>
            </a:r>
          </a:p>
        </p:txBody>
      </p:sp>
      <p:sp>
        <p:nvSpPr>
          <p:cNvPr id="4" name="Slide Number Placeholder 3">
            <a:extLst>
              <a:ext uri="{FF2B5EF4-FFF2-40B4-BE49-F238E27FC236}">
                <a16:creationId xmlns:a16="http://schemas.microsoft.com/office/drawing/2014/main" id="{E8679AA7-4F3D-4618-B028-1D62D6CF9B4A}"/>
              </a:ext>
            </a:extLst>
          </p:cNvPr>
          <p:cNvSpPr>
            <a:spLocks noGrp="1"/>
          </p:cNvSpPr>
          <p:nvPr>
            <p:ph type="sldNum" sz="quarter" idx="10"/>
          </p:nvPr>
        </p:nvSpPr>
        <p:spPr/>
        <p:txBody>
          <a:bodyPr/>
          <a:lstStyle/>
          <a:p>
            <a:pPr>
              <a:defRPr/>
            </a:pPr>
            <a:fld id="{6DB1FBA9-0009-47E9-8D28-5B0116D2432D}" type="slidenum">
              <a:rPr lang="en-US" altLang="en-US" smtClean="0"/>
              <a:pPr>
                <a:defRPr/>
              </a:pPr>
              <a:t>758</a:t>
            </a:fld>
            <a:endParaRPr lang="en-US" altLang="en-US"/>
          </a:p>
        </p:txBody>
      </p:sp>
    </p:spTree>
    <p:extLst>
      <p:ext uri="{BB962C8B-B14F-4D97-AF65-F5344CB8AC3E}">
        <p14:creationId xmlns:p14="http://schemas.microsoft.com/office/powerpoint/2010/main" val="3424028157"/>
      </p:ext>
    </p:extLst>
  </p:cSld>
  <p:clrMapOvr>
    <a:masterClrMapping/>
  </p:clrMapOvr>
  <p:transition spd="med"/>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164C0-CFBF-4326-96EA-A034E133BA4F}"/>
              </a:ext>
            </a:extLst>
          </p:cNvPr>
          <p:cNvSpPr>
            <a:spLocks noGrp="1"/>
          </p:cNvSpPr>
          <p:nvPr>
            <p:ph type="title"/>
          </p:nvPr>
        </p:nvSpPr>
        <p:spPr/>
        <p:txBody>
          <a:bodyPr/>
          <a:lstStyle/>
          <a:p>
            <a:r>
              <a:rPr lang="en-US" dirty="0"/>
              <a:t>FINAL EXAM</a:t>
            </a:r>
          </a:p>
        </p:txBody>
      </p:sp>
      <p:sp>
        <p:nvSpPr>
          <p:cNvPr id="3" name="Content Placeholder 2">
            <a:extLst>
              <a:ext uri="{FF2B5EF4-FFF2-40B4-BE49-F238E27FC236}">
                <a16:creationId xmlns:a16="http://schemas.microsoft.com/office/drawing/2014/main" id="{8C996B66-FE1C-4524-A3D8-85721138EBF9}"/>
              </a:ext>
            </a:extLst>
          </p:cNvPr>
          <p:cNvSpPr>
            <a:spLocks noGrp="1"/>
          </p:cNvSpPr>
          <p:nvPr>
            <p:ph idx="1"/>
          </p:nvPr>
        </p:nvSpPr>
        <p:spPr/>
        <p:txBody>
          <a:bodyPr/>
          <a:lstStyle/>
          <a:p>
            <a:r>
              <a:rPr lang="en-US" b="1" dirty="0"/>
              <a:t>Q50 - Which of the following is not a valid namespace?</a:t>
            </a:r>
          </a:p>
          <a:p>
            <a:endParaRPr lang="en-US" dirty="0"/>
          </a:p>
          <a:p>
            <a:r>
              <a:rPr lang="en-US" dirty="0"/>
              <a:t>A Global namespace</a:t>
            </a:r>
          </a:p>
          <a:p>
            <a:r>
              <a:rPr lang="en-US" dirty="0"/>
              <a:t>B Public namespace</a:t>
            </a:r>
          </a:p>
          <a:p>
            <a:r>
              <a:rPr lang="en-US" dirty="0"/>
              <a:t>C Built-in namespace</a:t>
            </a:r>
          </a:p>
          <a:p>
            <a:r>
              <a:rPr lang="en-US" dirty="0"/>
              <a:t>D Local namespace</a:t>
            </a:r>
          </a:p>
        </p:txBody>
      </p:sp>
      <p:sp>
        <p:nvSpPr>
          <p:cNvPr id="4" name="Slide Number Placeholder 3">
            <a:extLst>
              <a:ext uri="{FF2B5EF4-FFF2-40B4-BE49-F238E27FC236}">
                <a16:creationId xmlns:a16="http://schemas.microsoft.com/office/drawing/2014/main" id="{C8A2DFE5-5333-43FD-A256-6B2BF255C3CD}"/>
              </a:ext>
            </a:extLst>
          </p:cNvPr>
          <p:cNvSpPr>
            <a:spLocks noGrp="1"/>
          </p:cNvSpPr>
          <p:nvPr>
            <p:ph type="sldNum" sz="quarter" idx="10"/>
          </p:nvPr>
        </p:nvSpPr>
        <p:spPr/>
        <p:txBody>
          <a:bodyPr/>
          <a:lstStyle/>
          <a:p>
            <a:pPr>
              <a:defRPr/>
            </a:pPr>
            <a:fld id="{6DB1FBA9-0009-47E9-8D28-5B0116D2432D}" type="slidenum">
              <a:rPr lang="en-US" altLang="en-US" smtClean="0"/>
              <a:pPr>
                <a:defRPr/>
              </a:pPr>
              <a:t>759</a:t>
            </a:fld>
            <a:endParaRPr lang="en-US" altLang="en-US"/>
          </a:p>
        </p:txBody>
      </p:sp>
    </p:spTree>
    <p:extLst>
      <p:ext uri="{BB962C8B-B14F-4D97-AF65-F5344CB8AC3E}">
        <p14:creationId xmlns:p14="http://schemas.microsoft.com/office/powerpoint/2010/main" val="2541786395"/>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72250-0616-48DE-8CA0-F088F42B9B47}"/>
              </a:ext>
            </a:extLst>
          </p:cNvPr>
          <p:cNvSpPr>
            <a:spLocks noGrp="1"/>
          </p:cNvSpPr>
          <p:nvPr>
            <p:ph type="title"/>
          </p:nvPr>
        </p:nvSpPr>
        <p:spPr/>
        <p:txBody>
          <a:bodyPr/>
          <a:lstStyle/>
          <a:p>
            <a:r>
              <a:rPr lang="en-US" dirty="0"/>
              <a:t>Strings(cont)</a:t>
            </a:r>
          </a:p>
        </p:txBody>
      </p:sp>
      <p:sp>
        <p:nvSpPr>
          <p:cNvPr id="3" name="Content Placeholder 2">
            <a:extLst>
              <a:ext uri="{FF2B5EF4-FFF2-40B4-BE49-F238E27FC236}">
                <a16:creationId xmlns:a16="http://schemas.microsoft.com/office/drawing/2014/main" id="{F7FFC0D0-C2F2-4BE5-A283-5DD3EC30882E}"/>
              </a:ext>
            </a:extLst>
          </p:cNvPr>
          <p:cNvSpPr>
            <a:spLocks noGrp="1"/>
          </p:cNvSpPr>
          <p:nvPr>
            <p:ph idx="1"/>
          </p:nvPr>
        </p:nvSpPr>
        <p:spPr/>
        <p:txBody>
          <a:bodyPr/>
          <a:lstStyle/>
          <a:p>
            <a:r>
              <a:rPr lang="en-US" b="1" dirty="0">
                <a:solidFill>
                  <a:srgbClr val="C00000"/>
                </a:solidFill>
              </a:rPr>
              <a:t>Class Questions:</a:t>
            </a:r>
          </a:p>
          <a:p>
            <a:endParaRPr lang="en-US" dirty="0">
              <a:solidFill>
                <a:srgbClr val="C00000"/>
              </a:solidFill>
            </a:endParaRPr>
          </a:p>
          <a:p>
            <a:r>
              <a:rPr lang="en-US" dirty="0">
                <a:solidFill>
                  <a:srgbClr val="C00000"/>
                </a:solidFill>
              </a:rPr>
              <a:t>What does s[-1] return?</a:t>
            </a:r>
          </a:p>
          <a:p>
            <a:endParaRPr lang="en-US" dirty="0">
              <a:solidFill>
                <a:srgbClr val="C00000"/>
              </a:solidFill>
            </a:endParaRPr>
          </a:p>
          <a:p>
            <a:r>
              <a:rPr lang="en-US" dirty="0">
                <a:solidFill>
                  <a:srgbClr val="C00000"/>
                </a:solidFill>
              </a:rPr>
              <a:t>What does s[-2:-1] return?</a:t>
            </a:r>
          </a:p>
          <a:p>
            <a:endParaRPr lang="en-US" dirty="0">
              <a:solidFill>
                <a:srgbClr val="C00000"/>
              </a:solidFill>
            </a:endParaRPr>
          </a:p>
          <a:p>
            <a:r>
              <a:rPr lang="en-US" dirty="0">
                <a:solidFill>
                  <a:srgbClr val="C00000"/>
                </a:solidFill>
              </a:rPr>
              <a:t>How about s[-4:] ?</a:t>
            </a:r>
          </a:p>
          <a:p>
            <a:endParaRPr lang="en-US" dirty="0">
              <a:solidFill>
                <a:srgbClr val="C00000"/>
              </a:solidFill>
            </a:endParaRPr>
          </a:p>
          <a:p>
            <a:r>
              <a:rPr lang="en-US" dirty="0">
                <a:solidFill>
                  <a:srgbClr val="C00000"/>
                </a:solidFill>
              </a:rPr>
              <a:t>How do I return the last three letters?</a:t>
            </a:r>
          </a:p>
          <a:p>
            <a:endParaRPr lang="en-US" dirty="0">
              <a:solidFill>
                <a:srgbClr val="C00000"/>
              </a:solidFill>
            </a:endParaRPr>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4EBD0678-A9B2-41CB-BE1E-3EE8A0623932}"/>
              </a:ext>
            </a:extLst>
          </p:cNvPr>
          <p:cNvSpPr>
            <a:spLocks noGrp="1"/>
          </p:cNvSpPr>
          <p:nvPr>
            <p:ph type="sldNum" sz="quarter" idx="10"/>
          </p:nvPr>
        </p:nvSpPr>
        <p:spPr/>
        <p:txBody>
          <a:bodyPr/>
          <a:lstStyle/>
          <a:p>
            <a:pPr>
              <a:defRPr/>
            </a:pPr>
            <a:fld id="{6DB1FBA9-0009-47E9-8D28-5B0116D2432D}" type="slidenum">
              <a:rPr lang="en-US" altLang="en-US" smtClean="0"/>
              <a:pPr>
                <a:defRPr/>
              </a:pPr>
              <a:t>76</a:t>
            </a:fld>
            <a:endParaRPr lang="en-US" altLang="en-US"/>
          </a:p>
        </p:txBody>
      </p:sp>
    </p:spTree>
    <p:extLst>
      <p:ext uri="{BB962C8B-B14F-4D97-AF65-F5344CB8AC3E}">
        <p14:creationId xmlns:p14="http://schemas.microsoft.com/office/powerpoint/2010/main" val="1068120372"/>
      </p:ext>
    </p:extLst>
  </p:cSld>
  <p:clrMapOvr>
    <a:masterClrMapping/>
  </p:clrMapOvr>
  <p:transition spd="med"/>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F504-8E1D-4EBD-9DE7-3B2C1D1B77E0}"/>
              </a:ext>
            </a:extLst>
          </p:cNvPr>
          <p:cNvSpPr>
            <a:spLocks noGrp="1"/>
          </p:cNvSpPr>
          <p:nvPr>
            <p:ph type="title"/>
          </p:nvPr>
        </p:nvSpPr>
        <p:spPr/>
        <p:txBody>
          <a:bodyPr/>
          <a:lstStyle/>
          <a:p>
            <a:r>
              <a:rPr lang="en-US" dirty="0"/>
              <a:t>Exam Answers</a:t>
            </a:r>
          </a:p>
        </p:txBody>
      </p:sp>
      <p:sp>
        <p:nvSpPr>
          <p:cNvPr id="4" name="Slide Number Placeholder 3">
            <a:extLst>
              <a:ext uri="{FF2B5EF4-FFF2-40B4-BE49-F238E27FC236}">
                <a16:creationId xmlns:a16="http://schemas.microsoft.com/office/drawing/2014/main" id="{3FD61523-B51F-43AC-8D6A-04206D153446}"/>
              </a:ext>
            </a:extLst>
          </p:cNvPr>
          <p:cNvSpPr>
            <a:spLocks noGrp="1"/>
          </p:cNvSpPr>
          <p:nvPr>
            <p:ph type="sldNum" sz="quarter" idx="10"/>
          </p:nvPr>
        </p:nvSpPr>
        <p:spPr/>
        <p:txBody>
          <a:bodyPr/>
          <a:lstStyle/>
          <a:p>
            <a:pPr>
              <a:defRPr/>
            </a:pPr>
            <a:fld id="{6DB1FBA9-0009-47E9-8D28-5B0116D2432D}" type="slidenum">
              <a:rPr lang="en-US" altLang="en-US" smtClean="0"/>
              <a:pPr>
                <a:defRPr/>
              </a:pPr>
              <a:t>760</a:t>
            </a:fld>
            <a:endParaRPr lang="en-US" altLang="en-US"/>
          </a:p>
        </p:txBody>
      </p:sp>
      <p:pic>
        <p:nvPicPr>
          <p:cNvPr id="8" name="Content Placeholder 7" descr="A picture containing object&#10;&#10;Description automatically generated">
            <a:extLst>
              <a:ext uri="{FF2B5EF4-FFF2-40B4-BE49-F238E27FC236}">
                <a16:creationId xmlns:a16="http://schemas.microsoft.com/office/drawing/2014/main" id="{0E000A64-7CAE-4882-B06A-DBDC7E2995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6400" y="1524000"/>
            <a:ext cx="6019800" cy="4572000"/>
          </a:xfrm>
        </p:spPr>
      </p:pic>
    </p:spTree>
    <p:extLst>
      <p:ext uri="{BB962C8B-B14F-4D97-AF65-F5344CB8AC3E}">
        <p14:creationId xmlns:p14="http://schemas.microsoft.com/office/powerpoint/2010/main" val="4065672338"/>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3A999-A1DD-44E8-AFDC-D453E1D4AE0E}"/>
              </a:ext>
            </a:extLst>
          </p:cNvPr>
          <p:cNvSpPr>
            <a:spLocks noGrp="1"/>
          </p:cNvSpPr>
          <p:nvPr>
            <p:ph type="title"/>
          </p:nvPr>
        </p:nvSpPr>
        <p:spPr/>
        <p:txBody>
          <a:bodyPr/>
          <a:lstStyle/>
          <a:p>
            <a:r>
              <a:rPr lang="en-US" dirty="0"/>
              <a:t>Strings(</a:t>
            </a:r>
            <a:r>
              <a:rPr lang="en-US" dirty="0" err="1"/>
              <a:t>cont</a:t>
            </a:r>
            <a:r>
              <a:rPr lang="en-US" dirty="0"/>
              <a:t>)</a:t>
            </a:r>
          </a:p>
        </p:txBody>
      </p:sp>
      <p:sp>
        <p:nvSpPr>
          <p:cNvPr id="3" name="Content Placeholder 2">
            <a:extLst>
              <a:ext uri="{FF2B5EF4-FFF2-40B4-BE49-F238E27FC236}">
                <a16:creationId xmlns:a16="http://schemas.microsoft.com/office/drawing/2014/main" id="{6DC9109B-FBE9-46B0-B068-DF290EB0B947}"/>
              </a:ext>
            </a:extLst>
          </p:cNvPr>
          <p:cNvSpPr>
            <a:spLocks noGrp="1"/>
          </p:cNvSpPr>
          <p:nvPr>
            <p:ph idx="1"/>
          </p:nvPr>
        </p:nvSpPr>
        <p:spPr/>
        <p:txBody>
          <a:bodyPr/>
          <a:lstStyle/>
          <a:p>
            <a:r>
              <a:rPr lang="en-US" dirty="0"/>
              <a:t>Now you might be thinking, if I can slice a string, can I use that to change a character of a string?</a:t>
            </a:r>
          </a:p>
          <a:p>
            <a:r>
              <a:rPr lang="en-US" i="1" dirty="0">
                <a:solidFill>
                  <a:srgbClr val="C00000"/>
                </a:solidFill>
              </a:rPr>
              <a:t>Execute the code below</a:t>
            </a:r>
          </a:p>
          <a:p>
            <a:r>
              <a:rPr lang="en-US" i="1" dirty="0">
                <a:solidFill>
                  <a:srgbClr val="C00000"/>
                </a:solidFill>
              </a:rPr>
              <a:t>s = ‘hello’</a:t>
            </a:r>
          </a:p>
          <a:p>
            <a:r>
              <a:rPr lang="en-US" i="1" dirty="0">
                <a:solidFill>
                  <a:srgbClr val="C00000"/>
                </a:solidFill>
              </a:rPr>
              <a:t>print(s)</a:t>
            </a:r>
          </a:p>
          <a:p>
            <a:endParaRPr lang="en-US" i="1" dirty="0">
              <a:solidFill>
                <a:srgbClr val="C00000"/>
              </a:solidFill>
            </a:endParaRPr>
          </a:p>
          <a:p>
            <a:endParaRPr lang="en-US" i="1" dirty="0">
              <a:solidFill>
                <a:srgbClr val="C00000"/>
              </a:solidFill>
            </a:endParaRPr>
          </a:p>
          <a:p>
            <a:endParaRPr lang="en-US" i="1" dirty="0">
              <a:solidFill>
                <a:srgbClr val="C00000"/>
              </a:solidFill>
            </a:endParaRPr>
          </a:p>
          <a:p>
            <a:endParaRPr lang="en-US" i="1" dirty="0">
              <a:solidFill>
                <a:srgbClr val="C00000"/>
              </a:solidFill>
            </a:endParaRPr>
          </a:p>
          <a:p>
            <a:endParaRPr lang="en-US" i="1" dirty="0">
              <a:solidFill>
                <a:srgbClr val="C00000"/>
              </a:solidFill>
            </a:endParaRPr>
          </a:p>
          <a:p>
            <a:r>
              <a:rPr lang="en-US" i="1" dirty="0">
                <a:solidFill>
                  <a:srgbClr val="C00000"/>
                </a:solidFill>
              </a:rPr>
              <a:t>Can we change “o” to the letter “b” using indexing?</a:t>
            </a:r>
          </a:p>
          <a:p>
            <a:r>
              <a:rPr lang="en-US" i="1" dirty="0">
                <a:solidFill>
                  <a:srgbClr val="C00000"/>
                </a:solidFill>
              </a:rPr>
              <a:t>Type this into your python console</a:t>
            </a:r>
          </a:p>
          <a:p>
            <a:r>
              <a:rPr lang="en-US" i="1" dirty="0">
                <a:solidFill>
                  <a:srgbClr val="C00000"/>
                </a:solidFill>
              </a:rPr>
              <a:t>s[-1] =‘b’</a:t>
            </a:r>
          </a:p>
          <a:p>
            <a:endParaRPr lang="en-US" i="1" dirty="0">
              <a:solidFill>
                <a:srgbClr val="C00000"/>
              </a:solidFill>
            </a:endParaRPr>
          </a:p>
        </p:txBody>
      </p:sp>
      <p:sp>
        <p:nvSpPr>
          <p:cNvPr id="4" name="Slide Number Placeholder 3">
            <a:extLst>
              <a:ext uri="{FF2B5EF4-FFF2-40B4-BE49-F238E27FC236}">
                <a16:creationId xmlns:a16="http://schemas.microsoft.com/office/drawing/2014/main" id="{25F9D048-B46D-45CA-A93E-137AD4F62FF9}"/>
              </a:ext>
            </a:extLst>
          </p:cNvPr>
          <p:cNvSpPr>
            <a:spLocks noGrp="1"/>
          </p:cNvSpPr>
          <p:nvPr>
            <p:ph type="sldNum" sz="quarter" idx="10"/>
          </p:nvPr>
        </p:nvSpPr>
        <p:spPr/>
        <p:txBody>
          <a:bodyPr/>
          <a:lstStyle/>
          <a:p>
            <a:pPr>
              <a:defRPr/>
            </a:pPr>
            <a:fld id="{6DB1FBA9-0009-47E9-8D28-5B0116D2432D}" type="slidenum">
              <a:rPr lang="en-US" altLang="en-US" smtClean="0"/>
              <a:pPr>
                <a:defRPr/>
              </a:pPr>
              <a:t>77</a:t>
            </a:fld>
            <a:endParaRPr lang="en-US" altLang="en-US"/>
          </a:p>
        </p:txBody>
      </p:sp>
      <p:pic>
        <p:nvPicPr>
          <p:cNvPr id="6" name="Picture 5">
            <a:extLst>
              <a:ext uri="{FF2B5EF4-FFF2-40B4-BE49-F238E27FC236}">
                <a16:creationId xmlns:a16="http://schemas.microsoft.com/office/drawing/2014/main" id="{2676A44D-E53B-45EF-8A8D-2E875544AF08}"/>
              </a:ext>
            </a:extLst>
          </p:cNvPr>
          <p:cNvPicPr>
            <a:picLocks noChangeAspect="1"/>
          </p:cNvPicPr>
          <p:nvPr/>
        </p:nvPicPr>
        <p:blipFill>
          <a:blip r:embed="rId3"/>
          <a:stretch>
            <a:fillRect/>
          </a:stretch>
        </p:blipFill>
        <p:spPr>
          <a:xfrm>
            <a:off x="191311" y="2971800"/>
            <a:ext cx="3542489" cy="1390650"/>
          </a:xfrm>
          <a:prstGeom prst="rect">
            <a:avLst/>
          </a:prstGeom>
        </p:spPr>
      </p:pic>
      <p:pic>
        <p:nvPicPr>
          <p:cNvPr id="8" name="Picture 7">
            <a:extLst>
              <a:ext uri="{FF2B5EF4-FFF2-40B4-BE49-F238E27FC236}">
                <a16:creationId xmlns:a16="http://schemas.microsoft.com/office/drawing/2014/main" id="{7312A5B3-5649-42CD-8144-14CB6358BCD3}"/>
              </a:ext>
            </a:extLst>
          </p:cNvPr>
          <p:cNvPicPr>
            <a:picLocks noChangeAspect="1"/>
          </p:cNvPicPr>
          <p:nvPr/>
        </p:nvPicPr>
        <p:blipFill>
          <a:blip r:embed="rId4"/>
          <a:stretch>
            <a:fillRect/>
          </a:stretch>
        </p:blipFill>
        <p:spPr>
          <a:xfrm>
            <a:off x="3701374" y="5372100"/>
            <a:ext cx="4847414" cy="1371600"/>
          </a:xfrm>
          <a:prstGeom prst="rect">
            <a:avLst/>
          </a:prstGeom>
        </p:spPr>
      </p:pic>
    </p:spTree>
    <p:extLst>
      <p:ext uri="{BB962C8B-B14F-4D97-AF65-F5344CB8AC3E}">
        <p14:creationId xmlns:p14="http://schemas.microsoft.com/office/powerpoint/2010/main" val="596916477"/>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6F78C-E190-43CE-8D80-ADCBEFC1E0CE}"/>
              </a:ext>
            </a:extLst>
          </p:cNvPr>
          <p:cNvSpPr>
            <a:spLocks noGrp="1"/>
          </p:cNvSpPr>
          <p:nvPr>
            <p:ph type="title"/>
          </p:nvPr>
        </p:nvSpPr>
        <p:spPr/>
        <p:txBody>
          <a:bodyPr/>
          <a:lstStyle/>
          <a:p>
            <a:r>
              <a:rPr lang="en-US" dirty="0"/>
              <a:t>Strings(</a:t>
            </a:r>
            <a:r>
              <a:rPr lang="en-US" dirty="0" err="1"/>
              <a:t>cont</a:t>
            </a:r>
            <a:r>
              <a:rPr lang="en-US" dirty="0"/>
              <a:t>)</a:t>
            </a:r>
          </a:p>
        </p:txBody>
      </p:sp>
      <p:sp>
        <p:nvSpPr>
          <p:cNvPr id="3" name="Content Placeholder 2">
            <a:extLst>
              <a:ext uri="{FF2B5EF4-FFF2-40B4-BE49-F238E27FC236}">
                <a16:creationId xmlns:a16="http://schemas.microsoft.com/office/drawing/2014/main" id="{B1295981-98B4-45D7-AEB9-B5FBFF3A8A59}"/>
              </a:ext>
            </a:extLst>
          </p:cNvPr>
          <p:cNvSpPr>
            <a:spLocks noGrp="1"/>
          </p:cNvSpPr>
          <p:nvPr>
            <p:ph idx="1"/>
          </p:nvPr>
        </p:nvSpPr>
        <p:spPr/>
        <p:txBody>
          <a:bodyPr/>
          <a:lstStyle/>
          <a:p>
            <a:r>
              <a:rPr lang="en-US" dirty="0"/>
              <a:t>The error message </a:t>
            </a:r>
            <a:r>
              <a:rPr lang="en-US" i="1" dirty="0">
                <a:solidFill>
                  <a:srgbClr val="C00000"/>
                </a:solidFill>
              </a:rPr>
              <a:t>“’str’ object doesn’t support item assignment” </a:t>
            </a:r>
            <a:r>
              <a:rPr lang="en-US" dirty="0"/>
              <a:t>is telling us that you can’t use slicing to make changes to a string</a:t>
            </a:r>
          </a:p>
          <a:p>
            <a:r>
              <a:rPr lang="en-US" dirty="0"/>
              <a:t>Later in the course I will show you how to do this after we finish with lists</a:t>
            </a:r>
          </a:p>
          <a:p>
            <a:r>
              <a:rPr lang="en-US" dirty="0"/>
              <a:t>For now, we will have to do it manually, by retyping s as ‘</a:t>
            </a:r>
            <a:r>
              <a:rPr lang="en-US" dirty="0" err="1"/>
              <a:t>hellb</a:t>
            </a:r>
            <a:r>
              <a:rPr lang="en-US" dirty="0"/>
              <a:t>’ , i.e., </a:t>
            </a:r>
            <a:r>
              <a:rPr lang="en-US" dirty="0">
                <a:solidFill>
                  <a:srgbClr val="C00000"/>
                </a:solidFill>
              </a:rPr>
              <a:t>s =‘</a:t>
            </a:r>
            <a:r>
              <a:rPr lang="en-US" dirty="0" err="1">
                <a:solidFill>
                  <a:srgbClr val="C00000"/>
                </a:solidFill>
              </a:rPr>
              <a:t>hellb</a:t>
            </a:r>
            <a:r>
              <a:rPr lang="en-US" dirty="0">
                <a:solidFill>
                  <a:srgbClr val="C00000"/>
                </a:solidFill>
              </a:rPr>
              <a:t>’</a:t>
            </a:r>
          </a:p>
          <a:p>
            <a:r>
              <a:rPr lang="en-US" dirty="0">
                <a:solidFill>
                  <a:srgbClr val="C00000"/>
                </a:solidFill>
                <a:highlight>
                  <a:srgbClr val="FFFF00"/>
                </a:highlight>
              </a:rPr>
              <a:t>strings are immutable in python, i.e., they can’t be changed</a:t>
            </a:r>
          </a:p>
          <a:p>
            <a:endParaRPr lang="en-US" dirty="0"/>
          </a:p>
          <a:p>
            <a:endParaRPr lang="en-US" dirty="0">
              <a:solidFill>
                <a:srgbClr val="C00000"/>
              </a:solidFill>
            </a:endParaRPr>
          </a:p>
          <a:p>
            <a:endParaRPr lang="en-US" dirty="0"/>
          </a:p>
          <a:p>
            <a:endParaRPr lang="en-US" i="1" dirty="0">
              <a:solidFill>
                <a:srgbClr val="C00000"/>
              </a:solidFill>
            </a:endParaRPr>
          </a:p>
          <a:p>
            <a:endParaRPr lang="en-US" dirty="0"/>
          </a:p>
          <a:p>
            <a:endParaRPr lang="en-US" i="1" dirty="0">
              <a:solidFill>
                <a:srgbClr val="C00000"/>
              </a:solidFill>
            </a:endParaRPr>
          </a:p>
        </p:txBody>
      </p:sp>
      <p:sp>
        <p:nvSpPr>
          <p:cNvPr id="4" name="Slide Number Placeholder 3">
            <a:extLst>
              <a:ext uri="{FF2B5EF4-FFF2-40B4-BE49-F238E27FC236}">
                <a16:creationId xmlns:a16="http://schemas.microsoft.com/office/drawing/2014/main" id="{6EFE8CEB-2FFA-4D14-8608-5846A9E374C7}"/>
              </a:ext>
            </a:extLst>
          </p:cNvPr>
          <p:cNvSpPr>
            <a:spLocks noGrp="1"/>
          </p:cNvSpPr>
          <p:nvPr>
            <p:ph type="sldNum" sz="quarter" idx="10"/>
          </p:nvPr>
        </p:nvSpPr>
        <p:spPr/>
        <p:txBody>
          <a:bodyPr/>
          <a:lstStyle/>
          <a:p>
            <a:pPr>
              <a:defRPr/>
            </a:pPr>
            <a:fld id="{6DB1FBA9-0009-47E9-8D28-5B0116D2432D}" type="slidenum">
              <a:rPr lang="en-US" altLang="en-US" smtClean="0"/>
              <a:pPr>
                <a:defRPr/>
              </a:pPr>
              <a:t>78</a:t>
            </a:fld>
            <a:endParaRPr lang="en-US" altLang="en-US"/>
          </a:p>
        </p:txBody>
      </p:sp>
    </p:spTree>
    <p:extLst>
      <p:ext uri="{BB962C8B-B14F-4D97-AF65-F5344CB8AC3E}">
        <p14:creationId xmlns:p14="http://schemas.microsoft.com/office/powerpoint/2010/main" val="1767284153"/>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CAF13-8FF0-4298-ABA5-19475EA9025D}"/>
              </a:ext>
            </a:extLst>
          </p:cNvPr>
          <p:cNvSpPr>
            <a:spLocks noGrp="1"/>
          </p:cNvSpPr>
          <p:nvPr>
            <p:ph type="title"/>
          </p:nvPr>
        </p:nvSpPr>
        <p:spPr/>
        <p:txBody>
          <a:bodyPr/>
          <a:lstStyle/>
          <a:p>
            <a:r>
              <a:rPr lang="en-US" dirty="0"/>
              <a:t>Strings(cont)</a:t>
            </a:r>
            <a:endParaRPr lang="en-CA" dirty="0"/>
          </a:p>
        </p:txBody>
      </p:sp>
      <p:sp>
        <p:nvSpPr>
          <p:cNvPr id="3" name="Content Placeholder 2">
            <a:extLst>
              <a:ext uri="{FF2B5EF4-FFF2-40B4-BE49-F238E27FC236}">
                <a16:creationId xmlns:a16="http://schemas.microsoft.com/office/drawing/2014/main" id="{D973C1A1-3634-45EC-B84B-E5ACF3655E3C}"/>
              </a:ext>
            </a:extLst>
          </p:cNvPr>
          <p:cNvSpPr>
            <a:spLocks noGrp="1"/>
          </p:cNvSpPr>
          <p:nvPr>
            <p:ph idx="1"/>
          </p:nvPr>
        </p:nvSpPr>
        <p:spPr/>
        <p:txBody>
          <a:bodyPr/>
          <a:lstStyle/>
          <a:p>
            <a:r>
              <a:rPr lang="en-US" b="1" dirty="0" err="1">
                <a:solidFill>
                  <a:srgbClr val="C00000"/>
                </a:solidFill>
              </a:rPr>
              <a:t>rfind</a:t>
            </a:r>
            <a:r>
              <a:rPr lang="en-US" b="1" dirty="0">
                <a:solidFill>
                  <a:srgbClr val="C00000"/>
                </a:solidFill>
              </a:rPr>
              <a:t> method</a:t>
            </a:r>
          </a:p>
          <a:p>
            <a:r>
              <a:rPr lang="en-US" b="1" dirty="0">
                <a:solidFill>
                  <a:srgbClr val="C00000"/>
                </a:solidFill>
              </a:rPr>
              <a:t>Description:</a:t>
            </a:r>
          </a:p>
          <a:p>
            <a:r>
              <a:rPr lang="en-US" dirty="0"/>
              <a:t>The method </a:t>
            </a:r>
            <a:r>
              <a:rPr lang="en-US" b="1" dirty="0" err="1">
                <a:solidFill>
                  <a:srgbClr val="C00000"/>
                </a:solidFill>
              </a:rPr>
              <a:t>rfind</a:t>
            </a:r>
            <a:r>
              <a:rPr lang="en-US" b="1" dirty="0">
                <a:solidFill>
                  <a:srgbClr val="C00000"/>
                </a:solidFill>
              </a:rPr>
              <a:t>()</a:t>
            </a:r>
            <a:r>
              <a:rPr lang="en-US" dirty="0">
                <a:solidFill>
                  <a:srgbClr val="C00000"/>
                </a:solidFill>
              </a:rPr>
              <a:t> </a:t>
            </a:r>
            <a:r>
              <a:rPr lang="en-US" dirty="0"/>
              <a:t>returns the </a:t>
            </a:r>
            <a:r>
              <a:rPr lang="en-US" b="1" dirty="0">
                <a:solidFill>
                  <a:srgbClr val="C00000"/>
                </a:solidFill>
                <a:highlight>
                  <a:srgbClr val="FFFF00"/>
                </a:highlight>
              </a:rPr>
              <a:t>last index </a:t>
            </a:r>
            <a:r>
              <a:rPr lang="en-US" dirty="0"/>
              <a:t>where the </a:t>
            </a:r>
            <a:r>
              <a:rPr lang="en-US" dirty="0">
                <a:solidFill>
                  <a:srgbClr val="C00000"/>
                </a:solidFill>
              </a:rPr>
              <a:t>substring</a:t>
            </a:r>
            <a:r>
              <a:rPr lang="en-US" dirty="0"/>
              <a:t> </a:t>
            </a:r>
            <a:r>
              <a:rPr lang="en-US" dirty="0">
                <a:solidFill>
                  <a:srgbClr val="7030A0"/>
                </a:solidFill>
              </a:rPr>
              <a:t>substr</a:t>
            </a:r>
            <a:r>
              <a:rPr lang="en-US" dirty="0"/>
              <a:t> is found, or -1 if no such index exists, optionally restricting the search to </a:t>
            </a:r>
            <a:r>
              <a:rPr lang="en-US" dirty="0">
                <a:solidFill>
                  <a:srgbClr val="C00000"/>
                </a:solidFill>
              </a:rPr>
              <a:t>string[beg:end]</a:t>
            </a:r>
          </a:p>
          <a:p>
            <a:r>
              <a:rPr lang="en-US" b="1" dirty="0">
                <a:solidFill>
                  <a:srgbClr val="C00000"/>
                </a:solidFill>
              </a:rPr>
              <a:t>Syntax</a:t>
            </a:r>
          </a:p>
          <a:p>
            <a:r>
              <a:rPr lang="en-US" dirty="0"/>
              <a:t>Following is the syntax for </a:t>
            </a:r>
            <a:r>
              <a:rPr lang="en-US" b="1" dirty="0" err="1">
                <a:solidFill>
                  <a:srgbClr val="C00000"/>
                </a:solidFill>
              </a:rPr>
              <a:t>rfind</a:t>
            </a:r>
            <a:r>
              <a:rPr lang="en-US" b="1" dirty="0">
                <a:solidFill>
                  <a:srgbClr val="C00000"/>
                </a:solidFill>
              </a:rPr>
              <a:t>()</a:t>
            </a:r>
            <a:r>
              <a:rPr lang="en-US" dirty="0">
                <a:solidFill>
                  <a:srgbClr val="C00000"/>
                </a:solidFill>
              </a:rPr>
              <a:t> </a:t>
            </a:r>
            <a:r>
              <a:rPr lang="en-US" dirty="0"/>
              <a:t>method</a:t>
            </a:r>
          </a:p>
          <a:p>
            <a:r>
              <a:rPr lang="da-DK" dirty="0">
                <a:solidFill>
                  <a:srgbClr val="C00000"/>
                </a:solidFill>
              </a:rPr>
              <a:t>str.rfind(</a:t>
            </a:r>
            <a:r>
              <a:rPr lang="en-US" dirty="0">
                <a:solidFill>
                  <a:srgbClr val="7030A0"/>
                </a:solidFill>
              </a:rPr>
              <a:t>substr</a:t>
            </a:r>
            <a:r>
              <a:rPr lang="da-DK" dirty="0">
                <a:solidFill>
                  <a:srgbClr val="C00000"/>
                </a:solidFill>
              </a:rPr>
              <a:t>, beg=0 end=len(string))</a:t>
            </a:r>
          </a:p>
          <a:p>
            <a:r>
              <a:rPr lang="en-US" b="1" dirty="0">
                <a:solidFill>
                  <a:srgbClr val="C00000"/>
                </a:solidFill>
              </a:rPr>
              <a:t>Parameters</a:t>
            </a:r>
          </a:p>
          <a:p>
            <a:r>
              <a:rPr lang="en-US" dirty="0">
                <a:solidFill>
                  <a:srgbClr val="7030A0"/>
                </a:solidFill>
              </a:rPr>
              <a:t>substr</a:t>
            </a:r>
            <a:r>
              <a:rPr lang="en-US" dirty="0">
                <a:solidFill>
                  <a:srgbClr val="C00000"/>
                </a:solidFill>
              </a:rPr>
              <a:t> −</a:t>
            </a:r>
            <a:r>
              <a:rPr lang="en-US" dirty="0"/>
              <a:t> This specifies the string/substring to be searched</a:t>
            </a:r>
          </a:p>
          <a:p>
            <a:r>
              <a:rPr lang="en-US" dirty="0">
                <a:solidFill>
                  <a:srgbClr val="C00000"/>
                </a:solidFill>
              </a:rPr>
              <a:t>beg −</a:t>
            </a:r>
            <a:r>
              <a:rPr lang="en-US" dirty="0"/>
              <a:t> This is the starting index, by default its 0</a:t>
            </a:r>
          </a:p>
          <a:p>
            <a:r>
              <a:rPr lang="en-US" dirty="0">
                <a:solidFill>
                  <a:srgbClr val="C00000"/>
                </a:solidFill>
              </a:rPr>
              <a:t>end −</a:t>
            </a:r>
            <a:r>
              <a:rPr lang="en-US" dirty="0"/>
              <a:t> This is the ending index, by default its equal to the length of the string</a:t>
            </a:r>
          </a:p>
          <a:p>
            <a:r>
              <a:rPr lang="en-US" b="1" dirty="0">
                <a:solidFill>
                  <a:srgbClr val="C00000"/>
                </a:solidFill>
              </a:rPr>
              <a:t>Return Value</a:t>
            </a:r>
          </a:p>
          <a:p>
            <a:r>
              <a:rPr lang="en-US" dirty="0"/>
              <a:t>This method returns last index if found and -1 otherwise.</a:t>
            </a:r>
          </a:p>
          <a:p>
            <a:endParaRPr lang="en-US" dirty="0"/>
          </a:p>
          <a:p>
            <a:endParaRPr lang="en-CA" dirty="0"/>
          </a:p>
        </p:txBody>
      </p:sp>
      <p:sp>
        <p:nvSpPr>
          <p:cNvPr id="4" name="Slide Number Placeholder 3">
            <a:extLst>
              <a:ext uri="{FF2B5EF4-FFF2-40B4-BE49-F238E27FC236}">
                <a16:creationId xmlns:a16="http://schemas.microsoft.com/office/drawing/2014/main" id="{437A7AEB-1EC0-4714-90A7-617BD9DBDE5C}"/>
              </a:ext>
            </a:extLst>
          </p:cNvPr>
          <p:cNvSpPr>
            <a:spLocks noGrp="1"/>
          </p:cNvSpPr>
          <p:nvPr>
            <p:ph type="sldNum" sz="quarter" idx="10"/>
          </p:nvPr>
        </p:nvSpPr>
        <p:spPr/>
        <p:txBody>
          <a:bodyPr/>
          <a:lstStyle/>
          <a:p>
            <a:pPr>
              <a:defRPr/>
            </a:pPr>
            <a:fld id="{6DB1FBA9-0009-47E9-8D28-5B0116D2432D}" type="slidenum">
              <a:rPr lang="en-US" altLang="en-US" smtClean="0"/>
              <a:pPr>
                <a:defRPr/>
              </a:pPr>
              <a:t>79</a:t>
            </a:fld>
            <a:endParaRPr lang="en-US" altLang="en-US"/>
          </a:p>
        </p:txBody>
      </p:sp>
    </p:spTree>
    <p:extLst>
      <p:ext uri="{BB962C8B-B14F-4D97-AF65-F5344CB8AC3E}">
        <p14:creationId xmlns:p14="http://schemas.microsoft.com/office/powerpoint/2010/main" val="95948723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E45CA849-654C-4173-AD99-B3A252827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24C3E8-8741-419F-B409-AED9BD71980B}"/>
              </a:ext>
            </a:extLst>
          </p:cNvPr>
          <p:cNvSpPr>
            <a:spLocks noGrp="1"/>
          </p:cNvSpPr>
          <p:nvPr>
            <p:ph type="title"/>
          </p:nvPr>
        </p:nvSpPr>
        <p:spPr>
          <a:xfrm>
            <a:off x="322326" y="411480"/>
            <a:ext cx="8401050" cy="1106424"/>
          </a:xfrm>
        </p:spPr>
        <p:txBody>
          <a:bodyPr>
            <a:normAutofit/>
          </a:bodyPr>
          <a:lstStyle/>
          <a:p>
            <a:r>
              <a:rPr lang="en-US" sz="3100"/>
              <a:t>Zen of Python</a:t>
            </a:r>
          </a:p>
        </p:txBody>
      </p:sp>
      <p:sp>
        <p:nvSpPr>
          <p:cNvPr id="16" name="Rectangle 11">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7931"/>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50E34DCA-A2F6-446F-B182-F5E229D73438}"/>
              </a:ext>
            </a:extLst>
          </p:cNvPr>
          <p:cNvPicPr>
            <a:picLocks noChangeAspect="1"/>
          </p:cNvPicPr>
          <p:nvPr/>
        </p:nvPicPr>
        <p:blipFill rotWithShape="1">
          <a:blip r:embed="rId2"/>
          <a:srcRect r="14624"/>
          <a:stretch/>
        </p:blipFill>
        <p:spPr>
          <a:xfrm>
            <a:off x="322325" y="1721922"/>
            <a:ext cx="5576347" cy="4724598"/>
          </a:xfrm>
          <a:prstGeom prst="rect">
            <a:avLst/>
          </a:prstGeom>
        </p:spPr>
      </p:pic>
      <p:sp useBgFill="1">
        <p:nvSpPr>
          <p:cNvPr id="14" name="Rectangle 13">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7850" y="1721922"/>
            <a:ext cx="3163824" cy="4520560"/>
          </a:xfrm>
          <a:prstGeom prst="rect">
            <a:avLst/>
          </a:prstGeom>
          <a:ln w="9525">
            <a:solidFill>
              <a:srgbClr val="EFEFEF"/>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6BCC772-3B02-4192-9437-9EA45DC658A1}"/>
              </a:ext>
            </a:extLst>
          </p:cNvPr>
          <p:cNvSpPr>
            <a:spLocks noGrp="1"/>
          </p:cNvSpPr>
          <p:nvPr>
            <p:ph idx="1"/>
          </p:nvPr>
        </p:nvSpPr>
        <p:spPr>
          <a:xfrm>
            <a:off x="5954064" y="2020824"/>
            <a:ext cx="2591322" cy="3959352"/>
          </a:xfrm>
        </p:spPr>
        <p:txBody>
          <a:bodyPr anchor="ctr">
            <a:normAutofit/>
          </a:bodyPr>
          <a:lstStyle/>
          <a:p>
            <a:r>
              <a:rPr lang="en-US" sz="1600"/>
              <a:t>Type </a:t>
            </a:r>
            <a:r>
              <a:rPr lang="en-US" sz="1600" b="1"/>
              <a:t>import this</a:t>
            </a:r>
            <a:r>
              <a:rPr lang="en-US" sz="1600"/>
              <a:t> into your terminal</a:t>
            </a:r>
            <a:endParaRPr lang="en-CA" sz="1600"/>
          </a:p>
        </p:txBody>
      </p:sp>
      <p:sp>
        <p:nvSpPr>
          <p:cNvPr id="4" name="Slide Number Placeholder 3">
            <a:extLst>
              <a:ext uri="{FF2B5EF4-FFF2-40B4-BE49-F238E27FC236}">
                <a16:creationId xmlns:a16="http://schemas.microsoft.com/office/drawing/2014/main" id="{E706A996-AC4A-46F6-8690-B7CB2E9A583C}"/>
              </a:ext>
            </a:extLst>
          </p:cNvPr>
          <p:cNvSpPr>
            <a:spLocks noGrp="1"/>
          </p:cNvSpPr>
          <p:nvPr>
            <p:ph type="sldNum" sz="quarter" idx="10"/>
          </p:nvPr>
        </p:nvSpPr>
        <p:spPr>
          <a:xfrm>
            <a:off x="6446520" y="6356350"/>
            <a:ext cx="2057400" cy="365125"/>
          </a:xfrm>
        </p:spPr>
        <p:txBody>
          <a:bodyPr>
            <a:normAutofit/>
          </a:bodyPr>
          <a:lstStyle/>
          <a:p>
            <a:pPr>
              <a:spcAft>
                <a:spcPts val="600"/>
              </a:spcAft>
              <a:defRPr/>
            </a:pPr>
            <a:fld id="{6DB1FBA9-0009-47E9-8D28-5B0116D2432D}" type="slidenum">
              <a:rPr lang="en-US" altLang="en-US">
                <a:solidFill>
                  <a:schemeClr val="tx1">
                    <a:lumMod val="50000"/>
                    <a:lumOff val="50000"/>
                  </a:schemeClr>
                </a:solidFill>
              </a:rPr>
              <a:pPr>
                <a:spcAft>
                  <a:spcPts val="600"/>
                </a:spcAft>
                <a:defRPr/>
              </a:pPr>
              <a:t>8</a:t>
            </a:fld>
            <a:endParaRPr lang="en-US" altLang="en-US">
              <a:solidFill>
                <a:schemeClr val="tx1">
                  <a:lumMod val="50000"/>
                  <a:lumOff val="50000"/>
                </a:schemeClr>
              </a:solidFill>
            </a:endParaRPr>
          </a:p>
        </p:txBody>
      </p:sp>
    </p:spTree>
    <p:extLst>
      <p:ext uri="{BB962C8B-B14F-4D97-AF65-F5344CB8AC3E}">
        <p14:creationId xmlns:p14="http://schemas.microsoft.com/office/powerpoint/2010/main" val="767450748"/>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5865D-38E8-48E0-8DF5-73A576A274E2}"/>
              </a:ext>
            </a:extLst>
          </p:cNvPr>
          <p:cNvSpPr>
            <a:spLocks noGrp="1"/>
          </p:cNvSpPr>
          <p:nvPr>
            <p:ph type="title"/>
          </p:nvPr>
        </p:nvSpPr>
        <p:spPr/>
        <p:txBody>
          <a:bodyPr/>
          <a:lstStyle/>
          <a:p>
            <a:r>
              <a:rPr lang="en-US" dirty="0"/>
              <a:t>Strings(cont)</a:t>
            </a:r>
            <a:endParaRPr lang="en-CA" dirty="0"/>
          </a:p>
        </p:txBody>
      </p:sp>
      <p:sp>
        <p:nvSpPr>
          <p:cNvPr id="3" name="Content Placeholder 2">
            <a:extLst>
              <a:ext uri="{FF2B5EF4-FFF2-40B4-BE49-F238E27FC236}">
                <a16:creationId xmlns:a16="http://schemas.microsoft.com/office/drawing/2014/main" id="{290EBDC4-F601-49D4-898E-DA57D60CBE2B}"/>
              </a:ext>
            </a:extLst>
          </p:cNvPr>
          <p:cNvSpPr>
            <a:spLocks noGrp="1"/>
          </p:cNvSpPr>
          <p:nvPr>
            <p:ph idx="1"/>
          </p:nvPr>
        </p:nvSpPr>
        <p:spPr/>
        <p:txBody>
          <a:bodyPr/>
          <a:lstStyle/>
          <a:p>
            <a:pPr marL="0" indent="0">
              <a:buNone/>
            </a:pPr>
            <a:r>
              <a:rPr lang="en-US" dirty="0"/>
              <a:t>str1 = "this is really cool"</a:t>
            </a:r>
          </a:p>
          <a:p>
            <a:pPr marL="0" indent="0">
              <a:buNone/>
            </a:pPr>
            <a:endParaRPr lang="en-US" dirty="0"/>
          </a:p>
          <a:p>
            <a:pPr marL="0" indent="0">
              <a:buNone/>
            </a:pPr>
            <a:r>
              <a:rPr lang="en-US" dirty="0"/>
              <a:t>str2 = "is"</a:t>
            </a:r>
          </a:p>
          <a:p>
            <a:pPr marL="0" indent="0">
              <a:buNone/>
            </a:pPr>
            <a:endParaRPr lang="en-US" dirty="0">
              <a:solidFill>
                <a:srgbClr val="C00000"/>
              </a:solidFill>
            </a:endParaRPr>
          </a:p>
          <a:p>
            <a:pPr marL="0" indent="0">
              <a:buNone/>
            </a:pPr>
            <a:r>
              <a:rPr lang="en-US" dirty="0">
                <a:solidFill>
                  <a:srgbClr val="C00000"/>
                </a:solidFill>
              </a:rPr>
              <a:t>print (str1.rfind(str2))</a:t>
            </a:r>
          </a:p>
          <a:p>
            <a:pPr marL="0" indent="0">
              <a:buNone/>
            </a:pPr>
            <a:endParaRPr lang="en-US" dirty="0">
              <a:solidFill>
                <a:srgbClr val="C00000"/>
              </a:solidFill>
            </a:endParaRPr>
          </a:p>
          <a:p>
            <a:pPr marL="0" indent="0">
              <a:buNone/>
            </a:pPr>
            <a:r>
              <a:rPr lang="en-US" dirty="0">
                <a:solidFill>
                  <a:srgbClr val="C00000"/>
                </a:solidFill>
              </a:rPr>
              <a:t>print (str1.rfind(str2, 0, 10))</a:t>
            </a:r>
          </a:p>
          <a:p>
            <a:pPr marL="0" indent="0">
              <a:buNone/>
            </a:pPr>
            <a:endParaRPr lang="en-US" dirty="0">
              <a:solidFill>
                <a:srgbClr val="C00000"/>
              </a:solidFill>
            </a:endParaRPr>
          </a:p>
          <a:p>
            <a:pPr marL="0" indent="0">
              <a:buNone/>
            </a:pPr>
            <a:endParaRPr lang="en-US" dirty="0">
              <a:solidFill>
                <a:srgbClr val="C00000"/>
              </a:solidFill>
            </a:endParaRPr>
          </a:p>
          <a:p>
            <a:pPr marL="0" indent="0">
              <a:buNone/>
            </a:pPr>
            <a:endParaRPr lang="en-US" dirty="0">
              <a:solidFill>
                <a:srgbClr val="C00000"/>
              </a:solidFill>
            </a:endParaRPr>
          </a:p>
          <a:p>
            <a:pPr marL="0" indent="0">
              <a:buNone/>
            </a:pPr>
            <a:r>
              <a:rPr lang="en-US" dirty="0">
                <a:solidFill>
                  <a:srgbClr val="C00000"/>
                </a:solidFill>
              </a:rPr>
              <a:t>print (str1.rfind(str2, 10, 15))</a:t>
            </a:r>
          </a:p>
          <a:p>
            <a:pPr marL="0" indent="0">
              <a:buNone/>
            </a:pPr>
            <a:endParaRPr lang="en-US" dirty="0">
              <a:solidFill>
                <a:srgbClr val="C00000"/>
              </a:solidFill>
            </a:endParaRPr>
          </a:p>
          <a:p>
            <a:pPr marL="0" indent="0">
              <a:buNone/>
            </a:pPr>
            <a:r>
              <a:rPr lang="en-US" dirty="0">
                <a:solidFill>
                  <a:srgbClr val="C00000"/>
                </a:solidFill>
              </a:rPr>
              <a:t>#output is -1, because </a:t>
            </a:r>
            <a:r>
              <a:rPr lang="en-US" b="1" dirty="0">
                <a:solidFill>
                  <a:srgbClr val="C00000"/>
                </a:solidFill>
              </a:rPr>
              <a:t>“is” </a:t>
            </a:r>
            <a:r>
              <a:rPr lang="en-US" dirty="0">
                <a:solidFill>
                  <a:srgbClr val="C00000"/>
                </a:solidFill>
              </a:rPr>
              <a:t>is not between the 10</a:t>
            </a:r>
            <a:r>
              <a:rPr lang="en-US" baseline="30000" dirty="0">
                <a:solidFill>
                  <a:srgbClr val="C00000"/>
                </a:solidFill>
              </a:rPr>
              <a:t>th</a:t>
            </a:r>
            <a:r>
              <a:rPr lang="en-US" dirty="0">
                <a:solidFill>
                  <a:srgbClr val="C00000"/>
                </a:solidFill>
              </a:rPr>
              <a:t> and 15</a:t>
            </a:r>
            <a:r>
              <a:rPr lang="en-US" baseline="30000" dirty="0">
                <a:solidFill>
                  <a:srgbClr val="C00000"/>
                </a:solidFill>
              </a:rPr>
              <a:t>th</a:t>
            </a:r>
            <a:r>
              <a:rPr lang="en-US" dirty="0">
                <a:solidFill>
                  <a:srgbClr val="C00000"/>
                </a:solidFill>
              </a:rPr>
              <a:t> characters.</a:t>
            </a:r>
          </a:p>
          <a:p>
            <a:pPr marL="0" indent="0">
              <a:buNone/>
            </a:pPr>
            <a:endParaRPr lang="en-US" dirty="0">
              <a:solidFill>
                <a:srgbClr val="C00000"/>
              </a:solidFill>
            </a:endParaRPr>
          </a:p>
          <a:p>
            <a:pPr marL="0" indent="0">
              <a:buNone/>
            </a:pPr>
            <a:endParaRPr lang="en-US" dirty="0">
              <a:solidFill>
                <a:srgbClr val="C00000"/>
              </a:solidFill>
            </a:endParaRPr>
          </a:p>
        </p:txBody>
      </p:sp>
      <p:sp>
        <p:nvSpPr>
          <p:cNvPr id="4" name="Slide Number Placeholder 3">
            <a:extLst>
              <a:ext uri="{FF2B5EF4-FFF2-40B4-BE49-F238E27FC236}">
                <a16:creationId xmlns:a16="http://schemas.microsoft.com/office/drawing/2014/main" id="{681C35B9-D80E-4343-9212-BDA2CF3BDF59}"/>
              </a:ext>
            </a:extLst>
          </p:cNvPr>
          <p:cNvSpPr>
            <a:spLocks noGrp="1"/>
          </p:cNvSpPr>
          <p:nvPr>
            <p:ph type="sldNum" sz="quarter" idx="10"/>
          </p:nvPr>
        </p:nvSpPr>
        <p:spPr/>
        <p:txBody>
          <a:bodyPr/>
          <a:lstStyle/>
          <a:p>
            <a:pPr>
              <a:defRPr/>
            </a:pPr>
            <a:fld id="{6DB1FBA9-0009-47E9-8D28-5B0116D2432D}" type="slidenum">
              <a:rPr lang="en-US" altLang="en-US" smtClean="0"/>
              <a:pPr>
                <a:defRPr/>
              </a:pPr>
              <a:t>80</a:t>
            </a:fld>
            <a:endParaRPr lang="en-US" altLang="en-US"/>
          </a:p>
        </p:txBody>
      </p:sp>
      <p:pic>
        <p:nvPicPr>
          <p:cNvPr id="5" name="Picture 4">
            <a:extLst>
              <a:ext uri="{FF2B5EF4-FFF2-40B4-BE49-F238E27FC236}">
                <a16:creationId xmlns:a16="http://schemas.microsoft.com/office/drawing/2014/main" id="{0689A0CF-648D-4084-B8F3-95DACD53DB40}"/>
              </a:ext>
            </a:extLst>
          </p:cNvPr>
          <p:cNvPicPr>
            <a:picLocks noChangeAspect="1"/>
          </p:cNvPicPr>
          <p:nvPr/>
        </p:nvPicPr>
        <p:blipFill>
          <a:blip r:embed="rId2"/>
          <a:stretch>
            <a:fillRect/>
          </a:stretch>
        </p:blipFill>
        <p:spPr>
          <a:xfrm>
            <a:off x="152400" y="3839994"/>
            <a:ext cx="8853488" cy="934256"/>
          </a:xfrm>
          <a:prstGeom prst="rect">
            <a:avLst/>
          </a:prstGeom>
        </p:spPr>
      </p:pic>
      <p:pic>
        <p:nvPicPr>
          <p:cNvPr id="7" name="Picture 6">
            <a:extLst>
              <a:ext uri="{FF2B5EF4-FFF2-40B4-BE49-F238E27FC236}">
                <a16:creationId xmlns:a16="http://schemas.microsoft.com/office/drawing/2014/main" id="{245B04B0-B115-44AE-93DF-B506D8F256B6}"/>
              </a:ext>
            </a:extLst>
          </p:cNvPr>
          <p:cNvPicPr>
            <a:picLocks noChangeAspect="1"/>
          </p:cNvPicPr>
          <p:nvPr/>
        </p:nvPicPr>
        <p:blipFill>
          <a:blip r:embed="rId3"/>
          <a:stretch>
            <a:fillRect/>
          </a:stretch>
        </p:blipFill>
        <p:spPr>
          <a:xfrm>
            <a:off x="3580286" y="1222844"/>
            <a:ext cx="5448300" cy="1981200"/>
          </a:xfrm>
          <a:prstGeom prst="rect">
            <a:avLst/>
          </a:prstGeom>
        </p:spPr>
      </p:pic>
      <p:pic>
        <p:nvPicPr>
          <p:cNvPr id="9" name="Picture 8">
            <a:extLst>
              <a:ext uri="{FF2B5EF4-FFF2-40B4-BE49-F238E27FC236}">
                <a16:creationId xmlns:a16="http://schemas.microsoft.com/office/drawing/2014/main" id="{212DFD21-6006-4D3A-BB43-6239AEA2DB41}"/>
              </a:ext>
            </a:extLst>
          </p:cNvPr>
          <p:cNvPicPr>
            <a:picLocks noChangeAspect="1"/>
          </p:cNvPicPr>
          <p:nvPr/>
        </p:nvPicPr>
        <p:blipFill>
          <a:blip r:embed="rId4"/>
          <a:stretch>
            <a:fillRect/>
          </a:stretch>
        </p:blipFill>
        <p:spPr>
          <a:xfrm>
            <a:off x="3580286" y="5891212"/>
            <a:ext cx="4429125" cy="866775"/>
          </a:xfrm>
          <a:prstGeom prst="rect">
            <a:avLst/>
          </a:prstGeom>
        </p:spPr>
      </p:pic>
    </p:spTree>
    <p:extLst>
      <p:ext uri="{BB962C8B-B14F-4D97-AF65-F5344CB8AC3E}">
        <p14:creationId xmlns:p14="http://schemas.microsoft.com/office/powerpoint/2010/main" val="3975487271"/>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EE053-7ABA-4463-A178-28D3D4C8D1B7}"/>
              </a:ext>
            </a:extLst>
          </p:cNvPr>
          <p:cNvSpPr>
            <a:spLocks noGrp="1"/>
          </p:cNvSpPr>
          <p:nvPr>
            <p:ph type="title"/>
          </p:nvPr>
        </p:nvSpPr>
        <p:spPr/>
        <p:txBody>
          <a:bodyPr/>
          <a:lstStyle/>
          <a:p>
            <a:r>
              <a:rPr lang="en-US" dirty="0"/>
              <a:t>Strings(</a:t>
            </a:r>
            <a:r>
              <a:rPr lang="en-US" dirty="0" err="1"/>
              <a:t>cont</a:t>
            </a:r>
            <a:r>
              <a:rPr lang="en-US" dirty="0"/>
              <a:t>)</a:t>
            </a:r>
          </a:p>
        </p:txBody>
      </p:sp>
      <p:sp>
        <p:nvSpPr>
          <p:cNvPr id="3" name="Content Placeholder 2">
            <a:extLst>
              <a:ext uri="{FF2B5EF4-FFF2-40B4-BE49-F238E27FC236}">
                <a16:creationId xmlns:a16="http://schemas.microsoft.com/office/drawing/2014/main" id="{AF81F0DA-6F83-419A-9754-1D1FE1FC4DA2}"/>
              </a:ext>
            </a:extLst>
          </p:cNvPr>
          <p:cNvSpPr>
            <a:spLocks noGrp="1"/>
          </p:cNvSpPr>
          <p:nvPr>
            <p:ph idx="1"/>
          </p:nvPr>
        </p:nvSpPr>
        <p:spPr/>
        <p:txBody>
          <a:bodyPr/>
          <a:lstStyle/>
          <a:p>
            <a:r>
              <a:rPr lang="en-US" b="1" dirty="0">
                <a:solidFill>
                  <a:srgbClr val="C00000"/>
                </a:solidFill>
              </a:rPr>
              <a:t>Class Exercise</a:t>
            </a:r>
          </a:p>
          <a:p>
            <a:r>
              <a:rPr lang="en-US" i="1" dirty="0">
                <a:solidFill>
                  <a:srgbClr val="C00000"/>
                </a:solidFill>
              </a:rPr>
              <a:t>1. </a:t>
            </a:r>
          </a:p>
          <a:p>
            <a:r>
              <a:rPr lang="en-US" i="1" dirty="0">
                <a:solidFill>
                  <a:srgbClr val="C00000"/>
                </a:solidFill>
              </a:rPr>
              <a:t>str1 =‘Topology’</a:t>
            </a:r>
          </a:p>
          <a:p>
            <a:r>
              <a:rPr lang="en-US" i="1" dirty="0">
                <a:solidFill>
                  <a:srgbClr val="C00000"/>
                </a:solidFill>
              </a:rPr>
              <a:t>print(str1.rfind(“</a:t>
            </a:r>
            <a:r>
              <a:rPr lang="en-US" i="1" dirty="0" err="1">
                <a:solidFill>
                  <a:srgbClr val="C00000"/>
                </a:solidFill>
              </a:rPr>
              <a:t>og</a:t>
            </a:r>
            <a:r>
              <a:rPr lang="en-US" i="1" dirty="0">
                <a:solidFill>
                  <a:srgbClr val="C00000"/>
                </a:solidFill>
              </a:rPr>
              <a:t>”))</a:t>
            </a:r>
          </a:p>
          <a:p>
            <a:r>
              <a:rPr lang="en-US" i="1" dirty="0">
                <a:solidFill>
                  <a:srgbClr val="C00000"/>
                </a:solidFill>
              </a:rPr>
              <a:t>print(str1.rfind(“y”))</a:t>
            </a:r>
          </a:p>
          <a:p>
            <a:endParaRPr lang="en-US" i="1" dirty="0">
              <a:solidFill>
                <a:srgbClr val="C00000"/>
              </a:solidFill>
            </a:endParaRPr>
          </a:p>
          <a:p>
            <a:r>
              <a:rPr lang="en-US" i="1" dirty="0">
                <a:solidFill>
                  <a:srgbClr val="C00000"/>
                </a:solidFill>
              </a:rPr>
              <a:t>2. </a:t>
            </a:r>
          </a:p>
          <a:p>
            <a:r>
              <a:rPr lang="en-US" i="1" dirty="0">
                <a:solidFill>
                  <a:srgbClr val="C00000"/>
                </a:solidFill>
              </a:rPr>
              <a:t>type </a:t>
            </a:r>
            <a:r>
              <a:rPr lang="en-US" i="1" dirty="0" err="1">
                <a:solidFill>
                  <a:srgbClr val="C00000"/>
                </a:solidFill>
                <a:effectLst>
                  <a:outerShdw blurRad="38100" dist="38100" dir="2700000" algn="tl">
                    <a:srgbClr val="000000">
                      <a:alpha val="43137"/>
                    </a:srgbClr>
                  </a:outerShdw>
                </a:effectLst>
              </a:rPr>
              <a:t>dir</a:t>
            </a:r>
            <a:r>
              <a:rPr lang="en-US" i="1" dirty="0">
                <a:solidFill>
                  <a:srgbClr val="C00000"/>
                </a:solidFill>
                <a:effectLst>
                  <a:outerShdw blurRad="38100" dist="38100" dir="2700000" algn="tl">
                    <a:srgbClr val="000000">
                      <a:alpha val="43137"/>
                    </a:srgbClr>
                  </a:outerShdw>
                </a:effectLst>
              </a:rPr>
              <a:t>(str1) </a:t>
            </a:r>
            <a:r>
              <a:rPr lang="en-US" i="1" dirty="0">
                <a:solidFill>
                  <a:srgbClr val="C00000"/>
                </a:solidFill>
              </a:rPr>
              <a:t>in your console</a:t>
            </a:r>
          </a:p>
          <a:p>
            <a:r>
              <a:rPr lang="en-US" i="1" dirty="0">
                <a:solidFill>
                  <a:srgbClr val="C00000"/>
                </a:solidFill>
              </a:rPr>
              <a:t>Look for the </a:t>
            </a:r>
            <a:r>
              <a:rPr lang="en-US" i="1" dirty="0" err="1">
                <a:solidFill>
                  <a:srgbClr val="C00000"/>
                </a:solidFill>
              </a:rPr>
              <a:t>dunder</a:t>
            </a:r>
            <a:r>
              <a:rPr lang="en-US" i="1" dirty="0">
                <a:solidFill>
                  <a:srgbClr val="C00000"/>
                </a:solidFill>
              </a:rPr>
              <a:t> method </a:t>
            </a:r>
            <a:r>
              <a:rPr lang="en-US" i="1" dirty="0">
                <a:solidFill>
                  <a:srgbClr val="C00000"/>
                </a:solidFill>
                <a:effectLst>
                  <a:outerShdw blurRad="38100" dist="38100" dir="2700000" algn="tl">
                    <a:srgbClr val="000000">
                      <a:alpha val="43137"/>
                    </a:srgbClr>
                  </a:outerShdw>
                </a:effectLst>
              </a:rPr>
              <a:t>__</a:t>
            </a:r>
            <a:r>
              <a:rPr lang="en-US" i="1" dirty="0" err="1">
                <a:solidFill>
                  <a:srgbClr val="C00000"/>
                </a:solidFill>
                <a:effectLst>
                  <a:outerShdw blurRad="38100" dist="38100" dir="2700000" algn="tl">
                    <a:srgbClr val="000000">
                      <a:alpha val="43137"/>
                    </a:srgbClr>
                  </a:outerShdw>
                </a:effectLst>
              </a:rPr>
              <a:t>len</a:t>
            </a:r>
            <a:r>
              <a:rPr lang="en-US" i="1" dirty="0">
                <a:solidFill>
                  <a:srgbClr val="C00000"/>
                </a:solidFill>
                <a:effectLst>
                  <a:outerShdw blurRad="38100" dist="38100" dir="2700000" algn="tl">
                    <a:srgbClr val="000000">
                      <a:alpha val="43137"/>
                    </a:srgbClr>
                  </a:outerShdw>
                </a:effectLst>
              </a:rPr>
              <a:t>__</a:t>
            </a:r>
          </a:p>
          <a:p>
            <a:r>
              <a:rPr lang="en-US" i="1" dirty="0">
                <a:solidFill>
                  <a:srgbClr val="C00000"/>
                </a:solidFill>
              </a:rPr>
              <a:t>What do you think </a:t>
            </a:r>
            <a:r>
              <a:rPr lang="en-US" i="1" dirty="0">
                <a:solidFill>
                  <a:srgbClr val="C00000"/>
                </a:solidFill>
                <a:effectLst>
                  <a:outerShdw blurRad="38100" dist="38100" dir="2700000" algn="tl">
                    <a:srgbClr val="000000">
                      <a:alpha val="43137"/>
                    </a:srgbClr>
                  </a:outerShdw>
                </a:effectLst>
              </a:rPr>
              <a:t>str1.__len__() </a:t>
            </a:r>
            <a:r>
              <a:rPr lang="en-US" i="1" dirty="0">
                <a:solidFill>
                  <a:srgbClr val="C00000"/>
                </a:solidFill>
              </a:rPr>
              <a:t>will output</a:t>
            </a:r>
          </a:p>
          <a:p>
            <a:r>
              <a:rPr lang="en-US" i="1" dirty="0">
                <a:solidFill>
                  <a:srgbClr val="C00000"/>
                </a:solidFill>
              </a:rPr>
              <a:t>Type into the console and see what happens</a:t>
            </a:r>
          </a:p>
          <a:p>
            <a:endParaRPr lang="en-US" i="1" dirty="0">
              <a:solidFill>
                <a:srgbClr val="C00000"/>
              </a:solidFill>
            </a:endParaRPr>
          </a:p>
          <a:p>
            <a:endParaRPr lang="en-US" i="1" dirty="0">
              <a:solidFill>
                <a:srgbClr val="C00000"/>
              </a:solidFill>
            </a:endParaRPr>
          </a:p>
          <a:p>
            <a:endParaRPr lang="en-US" i="1" dirty="0">
              <a:solidFill>
                <a:srgbClr val="C00000"/>
              </a:solidFill>
            </a:endParaRPr>
          </a:p>
          <a:p>
            <a:endParaRPr lang="en-US" i="1" dirty="0">
              <a:solidFill>
                <a:srgbClr val="C00000"/>
              </a:solidFill>
            </a:endParaRPr>
          </a:p>
          <a:p>
            <a:endParaRPr lang="en-US" i="1" dirty="0">
              <a:solidFill>
                <a:srgbClr val="C00000"/>
              </a:solidFill>
            </a:endParaRPr>
          </a:p>
          <a:p>
            <a:endParaRPr lang="en-US" i="1" dirty="0">
              <a:solidFill>
                <a:srgbClr val="C00000"/>
              </a:solidFill>
            </a:endParaRPr>
          </a:p>
        </p:txBody>
      </p:sp>
      <p:sp>
        <p:nvSpPr>
          <p:cNvPr id="4" name="Slide Number Placeholder 3">
            <a:extLst>
              <a:ext uri="{FF2B5EF4-FFF2-40B4-BE49-F238E27FC236}">
                <a16:creationId xmlns:a16="http://schemas.microsoft.com/office/drawing/2014/main" id="{AE38F8FC-8FF3-4985-B535-28DAA5207F61}"/>
              </a:ext>
            </a:extLst>
          </p:cNvPr>
          <p:cNvSpPr>
            <a:spLocks noGrp="1"/>
          </p:cNvSpPr>
          <p:nvPr>
            <p:ph type="sldNum" sz="quarter" idx="10"/>
          </p:nvPr>
        </p:nvSpPr>
        <p:spPr/>
        <p:txBody>
          <a:bodyPr/>
          <a:lstStyle/>
          <a:p>
            <a:pPr>
              <a:defRPr/>
            </a:pPr>
            <a:fld id="{6DB1FBA9-0009-47E9-8D28-5B0116D2432D}" type="slidenum">
              <a:rPr lang="en-US" altLang="en-US" smtClean="0"/>
              <a:pPr>
                <a:defRPr/>
              </a:pPr>
              <a:t>81</a:t>
            </a:fld>
            <a:endParaRPr lang="en-US" altLang="en-US"/>
          </a:p>
        </p:txBody>
      </p:sp>
    </p:spTree>
    <p:extLst>
      <p:ext uri="{BB962C8B-B14F-4D97-AF65-F5344CB8AC3E}">
        <p14:creationId xmlns:p14="http://schemas.microsoft.com/office/powerpoint/2010/main" val="4035153831"/>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37C89-3BFF-4526-A8D0-7F7C995B4FD8}"/>
              </a:ext>
            </a:extLst>
          </p:cNvPr>
          <p:cNvSpPr>
            <a:spLocks noGrp="1"/>
          </p:cNvSpPr>
          <p:nvPr>
            <p:ph type="title"/>
          </p:nvPr>
        </p:nvSpPr>
        <p:spPr/>
        <p:txBody>
          <a:bodyPr/>
          <a:lstStyle/>
          <a:p>
            <a:r>
              <a:rPr lang="en-US" dirty="0"/>
              <a:t>Strings(</a:t>
            </a:r>
            <a:r>
              <a:rPr lang="en-US" dirty="0" err="1"/>
              <a:t>cont</a:t>
            </a:r>
            <a:r>
              <a:rPr lang="en-US" dirty="0"/>
              <a:t>)</a:t>
            </a:r>
          </a:p>
        </p:txBody>
      </p:sp>
      <p:pic>
        <p:nvPicPr>
          <p:cNvPr id="6" name="Content Placeholder 5">
            <a:extLst>
              <a:ext uri="{FF2B5EF4-FFF2-40B4-BE49-F238E27FC236}">
                <a16:creationId xmlns:a16="http://schemas.microsoft.com/office/drawing/2014/main" id="{410670D1-C135-45CC-A0FD-E55CEFA3E137}"/>
              </a:ext>
            </a:extLst>
          </p:cNvPr>
          <p:cNvPicPr>
            <a:picLocks noGrp="1" noChangeAspect="1"/>
          </p:cNvPicPr>
          <p:nvPr>
            <p:ph idx="1"/>
          </p:nvPr>
        </p:nvPicPr>
        <p:blipFill>
          <a:blip r:embed="rId2"/>
          <a:stretch>
            <a:fillRect/>
          </a:stretch>
        </p:blipFill>
        <p:spPr>
          <a:xfrm>
            <a:off x="1714500" y="1524000"/>
            <a:ext cx="5715000" cy="3810000"/>
          </a:xfrm>
        </p:spPr>
      </p:pic>
      <p:sp>
        <p:nvSpPr>
          <p:cNvPr id="4" name="Slide Number Placeholder 3">
            <a:extLst>
              <a:ext uri="{FF2B5EF4-FFF2-40B4-BE49-F238E27FC236}">
                <a16:creationId xmlns:a16="http://schemas.microsoft.com/office/drawing/2014/main" id="{776D6F8D-295D-45F1-8B58-AB6359F80264}"/>
              </a:ext>
            </a:extLst>
          </p:cNvPr>
          <p:cNvSpPr>
            <a:spLocks noGrp="1"/>
          </p:cNvSpPr>
          <p:nvPr>
            <p:ph type="sldNum" sz="quarter" idx="10"/>
          </p:nvPr>
        </p:nvSpPr>
        <p:spPr/>
        <p:txBody>
          <a:bodyPr/>
          <a:lstStyle/>
          <a:p>
            <a:pPr>
              <a:defRPr/>
            </a:pPr>
            <a:fld id="{6DB1FBA9-0009-47E9-8D28-5B0116D2432D}" type="slidenum">
              <a:rPr lang="en-US" altLang="en-US" smtClean="0"/>
              <a:pPr>
                <a:defRPr/>
              </a:pPr>
              <a:t>82</a:t>
            </a:fld>
            <a:endParaRPr lang="en-US" altLang="en-US"/>
          </a:p>
        </p:txBody>
      </p:sp>
    </p:spTree>
    <p:extLst>
      <p:ext uri="{BB962C8B-B14F-4D97-AF65-F5344CB8AC3E}">
        <p14:creationId xmlns:p14="http://schemas.microsoft.com/office/powerpoint/2010/main" val="1066252969"/>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F5234-757D-44EB-A17E-669C72F35636}"/>
              </a:ext>
            </a:extLst>
          </p:cNvPr>
          <p:cNvSpPr>
            <a:spLocks noGrp="1"/>
          </p:cNvSpPr>
          <p:nvPr>
            <p:ph type="title"/>
          </p:nvPr>
        </p:nvSpPr>
        <p:spPr/>
        <p:txBody>
          <a:bodyPr/>
          <a:lstStyle/>
          <a:p>
            <a:r>
              <a:rPr lang="en-US" dirty="0"/>
              <a:t>Strings(cont)</a:t>
            </a:r>
          </a:p>
        </p:txBody>
      </p:sp>
      <p:sp>
        <p:nvSpPr>
          <p:cNvPr id="3" name="Content Placeholder 2">
            <a:extLst>
              <a:ext uri="{FF2B5EF4-FFF2-40B4-BE49-F238E27FC236}">
                <a16:creationId xmlns:a16="http://schemas.microsoft.com/office/drawing/2014/main" id="{A1CF9902-4997-4B43-ADF1-A70D66DF2A0B}"/>
              </a:ext>
            </a:extLst>
          </p:cNvPr>
          <p:cNvSpPr>
            <a:spLocks noGrp="1"/>
          </p:cNvSpPr>
          <p:nvPr>
            <p:ph idx="1"/>
          </p:nvPr>
        </p:nvSpPr>
        <p:spPr/>
        <p:txBody>
          <a:bodyPr/>
          <a:lstStyle/>
          <a:p>
            <a:r>
              <a:rPr lang="en-US" b="1" dirty="0">
                <a:solidFill>
                  <a:srgbClr val="C00000"/>
                </a:solidFill>
              </a:rPr>
              <a:t>Python String replace() Method</a:t>
            </a:r>
          </a:p>
          <a:p>
            <a:r>
              <a:rPr lang="en-US" b="1" dirty="0">
                <a:solidFill>
                  <a:srgbClr val="C00000"/>
                </a:solidFill>
              </a:rPr>
              <a:t>Description</a:t>
            </a:r>
          </a:p>
          <a:p>
            <a:r>
              <a:rPr lang="en-US" dirty="0"/>
              <a:t>The method replace() returns a copy of the string in which the occurrences of old have been replaced with new, optionally restricting the number of replacements to max</a:t>
            </a:r>
          </a:p>
          <a:p>
            <a:endParaRPr lang="en-US" b="1" dirty="0">
              <a:solidFill>
                <a:srgbClr val="C00000"/>
              </a:solidFill>
            </a:endParaRPr>
          </a:p>
          <a:p>
            <a:r>
              <a:rPr lang="en-US" b="1" dirty="0">
                <a:solidFill>
                  <a:srgbClr val="C00000"/>
                </a:solidFill>
              </a:rPr>
              <a:t>Syntax</a:t>
            </a:r>
          </a:p>
          <a:p>
            <a:r>
              <a:rPr lang="en-US" dirty="0"/>
              <a:t>Following is the syntax for replace() method</a:t>
            </a:r>
          </a:p>
          <a:p>
            <a:r>
              <a:rPr lang="en-US" i="1" dirty="0">
                <a:solidFill>
                  <a:srgbClr val="C00000"/>
                </a:solidFill>
              </a:rPr>
              <a:t>str.replace(old, new[, max])</a:t>
            </a:r>
          </a:p>
          <a:p>
            <a:endParaRPr lang="en-US" b="1" dirty="0">
              <a:solidFill>
                <a:srgbClr val="C00000"/>
              </a:solidFill>
            </a:endParaRPr>
          </a:p>
          <a:p>
            <a:r>
              <a:rPr lang="en-US" b="1" dirty="0">
                <a:solidFill>
                  <a:srgbClr val="C00000"/>
                </a:solidFill>
              </a:rPr>
              <a:t>Parameters</a:t>
            </a:r>
          </a:p>
          <a:p>
            <a:r>
              <a:rPr lang="en-US" dirty="0">
                <a:solidFill>
                  <a:srgbClr val="C00000"/>
                </a:solidFill>
              </a:rPr>
              <a:t>old −</a:t>
            </a:r>
            <a:r>
              <a:rPr lang="en-US" dirty="0"/>
              <a:t> This is old substring to be replaced</a:t>
            </a:r>
          </a:p>
          <a:p>
            <a:r>
              <a:rPr lang="en-US" dirty="0">
                <a:solidFill>
                  <a:srgbClr val="C00000"/>
                </a:solidFill>
              </a:rPr>
              <a:t>new −</a:t>
            </a:r>
            <a:r>
              <a:rPr lang="en-US" dirty="0"/>
              <a:t> This is new substring, which would replace old substring</a:t>
            </a:r>
          </a:p>
          <a:p>
            <a:r>
              <a:rPr lang="en-US" dirty="0">
                <a:solidFill>
                  <a:srgbClr val="C00000"/>
                </a:solidFill>
              </a:rPr>
              <a:t>max −</a:t>
            </a:r>
            <a:r>
              <a:rPr lang="en-US" dirty="0"/>
              <a:t> If this optional argument max is given, only the first max count occurrences are replaced</a:t>
            </a:r>
          </a:p>
        </p:txBody>
      </p:sp>
      <p:sp>
        <p:nvSpPr>
          <p:cNvPr id="4" name="Slide Number Placeholder 3">
            <a:extLst>
              <a:ext uri="{FF2B5EF4-FFF2-40B4-BE49-F238E27FC236}">
                <a16:creationId xmlns:a16="http://schemas.microsoft.com/office/drawing/2014/main" id="{FD7D8BBE-734D-4A7B-B586-02A9070F33AA}"/>
              </a:ext>
            </a:extLst>
          </p:cNvPr>
          <p:cNvSpPr>
            <a:spLocks noGrp="1"/>
          </p:cNvSpPr>
          <p:nvPr>
            <p:ph type="sldNum" sz="quarter" idx="10"/>
          </p:nvPr>
        </p:nvSpPr>
        <p:spPr/>
        <p:txBody>
          <a:bodyPr/>
          <a:lstStyle/>
          <a:p>
            <a:pPr>
              <a:defRPr/>
            </a:pPr>
            <a:fld id="{6DB1FBA9-0009-47E9-8D28-5B0116D2432D}" type="slidenum">
              <a:rPr lang="en-US" altLang="en-US" smtClean="0"/>
              <a:pPr>
                <a:defRPr/>
              </a:pPr>
              <a:t>83</a:t>
            </a:fld>
            <a:endParaRPr lang="en-US" altLang="en-US"/>
          </a:p>
        </p:txBody>
      </p:sp>
    </p:spTree>
    <p:extLst>
      <p:ext uri="{BB962C8B-B14F-4D97-AF65-F5344CB8AC3E}">
        <p14:creationId xmlns:p14="http://schemas.microsoft.com/office/powerpoint/2010/main" val="3342424998"/>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000D3-EC6F-445B-8FFE-8265A03F9C23}"/>
              </a:ext>
            </a:extLst>
          </p:cNvPr>
          <p:cNvSpPr>
            <a:spLocks noGrp="1"/>
          </p:cNvSpPr>
          <p:nvPr>
            <p:ph type="title"/>
          </p:nvPr>
        </p:nvSpPr>
        <p:spPr/>
        <p:txBody>
          <a:bodyPr/>
          <a:lstStyle/>
          <a:p>
            <a:r>
              <a:rPr lang="en-US" dirty="0"/>
              <a:t>Strings(cont)</a:t>
            </a:r>
          </a:p>
        </p:txBody>
      </p:sp>
      <p:sp>
        <p:nvSpPr>
          <p:cNvPr id="3" name="Content Placeholder 2">
            <a:extLst>
              <a:ext uri="{FF2B5EF4-FFF2-40B4-BE49-F238E27FC236}">
                <a16:creationId xmlns:a16="http://schemas.microsoft.com/office/drawing/2014/main" id="{F9B26A38-32AC-4B00-8128-FAA5926B5354}"/>
              </a:ext>
            </a:extLst>
          </p:cNvPr>
          <p:cNvSpPr>
            <a:spLocks noGrp="1"/>
          </p:cNvSpPr>
          <p:nvPr>
            <p:ph idx="1"/>
          </p:nvPr>
        </p:nvSpPr>
        <p:spPr/>
        <p:txBody>
          <a:bodyPr/>
          <a:lstStyle/>
          <a:p>
            <a:r>
              <a:rPr lang="en-US" b="1" dirty="0">
                <a:solidFill>
                  <a:srgbClr val="C00000"/>
                </a:solidFill>
              </a:rPr>
              <a:t>Example:</a:t>
            </a:r>
          </a:p>
          <a:p>
            <a:r>
              <a:rPr lang="en-US" dirty="0">
                <a:solidFill>
                  <a:srgbClr val="C00000"/>
                </a:solidFill>
              </a:rPr>
              <a:t>str1 = "Hello World</a:t>
            </a:r>
            <a:r>
              <a:rPr lang="en-US" dirty="0"/>
              <a:t>" </a:t>
            </a:r>
          </a:p>
          <a:p>
            <a:r>
              <a:rPr lang="en-US" dirty="0">
                <a:solidFill>
                  <a:srgbClr val="C00000"/>
                </a:solidFill>
              </a:rPr>
              <a:t>print(str1.replace("l","s",1)) #replace first l</a:t>
            </a:r>
          </a:p>
          <a:p>
            <a:r>
              <a:rPr lang="en-US" dirty="0">
                <a:solidFill>
                  <a:srgbClr val="C00000"/>
                </a:solidFill>
              </a:rPr>
              <a:t>print(str1.replace("l","s",2)) #replace first two l’s</a:t>
            </a:r>
          </a:p>
          <a:p>
            <a:r>
              <a:rPr lang="en-US" dirty="0">
                <a:solidFill>
                  <a:srgbClr val="C00000"/>
                </a:solidFill>
              </a:rPr>
              <a:t>print(str1.replace("l","s",3)) #replace first three l’s</a:t>
            </a:r>
          </a:p>
          <a:p>
            <a:r>
              <a:rPr lang="en-US" dirty="0">
                <a:solidFill>
                  <a:srgbClr val="C00000"/>
                </a:solidFill>
              </a:rPr>
              <a:t>print(str1.replace("</a:t>
            </a:r>
            <a:r>
              <a:rPr lang="en-US" dirty="0" err="1">
                <a:solidFill>
                  <a:srgbClr val="C00000"/>
                </a:solidFill>
              </a:rPr>
              <a:t>World","Python</a:t>
            </a:r>
            <a:r>
              <a:rPr lang="en-US" dirty="0">
                <a:solidFill>
                  <a:srgbClr val="C00000"/>
                </a:solidFill>
              </a:rPr>
              <a:t>"))</a:t>
            </a:r>
          </a:p>
          <a:p>
            <a:endParaRPr lang="en-US" dirty="0"/>
          </a:p>
          <a:p>
            <a:endParaRPr lang="en-US" dirty="0"/>
          </a:p>
          <a:p>
            <a:endParaRPr lang="en-US" b="1" dirty="0"/>
          </a:p>
        </p:txBody>
      </p:sp>
      <p:sp>
        <p:nvSpPr>
          <p:cNvPr id="4" name="Slide Number Placeholder 3">
            <a:extLst>
              <a:ext uri="{FF2B5EF4-FFF2-40B4-BE49-F238E27FC236}">
                <a16:creationId xmlns:a16="http://schemas.microsoft.com/office/drawing/2014/main" id="{41F7B457-8E48-4380-93F2-9C36A0A31B66}"/>
              </a:ext>
            </a:extLst>
          </p:cNvPr>
          <p:cNvSpPr>
            <a:spLocks noGrp="1"/>
          </p:cNvSpPr>
          <p:nvPr>
            <p:ph type="sldNum" sz="quarter" idx="10"/>
          </p:nvPr>
        </p:nvSpPr>
        <p:spPr/>
        <p:txBody>
          <a:bodyPr/>
          <a:lstStyle/>
          <a:p>
            <a:pPr>
              <a:defRPr/>
            </a:pPr>
            <a:fld id="{6DB1FBA9-0009-47E9-8D28-5B0116D2432D}" type="slidenum">
              <a:rPr lang="en-US" altLang="en-US" smtClean="0"/>
              <a:pPr>
                <a:defRPr/>
              </a:pPr>
              <a:t>84</a:t>
            </a:fld>
            <a:endParaRPr lang="en-US" altLang="en-US"/>
          </a:p>
        </p:txBody>
      </p:sp>
      <p:pic>
        <p:nvPicPr>
          <p:cNvPr id="7" name="Picture 6">
            <a:extLst>
              <a:ext uri="{FF2B5EF4-FFF2-40B4-BE49-F238E27FC236}">
                <a16:creationId xmlns:a16="http://schemas.microsoft.com/office/drawing/2014/main" id="{DF4F22FA-FE3B-40EB-A4B1-6205CCB726BE}"/>
              </a:ext>
            </a:extLst>
          </p:cNvPr>
          <p:cNvPicPr>
            <a:picLocks noChangeAspect="1"/>
          </p:cNvPicPr>
          <p:nvPr/>
        </p:nvPicPr>
        <p:blipFill>
          <a:blip r:embed="rId2"/>
          <a:stretch>
            <a:fillRect/>
          </a:stretch>
        </p:blipFill>
        <p:spPr>
          <a:xfrm>
            <a:off x="304800" y="3743933"/>
            <a:ext cx="7905750" cy="2457450"/>
          </a:xfrm>
          <a:prstGeom prst="rect">
            <a:avLst/>
          </a:prstGeom>
        </p:spPr>
      </p:pic>
    </p:spTree>
    <p:extLst>
      <p:ext uri="{BB962C8B-B14F-4D97-AF65-F5344CB8AC3E}">
        <p14:creationId xmlns:p14="http://schemas.microsoft.com/office/powerpoint/2010/main" val="1582755097"/>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79C56-45B1-4828-8471-5B463E3D57B7}"/>
              </a:ext>
            </a:extLst>
          </p:cNvPr>
          <p:cNvSpPr>
            <a:spLocks noGrp="1"/>
          </p:cNvSpPr>
          <p:nvPr>
            <p:ph type="title"/>
          </p:nvPr>
        </p:nvSpPr>
        <p:spPr/>
        <p:txBody>
          <a:bodyPr/>
          <a:lstStyle/>
          <a:p>
            <a:r>
              <a:rPr lang="en-US" dirty="0"/>
              <a:t>Strings(cont)</a:t>
            </a:r>
          </a:p>
        </p:txBody>
      </p:sp>
      <p:sp>
        <p:nvSpPr>
          <p:cNvPr id="3" name="Content Placeholder 2">
            <a:extLst>
              <a:ext uri="{FF2B5EF4-FFF2-40B4-BE49-F238E27FC236}">
                <a16:creationId xmlns:a16="http://schemas.microsoft.com/office/drawing/2014/main" id="{C6C79BC4-9B0F-4058-B7AC-BF6B55654929}"/>
              </a:ext>
            </a:extLst>
          </p:cNvPr>
          <p:cNvSpPr>
            <a:spLocks noGrp="1"/>
          </p:cNvSpPr>
          <p:nvPr>
            <p:ph idx="1"/>
          </p:nvPr>
        </p:nvSpPr>
        <p:spPr/>
        <p:txBody>
          <a:bodyPr/>
          <a:lstStyle/>
          <a:p>
            <a:r>
              <a:rPr lang="en-US" b="1" dirty="0">
                <a:solidFill>
                  <a:srgbClr val="C00000"/>
                </a:solidFill>
              </a:rPr>
              <a:t>Python String join() Method</a:t>
            </a:r>
          </a:p>
          <a:p>
            <a:r>
              <a:rPr lang="en-US" b="1" dirty="0">
                <a:solidFill>
                  <a:srgbClr val="C00000"/>
                </a:solidFill>
              </a:rPr>
              <a:t>Description</a:t>
            </a:r>
          </a:p>
          <a:p>
            <a:r>
              <a:rPr lang="en-US" dirty="0"/>
              <a:t>The method </a:t>
            </a:r>
            <a:r>
              <a:rPr lang="en-US" dirty="0">
                <a:solidFill>
                  <a:srgbClr val="C00000"/>
                </a:solidFill>
              </a:rPr>
              <a:t>join() </a:t>
            </a:r>
            <a:r>
              <a:rPr lang="en-US" dirty="0"/>
              <a:t>returns a string in which the string elements of sequence have been joined by str separator</a:t>
            </a:r>
          </a:p>
          <a:p>
            <a:r>
              <a:rPr lang="en-US" b="1" dirty="0">
                <a:solidFill>
                  <a:srgbClr val="C00000"/>
                </a:solidFill>
              </a:rPr>
              <a:t>Syntax</a:t>
            </a:r>
          </a:p>
          <a:p>
            <a:r>
              <a:rPr lang="en-US" dirty="0"/>
              <a:t>Following is the syntax for join() method −</a:t>
            </a:r>
          </a:p>
          <a:p>
            <a:r>
              <a:rPr lang="en-US" dirty="0">
                <a:solidFill>
                  <a:srgbClr val="C00000"/>
                </a:solidFill>
              </a:rPr>
              <a:t>str.join(sequence)</a:t>
            </a:r>
          </a:p>
          <a:p>
            <a:endParaRPr lang="en-US" b="1" dirty="0">
              <a:solidFill>
                <a:srgbClr val="C00000"/>
              </a:solidFill>
            </a:endParaRPr>
          </a:p>
          <a:p>
            <a:r>
              <a:rPr lang="en-US" b="1" dirty="0">
                <a:solidFill>
                  <a:srgbClr val="C00000"/>
                </a:solidFill>
              </a:rPr>
              <a:t>Parameters</a:t>
            </a:r>
          </a:p>
          <a:p>
            <a:r>
              <a:rPr lang="en-US" dirty="0"/>
              <a:t>sequence − This is a sequence of the elements to be joined.</a:t>
            </a:r>
          </a:p>
          <a:p>
            <a:r>
              <a:rPr lang="en-US" b="1" dirty="0">
                <a:solidFill>
                  <a:srgbClr val="C00000"/>
                </a:solidFill>
              </a:rPr>
              <a:t>Return Value</a:t>
            </a:r>
          </a:p>
          <a:p>
            <a:r>
              <a:rPr lang="en-US" dirty="0"/>
              <a:t>This method returns a string, which is the concatenation of the strings in the sequence seq</a:t>
            </a:r>
          </a:p>
          <a:p>
            <a:r>
              <a:rPr lang="en-US" dirty="0"/>
              <a:t>The separator between elements is the string providing this method.</a:t>
            </a:r>
          </a:p>
          <a:p>
            <a:endParaRPr lang="en-US" dirty="0"/>
          </a:p>
          <a:p>
            <a:endParaRPr lang="en-US" dirty="0"/>
          </a:p>
        </p:txBody>
      </p:sp>
      <p:sp>
        <p:nvSpPr>
          <p:cNvPr id="4" name="Slide Number Placeholder 3">
            <a:extLst>
              <a:ext uri="{FF2B5EF4-FFF2-40B4-BE49-F238E27FC236}">
                <a16:creationId xmlns:a16="http://schemas.microsoft.com/office/drawing/2014/main" id="{4A089B92-F53F-4B04-A350-4A0B44798C49}"/>
              </a:ext>
            </a:extLst>
          </p:cNvPr>
          <p:cNvSpPr>
            <a:spLocks noGrp="1"/>
          </p:cNvSpPr>
          <p:nvPr>
            <p:ph type="sldNum" sz="quarter" idx="10"/>
          </p:nvPr>
        </p:nvSpPr>
        <p:spPr/>
        <p:txBody>
          <a:bodyPr/>
          <a:lstStyle/>
          <a:p>
            <a:pPr>
              <a:defRPr/>
            </a:pPr>
            <a:fld id="{6DB1FBA9-0009-47E9-8D28-5B0116D2432D}" type="slidenum">
              <a:rPr lang="en-US" altLang="en-US" smtClean="0"/>
              <a:pPr>
                <a:defRPr/>
              </a:pPr>
              <a:t>85</a:t>
            </a:fld>
            <a:endParaRPr lang="en-US" altLang="en-US"/>
          </a:p>
        </p:txBody>
      </p:sp>
    </p:spTree>
    <p:extLst>
      <p:ext uri="{BB962C8B-B14F-4D97-AF65-F5344CB8AC3E}">
        <p14:creationId xmlns:p14="http://schemas.microsoft.com/office/powerpoint/2010/main" val="3815207130"/>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43B2B-927E-4C3D-BEE1-71F6A4B4008F}"/>
              </a:ext>
            </a:extLst>
          </p:cNvPr>
          <p:cNvSpPr>
            <a:spLocks noGrp="1"/>
          </p:cNvSpPr>
          <p:nvPr>
            <p:ph type="title"/>
          </p:nvPr>
        </p:nvSpPr>
        <p:spPr/>
        <p:txBody>
          <a:bodyPr/>
          <a:lstStyle/>
          <a:p>
            <a:r>
              <a:rPr lang="en-US" dirty="0"/>
              <a:t>Strings(cont)</a:t>
            </a:r>
          </a:p>
        </p:txBody>
      </p:sp>
      <p:sp>
        <p:nvSpPr>
          <p:cNvPr id="3" name="Content Placeholder 2">
            <a:extLst>
              <a:ext uri="{FF2B5EF4-FFF2-40B4-BE49-F238E27FC236}">
                <a16:creationId xmlns:a16="http://schemas.microsoft.com/office/drawing/2014/main" id="{6310633E-6BAE-44AA-A412-198C4355EC27}"/>
              </a:ext>
            </a:extLst>
          </p:cNvPr>
          <p:cNvSpPr>
            <a:spLocks noGrp="1"/>
          </p:cNvSpPr>
          <p:nvPr>
            <p:ph idx="1"/>
          </p:nvPr>
        </p:nvSpPr>
        <p:spPr/>
        <p:txBody>
          <a:bodyPr/>
          <a:lstStyle/>
          <a:p>
            <a:r>
              <a:rPr lang="en-US" b="1" dirty="0">
                <a:solidFill>
                  <a:srgbClr val="C00000"/>
                </a:solidFill>
              </a:rPr>
              <a:t>Example</a:t>
            </a:r>
          </a:p>
          <a:p>
            <a:r>
              <a:rPr lang="en-US" i="1" dirty="0">
                <a:solidFill>
                  <a:srgbClr val="C00000"/>
                </a:solidFill>
              </a:rPr>
              <a:t>sep = "-"</a:t>
            </a:r>
          </a:p>
          <a:p>
            <a:r>
              <a:rPr lang="en-US" i="1" dirty="0">
                <a:solidFill>
                  <a:srgbClr val="C00000"/>
                </a:solidFill>
              </a:rPr>
              <a:t>mystrings = ["a", "b", "c"]</a:t>
            </a:r>
          </a:p>
          <a:p>
            <a:endParaRPr lang="en-US" i="1" dirty="0">
              <a:solidFill>
                <a:srgbClr val="C00000"/>
              </a:solidFill>
            </a:endParaRPr>
          </a:p>
          <a:p>
            <a:r>
              <a:rPr lang="en-US" i="1" dirty="0">
                <a:solidFill>
                  <a:srgbClr val="C00000"/>
                </a:solidFill>
              </a:rPr>
              <a:t># This is list of mystrings</a:t>
            </a:r>
          </a:p>
          <a:p>
            <a:r>
              <a:rPr lang="en-US" i="1" dirty="0">
                <a:solidFill>
                  <a:srgbClr val="C00000"/>
                </a:solidFill>
              </a:rPr>
              <a:t>print (sep.join( mystrings ))</a:t>
            </a:r>
          </a:p>
          <a:p>
            <a:r>
              <a:rPr lang="en-US" i="1" dirty="0">
                <a:solidFill>
                  <a:srgbClr val="C00000"/>
                </a:solidFill>
              </a:rPr>
              <a:t>#Another way</a:t>
            </a:r>
          </a:p>
          <a:p>
            <a:r>
              <a:rPr lang="en-US" i="1" dirty="0">
                <a:solidFill>
                  <a:srgbClr val="C00000"/>
                </a:solidFill>
              </a:rPr>
              <a:t>print("-".join(mystrings))</a:t>
            </a:r>
          </a:p>
          <a:p>
            <a:endParaRPr lang="en-US" b="1" dirty="0"/>
          </a:p>
          <a:p>
            <a:endParaRPr lang="en-US" b="1" dirty="0">
              <a:solidFill>
                <a:srgbClr val="C00000"/>
              </a:solidFill>
            </a:endParaRPr>
          </a:p>
          <a:p>
            <a:r>
              <a:rPr lang="en-US" b="1" dirty="0">
                <a:solidFill>
                  <a:srgbClr val="C00000"/>
                </a:solidFill>
              </a:rPr>
              <a:t>Class Exercise:</a:t>
            </a:r>
          </a:p>
          <a:p>
            <a:r>
              <a:rPr lang="en-US" dirty="0"/>
              <a:t>What should use for </a:t>
            </a:r>
            <a:r>
              <a:rPr lang="en-US" dirty="0">
                <a:solidFill>
                  <a:srgbClr val="C00000"/>
                </a:solidFill>
              </a:rPr>
              <a:t>sep </a:t>
            </a:r>
            <a:r>
              <a:rPr lang="en-US" dirty="0"/>
              <a:t>if we want no spaces between the letters “a”, “b” and “c”?</a:t>
            </a:r>
          </a:p>
        </p:txBody>
      </p:sp>
      <p:sp>
        <p:nvSpPr>
          <p:cNvPr id="4" name="Slide Number Placeholder 3">
            <a:extLst>
              <a:ext uri="{FF2B5EF4-FFF2-40B4-BE49-F238E27FC236}">
                <a16:creationId xmlns:a16="http://schemas.microsoft.com/office/drawing/2014/main" id="{6DCEA31A-A91F-437F-9802-8239E7013820}"/>
              </a:ext>
            </a:extLst>
          </p:cNvPr>
          <p:cNvSpPr>
            <a:spLocks noGrp="1"/>
          </p:cNvSpPr>
          <p:nvPr>
            <p:ph type="sldNum" sz="quarter" idx="10"/>
          </p:nvPr>
        </p:nvSpPr>
        <p:spPr/>
        <p:txBody>
          <a:bodyPr/>
          <a:lstStyle/>
          <a:p>
            <a:pPr>
              <a:defRPr/>
            </a:pPr>
            <a:fld id="{6DB1FBA9-0009-47E9-8D28-5B0116D2432D}" type="slidenum">
              <a:rPr lang="en-US" altLang="en-US" smtClean="0"/>
              <a:pPr>
                <a:defRPr/>
              </a:pPr>
              <a:t>86</a:t>
            </a:fld>
            <a:endParaRPr lang="en-US" altLang="en-US"/>
          </a:p>
        </p:txBody>
      </p:sp>
      <p:pic>
        <p:nvPicPr>
          <p:cNvPr id="6" name="Picture 5">
            <a:extLst>
              <a:ext uri="{FF2B5EF4-FFF2-40B4-BE49-F238E27FC236}">
                <a16:creationId xmlns:a16="http://schemas.microsoft.com/office/drawing/2014/main" id="{E93D6C53-463A-43A5-8983-C329C7D731A3}"/>
              </a:ext>
            </a:extLst>
          </p:cNvPr>
          <p:cNvPicPr>
            <a:picLocks noChangeAspect="1"/>
          </p:cNvPicPr>
          <p:nvPr/>
        </p:nvPicPr>
        <p:blipFill>
          <a:blip r:embed="rId2"/>
          <a:stretch>
            <a:fillRect/>
          </a:stretch>
        </p:blipFill>
        <p:spPr>
          <a:xfrm>
            <a:off x="4191000" y="2271712"/>
            <a:ext cx="4648200" cy="2314575"/>
          </a:xfrm>
          <a:prstGeom prst="rect">
            <a:avLst/>
          </a:prstGeom>
        </p:spPr>
      </p:pic>
    </p:spTree>
    <p:extLst>
      <p:ext uri="{BB962C8B-B14F-4D97-AF65-F5344CB8AC3E}">
        <p14:creationId xmlns:p14="http://schemas.microsoft.com/office/powerpoint/2010/main" val="2888590103"/>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0DA49-82A5-4BFF-9F62-CE920DE0C736}"/>
              </a:ext>
            </a:extLst>
          </p:cNvPr>
          <p:cNvSpPr>
            <a:spLocks noGrp="1"/>
          </p:cNvSpPr>
          <p:nvPr>
            <p:ph type="title"/>
          </p:nvPr>
        </p:nvSpPr>
        <p:spPr/>
        <p:txBody>
          <a:bodyPr/>
          <a:lstStyle/>
          <a:p>
            <a:r>
              <a:rPr lang="en-US" dirty="0"/>
              <a:t>Strings(cont)</a:t>
            </a:r>
            <a:endParaRPr lang="en-CA" dirty="0"/>
          </a:p>
        </p:txBody>
      </p:sp>
      <p:sp>
        <p:nvSpPr>
          <p:cNvPr id="3" name="Content Placeholder 2">
            <a:extLst>
              <a:ext uri="{FF2B5EF4-FFF2-40B4-BE49-F238E27FC236}">
                <a16:creationId xmlns:a16="http://schemas.microsoft.com/office/drawing/2014/main" id="{0C761319-E3B0-4948-9BDE-1966EE675AA3}"/>
              </a:ext>
            </a:extLst>
          </p:cNvPr>
          <p:cNvSpPr>
            <a:spLocks noGrp="1"/>
          </p:cNvSpPr>
          <p:nvPr>
            <p:ph idx="1"/>
          </p:nvPr>
        </p:nvSpPr>
        <p:spPr/>
        <p:txBody>
          <a:bodyPr/>
          <a:lstStyle/>
          <a:p>
            <a:r>
              <a:rPr lang="en-US" dirty="0"/>
              <a:t>Let’s look at some other string functions</a:t>
            </a:r>
          </a:p>
          <a:p>
            <a:r>
              <a:rPr lang="en-US" dirty="0"/>
              <a:t>Python string method </a:t>
            </a:r>
            <a:r>
              <a:rPr lang="en-US" b="1" dirty="0">
                <a:solidFill>
                  <a:srgbClr val="C00000"/>
                </a:solidFill>
              </a:rPr>
              <a:t>center()</a:t>
            </a:r>
            <a:r>
              <a:rPr lang="en-US" dirty="0">
                <a:solidFill>
                  <a:srgbClr val="C00000"/>
                </a:solidFill>
              </a:rPr>
              <a:t> </a:t>
            </a:r>
            <a:r>
              <a:rPr lang="en-US" dirty="0"/>
              <a:t>returns a centered string of length </a:t>
            </a:r>
            <a:r>
              <a:rPr lang="en-US" b="1" dirty="0">
                <a:solidFill>
                  <a:srgbClr val="C00000"/>
                </a:solidFill>
              </a:rPr>
              <a:t>width</a:t>
            </a:r>
            <a:r>
              <a:rPr lang="en-US" dirty="0">
                <a:solidFill>
                  <a:srgbClr val="C00000"/>
                </a:solidFill>
              </a:rPr>
              <a:t> </a:t>
            </a:r>
            <a:r>
              <a:rPr lang="en-US" dirty="0"/>
              <a:t>with padding being done with specified </a:t>
            </a:r>
            <a:r>
              <a:rPr lang="en-US" b="1" dirty="0">
                <a:solidFill>
                  <a:srgbClr val="C00000"/>
                </a:solidFill>
              </a:rPr>
              <a:t>fillchar</a:t>
            </a:r>
          </a:p>
          <a:p>
            <a:r>
              <a:rPr lang="en-US" dirty="0"/>
              <a:t>Default filler is a space</a:t>
            </a:r>
          </a:p>
          <a:p>
            <a:r>
              <a:rPr lang="en-US" b="1" dirty="0">
                <a:solidFill>
                  <a:srgbClr val="C00000"/>
                </a:solidFill>
              </a:rPr>
              <a:t>Syntax</a:t>
            </a:r>
            <a:endParaRPr lang="en-CA" b="1" dirty="0">
              <a:solidFill>
                <a:srgbClr val="C00000"/>
              </a:solidFill>
            </a:endParaRPr>
          </a:p>
          <a:p>
            <a:r>
              <a:rPr lang="en-CA" dirty="0">
                <a:solidFill>
                  <a:srgbClr val="C00000"/>
                </a:solidFill>
              </a:rPr>
              <a:t>str1.center(</a:t>
            </a:r>
            <a:r>
              <a:rPr lang="en-CA" b="1" dirty="0">
                <a:solidFill>
                  <a:srgbClr val="C00000"/>
                </a:solidFill>
              </a:rPr>
              <a:t>width</a:t>
            </a:r>
            <a:r>
              <a:rPr lang="en-CA" dirty="0">
                <a:solidFill>
                  <a:srgbClr val="C00000"/>
                </a:solidFill>
              </a:rPr>
              <a:t>[, </a:t>
            </a:r>
            <a:r>
              <a:rPr lang="en-CA" b="1" dirty="0">
                <a:solidFill>
                  <a:srgbClr val="C00000"/>
                </a:solidFill>
              </a:rPr>
              <a:t>fillchar</a:t>
            </a:r>
            <a:r>
              <a:rPr lang="en-CA" dirty="0">
                <a:solidFill>
                  <a:srgbClr val="C00000"/>
                </a:solidFill>
              </a:rPr>
              <a:t>]) where str1 is a string</a:t>
            </a:r>
          </a:p>
          <a:p>
            <a:endParaRPr lang="en-CA" dirty="0">
              <a:solidFill>
                <a:srgbClr val="C00000"/>
              </a:solidFill>
            </a:endParaRPr>
          </a:p>
          <a:p>
            <a:r>
              <a:rPr lang="en-US" b="1" dirty="0">
                <a:solidFill>
                  <a:srgbClr val="C00000"/>
                </a:solidFill>
              </a:rPr>
              <a:t>Parameters:</a:t>
            </a:r>
          </a:p>
          <a:p>
            <a:endParaRPr lang="en-US" dirty="0">
              <a:solidFill>
                <a:srgbClr val="C00000"/>
              </a:solidFill>
            </a:endParaRPr>
          </a:p>
          <a:p>
            <a:r>
              <a:rPr lang="en-US" b="1" dirty="0">
                <a:solidFill>
                  <a:srgbClr val="C00000"/>
                </a:solidFill>
              </a:rPr>
              <a:t>width</a:t>
            </a:r>
            <a:r>
              <a:rPr lang="en-US" dirty="0"/>
              <a:t> − This is the total width of the string</a:t>
            </a:r>
          </a:p>
          <a:p>
            <a:r>
              <a:rPr lang="en-US" b="1" dirty="0">
                <a:solidFill>
                  <a:srgbClr val="C00000"/>
                </a:solidFill>
              </a:rPr>
              <a:t>fillchar</a:t>
            </a:r>
            <a:r>
              <a:rPr lang="en-US" dirty="0"/>
              <a:t> − This is the filler character</a:t>
            </a:r>
          </a:p>
          <a:p>
            <a:endParaRPr lang="en-CA" dirty="0"/>
          </a:p>
          <a:p>
            <a:r>
              <a:rPr lang="en-CA" dirty="0"/>
              <a:t>If the </a:t>
            </a:r>
            <a:r>
              <a:rPr lang="en-CA" b="1" dirty="0">
                <a:solidFill>
                  <a:srgbClr val="C00000"/>
                </a:solidFill>
              </a:rPr>
              <a:t>width</a:t>
            </a:r>
            <a:r>
              <a:rPr lang="en-CA" dirty="0"/>
              <a:t> is less than the </a:t>
            </a:r>
            <a:r>
              <a:rPr lang="en-CA" dirty="0">
                <a:solidFill>
                  <a:srgbClr val="C00000"/>
                </a:solidFill>
              </a:rPr>
              <a:t>length of the str</a:t>
            </a:r>
            <a:r>
              <a:rPr lang="en-CA" dirty="0"/>
              <a:t>, the </a:t>
            </a:r>
            <a:r>
              <a:rPr lang="en-CA" dirty="0">
                <a:solidFill>
                  <a:srgbClr val="C00000"/>
                </a:solidFill>
              </a:rPr>
              <a:t>str</a:t>
            </a:r>
            <a:r>
              <a:rPr lang="en-CA" dirty="0"/>
              <a:t> will be the output</a:t>
            </a:r>
          </a:p>
          <a:p>
            <a:endParaRPr lang="en-CA" dirty="0"/>
          </a:p>
          <a:p>
            <a:endParaRPr lang="en-CA" dirty="0"/>
          </a:p>
        </p:txBody>
      </p:sp>
      <p:sp>
        <p:nvSpPr>
          <p:cNvPr id="4" name="Slide Number Placeholder 3">
            <a:extLst>
              <a:ext uri="{FF2B5EF4-FFF2-40B4-BE49-F238E27FC236}">
                <a16:creationId xmlns:a16="http://schemas.microsoft.com/office/drawing/2014/main" id="{84CB68CD-9295-4BB0-B756-42857AAC1687}"/>
              </a:ext>
            </a:extLst>
          </p:cNvPr>
          <p:cNvSpPr>
            <a:spLocks noGrp="1"/>
          </p:cNvSpPr>
          <p:nvPr>
            <p:ph type="sldNum" sz="quarter" idx="10"/>
          </p:nvPr>
        </p:nvSpPr>
        <p:spPr/>
        <p:txBody>
          <a:bodyPr/>
          <a:lstStyle/>
          <a:p>
            <a:pPr>
              <a:defRPr/>
            </a:pPr>
            <a:fld id="{6DB1FBA9-0009-47E9-8D28-5B0116D2432D}" type="slidenum">
              <a:rPr lang="en-US" altLang="en-US" smtClean="0"/>
              <a:pPr>
                <a:defRPr/>
              </a:pPr>
              <a:t>87</a:t>
            </a:fld>
            <a:endParaRPr lang="en-US" altLang="en-US"/>
          </a:p>
        </p:txBody>
      </p:sp>
    </p:spTree>
    <p:extLst>
      <p:ext uri="{BB962C8B-B14F-4D97-AF65-F5344CB8AC3E}">
        <p14:creationId xmlns:p14="http://schemas.microsoft.com/office/powerpoint/2010/main" val="1904673715"/>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909C6-9AF7-402A-8230-6FC2501C67E4}"/>
              </a:ext>
            </a:extLst>
          </p:cNvPr>
          <p:cNvSpPr>
            <a:spLocks noGrp="1"/>
          </p:cNvSpPr>
          <p:nvPr>
            <p:ph type="title"/>
          </p:nvPr>
        </p:nvSpPr>
        <p:spPr/>
        <p:txBody>
          <a:bodyPr/>
          <a:lstStyle/>
          <a:p>
            <a:r>
              <a:rPr lang="en-US" dirty="0"/>
              <a:t>Strings(cont)</a:t>
            </a:r>
            <a:endParaRPr lang="en-CA" dirty="0"/>
          </a:p>
        </p:txBody>
      </p:sp>
      <p:sp>
        <p:nvSpPr>
          <p:cNvPr id="3" name="Content Placeholder 2">
            <a:extLst>
              <a:ext uri="{FF2B5EF4-FFF2-40B4-BE49-F238E27FC236}">
                <a16:creationId xmlns:a16="http://schemas.microsoft.com/office/drawing/2014/main" id="{24573F0A-629B-401F-83FA-A0EA7A5ADB0E}"/>
              </a:ext>
            </a:extLst>
          </p:cNvPr>
          <p:cNvSpPr>
            <a:spLocks noGrp="1"/>
          </p:cNvSpPr>
          <p:nvPr>
            <p:ph idx="1"/>
          </p:nvPr>
        </p:nvSpPr>
        <p:spPr/>
        <p:txBody>
          <a:bodyPr/>
          <a:lstStyle/>
          <a:p>
            <a:r>
              <a:rPr lang="en-CA" b="1" dirty="0">
                <a:solidFill>
                  <a:srgbClr val="C00000"/>
                </a:solidFill>
              </a:rPr>
              <a:t>Example:</a:t>
            </a:r>
          </a:p>
          <a:p>
            <a:r>
              <a:rPr lang="en-US" dirty="0">
                <a:solidFill>
                  <a:srgbClr val="C00000"/>
                </a:solidFill>
              </a:rPr>
              <a:t>str = "this is string”</a:t>
            </a:r>
          </a:p>
          <a:p>
            <a:r>
              <a:rPr lang="en-US" dirty="0">
                <a:solidFill>
                  <a:srgbClr val="C00000"/>
                </a:solidFill>
              </a:rPr>
              <a:t>str.center(5,*)</a:t>
            </a:r>
          </a:p>
          <a:p>
            <a:endParaRPr lang="en-US" dirty="0"/>
          </a:p>
          <a:p>
            <a:endParaRPr lang="en-US" dirty="0"/>
          </a:p>
          <a:p>
            <a:endParaRPr lang="en-US" dirty="0"/>
          </a:p>
          <a:p>
            <a:endParaRPr lang="en-US" dirty="0"/>
          </a:p>
          <a:p>
            <a:endParaRPr lang="en-US" dirty="0">
              <a:solidFill>
                <a:srgbClr val="C00000"/>
              </a:solidFill>
            </a:endParaRPr>
          </a:p>
          <a:p>
            <a:r>
              <a:rPr lang="en-US" dirty="0">
                <a:solidFill>
                  <a:srgbClr val="C00000"/>
                </a:solidFill>
              </a:rPr>
              <a:t>Let's try</a:t>
            </a:r>
          </a:p>
          <a:p>
            <a:r>
              <a:rPr lang="en-US" dirty="0">
                <a:solidFill>
                  <a:srgbClr val="C00000"/>
                </a:solidFill>
              </a:rPr>
              <a:t>str.center(20,*)</a:t>
            </a:r>
          </a:p>
          <a:p>
            <a:endParaRPr lang="en-US" dirty="0">
              <a:solidFill>
                <a:srgbClr val="C00000"/>
              </a:solidFill>
            </a:endParaRPr>
          </a:p>
          <a:p>
            <a:endParaRPr lang="en-CA" dirty="0"/>
          </a:p>
        </p:txBody>
      </p:sp>
      <p:sp>
        <p:nvSpPr>
          <p:cNvPr id="4" name="Slide Number Placeholder 3">
            <a:extLst>
              <a:ext uri="{FF2B5EF4-FFF2-40B4-BE49-F238E27FC236}">
                <a16:creationId xmlns:a16="http://schemas.microsoft.com/office/drawing/2014/main" id="{1C238F0E-F30F-4F27-8934-98E24DB815F4}"/>
              </a:ext>
            </a:extLst>
          </p:cNvPr>
          <p:cNvSpPr>
            <a:spLocks noGrp="1"/>
          </p:cNvSpPr>
          <p:nvPr>
            <p:ph type="sldNum" sz="quarter" idx="10"/>
          </p:nvPr>
        </p:nvSpPr>
        <p:spPr/>
        <p:txBody>
          <a:bodyPr/>
          <a:lstStyle/>
          <a:p>
            <a:pPr>
              <a:defRPr/>
            </a:pPr>
            <a:fld id="{6DB1FBA9-0009-47E9-8D28-5B0116D2432D}" type="slidenum">
              <a:rPr lang="en-US" altLang="en-US" smtClean="0"/>
              <a:pPr>
                <a:defRPr/>
              </a:pPr>
              <a:t>88</a:t>
            </a:fld>
            <a:endParaRPr lang="en-US" altLang="en-US"/>
          </a:p>
        </p:txBody>
      </p:sp>
      <p:pic>
        <p:nvPicPr>
          <p:cNvPr id="5" name="Picture 4">
            <a:extLst>
              <a:ext uri="{FF2B5EF4-FFF2-40B4-BE49-F238E27FC236}">
                <a16:creationId xmlns:a16="http://schemas.microsoft.com/office/drawing/2014/main" id="{F8969A59-5F6F-44ED-BF80-38D60A222443}"/>
              </a:ext>
            </a:extLst>
          </p:cNvPr>
          <p:cNvPicPr>
            <a:picLocks noChangeAspect="1"/>
          </p:cNvPicPr>
          <p:nvPr/>
        </p:nvPicPr>
        <p:blipFill>
          <a:blip r:embed="rId2"/>
          <a:stretch>
            <a:fillRect/>
          </a:stretch>
        </p:blipFill>
        <p:spPr>
          <a:xfrm>
            <a:off x="304800" y="2352675"/>
            <a:ext cx="4505324" cy="1076325"/>
          </a:xfrm>
          <a:prstGeom prst="rect">
            <a:avLst/>
          </a:prstGeom>
        </p:spPr>
      </p:pic>
      <p:sp>
        <p:nvSpPr>
          <p:cNvPr id="7" name="TextBox 6">
            <a:extLst>
              <a:ext uri="{FF2B5EF4-FFF2-40B4-BE49-F238E27FC236}">
                <a16:creationId xmlns:a16="http://schemas.microsoft.com/office/drawing/2014/main" id="{64152D59-8745-45E6-8B6F-2AE299572EDC}"/>
              </a:ext>
            </a:extLst>
          </p:cNvPr>
          <p:cNvSpPr txBox="1"/>
          <p:nvPr/>
        </p:nvSpPr>
        <p:spPr>
          <a:xfrm>
            <a:off x="5410200" y="2247900"/>
            <a:ext cx="2971800" cy="1754326"/>
          </a:xfrm>
          <a:prstGeom prst="rect">
            <a:avLst/>
          </a:prstGeom>
          <a:noFill/>
        </p:spPr>
        <p:txBody>
          <a:bodyPr wrap="square" rtlCol="0">
            <a:spAutoFit/>
          </a:bodyPr>
          <a:lstStyle/>
          <a:p>
            <a:r>
              <a:rPr lang="en-US" sz="1800" dirty="0"/>
              <a:t>The string </a:t>
            </a:r>
            <a:r>
              <a:rPr lang="en-US" sz="1800" dirty="0">
                <a:solidFill>
                  <a:srgbClr val="C00000"/>
                </a:solidFill>
              </a:rPr>
              <a:t>str</a:t>
            </a:r>
            <a:r>
              <a:rPr lang="en-US" sz="1800" dirty="0"/>
              <a:t> has 14 characters including spaces</a:t>
            </a:r>
          </a:p>
          <a:p>
            <a:r>
              <a:rPr lang="en-US" sz="1800" dirty="0"/>
              <a:t>Five (5) is less than 14 so the original </a:t>
            </a:r>
            <a:r>
              <a:rPr lang="en-US" sz="1800" dirty="0">
                <a:solidFill>
                  <a:srgbClr val="C00000"/>
                </a:solidFill>
              </a:rPr>
              <a:t>str</a:t>
            </a:r>
            <a:r>
              <a:rPr lang="en-US" sz="1800" dirty="0"/>
              <a:t> is returned</a:t>
            </a:r>
          </a:p>
        </p:txBody>
      </p:sp>
      <p:sp>
        <p:nvSpPr>
          <p:cNvPr id="8" name="TextBox 7">
            <a:extLst>
              <a:ext uri="{FF2B5EF4-FFF2-40B4-BE49-F238E27FC236}">
                <a16:creationId xmlns:a16="http://schemas.microsoft.com/office/drawing/2014/main" id="{C8A260D4-F851-437B-A97D-29CA7E735452}"/>
              </a:ext>
            </a:extLst>
          </p:cNvPr>
          <p:cNvSpPr txBox="1"/>
          <p:nvPr/>
        </p:nvSpPr>
        <p:spPr>
          <a:xfrm>
            <a:off x="5486400" y="4953000"/>
            <a:ext cx="3124200" cy="646331"/>
          </a:xfrm>
          <a:prstGeom prst="rect">
            <a:avLst/>
          </a:prstGeom>
          <a:noFill/>
        </p:spPr>
        <p:txBody>
          <a:bodyPr wrap="square" rtlCol="0">
            <a:spAutoFit/>
          </a:bodyPr>
          <a:lstStyle/>
          <a:p>
            <a:r>
              <a:rPr lang="en-US" sz="1800" dirty="0"/>
              <a:t>The padding is as symmetrical as possible</a:t>
            </a:r>
          </a:p>
        </p:txBody>
      </p:sp>
      <p:pic>
        <p:nvPicPr>
          <p:cNvPr id="10" name="Picture 9">
            <a:extLst>
              <a:ext uri="{FF2B5EF4-FFF2-40B4-BE49-F238E27FC236}">
                <a16:creationId xmlns:a16="http://schemas.microsoft.com/office/drawing/2014/main" id="{F6316D73-A762-4325-AF3D-BBC7A65838AE}"/>
              </a:ext>
            </a:extLst>
          </p:cNvPr>
          <p:cNvPicPr>
            <a:picLocks noChangeAspect="1"/>
          </p:cNvPicPr>
          <p:nvPr/>
        </p:nvPicPr>
        <p:blipFill>
          <a:blip r:embed="rId3"/>
          <a:stretch>
            <a:fillRect/>
          </a:stretch>
        </p:blipFill>
        <p:spPr>
          <a:xfrm>
            <a:off x="277238" y="4953000"/>
            <a:ext cx="4714875" cy="1095375"/>
          </a:xfrm>
          <a:prstGeom prst="rect">
            <a:avLst/>
          </a:prstGeom>
        </p:spPr>
      </p:pic>
    </p:spTree>
    <p:extLst>
      <p:ext uri="{BB962C8B-B14F-4D97-AF65-F5344CB8AC3E}">
        <p14:creationId xmlns:p14="http://schemas.microsoft.com/office/powerpoint/2010/main" val="2673772040"/>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FDA03-F9CC-4648-939D-2F44A4361D5F}"/>
              </a:ext>
            </a:extLst>
          </p:cNvPr>
          <p:cNvSpPr>
            <a:spLocks noGrp="1"/>
          </p:cNvSpPr>
          <p:nvPr>
            <p:ph type="title"/>
          </p:nvPr>
        </p:nvSpPr>
        <p:spPr/>
        <p:txBody>
          <a:bodyPr/>
          <a:lstStyle/>
          <a:p>
            <a:r>
              <a:rPr lang="en-US" dirty="0"/>
              <a:t>Strings(cont)</a:t>
            </a:r>
          </a:p>
        </p:txBody>
      </p:sp>
      <p:sp>
        <p:nvSpPr>
          <p:cNvPr id="3" name="Content Placeholder 2">
            <a:extLst>
              <a:ext uri="{FF2B5EF4-FFF2-40B4-BE49-F238E27FC236}">
                <a16:creationId xmlns:a16="http://schemas.microsoft.com/office/drawing/2014/main" id="{8F8A27E7-4BEF-40D6-BC51-AC190167580B}"/>
              </a:ext>
            </a:extLst>
          </p:cNvPr>
          <p:cNvSpPr>
            <a:spLocks noGrp="1"/>
          </p:cNvSpPr>
          <p:nvPr>
            <p:ph idx="1"/>
          </p:nvPr>
        </p:nvSpPr>
        <p:spPr/>
        <p:txBody>
          <a:bodyPr/>
          <a:lstStyle/>
          <a:p>
            <a:r>
              <a:rPr lang="en-US" b="1" dirty="0">
                <a:solidFill>
                  <a:srgbClr val="C00000"/>
                </a:solidFill>
              </a:rPr>
              <a:t>Class Exercise</a:t>
            </a:r>
          </a:p>
          <a:p>
            <a:r>
              <a:rPr lang="en-US" dirty="0">
                <a:solidFill>
                  <a:srgbClr val="C00000"/>
                </a:solidFill>
              </a:rPr>
              <a:t>str.center(21,”*”)</a:t>
            </a:r>
          </a:p>
          <a:p>
            <a:endParaRPr lang="en-US" dirty="0">
              <a:solidFill>
                <a:srgbClr val="C00000"/>
              </a:solidFill>
            </a:endParaRPr>
          </a:p>
          <a:p>
            <a:r>
              <a:rPr lang="en-US" dirty="0"/>
              <a:t>Another string function which is really useful is </a:t>
            </a:r>
            <a:r>
              <a:rPr lang="en-US" b="1" dirty="0">
                <a:solidFill>
                  <a:srgbClr val="C00000"/>
                </a:solidFill>
                <a:effectLst>
                  <a:outerShdw blurRad="38100" dist="38100" dir="2700000" algn="tl">
                    <a:srgbClr val="000000">
                      <a:alpha val="43137"/>
                    </a:srgbClr>
                  </a:outerShdw>
                </a:effectLst>
              </a:rPr>
              <a:t>split()</a:t>
            </a:r>
          </a:p>
          <a:p>
            <a:r>
              <a:rPr lang="en-US" dirty="0"/>
              <a:t>We will cover Python lists later in the course</a:t>
            </a:r>
          </a:p>
          <a:p>
            <a:endParaRPr lang="en-US" dirty="0"/>
          </a:p>
          <a:p>
            <a:r>
              <a:rPr lang="en-US" dirty="0">
                <a:solidFill>
                  <a:srgbClr val="C00000"/>
                </a:solidFill>
              </a:rPr>
              <a:t>Example</a:t>
            </a:r>
          </a:p>
          <a:p>
            <a:r>
              <a:rPr lang="en-US" i="1" dirty="0">
                <a:solidFill>
                  <a:srgbClr val="C00000"/>
                </a:solidFill>
              </a:rPr>
              <a:t>str1 = “Python is really cool”</a:t>
            </a:r>
          </a:p>
          <a:p>
            <a:r>
              <a:rPr lang="en-US" i="1" dirty="0">
                <a:solidFill>
                  <a:srgbClr val="C00000"/>
                </a:solidFill>
              </a:rPr>
              <a:t>str1.split()</a:t>
            </a:r>
          </a:p>
          <a:p>
            <a:endParaRPr lang="en-US" b="1" dirty="0">
              <a:solidFill>
                <a:srgbClr val="C00000"/>
              </a:solidFill>
            </a:endParaRPr>
          </a:p>
          <a:p>
            <a:endParaRPr lang="en-US" dirty="0">
              <a:solidFill>
                <a:srgbClr val="C00000"/>
              </a:solidFill>
            </a:endParaRPr>
          </a:p>
          <a:p>
            <a:endParaRPr lang="en-US" dirty="0">
              <a:solidFill>
                <a:srgbClr val="C00000"/>
              </a:solidFill>
            </a:endParaRPr>
          </a:p>
          <a:p>
            <a:endParaRPr lang="en-US" b="1" dirty="0">
              <a:solidFill>
                <a:srgbClr val="C00000"/>
              </a:solidFill>
            </a:endParaRPr>
          </a:p>
        </p:txBody>
      </p:sp>
      <p:sp>
        <p:nvSpPr>
          <p:cNvPr id="4" name="Slide Number Placeholder 3">
            <a:extLst>
              <a:ext uri="{FF2B5EF4-FFF2-40B4-BE49-F238E27FC236}">
                <a16:creationId xmlns:a16="http://schemas.microsoft.com/office/drawing/2014/main" id="{7F167EC7-2618-4476-B8E8-7440C2BF8C5A}"/>
              </a:ext>
            </a:extLst>
          </p:cNvPr>
          <p:cNvSpPr>
            <a:spLocks noGrp="1"/>
          </p:cNvSpPr>
          <p:nvPr>
            <p:ph type="sldNum" sz="quarter" idx="10"/>
          </p:nvPr>
        </p:nvSpPr>
        <p:spPr/>
        <p:txBody>
          <a:bodyPr/>
          <a:lstStyle/>
          <a:p>
            <a:pPr>
              <a:defRPr/>
            </a:pPr>
            <a:fld id="{6DB1FBA9-0009-47E9-8D28-5B0116D2432D}" type="slidenum">
              <a:rPr lang="en-US" altLang="en-US" smtClean="0"/>
              <a:pPr>
                <a:defRPr/>
              </a:pPr>
              <a:t>89</a:t>
            </a:fld>
            <a:endParaRPr lang="en-US" altLang="en-US"/>
          </a:p>
        </p:txBody>
      </p:sp>
      <p:pic>
        <p:nvPicPr>
          <p:cNvPr id="6" name="Picture 5">
            <a:extLst>
              <a:ext uri="{FF2B5EF4-FFF2-40B4-BE49-F238E27FC236}">
                <a16:creationId xmlns:a16="http://schemas.microsoft.com/office/drawing/2014/main" id="{89406BF1-8CC2-46AD-A77F-AFADF1CA112C}"/>
              </a:ext>
            </a:extLst>
          </p:cNvPr>
          <p:cNvPicPr>
            <a:picLocks noChangeAspect="1"/>
          </p:cNvPicPr>
          <p:nvPr/>
        </p:nvPicPr>
        <p:blipFill>
          <a:blip r:embed="rId2"/>
          <a:stretch>
            <a:fillRect/>
          </a:stretch>
        </p:blipFill>
        <p:spPr>
          <a:xfrm>
            <a:off x="152400" y="4800600"/>
            <a:ext cx="5562600" cy="1152525"/>
          </a:xfrm>
          <a:prstGeom prst="rect">
            <a:avLst/>
          </a:prstGeom>
        </p:spPr>
      </p:pic>
    </p:spTree>
    <p:extLst>
      <p:ext uri="{BB962C8B-B14F-4D97-AF65-F5344CB8AC3E}">
        <p14:creationId xmlns:p14="http://schemas.microsoft.com/office/powerpoint/2010/main" val="382747041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24E0C-B314-4075-9AA0-0031CBDDB2AB}"/>
              </a:ext>
            </a:extLst>
          </p:cNvPr>
          <p:cNvSpPr>
            <a:spLocks noGrp="1"/>
          </p:cNvSpPr>
          <p:nvPr>
            <p:ph type="title"/>
          </p:nvPr>
        </p:nvSpPr>
        <p:spPr/>
        <p:txBody>
          <a:bodyPr/>
          <a:lstStyle/>
          <a:p>
            <a:r>
              <a:rPr lang="en-CA" dirty="0"/>
              <a:t>Where to get Python</a:t>
            </a:r>
          </a:p>
        </p:txBody>
      </p:sp>
      <p:sp>
        <p:nvSpPr>
          <p:cNvPr id="3" name="Content Placeholder 2">
            <a:extLst>
              <a:ext uri="{FF2B5EF4-FFF2-40B4-BE49-F238E27FC236}">
                <a16:creationId xmlns:a16="http://schemas.microsoft.com/office/drawing/2014/main" id="{F0D082E0-F494-4053-A7F8-52482A078FDE}"/>
              </a:ext>
            </a:extLst>
          </p:cNvPr>
          <p:cNvSpPr>
            <a:spLocks noGrp="1"/>
          </p:cNvSpPr>
          <p:nvPr>
            <p:ph idx="1"/>
          </p:nvPr>
        </p:nvSpPr>
        <p:spPr/>
        <p:txBody>
          <a:bodyPr/>
          <a:lstStyle/>
          <a:p>
            <a:r>
              <a:rPr lang="en-CA" dirty="0"/>
              <a:t>You can get Python from </a:t>
            </a:r>
            <a:r>
              <a:rPr lang="en-CA" dirty="0">
                <a:solidFill>
                  <a:srgbClr val="C00000"/>
                </a:solidFill>
                <a:hlinkClick r:id="rId2">
                  <a:extLst>
                    <a:ext uri="{A12FA001-AC4F-418D-AE19-62706E023703}">
                      <ahyp:hlinkClr xmlns:ahyp="http://schemas.microsoft.com/office/drawing/2018/hyperlinkcolor" val="tx"/>
                    </a:ext>
                  </a:extLst>
                </a:hlinkClick>
              </a:rPr>
              <a:t>www.python.org</a:t>
            </a:r>
            <a:endParaRPr lang="en-CA" dirty="0">
              <a:solidFill>
                <a:srgbClr val="C00000"/>
              </a:solidFill>
            </a:endParaRPr>
          </a:p>
          <a:p>
            <a:r>
              <a:rPr lang="en-CA" dirty="0">
                <a:solidFill>
                  <a:srgbClr val="C00000"/>
                </a:solidFill>
              </a:rPr>
              <a:t>Latest version is 3.9</a:t>
            </a:r>
          </a:p>
          <a:p>
            <a:r>
              <a:rPr lang="en-CA" dirty="0"/>
              <a:t>For this course we will use Python 3 </a:t>
            </a:r>
          </a:p>
          <a:p>
            <a:pPr marL="0" indent="0">
              <a:buNone/>
            </a:pPr>
            <a:endParaRPr lang="en-CA" dirty="0"/>
          </a:p>
          <a:p>
            <a:pPr marL="0" indent="0">
              <a:buNone/>
            </a:pPr>
            <a:endParaRPr lang="en-CA" dirty="0"/>
          </a:p>
          <a:p>
            <a:pPr marL="0" indent="0">
              <a:buNone/>
            </a:pPr>
            <a:endParaRPr lang="en-CA" dirty="0"/>
          </a:p>
          <a:p>
            <a:pPr marL="0" indent="0">
              <a:buNone/>
            </a:pPr>
            <a:endParaRPr lang="en-CA" dirty="0"/>
          </a:p>
          <a:p>
            <a:pPr marL="0" indent="0">
              <a:buNone/>
            </a:pPr>
            <a:endParaRPr lang="en-CA" dirty="0"/>
          </a:p>
          <a:p>
            <a:pPr marL="0" indent="0">
              <a:buNone/>
            </a:pPr>
            <a:endParaRPr lang="en-CA" dirty="0"/>
          </a:p>
          <a:p>
            <a:pPr marL="0" indent="0">
              <a:buNone/>
            </a:pPr>
            <a:endParaRPr lang="en-CA" dirty="0"/>
          </a:p>
          <a:p>
            <a:pPr marL="0" indent="0">
              <a:buNone/>
            </a:pPr>
            <a:endParaRPr lang="en-CA" dirty="0"/>
          </a:p>
          <a:p>
            <a:pPr marL="0" indent="0">
              <a:buNone/>
            </a:pPr>
            <a:endParaRPr lang="en-CA" dirty="0"/>
          </a:p>
          <a:p>
            <a:pPr marL="0" indent="0">
              <a:buNone/>
            </a:pPr>
            <a:endParaRPr lang="en-CA" dirty="0"/>
          </a:p>
          <a:p>
            <a:r>
              <a:rPr lang="en-CA" dirty="0"/>
              <a:t>Python has been packaged and available from the order desk</a:t>
            </a:r>
          </a:p>
        </p:txBody>
      </p:sp>
      <p:sp>
        <p:nvSpPr>
          <p:cNvPr id="4" name="Slide Number Placeholder 3">
            <a:extLst>
              <a:ext uri="{FF2B5EF4-FFF2-40B4-BE49-F238E27FC236}">
                <a16:creationId xmlns:a16="http://schemas.microsoft.com/office/drawing/2014/main" id="{31B65833-9F9A-4184-9562-5849FEEF7E1D}"/>
              </a:ext>
            </a:extLst>
          </p:cNvPr>
          <p:cNvSpPr>
            <a:spLocks noGrp="1"/>
          </p:cNvSpPr>
          <p:nvPr>
            <p:ph type="sldNum" sz="quarter" idx="10"/>
          </p:nvPr>
        </p:nvSpPr>
        <p:spPr/>
        <p:txBody>
          <a:bodyPr/>
          <a:lstStyle/>
          <a:p>
            <a:pPr>
              <a:defRPr/>
            </a:pPr>
            <a:fld id="{6DB1FBA9-0009-47E9-8D28-5B0116D2432D}" type="slidenum">
              <a:rPr lang="en-US" altLang="en-US" smtClean="0"/>
              <a:pPr>
                <a:defRPr/>
              </a:pPr>
              <a:t>9</a:t>
            </a:fld>
            <a:endParaRPr lang="en-US" altLang="en-US"/>
          </a:p>
        </p:txBody>
      </p:sp>
      <p:pic>
        <p:nvPicPr>
          <p:cNvPr id="5" name="Picture 4">
            <a:extLst>
              <a:ext uri="{FF2B5EF4-FFF2-40B4-BE49-F238E27FC236}">
                <a16:creationId xmlns:a16="http://schemas.microsoft.com/office/drawing/2014/main" id="{7B4BF068-2FE7-4DA2-BE28-3A9B21752360}"/>
              </a:ext>
            </a:extLst>
          </p:cNvPr>
          <p:cNvPicPr>
            <a:picLocks noChangeAspect="1"/>
          </p:cNvPicPr>
          <p:nvPr/>
        </p:nvPicPr>
        <p:blipFill>
          <a:blip r:embed="rId3"/>
          <a:stretch>
            <a:fillRect/>
          </a:stretch>
        </p:blipFill>
        <p:spPr>
          <a:xfrm>
            <a:off x="152400" y="2133600"/>
            <a:ext cx="8534400" cy="3642173"/>
          </a:xfrm>
          <a:prstGeom prst="rect">
            <a:avLst/>
          </a:prstGeom>
        </p:spPr>
      </p:pic>
    </p:spTree>
    <p:extLst>
      <p:ext uri="{BB962C8B-B14F-4D97-AF65-F5344CB8AC3E}">
        <p14:creationId xmlns:p14="http://schemas.microsoft.com/office/powerpoint/2010/main" val="2298195832"/>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B9305-D1D8-4D30-8075-A6774684369E}"/>
              </a:ext>
            </a:extLst>
          </p:cNvPr>
          <p:cNvSpPr>
            <a:spLocks noGrp="1"/>
          </p:cNvSpPr>
          <p:nvPr>
            <p:ph type="title"/>
          </p:nvPr>
        </p:nvSpPr>
        <p:spPr/>
        <p:txBody>
          <a:bodyPr/>
          <a:lstStyle/>
          <a:p>
            <a:r>
              <a:rPr lang="en-US" dirty="0"/>
              <a:t>Strings(cont)</a:t>
            </a:r>
            <a:endParaRPr lang="en-CA" dirty="0"/>
          </a:p>
        </p:txBody>
      </p:sp>
      <p:sp>
        <p:nvSpPr>
          <p:cNvPr id="3" name="Content Placeholder 2">
            <a:extLst>
              <a:ext uri="{FF2B5EF4-FFF2-40B4-BE49-F238E27FC236}">
                <a16:creationId xmlns:a16="http://schemas.microsoft.com/office/drawing/2014/main" id="{6B1801FE-68C8-405A-ADBC-99ECA59C2341}"/>
              </a:ext>
            </a:extLst>
          </p:cNvPr>
          <p:cNvSpPr>
            <a:spLocks noGrp="1"/>
          </p:cNvSpPr>
          <p:nvPr>
            <p:ph idx="1"/>
          </p:nvPr>
        </p:nvSpPr>
        <p:spPr/>
        <p:txBody>
          <a:bodyPr/>
          <a:lstStyle/>
          <a:p>
            <a:r>
              <a:rPr lang="en-US" dirty="0"/>
              <a:t>Python String </a:t>
            </a:r>
            <a:r>
              <a:rPr lang="en-US" b="1" dirty="0">
                <a:solidFill>
                  <a:srgbClr val="C00000"/>
                </a:solidFill>
              </a:rPr>
              <a:t>capitalize()</a:t>
            </a:r>
            <a:r>
              <a:rPr lang="en-US" dirty="0">
                <a:solidFill>
                  <a:srgbClr val="FF0000"/>
                </a:solidFill>
              </a:rPr>
              <a:t> </a:t>
            </a:r>
            <a:r>
              <a:rPr lang="en-US" dirty="0"/>
              <a:t>method returns a copy of the string with only its first character capitalized</a:t>
            </a:r>
          </a:p>
          <a:p>
            <a:r>
              <a:rPr lang="en-CA" b="1" dirty="0">
                <a:solidFill>
                  <a:srgbClr val="C00000"/>
                </a:solidFill>
              </a:rPr>
              <a:t>Syntax</a:t>
            </a:r>
          </a:p>
          <a:p>
            <a:r>
              <a:rPr lang="en-CA" dirty="0">
                <a:solidFill>
                  <a:srgbClr val="C00000"/>
                </a:solidFill>
              </a:rPr>
              <a:t>str1.capitalize()</a:t>
            </a:r>
          </a:p>
          <a:p>
            <a:r>
              <a:rPr lang="en-CA" dirty="0"/>
              <a:t>There are no inputs</a:t>
            </a:r>
          </a:p>
          <a:p>
            <a:r>
              <a:rPr lang="en-CA" b="1" dirty="0">
                <a:solidFill>
                  <a:srgbClr val="C00000"/>
                </a:solidFill>
              </a:rPr>
              <a:t>Example:</a:t>
            </a:r>
          </a:p>
          <a:p>
            <a:r>
              <a:rPr lang="en-CA" dirty="0">
                <a:solidFill>
                  <a:srgbClr val="C00000"/>
                </a:solidFill>
              </a:rPr>
              <a:t>str1 =‘this is my string’</a:t>
            </a:r>
          </a:p>
          <a:p>
            <a:r>
              <a:rPr lang="en-CA" dirty="0">
                <a:solidFill>
                  <a:srgbClr val="C00000"/>
                </a:solidFill>
              </a:rPr>
              <a:t>str1.capitalize()</a:t>
            </a:r>
          </a:p>
          <a:p>
            <a:endParaRPr lang="en-CA" dirty="0"/>
          </a:p>
          <a:p>
            <a:endParaRPr lang="en-CA" dirty="0"/>
          </a:p>
          <a:p>
            <a:endParaRPr lang="en-CA" b="1" dirty="0"/>
          </a:p>
          <a:p>
            <a:endParaRPr lang="en-CA" b="1" dirty="0"/>
          </a:p>
          <a:p>
            <a:r>
              <a:rPr lang="en-CA" b="1" dirty="0">
                <a:solidFill>
                  <a:srgbClr val="C00000"/>
                </a:solidFill>
              </a:rPr>
              <a:t>Class Exercise:</a:t>
            </a:r>
          </a:p>
          <a:p>
            <a:r>
              <a:rPr lang="en-CA" dirty="0"/>
              <a:t>Do this with str1=‘this is my STRING’</a:t>
            </a:r>
          </a:p>
          <a:p>
            <a:r>
              <a:rPr lang="en-CA"/>
              <a:t>What happens?</a:t>
            </a:r>
            <a:endParaRPr lang="en-CA" dirty="0"/>
          </a:p>
        </p:txBody>
      </p:sp>
      <p:sp>
        <p:nvSpPr>
          <p:cNvPr id="4" name="Slide Number Placeholder 3">
            <a:extLst>
              <a:ext uri="{FF2B5EF4-FFF2-40B4-BE49-F238E27FC236}">
                <a16:creationId xmlns:a16="http://schemas.microsoft.com/office/drawing/2014/main" id="{C0B97736-8394-4A06-80B5-9592330DE2DB}"/>
              </a:ext>
            </a:extLst>
          </p:cNvPr>
          <p:cNvSpPr>
            <a:spLocks noGrp="1"/>
          </p:cNvSpPr>
          <p:nvPr>
            <p:ph type="sldNum" sz="quarter" idx="10"/>
          </p:nvPr>
        </p:nvSpPr>
        <p:spPr/>
        <p:txBody>
          <a:bodyPr/>
          <a:lstStyle/>
          <a:p>
            <a:pPr>
              <a:defRPr/>
            </a:pPr>
            <a:fld id="{6DB1FBA9-0009-47E9-8D28-5B0116D2432D}" type="slidenum">
              <a:rPr lang="en-US" altLang="en-US" smtClean="0"/>
              <a:pPr>
                <a:defRPr/>
              </a:pPr>
              <a:t>90</a:t>
            </a:fld>
            <a:endParaRPr lang="en-US" altLang="en-US"/>
          </a:p>
        </p:txBody>
      </p:sp>
      <p:pic>
        <p:nvPicPr>
          <p:cNvPr id="6" name="Picture 5">
            <a:extLst>
              <a:ext uri="{FF2B5EF4-FFF2-40B4-BE49-F238E27FC236}">
                <a16:creationId xmlns:a16="http://schemas.microsoft.com/office/drawing/2014/main" id="{0384DBFE-BA70-4854-8FDB-68AB9F35858F}"/>
              </a:ext>
            </a:extLst>
          </p:cNvPr>
          <p:cNvPicPr>
            <a:picLocks noChangeAspect="1"/>
          </p:cNvPicPr>
          <p:nvPr/>
        </p:nvPicPr>
        <p:blipFill>
          <a:blip r:embed="rId2"/>
          <a:stretch>
            <a:fillRect/>
          </a:stretch>
        </p:blipFill>
        <p:spPr>
          <a:xfrm>
            <a:off x="145915" y="4038600"/>
            <a:ext cx="6467475" cy="1152525"/>
          </a:xfrm>
          <a:prstGeom prst="rect">
            <a:avLst/>
          </a:prstGeom>
        </p:spPr>
      </p:pic>
    </p:spTree>
    <p:extLst>
      <p:ext uri="{BB962C8B-B14F-4D97-AF65-F5344CB8AC3E}">
        <p14:creationId xmlns:p14="http://schemas.microsoft.com/office/powerpoint/2010/main" val="2040441744"/>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FFF9E-0204-456F-8DE8-C490D23BBA36}"/>
              </a:ext>
            </a:extLst>
          </p:cNvPr>
          <p:cNvSpPr>
            <a:spLocks noGrp="1"/>
          </p:cNvSpPr>
          <p:nvPr>
            <p:ph type="title"/>
          </p:nvPr>
        </p:nvSpPr>
        <p:spPr/>
        <p:txBody>
          <a:bodyPr/>
          <a:lstStyle/>
          <a:p>
            <a:r>
              <a:rPr lang="en-US" dirty="0"/>
              <a:t>Strings(cont)</a:t>
            </a:r>
            <a:endParaRPr lang="en-CA" dirty="0"/>
          </a:p>
        </p:txBody>
      </p:sp>
      <p:sp>
        <p:nvSpPr>
          <p:cNvPr id="3" name="Content Placeholder 2">
            <a:extLst>
              <a:ext uri="{FF2B5EF4-FFF2-40B4-BE49-F238E27FC236}">
                <a16:creationId xmlns:a16="http://schemas.microsoft.com/office/drawing/2014/main" id="{A1E53E80-6B46-481A-AEDB-6C59BB2FA3B7}"/>
              </a:ext>
            </a:extLst>
          </p:cNvPr>
          <p:cNvSpPr>
            <a:spLocks noGrp="1"/>
          </p:cNvSpPr>
          <p:nvPr>
            <p:ph idx="1"/>
          </p:nvPr>
        </p:nvSpPr>
        <p:spPr/>
        <p:txBody>
          <a:bodyPr/>
          <a:lstStyle/>
          <a:p>
            <a:r>
              <a:rPr lang="en-US" b="1" dirty="0">
                <a:solidFill>
                  <a:srgbClr val="C00000"/>
                </a:solidFill>
              </a:rPr>
              <a:t>Class Exercise – Lets see what happens with directory paths</a:t>
            </a:r>
          </a:p>
          <a:p>
            <a:endParaRPr lang="en-US" b="1" dirty="0"/>
          </a:p>
          <a:p>
            <a:r>
              <a:rPr lang="en-US" i="1" dirty="0">
                <a:solidFill>
                  <a:srgbClr val="C00000"/>
                </a:solidFill>
              </a:rPr>
              <a:t>s =‘C:/Users/python’       </a:t>
            </a:r>
          </a:p>
          <a:p>
            <a:r>
              <a:rPr lang="en-US" i="1" dirty="0">
                <a:solidFill>
                  <a:srgbClr val="C00000"/>
                </a:solidFill>
              </a:rPr>
              <a:t>print(s)</a:t>
            </a:r>
          </a:p>
          <a:p>
            <a:endParaRPr lang="en-US" i="1" dirty="0">
              <a:solidFill>
                <a:srgbClr val="C00000"/>
              </a:solidFill>
            </a:endParaRPr>
          </a:p>
          <a:p>
            <a:r>
              <a:rPr lang="en-US" i="1" dirty="0">
                <a:solidFill>
                  <a:srgbClr val="C00000"/>
                </a:solidFill>
              </a:rPr>
              <a:t>s =‘C:\\Users\\python’</a:t>
            </a:r>
          </a:p>
          <a:p>
            <a:r>
              <a:rPr lang="en-US" i="1" dirty="0">
                <a:solidFill>
                  <a:srgbClr val="C00000"/>
                </a:solidFill>
              </a:rPr>
              <a:t>print(s)</a:t>
            </a:r>
          </a:p>
          <a:p>
            <a:endParaRPr lang="en-US" dirty="0"/>
          </a:p>
          <a:p>
            <a:r>
              <a:rPr lang="en-US" dirty="0"/>
              <a:t>What is the print statement doing to the extra back-slashes?</a:t>
            </a:r>
          </a:p>
          <a:p>
            <a:endParaRPr lang="en-US" b="1" dirty="0"/>
          </a:p>
          <a:p>
            <a:r>
              <a:rPr lang="en-US" b="1" dirty="0">
                <a:solidFill>
                  <a:srgbClr val="C00000"/>
                </a:solidFill>
              </a:rPr>
              <a:t>Class Exercise - Reversing a string</a:t>
            </a:r>
          </a:p>
          <a:p>
            <a:endParaRPr lang="en-US" i="1" dirty="0">
              <a:solidFill>
                <a:srgbClr val="C00000"/>
              </a:solidFill>
            </a:endParaRPr>
          </a:p>
          <a:p>
            <a:r>
              <a:rPr lang="en-US" i="1" dirty="0">
                <a:solidFill>
                  <a:srgbClr val="C00000"/>
                </a:solidFill>
              </a:rPr>
              <a:t>s=‘python is the best’</a:t>
            </a:r>
          </a:p>
          <a:p>
            <a:r>
              <a:rPr lang="en-US" i="1" dirty="0">
                <a:solidFill>
                  <a:srgbClr val="C00000"/>
                </a:solidFill>
              </a:rPr>
              <a:t>print(s[::-1])</a:t>
            </a:r>
          </a:p>
          <a:p>
            <a:r>
              <a:rPr lang="en-US" dirty="0"/>
              <a:t>What is this doing?</a:t>
            </a:r>
          </a:p>
          <a:p>
            <a:endParaRPr lang="en-US" dirty="0"/>
          </a:p>
          <a:p>
            <a:endParaRPr lang="en-US" dirty="0"/>
          </a:p>
          <a:p>
            <a:endParaRPr lang="en-US" dirty="0"/>
          </a:p>
          <a:p>
            <a:endParaRPr lang="en-CA" dirty="0"/>
          </a:p>
        </p:txBody>
      </p:sp>
      <p:sp>
        <p:nvSpPr>
          <p:cNvPr id="4" name="Slide Number Placeholder 3">
            <a:extLst>
              <a:ext uri="{FF2B5EF4-FFF2-40B4-BE49-F238E27FC236}">
                <a16:creationId xmlns:a16="http://schemas.microsoft.com/office/drawing/2014/main" id="{42265B03-5B0B-4C15-936E-485E292F37A5}"/>
              </a:ext>
            </a:extLst>
          </p:cNvPr>
          <p:cNvSpPr>
            <a:spLocks noGrp="1"/>
          </p:cNvSpPr>
          <p:nvPr>
            <p:ph type="sldNum" sz="quarter" idx="10"/>
          </p:nvPr>
        </p:nvSpPr>
        <p:spPr/>
        <p:txBody>
          <a:bodyPr/>
          <a:lstStyle/>
          <a:p>
            <a:pPr>
              <a:defRPr/>
            </a:pPr>
            <a:fld id="{6DB1FBA9-0009-47E9-8D28-5B0116D2432D}" type="slidenum">
              <a:rPr lang="en-US" altLang="en-US" smtClean="0"/>
              <a:pPr>
                <a:defRPr/>
              </a:pPr>
              <a:t>91</a:t>
            </a:fld>
            <a:endParaRPr lang="en-US" altLang="en-US"/>
          </a:p>
        </p:txBody>
      </p:sp>
      <p:pic>
        <p:nvPicPr>
          <p:cNvPr id="6" name="Picture 5">
            <a:extLst>
              <a:ext uri="{FF2B5EF4-FFF2-40B4-BE49-F238E27FC236}">
                <a16:creationId xmlns:a16="http://schemas.microsoft.com/office/drawing/2014/main" id="{C0920721-C45C-4CF1-BF2D-8DA14A5F06C3}"/>
              </a:ext>
            </a:extLst>
          </p:cNvPr>
          <p:cNvPicPr>
            <a:picLocks noChangeAspect="1"/>
          </p:cNvPicPr>
          <p:nvPr/>
        </p:nvPicPr>
        <p:blipFill>
          <a:blip r:embed="rId2"/>
          <a:stretch>
            <a:fillRect/>
          </a:stretch>
        </p:blipFill>
        <p:spPr>
          <a:xfrm>
            <a:off x="4111862" y="1438275"/>
            <a:ext cx="4498738" cy="1990725"/>
          </a:xfrm>
          <a:prstGeom prst="rect">
            <a:avLst/>
          </a:prstGeom>
        </p:spPr>
      </p:pic>
      <p:pic>
        <p:nvPicPr>
          <p:cNvPr id="8" name="Picture 7">
            <a:extLst>
              <a:ext uri="{FF2B5EF4-FFF2-40B4-BE49-F238E27FC236}">
                <a16:creationId xmlns:a16="http://schemas.microsoft.com/office/drawing/2014/main" id="{61CB9BCE-9644-4FA6-897A-74F851BFEA85}"/>
              </a:ext>
            </a:extLst>
          </p:cNvPr>
          <p:cNvPicPr>
            <a:picLocks noChangeAspect="1"/>
          </p:cNvPicPr>
          <p:nvPr/>
        </p:nvPicPr>
        <p:blipFill>
          <a:blip r:embed="rId3"/>
          <a:stretch>
            <a:fillRect/>
          </a:stretch>
        </p:blipFill>
        <p:spPr>
          <a:xfrm>
            <a:off x="4111862" y="5053722"/>
            <a:ext cx="4270138" cy="1347078"/>
          </a:xfrm>
          <a:prstGeom prst="rect">
            <a:avLst/>
          </a:prstGeom>
        </p:spPr>
      </p:pic>
    </p:spTree>
    <p:extLst>
      <p:ext uri="{BB962C8B-B14F-4D97-AF65-F5344CB8AC3E}">
        <p14:creationId xmlns:p14="http://schemas.microsoft.com/office/powerpoint/2010/main" val="2973049901"/>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F4C37-B8B4-4D2F-A4EE-6B76DAFFFAE9}"/>
              </a:ext>
            </a:extLst>
          </p:cNvPr>
          <p:cNvSpPr>
            <a:spLocks noGrp="1"/>
          </p:cNvSpPr>
          <p:nvPr>
            <p:ph type="title"/>
          </p:nvPr>
        </p:nvSpPr>
        <p:spPr/>
        <p:txBody>
          <a:bodyPr/>
          <a:lstStyle/>
          <a:p>
            <a:r>
              <a:rPr lang="en-US" dirty="0"/>
              <a:t>Strings(cont)</a:t>
            </a:r>
            <a:endParaRPr lang="en-CA" dirty="0"/>
          </a:p>
        </p:txBody>
      </p:sp>
      <p:sp>
        <p:nvSpPr>
          <p:cNvPr id="3" name="Content Placeholder 2">
            <a:extLst>
              <a:ext uri="{FF2B5EF4-FFF2-40B4-BE49-F238E27FC236}">
                <a16:creationId xmlns:a16="http://schemas.microsoft.com/office/drawing/2014/main" id="{01D53F2D-8B0E-4B1A-8120-582DB2F40117}"/>
              </a:ext>
            </a:extLst>
          </p:cNvPr>
          <p:cNvSpPr>
            <a:spLocks noGrp="1"/>
          </p:cNvSpPr>
          <p:nvPr>
            <p:ph idx="1"/>
          </p:nvPr>
        </p:nvSpPr>
        <p:spPr/>
        <p:txBody>
          <a:bodyPr/>
          <a:lstStyle/>
          <a:p>
            <a:r>
              <a:rPr lang="en-US" b="1" dirty="0">
                <a:solidFill>
                  <a:srgbClr val="C00000"/>
                </a:solidFill>
              </a:rPr>
              <a:t>Class Exercise</a:t>
            </a:r>
          </a:p>
          <a:p>
            <a:endParaRPr lang="en-US" dirty="0"/>
          </a:p>
          <a:p>
            <a:r>
              <a:rPr lang="en-US" dirty="0"/>
              <a:t>Using the “\n”</a:t>
            </a:r>
          </a:p>
          <a:p>
            <a:r>
              <a:rPr lang="en-US" dirty="0">
                <a:solidFill>
                  <a:srgbClr val="C00000"/>
                </a:solidFill>
              </a:rPr>
              <a:t>str =‘hello \n world’</a:t>
            </a:r>
          </a:p>
          <a:p>
            <a:r>
              <a:rPr lang="en-US" dirty="0">
                <a:solidFill>
                  <a:srgbClr val="C00000"/>
                </a:solidFill>
              </a:rPr>
              <a:t>print(str)</a:t>
            </a:r>
          </a:p>
          <a:p>
            <a:r>
              <a:rPr lang="en-US" dirty="0"/>
              <a:t>What is the “\n” doing</a:t>
            </a:r>
          </a:p>
          <a:p>
            <a:r>
              <a:rPr lang="en-US" dirty="0">
                <a:solidFill>
                  <a:srgbClr val="C00000"/>
                </a:solidFill>
              </a:rPr>
              <a:t>print(“\n Hello World”)</a:t>
            </a:r>
          </a:p>
          <a:p>
            <a:endParaRPr lang="en-US" dirty="0"/>
          </a:p>
          <a:p>
            <a:endParaRPr lang="en-US" dirty="0"/>
          </a:p>
          <a:p>
            <a:endParaRPr lang="en-US" b="1" dirty="0"/>
          </a:p>
          <a:p>
            <a:pPr marL="0" indent="0">
              <a:buNone/>
            </a:pPr>
            <a:endParaRPr lang="en-US" dirty="0"/>
          </a:p>
          <a:p>
            <a:pPr marL="0" indent="0">
              <a:buNone/>
            </a:pPr>
            <a:endParaRPr lang="en-US" dirty="0"/>
          </a:p>
          <a:p>
            <a:endParaRPr lang="en-US" dirty="0"/>
          </a:p>
          <a:p>
            <a:endParaRPr lang="en-US" dirty="0"/>
          </a:p>
          <a:p>
            <a:endParaRPr lang="en-US" dirty="0"/>
          </a:p>
          <a:p>
            <a:endParaRPr lang="en-US" dirty="0"/>
          </a:p>
          <a:p>
            <a:endParaRPr lang="en-CA" dirty="0"/>
          </a:p>
        </p:txBody>
      </p:sp>
      <p:sp>
        <p:nvSpPr>
          <p:cNvPr id="4" name="Slide Number Placeholder 3">
            <a:extLst>
              <a:ext uri="{FF2B5EF4-FFF2-40B4-BE49-F238E27FC236}">
                <a16:creationId xmlns:a16="http://schemas.microsoft.com/office/drawing/2014/main" id="{D2111FD3-0227-4D9B-9816-B164DCC79BE8}"/>
              </a:ext>
            </a:extLst>
          </p:cNvPr>
          <p:cNvSpPr>
            <a:spLocks noGrp="1"/>
          </p:cNvSpPr>
          <p:nvPr>
            <p:ph type="sldNum" sz="quarter" idx="10"/>
          </p:nvPr>
        </p:nvSpPr>
        <p:spPr/>
        <p:txBody>
          <a:bodyPr/>
          <a:lstStyle/>
          <a:p>
            <a:pPr>
              <a:defRPr/>
            </a:pPr>
            <a:fld id="{6DB1FBA9-0009-47E9-8D28-5B0116D2432D}" type="slidenum">
              <a:rPr lang="en-US" altLang="en-US" smtClean="0"/>
              <a:pPr>
                <a:defRPr/>
              </a:pPr>
              <a:t>92</a:t>
            </a:fld>
            <a:endParaRPr lang="en-US" altLang="en-US"/>
          </a:p>
        </p:txBody>
      </p:sp>
    </p:spTree>
    <p:extLst>
      <p:ext uri="{BB962C8B-B14F-4D97-AF65-F5344CB8AC3E}">
        <p14:creationId xmlns:p14="http://schemas.microsoft.com/office/powerpoint/2010/main" val="1087959955"/>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CFD12-F6C2-41A8-9B24-5BBA6BF6E77B}"/>
              </a:ext>
            </a:extLst>
          </p:cNvPr>
          <p:cNvSpPr>
            <a:spLocks noGrp="1"/>
          </p:cNvSpPr>
          <p:nvPr>
            <p:ph type="title"/>
          </p:nvPr>
        </p:nvSpPr>
        <p:spPr/>
        <p:txBody>
          <a:bodyPr/>
          <a:lstStyle/>
          <a:p>
            <a:r>
              <a:rPr lang="en-US" dirty="0"/>
              <a:t>Strings(cont)</a:t>
            </a:r>
          </a:p>
        </p:txBody>
      </p:sp>
      <p:sp>
        <p:nvSpPr>
          <p:cNvPr id="3" name="Content Placeholder 2">
            <a:extLst>
              <a:ext uri="{FF2B5EF4-FFF2-40B4-BE49-F238E27FC236}">
                <a16:creationId xmlns:a16="http://schemas.microsoft.com/office/drawing/2014/main" id="{0975E23E-F08D-4FBF-B865-AAAAD25F2510}"/>
              </a:ext>
            </a:extLst>
          </p:cNvPr>
          <p:cNvSpPr>
            <a:spLocks noGrp="1"/>
          </p:cNvSpPr>
          <p:nvPr>
            <p:ph idx="1"/>
          </p:nvPr>
        </p:nvSpPr>
        <p:spPr/>
        <p:txBody>
          <a:bodyPr/>
          <a:lstStyle/>
          <a:p>
            <a:r>
              <a:rPr lang="en-US" b="1" dirty="0">
                <a:solidFill>
                  <a:srgbClr val="C00000"/>
                </a:solidFill>
              </a:rPr>
              <a:t>Python Raw String</a:t>
            </a:r>
          </a:p>
          <a:p>
            <a:r>
              <a:rPr lang="en-US" dirty="0"/>
              <a:t>Let's say we want to print a string “Hello \n World” </a:t>
            </a:r>
          </a:p>
          <a:p>
            <a:endParaRPr lang="en-US" dirty="0"/>
          </a:p>
          <a:p>
            <a:r>
              <a:rPr lang="en-US" dirty="0"/>
              <a:t>If we run the code below:</a:t>
            </a:r>
          </a:p>
          <a:p>
            <a:endParaRPr lang="en-US" dirty="0">
              <a:solidFill>
                <a:srgbClr val="C00000"/>
              </a:solidFill>
            </a:endParaRPr>
          </a:p>
          <a:p>
            <a:r>
              <a:rPr lang="en-US" dirty="0">
                <a:solidFill>
                  <a:srgbClr val="C00000"/>
                </a:solidFill>
              </a:rPr>
              <a:t>print(“Hello\nWorld”)</a:t>
            </a:r>
          </a:p>
          <a:p>
            <a:r>
              <a:rPr lang="en-US" dirty="0"/>
              <a:t>we will get Hello , a blank line and the word “Hello”</a:t>
            </a:r>
          </a:p>
          <a:p>
            <a:endParaRPr lang="en-US" dirty="0"/>
          </a:p>
          <a:p>
            <a:endParaRPr lang="en-US" dirty="0"/>
          </a:p>
          <a:p>
            <a:endParaRPr lang="en-US" dirty="0"/>
          </a:p>
          <a:p>
            <a:endParaRPr lang="en-US" dirty="0"/>
          </a:p>
          <a:p>
            <a:r>
              <a:rPr lang="en-US" dirty="0"/>
              <a:t>What can we do if we want “Hello\nWorld” as the output?</a:t>
            </a:r>
          </a:p>
          <a:p>
            <a:endParaRPr lang="en-US" dirty="0"/>
          </a:p>
          <a:p>
            <a:r>
              <a:rPr lang="en-US" dirty="0"/>
              <a:t>Python offers you an option if you just want the raw string</a:t>
            </a:r>
          </a:p>
          <a:p>
            <a:endParaRPr lang="en-US" dirty="0"/>
          </a:p>
          <a:p>
            <a:endParaRPr lang="en-US" dirty="0"/>
          </a:p>
        </p:txBody>
      </p:sp>
      <p:sp>
        <p:nvSpPr>
          <p:cNvPr id="4" name="Slide Number Placeholder 3">
            <a:extLst>
              <a:ext uri="{FF2B5EF4-FFF2-40B4-BE49-F238E27FC236}">
                <a16:creationId xmlns:a16="http://schemas.microsoft.com/office/drawing/2014/main" id="{8D957FEE-1840-498F-9871-B80FCB1A3BF0}"/>
              </a:ext>
            </a:extLst>
          </p:cNvPr>
          <p:cNvSpPr>
            <a:spLocks noGrp="1"/>
          </p:cNvSpPr>
          <p:nvPr>
            <p:ph type="sldNum" sz="quarter" idx="10"/>
          </p:nvPr>
        </p:nvSpPr>
        <p:spPr/>
        <p:txBody>
          <a:bodyPr/>
          <a:lstStyle/>
          <a:p>
            <a:pPr>
              <a:defRPr/>
            </a:pPr>
            <a:fld id="{6DB1FBA9-0009-47E9-8D28-5B0116D2432D}" type="slidenum">
              <a:rPr lang="en-US" altLang="en-US" smtClean="0"/>
              <a:pPr>
                <a:defRPr/>
              </a:pPr>
              <a:t>93</a:t>
            </a:fld>
            <a:endParaRPr lang="en-US" altLang="en-US"/>
          </a:p>
        </p:txBody>
      </p:sp>
      <p:pic>
        <p:nvPicPr>
          <p:cNvPr id="6" name="Picture 5">
            <a:extLst>
              <a:ext uri="{FF2B5EF4-FFF2-40B4-BE49-F238E27FC236}">
                <a16:creationId xmlns:a16="http://schemas.microsoft.com/office/drawing/2014/main" id="{BEE4ACBB-1252-47D0-92CC-B4B606892E3D}"/>
              </a:ext>
            </a:extLst>
          </p:cNvPr>
          <p:cNvPicPr>
            <a:picLocks noChangeAspect="1"/>
          </p:cNvPicPr>
          <p:nvPr/>
        </p:nvPicPr>
        <p:blipFill>
          <a:blip r:embed="rId2"/>
          <a:stretch>
            <a:fillRect/>
          </a:stretch>
        </p:blipFill>
        <p:spPr>
          <a:xfrm>
            <a:off x="304800" y="3733800"/>
            <a:ext cx="3886200" cy="962025"/>
          </a:xfrm>
          <a:prstGeom prst="rect">
            <a:avLst/>
          </a:prstGeom>
        </p:spPr>
      </p:pic>
    </p:spTree>
    <p:extLst>
      <p:ext uri="{BB962C8B-B14F-4D97-AF65-F5344CB8AC3E}">
        <p14:creationId xmlns:p14="http://schemas.microsoft.com/office/powerpoint/2010/main" val="3110797496"/>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B2CC7-2D0D-43BA-BF01-AACD1AAB9F16}"/>
              </a:ext>
            </a:extLst>
          </p:cNvPr>
          <p:cNvSpPr>
            <a:spLocks noGrp="1"/>
          </p:cNvSpPr>
          <p:nvPr>
            <p:ph type="title"/>
          </p:nvPr>
        </p:nvSpPr>
        <p:spPr/>
        <p:txBody>
          <a:bodyPr/>
          <a:lstStyle/>
          <a:p>
            <a:r>
              <a:rPr lang="en-US" dirty="0"/>
              <a:t>String(cont)</a:t>
            </a:r>
            <a:endParaRPr lang="en-CA" dirty="0"/>
          </a:p>
        </p:txBody>
      </p:sp>
      <p:sp>
        <p:nvSpPr>
          <p:cNvPr id="3" name="Content Placeholder 2">
            <a:extLst>
              <a:ext uri="{FF2B5EF4-FFF2-40B4-BE49-F238E27FC236}">
                <a16:creationId xmlns:a16="http://schemas.microsoft.com/office/drawing/2014/main" id="{FE1463E1-F6AE-4CE1-AEB9-2B3AA999C883}"/>
              </a:ext>
            </a:extLst>
          </p:cNvPr>
          <p:cNvSpPr>
            <a:spLocks noGrp="1"/>
          </p:cNvSpPr>
          <p:nvPr>
            <p:ph idx="1"/>
          </p:nvPr>
        </p:nvSpPr>
        <p:spPr/>
        <p:txBody>
          <a:bodyPr/>
          <a:lstStyle/>
          <a:p>
            <a:r>
              <a:rPr lang="en-US" dirty="0"/>
              <a:t>If you put the character </a:t>
            </a:r>
            <a:r>
              <a:rPr lang="en-US" b="1" dirty="0"/>
              <a:t>R</a:t>
            </a:r>
            <a:r>
              <a:rPr lang="en-US" dirty="0"/>
              <a:t> or </a:t>
            </a:r>
            <a:r>
              <a:rPr lang="en-US" b="1" dirty="0"/>
              <a:t>r </a:t>
            </a:r>
            <a:r>
              <a:rPr lang="en-US" dirty="0"/>
              <a:t>before the string, it will print the raw string</a:t>
            </a:r>
          </a:p>
          <a:p>
            <a:r>
              <a:rPr lang="en-US" b="1" dirty="0"/>
              <a:t>Example</a:t>
            </a:r>
          </a:p>
          <a:p>
            <a:r>
              <a:rPr lang="en-US" dirty="0">
                <a:solidFill>
                  <a:srgbClr val="C00000"/>
                </a:solidFill>
              </a:rPr>
              <a:t>print(</a:t>
            </a:r>
            <a:r>
              <a:rPr lang="en-US" dirty="0" err="1">
                <a:solidFill>
                  <a:srgbClr val="C00000"/>
                </a:solidFill>
              </a:rPr>
              <a:t>r’Hello</a:t>
            </a:r>
            <a:r>
              <a:rPr lang="en-US" dirty="0">
                <a:solidFill>
                  <a:srgbClr val="C00000"/>
                </a:solidFill>
              </a:rPr>
              <a:t> \n World’)</a:t>
            </a:r>
          </a:p>
          <a:p>
            <a:endParaRPr lang="en-US" dirty="0"/>
          </a:p>
          <a:p>
            <a:r>
              <a:rPr lang="en-US" b="1" dirty="0"/>
              <a:t>Try</a:t>
            </a:r>
          </a:p>
          <a:p>
            <a:r>
              <a:rPr lang="en-US" dirty="0">
                <a:solidFill>
                  <a:srgbClr val="C00000"/>
                </a:solidFill>
              </a:rPr>
              <a:t>print(“C:\Users\Python”)</a:t>
            </a:r>
          </a:p>
          <a:p>
            <a:endParaRPr lang="en-CA" b="1" dirty="0"/>
          </a:p>
          <a:p>
            <a:r>
              <a:rPr lang="en-CA" b="1" dirty="0"/>
              <a:t>Now Try</a:t>
            </a:r>
          </a:p>
          <a:p>
            <a:r>
              <a:rPr lang="en-CA" dirty="0">
                <a:solidFill>
                  <a:srgbClr val="C00000"/>
                </a:solidFill>
              </a:rPr>
              <a:t>print(R”C:\Users\Python”)</a:t>
            </a:r>
          </a:p>
          <a:p>
            <a:endParaRPr lang="en-CA" dirty="0"/>
          </a:p>
          <a:p>
            <a:endParaRPr lang="en-CA" dirty="0"/>
          </a:p>
        </p:txBody>
      </p:sp>
      <p:sp>
        <p:nvSpPr>
          <p:cNvPr id="4" name="Slide Number Placeholder 3">
            <a:extLst>
              <a:ext uri="{FF2B5EF4-FFF2-40B4-BE49-F238E27FC236}">
                <a16:creationId xmlns:a16="http://schemas.microsoft.com/office/drawing/2014/main" id="{1836A9B2-14BB-4208-AD0E-5BA3228F2FCF}"/>
              </a:ext>
            </a:extLst>
          </p:cNvPr>
          <p:cNvSpPr>
            <a:spLocks noGrp="1"/>
          </p:cNvSpPr>
          <p:nvPr>
            <p:ph type="sldNum" sz="quarter" idx="10"/>
          </p:nvPr>
        </p:nvSpPr>
        <p:spPr/>
        <p:txBody>
          <a:bodyPr/>
          <a:lstStyle/>
          <a:p>
            <a:pPr>
              <a:defRPr/>
            </a:pPr>
            <a:fld id="{6DB1FBA9-0009-47E9-8D28-5B0116D2432D}" type="slidenum">
              <a:rPr lang="en-US" altLang="en-US" smtClean="0"/>
              <a:pPr>
                <a:defRPr/>
              </a:pPr>
              <a:t>94</a:t>
            </a:fld>
            <a:endParaRPr lang="en-US" altLang="en-US"/>
          </a:p>
        </p:txBody>
      </p:sp>
    </p:spTree>
    <p:extLst>
      <p:ext uri="{BB962C8B-B14F-4D97-AF65-F5344CB8AC3E}">
        <p14:creationId xmlns:p14="http://schemas.microsoft.com/office/powerpoint/2010/main" val="3033075046"/>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FD34A-7E9A-4E7A-9F90-8F87D7B33C95}"/>
              </a:ext>
            </a:extLst>
          </p:cNvPr>
          <p:cNvSpPr>
            <a:spLocks noGrp="1"/>
          </p:cNvSpPr>
          <p:nvPr>
            <p:ph type="title"/>
          </p:nvPr>
        </p:nvSpPr>
        <p:spPr/>
        <p:txBody>
          <a:bodyPr/>
          <a:lstStyle/>
          <a:p>
            <a:r>
              <a:rPr lang="en-US" dirty="0"/>
              <a:t>Quiz 2</a:t>
            </a:r>
          </a:p>
        </p:txBody>
      </p:sp>
      <p:pic>
        <p:nvPicPr>
          <p:cNvPr id="6" name="Content Placeholder 5" descr="A close up of a sign&#10;&#10;Description automatically generated">
            <a:extLst>
              <a:ext uri="{FF2B5EF4-FFF2-40B4-BE49-F238E27FC236}">
                <a16:creationId xmlns:a16="http://schemas.microsoft.com/office/drawing/2014/main" id="{6E196971-4948-47BD-B19A-24C4D5AAC0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9800" y="1600200"/>
            <a:ext cx="4495800" cy="4495800"/>
          </a:xfrm>
        </p:spPr>
      </p:pic>
      <p:sp>
        <p:nvSpPr>
          <p:cNvPr id="4" name="Slide Number Placeholder 3">
            <a:extLst>
              <a:ext uri="{FF2B5EF4-FFF2-40B4-BE49-F238E27FC236}">
                <a16:creationId xmlns:a16="http://schemas.microsoft.com/office/drawing/2014/main" id="{2D3B07E5-A1B8-4A46-941A-0118F67FFFA1}"/>
              </a:ext>
            </a:extLst>
          </p:cNvPr>
          <p:cNvSpPr>
            <a:spLocks noGrp="1"/>
          </p:cNvSpPr>
          <p:nvPr>
            <p:ph type="sldNum" sz="quarter" idx="10"/>
          </p:nvPr>
        </p:nvSpPr>
        <p:spPr/>
        <p:txBody>
          <a:bodyPr/>
          <a:lstStyle/>
          <a:p>
            <a:pPr>
              <a:defRPr/>
            </a:pPr>
            <a:fld id="{6DB1FBA9-0009-47E9-8D28-5B0116D2432D}" type="slidenum">
              <a:rPr lang="en-US" altLang="en-US" smtClean="0"/>
              <a:pPr>
                <a:defRPr/>
              </a:pPr>
              <a:t>95</a:t>
            </a:fld>
            <a:endParaRPr lang="en-US" altLang="en-US"/>
          </a:p>
        </p:txBody>
      </p:sp>
    </p:spTree>
    <p:extLst>
      <p:ext uri="{BB962C8B-B14F-4D97-AF65-F5344CB8AC3E}">
        <p14:creationId xmlns:p14="http://schemas.microsoft.com/office/powerpoint/2010/main" val="3030586992"/>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6B3C2-8036-4758-A1DF-134FA710962B}"/>
              </a:ext>
            </a:extLst>
          </p:cNvPr>
          <p:cNvSpPr>
            <a:spLocks noGrp="1"/>
          </p:cNvSpPr>
          <p:nvPr>
            <p:ph type="title"/>
          </p:nvPr>
        </p:nvSpPr>
        <p:spPr/>
        <p:txBody>
          <a:bodyPr/>
          <a:lstStyle/>
          <a:p>
            <a:r>
              <a:rPr lang="en-US" dirty="0"/>
              <a:t>Quiz 2</a:t>
            </a:r>
            <a:endParaRPr lang="en-CA" dirty="0"/>
          </a:p>
        </p:txBody>
      </p:sp>
      <p:sp>
        <p:nvSpPr>
          <p:cNvPr id="3" name="Content Placeholder 2">
            <a:extLst>
              <a:ext uri="{FF2B5EF4-FFF2-40B4-BE49-F238E27FC236}">
                <a16:creationId xmlns:a16="http://schemas.microsoft.com/office/drawing/2014/main" id="{1CADFA37-4863-4B5C-850D-D69BFE7FAA8A}"/>
              </a:ext>
            </a:extLst>
          </p:cNvPr>
          <p:cNvSpPr>
            <a:spLocks noGrp="1"/>
          </p:cNvSpPr>
          <p:nvPr>
            <p:ph idx="1"/>
          </p:nvPr>
        </p:nvSpPr>
        <p:spPr/>
        <p:txBody>
          <a:bodyPr/>
          <a:lstStyle/>
          <a:p>
            <a:r>
              <a:rPr lang="en-US" b="1" dirty="0"/>
              <a:t>1. Which of the following is the output of the below Python code?</a:t>
            </a:r>
          </a:p>
          <a:p>
            <a:endParaRPr lang="en-US" b="1" dirty="0"/>
          </a:p>
          <a:p>
            <a:r>
              <a:rPr lang="en-US" i="1" dirty="0"/>
              <a:t>str=‘Moon Light'</a:t>
            </a:r>
          </a:p>
          <a:p>
            <a:r>
              <a:rPr lang="en-US" i="1" dirty="0"/>
              <a:t>str[4]='-'</a:t>
            </a:r>
          </a:p>
          <a:p>
            <a:r>
              <a:rPr lang="en-US" i="1" dirty="0"/>
              <a:t>print (str)</a:t>
            </a:r>
          </a:p>
          <a:p>
            <a:endParaRPr lang="en-US" dirty="0"/>
          </a:p>
          <a:p>
            <a:endParaRPr lang="en-US" dirty="0"/>
          </a:p>
          <a:p>
            <a:r>
              <a:rPr lang="en-US" dirty="0"/>
              <a:t>A   Moo- Light </a:t>
            </a:r>
          </a:p>
          <a:p>
            <a:r>
              <a:rPr lang="en-US" dirty="0"/>
              <a:t>B   Moon-Light </a:t>
            </a:r>
          </a:p>
          <a:p>
            <a:r>
              <a:rPr lang="en-US" dirty="0"/>
              <a:t>C  'str' object does not support item assignment</a:t>
            </a:r>
          </a:p>
          <a:p>
            <a:r>
              <a:rPr lang="en-US" dirty="0"/>
              <a:t>D   Moon Light</a:t>
            </a:r>
          </a:p>
          <a:p>
            <a:r>
              <a:rPr lang="en-US" dirty="0"/>
              <a:t>E   None of the above </a:t>
            </a:r>
            <a:endParaRPr lang="en-CA" dirty="0"/>
          </a:p>
        </p:txBody>
      </p:sp>
      <p:sp>
        <p:nvSpPr>
          <p:cNvPr id="4" name="Slide Number Placeholder 3">
            <a:extLst>
              <a:ext uri="{FF2B5EF4-FFF2-40B4-BE49-F238E27FC236}">
                <a16:creationId xmlns:a16="http://schemas.microsoft.com/office/drawing/2014/main" id="{1E316F28-B094-464F-8528-8D6924648BD7}"/>
              </a:ext>
            </a:extLst>
          </p:cNvPr>
          <p:cNvSpPr>
            <a:spLocks noGrp="1"/>
          </p:cNvSpPr>
          <p:nvPr>
            <p:ph type="sldNum" sz="quarter" idx="10"/>
          </p:nvPr>
        </p:nvSpPr>
        <p:spPr/>
        <p:txBody>
          <a:bodyPr/>
          <a:lstStyle/>
          <a:p>
            <a:pPr>
              <a:defRPr/>
            </a:pPr>
            <a:fld id="{6DB1FBA9-0009-47E9-8D28-5B0116D2432D}" type="slidenum">
              <a:rPr lang="en-US" altLang="en-US" smtClean="0"/>
              <a:pPr>
                <a:defRPr/>
              </a:pPr>
              <a:t>96</a:t>
            </a:fld>
            <a:endParaRPr lang="en-US" altLang="en-US"/>
          </a:p>
        </p:txBody>
      </p:sp>
    </p:spTree>
    <p:extLst>
      <p:ext uri="{BB962C8B-B14F-4D97-AF65-F5344CB8AC3E}">
        <p14:creationId xmlns:p14="http://schemas.microsoft.com/office/powerpoint/2010/main" val="3596529584"/>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162AE-D342-4E80-A4EA-446FB9598F43}"/>
              </a:ext>
            </a:extLst>
          </p:cNvPr>
          <p:cNvSpPr>
            <a:spLocks noGrp="1"/>
          </p:cNvSpPr>
          <p:nvPr>
            <p:ph type="title"/>
          </p:nvPr>
        </p:nvSpPr>
        <p:spPr/>
        <p:txBody>
          <a:bodyPr/>
          <a:lstStyle/>
          <a:p>
            <a:r>
              <a:rPr lang="en-US" dirty="0"/>
              <a:t>Quiz 2</a:t>
            </a:r>
            <a:endParaRPr lang="en-CA" dirty="0"/>
          </a:p>
        </p:txBody>
      </p:sp>
      <p:sp>
        <p:nvSpPr>
          <p:cNvPr id="3" name="Content Placeholder 2">
            <a:extLst>
              <a:ext uri="{FF2B5EF4-FFF2-40B4-BE49-F238E27FC236}">
                <a16:creationId xmlns:a16="http://schemas.microsoft.com/office/drawing/2014/main" id="{900D62AE-63B2-4262-887B-58B05CBF8122}"/>
              </a:ext>
            </a:extLst>
          </p:cNvPr>
          <p:cNvSpPr>
            <a:spLocks noGrp="1"/>
          </p:cNvSpPr>
          <p:nvPr>
            <p:ph idx="1"/>
          </p:nvPr>
        </p:nvSpPr>
        <p:spPr/>
        <p:txBody>
          <a:bodyPr/>
          <a:lstStyle/>
          <a:p>
            <a:r>
              <a:rPr lang="en-US" b="1" dirty="0"/>
              <a:t>2. Which of the following is the output of the below Python code?</a:t>
            </a:r>
          </a:p>
          <a:p>
            <a:endParaRPr lang="en-US" dirty="0"/>
          </a:p>
          <a:p>
            <a:r>
              <a:rPr lang="en-US" i="1" dirty="0"/>
              <a:t>str='Hello World’</a:t>
            </a:r>
          </a:p>
          <a:p>
            <a:r>
              <a:rPr lang="en-US" i="1" dirty="0"/>
              <a:t>print  (</a:t>
            </a:r>
            <a:r>
              <a:rPr lang="en-US" i="1" dirty="0" err="1"/>
              <a:t>str.replace</a:t>
            </a:r>
            <a:r>
              <a:rPr lang="en-US" i="1" dirty="0"/>
              <a:t>('l','n',2))</a:t>
            </a:r>
          </a:p>
          <a:p>
            <a:endParaRPr lang="en-US" dirty="0"/>
          </a:p>
          <a:p>
            <a:r>
              <a:rPr lang="en-US" dirty="0"/>
              <a:t>A   Hello World </a:t>
            </a:r>
          </a:p>
          <a:p>
            <a:r>
              <a:rPr lang="en-US" dirty="0"/>
              <a:t>B   </a:t>
            </a:r>
            <a:r>
              <a:rPr lang="en-US" dirty="0" err="1"/>
              <a:t>Helno</a:t>
            </a:r>
            <a:r>
              <a:rPr lang="en-US" dirty="0"/>
              <a:t> World </a:t>
            </a:r>
          </a:p>
          <a:p>
            <a:r>
              <a:rPr lang="en-US" dirty="0"/>
              <a:t>C   </a:t>
            </a:r>
            <a:r>
              <a:rPr lang="en-US" dirty="0" err="1"/>
              <a:t>Henno</a:t>
            </a:r>
            <a:r>
              <a:rPr lang="en-US" dirty="0"/>
              <a:t> </a:t>
            </a:r>
            <a:r>
              <a:rPr lang="en-US" dirty="0" err="1"/>
              <a:t>Wornd</a:t>
            </a:r>
            <a:r>
              <a:rPr lang="en-US" dirty="0"/>
              <a:t> </a:t>
            </a:r>
          </a:p>
          <a:p>
            <a:r>
              <a:rPr lang="en-US" dirty="0"/>
              <a:t>D   </a:t>
            </a:r>
            <a:r>
              <a:rPr lang="en-US" dirty="0" err="1"/>
              <a:t>Henno</a:t>
            </a:r>
            <a:r>
              <a:rPr lang="en-US" dirty="0"/>
              <a:t> World </a:t>
            </a:r>
          </a:p>
          <a:p>
            <a:r>
              <a:rPr lang="en-US" dirty="0"/>
              <a:t>E   None of the above</a:t>
            </a:r>
            <a:endParaRPr lang="en-CA" dirty="0"/>
          </a:p>
        </p:txBody>
      </p:sp>
      <p:sp>
        <p:nvSpPr>
          <p:cNvPr id="4" name="Slide Number Placeholder 3">
            <a:extLst>
              <a:ext uri="{FF2B5EF4-FFF2-40B4-BE49-F238E27FC236}">
                <a16:creationId xmlns:a16="http://schemas.microsoft.com/office/drawing/2014/main" id="{C0453B2E-B838-40D2-88A7-07073CD58079}"/>
              </a:ext>
            </a:extLst>
          </p:cNvPr>
          <p:cNvSpPr>
            <a:spLocks noGrp="1"/>
          </p:cNvSpPr>
          <p:nvPr>
            <p:ph type="sldNum" sz="quarter" idx="10"/>
          </p:nvPr>
        </p:nvSpPr>
        <p:spPr/>
        <p:txBody>
          <a:bodyPr/>
          <a:lstStyle/>
          <a:p>
            <a:pPr>
              <a:defRPr/>
            </a:pPr>
            <a:fld id="{6DB1FBA9-0009-47E9-8D28-5B0116D2432D}" type="slidenum">
              <a:rPr lang="en-US" altLang="en-US" smtClean="0"/>
              <a:pPr>
                <a:defRPr/>
              </a:pPr>
              <a:t>97</a:t>
            </a:fld>
            <a:endParaRPr lang="en-US" altLang="en-US"/>
          </a:p>
        </p:txBody>
      </p:sp>
    </p:spTree>
    <p:extLst>
      <p:ext uri="{BB962C8B-B14F-4D97-AF65-F5344CB8AC3E}">
        <p14:creationId xmlns:p14="http://schemas.microsoft.com/office/powerpoint/2010/main" val="1034185512"/>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00A6B-507D-45D7-A9A9-E24AD6DCFFC3}"/>
              </a:ext>
            </a:extLst>
          </p:cNvPr>
          <p:cNvSpPr>
            <a:spLocks noGrp="1"/>
          </p:cNvSpPr>
          <p:nvPr>
            <p:ph type="title"/>
          </p:nvPr>
        </p:nvSpPr>
        <p:spPr/>
        <p:txBody>
          <a:bodyPr/>
          <a:lstStyle/>
          <a:p>
            <a:r>
              <a:rPr lang="en-US" dirty="0"/>
              <a:t>Quiz 2</a:t>
            </a:r>
            <a:endParaRPr lang="en-CA" dirty="0"/>
          </a:p>
        </p:txBody>
      </p:sp>
      <p:sp>
        <p:nvSpPr>
          <p:cNvPr id="3" name="Content Placeholder 2">
            <a:extLst>
              <a:ext uri="{FF2B5EF4-FFF2-40B4-BE49-F238E27FC236}">
                <a16:creationId xmlns:a16="http://schemas.microsoft.com/office/drawing/2014/main" id="{4E54269F-CBEF-4224-B18A-AE48878C145D}"/>
              </a:ext>
            </a:extLst>
          </p:cNvPr>
          <p:cNvSpPr>
            <a:spLocks noGrp="1"/>
          </p:cNvSpPr>
          <p:nvPr>
            <p:ph idx="1"/>
          </p:nvPr>
        </p:nvSpPr>
        <p:spPr/>
        <p:txBody>
          <a:bodyPr/>
          <a:lstStyle/>
          <a:p>
            <a:r>
              <a:rPr lang="en-US" b="1" dirty="0"/>
              <a:t>3. Which of the following statements can be used to return the length of the given String, </a:t>
            </a:r>
            <a:r>
              <a:rPr lang="en-US" b="1" dirty="0" err="1"/>
              <a:t>mystr</a:t>
            </a:r>
            <a:r>
              <a:rPr lang="en-US" b="1" dirty="0"/>
              <a:t>? </a:t>
            </a:r>
            <a:r>
              <a:rPr lang="en-US" dirty="0">
                <a:solidFill>
                  <a:srgbClr val="C00000"/>
                </a:solidFill>
              </a:rPr>
              <a:t>(There might be more than one)</a:t>
            </a:r>
          </a:p>
          <a:p>
            <a:endParaRPr lang="en-US" dirty="0">
              <a:solidFill>
                <a:srgbClr val="C00000"/>
              </a:solidFill>
            </a:endParaRPr>
          </a:p>
          <a:p>
            <a:endParaRPr lang="en-US" b="1" dirty="0"/>
          </a:p>
          <a:p>
            <a:endParaRPr lang="en-US" dirty="0"/>
          </a:p>
          <a:p>
            <a:r>
              <a:rPr lang="en-US" dirty="0"/>
              <a:t>A   </a:t>
            </a:r>
            <a:r>
              <a:rPr lang="en-US" dirty="0" err="1"/>
              <a:t>mystr</a:t>
            </a:r>
            <a:r>
              <a:rPr lang="en-US" dirty="0"/>
              <a:t>._</a:t>
            </a:r>
            <a:r>
              <a:rPr lang="en-US" dirty="0" err="1"/>
              <a:t>len</a:t>
            </a:r>
            <a:r>
              <a:rPr lang="en-US" dirty="0"/>
              <a:t>_() </a:t>
            </a:r>
          </a:p>
          <a:p>
            <a:r>
              <a:rPr lang="en-US" dirty="0"/>
              <a:t>B   size(</a:t>
            </a:r>
            <a:r>
              <a:rPr lang="en-US" dirty="0" err="1"/>
              <a:t>mystr</a:t>
            </a:r>
            <a:r>
              <a:rPr lang="en-US" dirty="0"/>
              <a:t>) </a:t>
            </a:r>
          </a:p>
          <a:p>
            <a:r>
              <a:rPr lang="en-US" dirty="0"/>
              <a:t>C   </a:t>
            </a:r>
            <a:r>
              <a:rPr lang="en-US" dirty="0" err="1"/>
              <a:t>len</a:t>
            </a:r>
            <a:r>
              <a:rPr lang="en-US" dirty="0"/>
              <a:t>(</a:t>
            </a:r>
            <a:r>
              <a:rPr lang="en-US" dirty="0" err="1"/>
              <a:t>mtstr</a:t>
            </a:r>
            <a:r>
              <a:rPr lang="en-US" dirty="0"/>
              <a:t>) </a:t>
            </a:r>
          </a:p>
          <a:p>
            <a:r>
              <a:rPr lang="en-US" dirty="0"/>
              <a:t>D   </a:t>
            </a:r>
            <a:r>
              <a:rPr lang="en-US" dirty="0" err="1"/>
              <a:t>mystr.size</a:t>
            </a:r>
            <a:r>
              <a:rPr lang="en-US" dirty="0"/>
              <a:t>()</a:t>
            </a:r>
          </a:p>
          <a:p>
            <a:r>
              <a:rPr lang="en-US" dirty="0"/>
              <a:t>E  None of the above</a:t>
            </a:r>
            <a:endParaRPr lang="en-CA" dirty="0"/>
          </a:p>
        </p:txBody>
      </p:sp>
      <p:sp>
        <p:nvSpPr>
          <p:cNvPr id="4" name="Slide Number Placeholder 3">
            <a:extLst>
              <a:ext uri="{FF2B5EF4-FFF2-40B4-BE49-F238E27FC236}">
                <a16:creationId xmlns:a16="http://schemas.microsoft.com/office/drawing/2014/main" id="{91ED561E-823F-4CC4-9164-CAE3153902E1}"/>
              </a:ext>
            </a:extLst>
          </p:cNvPr>
          <p:cNvSpPr>
            <a:spLocks noGrp="1"/>
          </p:cNvSpPr>
          <p:nvPr>
            <p:ph type="sldNum" sz="quarter" idx="10"/>
          </p:nvPr>
        </p:nvSpPr>
        <p:spPr/>
        <p:txBody>
          <a:bodyPr/>
          <a:lstStyle/>
          <a:p>
            <a:pPr>
              <a:defRPr/>
            </a:pPr>
            <a:fld id="{6DB1FBA9-0009-47E9-8D28-5B0116D2432D}" type="slidenum">
              <a:rPr lang="en-US" altLang="en-US" smtClean="0"/>
              <a:pPr>
                <a:defRPr/>
              </a:pPr>
              <a:t>98</a:t>
            </a:fld>
            <a:endParaRPr lang="en-US" altLang="en-US"/>
          </a:p>
        </p:txBody>
      </p:sp>
    </p:spTree>
    <p:extLst>
      <p:ext uri="{BB962C8B-B14F-4D97-AF65-F5344CB8AC3E}">
        <p14:creationId xmlns:p14="http://schemas.microsoft.com/office/powerpoint/2010/main" val="2742114944"/>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457C0-7347-432D-AAA7-B0A284DE0029}"/>
              </a:ext>
            </a:extLst>
          </p:cNvPr>
          <p:cNvSpPr>
            <a:spLocks noGrp="1"/>
          </p:cNvSpPr>
          <p:nvPr>
            <p:ph type="title"/>
          </p:nvPr>
        </p:nvSpPr>
        <p:spPr/>
        <p:txBody>
          <a:bodyPr/>
          <a:lstStyle/>
          <a:p>
            <a:r>
              <a:rPr lang="en-US" dirty="0"/>
              <a:t>Quiz 2</a:t>
            </a:r>
            <a:endParaRPr lang="en-CA" dirty="0"/>
          </a:p>
        </p:txBody>
      </p:sp>
      <p:sp>
        <p:nvSpPr>
          <p:cNvPr id="3" name="Content Placeholder 2">
            <a:extLst>
              <a:ext uri="{FF2B5EF4-FFF2-40B4-BE49-F238E27FC236}">
                <a16:creationId xmlns:a16="http://schemas.microsoft.com/office/drawing/2014/main" id="{7D391EC4-BA2B-4857-9BC5-7BBC1725C268}"/>
              </a:ext>
            </a:extLst>
          </p:cNvPr>
          <p:cNvSpPr>
            <a:spLocks noGrp="1"/>
          </p:cNvSpPr>
          <p:nvPr>
            <p:ph idx="1"/>
          </p:nvPr>
        </p:nvSpPr>
        <p:spPr/>
        <p:txBody>
          <a:bodyPr/>
          <a:lstStyle/>
          <a:p>
            <a:r>
              <a:rPr lang="en-US" b="1" dirty="0"/>
              <a:t>4. Which of the answers would print the output as given below? </a:t>
            </a:r>
            <a:r>
              <a:rPr lang="en-US" b="1" dirty="0">
                <a:solidFill>
                  <a:srgbClr val="C00000"/>
                </a:solidFill>
              </a:rPr>
              <a:t>(there may be more than one)</a:t>
            </a:r>
          </a:p>
          <a:p>
            <a:r>
              <a:rPr lang="en-US" dirty="0">
                <a:solidFill>
                  <a:srgbClr val="C00000"/>
                </a:solidFill>
              </a:rPr>
              <a:t>C:\Common\TestString.doc</a:t>
            </a:r>
          </a:p>
          <a:p>
            <a:endParaRPr lang="en-US" dirty="0">
              <a:solidFill>
                <a:schemeClr val="tx2">
                  <a:lumMod val="60000"/>
                  <a:lumOff val="40000"/>
                </a:schemeClr>
              </a:solidFill>
            </a:endParaRPr>
          </a:p>
          <a:p>
            <a:r>
              <a:rPr lang="en-US" sz="1800" dirty="0"/>
              <a:t>A </a:t>
            </a:r>
          </a:p>
          <a:p>
            <a:r>
              <a:rPr lang="en-US" sz="1800" dirty="0"/>
              <a:t>str='C:\\Common\TestString.doc'</a:t>
            </a:r>
          </a:p>
          <a:p>
            <a:r>
              <a:rPr lang="en-US" sz="1800" dirty="0"/>
              <a:t>print  (str)</a:t>
            </a:r>
          </a:p>
          <a:p>
            <a:r>
              <a:rPr lang="en-US" sz="1800" dirty="0"/>
              <a:t>B </a:t>
            </a:r>
          </a:p>
          <a:p>
            <a:r>
              <a:rPr lang="en-US" sz="1800" dirty="0"/>
              <a:t>str='C:\\Commo\n\</a:t>
            </a:r>
            <a:r>
              <a:rPr lang="en-US" sz="1800" dirty="0" err="1"/>
              <a:t>TestSt</a:t>
            </a:r>
            <a:r>
              <a:rPr lang="en-US" sz="1800" dirty="0"/>
              <a:t>\ring.doc'</a:t>
            </a:r>
          </a:p>
          <a:p>
            <a:r>
              <a:rPr lang="en-US" sz="1800" dirty="0"/>
              <a:t>print  (str)</a:t>
            </a:r>
          </a:p>
          <a:p>
            <a:r>
              <a:rPr lang="en-US" sz="1800" dirty="0"/>
              <a:t>C </a:t>
            </a:r>
          </a:p>
          <a:p>
            <a:r>
              <a:rPr lang="en-US" sz="1800" dirty="0"/>
              <a:t>str='C:\Common\</a:t>
            </a:r>
            <a:r>
              <a:rPr lang="en-US" sz="1800" dirty="0" err="1"/>
              <a:t>TestStri</a:t>
            </a:r>
            <a:r>
              <a:rPr lang="en-US" sz="1800" dirty="0"/>
              <a:t>\ng.doc'</a:t>
            </a:r>
          </a:p>
          <a:p>
            <a:r>
              <a:rPr lang="en-US" sz="1800" dirty="0"/>
              <a:t>print  (str)</a:t>
            </a:r>
          </a:p>
          <a:p>
            <a:r>
              <a:rPr lang="en-US" sz="1800" dirty="0"/>
              <a:t>D </a:t>
            </a:r>
          </a:p>
          <a:p>
            <a:r>
              <a:rPr lang="en-US" sz="1800" dirty="0"/>
              <a:t>str='''C:\\Common\TestString.doc'''</a:t>
            </a:r>
          </a:p>
          <a:p>
            <a:r>
              <a:rPr lang="en-US" sz="1800" dirty="0"/>
              <a:t>print  (str)</a:t>
            </a:r>
            <a:endParaRPr lang="en-CA" sz="1800" dirty="0"/>
          </a:p>
        </p:txBody>
      </p:sp>
      <p:sp>
        <p:nvSpPr>
          <p:cNvPr id="4" name="Slide Number Placeholder 3">
            <a:extLst>
              <a:ext uri="{FF2B5EF4-FFF2-40B4-BE49-F238E27FC236}">
                <a16:creationId xmlns:a16="http://schemas.microsoft.com/office/drawing/2014/main" id="{56CF281C-86D8-4AD0-A40B-CC959B615033}"/>
              </a:ext>
            </a:extLst>
          </p:cNvPr>
          <p:cNvSpPr>
            <a:spLocks noGrp="1"/>
          </p:cNvSpPr>
          <p:nvPr>
            <p:ph type="sldNum" sz="quarter" idx="10"/>
          </p:nvPr>
        </p:nvSpPr>
        <p:spPr/>
        <p:txBody>
          <a:bodyPr/>
          <a:lstStyle/>
          <a:p>
            <a:pPr>
              <a:defRPr/>
            </a:pPr>
            <a:fld id="{6DB1FBA9-0009-47E9-8D28-5B0116D2432D}" type="slidenum">
              <a:rPr lang="en-US" altLang="en-US" smtClean="0"/>
              <a:pPr>
                <a:defRPr/>
              </a:pPr>
              <a:t>99</a:t>
            </a:fld>
            <a:endParaRPr lang="en-US" altLang="en-US"/>
          </a:p>
        </p:txBody>
      </p:sp>
    </p:spTree>
    <p:extLst>
      <p:ext uri="{BB962C8B-B14F-4D97-AF65-F5344CB8AC3E}">
        <p14:creationId xmlns:p14="http://schemas.microsoft.com/office/powerpoint/2010/main" val="999815226"/>
      </p:ext>
    </p:extLst>
  </p:cSld>
  <p:clrMapOvr>
    <a:masterClrMapping/>
  </p:clrMapOvr>
  <p:transition spd="med"/>
</p:sld>
</file>

<file path=ppt/theme/theme1.xml><?xml version="1.0" encoding="utf-8"?>
<a:theme xmlns:a="http://schemas.openxmlformats.org/drawingml/2006/main" name="Blends">
  <a:themeElements>
    <a:clrScheme name="Blends 8">
      <a:dk1>
        <a:srgbClr val="000000"/>
      </a:dk1>
      <a:lt1>
        <a:srgbClr val="FFFFFF"/>
      </a:lt1>
      <a:dk2>
        <a:srgbClr val="800080"/>
      </a:dk2>
      <a:lt2>
        <a:srgbClr val="1C1C1C"/>
      </a:lt2>
      <a:accent1>
        <a:srgbClr val="777777"/>
      </a:accent1>
      <a:accent2>
        <a:srgbClr val="FFCF01"/>
      </a:accent2>
      <a:accent3>
        <a:srgbClr val="FFFFFF"/>
      </a:accent3>
      <a:accent4>
        <a:srgbClr val="000000"/>
      </a:accent4>
      <a:accent5>
        <a:srgbClr val="BDBDBD"/>
      </a:accent5>
      <a:accent6>
        <a:srgbClr val="E7BB01"/>
      </a:accent6>
      <a:hlink>
        <a:srgbClr val="800080"/>
      </a:hlink>
      <a:folHlink>
        <a:srgbClr val="800080"/>
      </a:folHlink>
    </a:clrScheme>
    <a:fontScheme name="Blends">
      <a:majorFont>
        <a:latin typeface="Verdana"/>
        <a:ea typeface=""/>
        <a:cs typeface="Times New Roman"/>
      </a:majorFont>
      <a:minorFont>
        <a:latin typeface="Verdana"/>
        <a:ea typeface=""/>
        <a:cs typeface="Times New Roma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1196975" marR="0" indent="-282575" algn="l" defTabSz="914400" rtl="0" eaLnBrk="1" fontAlgn="base" latinLnBrk="0" hangingPunct="1">
          <a:lnSpc>
            <a:spcPct val="100000"/>
          </a:lnSpc>
          <a:spcBef>
            <a:spcPts val="500"/>
          </a:spcBef>
          <a:spcAft>
            <a:spcPct val="0"/>
          </a:spcAft>
          <a:buClr>
            <a:srgbClr val="800080"/>
          </a:buClr>
          <a:buSzPct val="55000"/>
          <a:buFont typeface="Wingdings" panose="05000000000000000000" pitchFamily="2" charset="2"/>
          <a:buChar char="n"/>
          <a:tabLst/>
          <a:defRPr kumimoji="0" lang="en-US" altLang="en-US" sz="2000" b="0" i="0" u="none" strike="noStrike" cap="none" normalizeH="0" baseline="0" smtClean="0">
            <a:ln>
              <a:noFill/>
            </a:ln>
            <a:solidFill>
              <a:schemeClr val="tx1"/>
            </a:solidFill>
            <a:effectLst/>
            <a:latin typeface="Verdana" panose="020B0604030504040204" pitchFamily="34" charset="0"/>
            <a:cs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1196975" marR="0" indent="-282575" algn="l" defTabSz="914400" rtl="0" eaLnBrk="1" fontAlgn="base" latinLnBrk="0" hangingPunct="1">
          <a:lnSpc>
            <a:spcPct val="100000"/>
          </a:lnSpc>
          <a:spcBef>
            <a:spcPts val="500"/>
          </a:spcBef>
          <a:spcAft>
            <a:spcPct val="0"/>
          </a:spcAft>
          <a:buClr>
            <a:srgbClr val="800080"/>
          </a:buClr>
          <a:buSzPct val="55000"/>
          <a:buFont typeface="Wingdings" panose="05000000000000000000" pitchFamily="2" charset="2"/>
          <a:buChar char="n"/>
          <a:tabLst/>
          <a:defRPr kumimoji="0" lang="en-US" altLang="en-US" sz="2000" b="0" i="0" u="none" strike="noStrike" cap="none" normalizeH="0" baseline="0" smtClean="0">
            <a:ln>
              <a:noFill/>
            </a:ln>
            <a:solidFill>
              <a:schemeClr val="tx1"/>
            </a:solidFill>
            <a:effectLst/>
            <a:latin typeface="Verdana" panose="020B0604030504040204" pitchFamily="34" charset="0"/>
            <a:cs typeface="Times New Roman" panose="02020603050405020304" pitchFamily="18"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8">
        <a:dk1>
          <a:srgbClr val="000000"/>
        </a:dk1>
        <a:lt1>
          <a:srgbClr val="FFFFFF"/>
        </a:lt1>
        <a:dk2>
          <a:srgbClr val="800080"/>
        </a:dk2>
        <a:lt2>
          <a:srgbClr val="1C1C1C"/>
        </a:lt2>
        <a:accent1>
          <a:srgbClr val="777777"/>
        </a:accent1>
        <a:accent2>
          <a:srgbClr val="FFCF01"/>
        </a:accent2>
        <a:accent3>
          <a:srgbClr val="FFFFFF"/>
        </a:accent3>
        <a:accent4>
          <a:srgbClr val="000000"/>
        </a:accent4>
        <a:accent5>
          <a:srgbClr val="BDBDBD"/>
        </a:accent5>
        <a:accent6>
          <a:srgbClr val="E7BB01"/>
        </a:accent6>
        <a:hlink>
          <a:srgbClr val="800080"/>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3196</TotalTime>
  <Words>57267</Words>
  <Application>Microsoft Office PowerPoint</Application>
  <PresentationFormat>On-screen Show (4:3)</PresentationFormat>
  <Paragraphs>9577</Paragraphs>
  <Slides>760</Slides>
  <Notes>255</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2</vt:i4>
      </vt:variant>
      <vt:variant>
        <vt:lpstr>Slide Titles</vt:lpstr>
      </vt:variant>
      <vt:variant>
        <vt:i4>760</vt:i4>
      </vt:variant>
    </vt:vector>
  </HeadingPairs>
  <TitlesOfParts>
    <vt:vector size="775" baseType="lpstr">
      <vt:lpstr>Arial</vt:lpstr>
      <vt:lpstr>Calibri</vt:lpstr>
      <vt:lpstr>Cambria Math</vt:lpstr>
      <vt:lpstr>Consolas</vt:lpstr>
      <vt:lpstr>Courier New</vt:lpstr>
      <vt:lpstr>Open Sans</vt:lpstr>
      <vt:lpstr>Segoe UI</vt:lpstr>
      <vt:lpstr>Source Sans Pro</vt:lpstr>
      <vt:lpstr>Tahoma</vt:lpstr>
      <vt:lpstr>Times New Roman</vt:lpstr>
      <vt:lpstr>Verdana</vt:lpstr>
      <vt:lpstr>Wingdings</vt:lpstr>
      <vt:lpstr>Blends</vt:lpstr>
      <vt:lpstr>Packager Shell Object</vt:lpstr>
      <vt:lpstr>Worksheet</vt:lpstr>
      <vt:lpstr>Introduction to Python</vt:lpstr>
      <vt:lpstr>GETTING STARTED</vt:lpstr>
      <vt:lpstr>Overview</vt:lpstr>
      <vt:lpstr>Overview (cont)</vt:lpstr>
      <vt:lpstr>What is Python</vt:lpstr>
      <vt:lpstr>History of Python</vt:lpstr>
      <vt:lpstr>History of Python(cont)</vt:lpstr>
      <vt:lpstr>Zen of Python</vt:lpstr>
      <vt:lpstr>Where to get Python</vt:lpstr>
      <vt:lpstr>Python Distributions</vt:lpstr>
      <vt:lpstr>Anaconda </vt:lpstr>
      <vt:lpstr>Other IDEs</vt:lpstr>
      <vt:lpstr>WinPython</vt:lpstr>
      <vt:lpstr>Programming Basics</vt:lpstr>
      <vt:lpstr>Compiling and Interpreting</vt:lpstr>
      <vt:lpstr>Math Commands</vt:lpstr>
      <vt:lpstr>Python Data Types</vt:lpstr>
      <vt:lpstr>EXPRESSIONS, VARIABLES AND ASSIGNMENTS</vt:lpstr>
      <vt:lpstr>EXPRESSIONS, VARIABLES AND ASSIGNMENTS</vt:lpstr>
      <vt:lpstr>EXPRESSIONS, VARIABLES AND ASSIGNMENTS</vt:lpstr>
      <vt:lpstr>EXPRESSIONS, VARIABLES AND ASSIGNMENTS</vt:lpstr>
      <vt:lpstr>EXPRESSIONS, VARIABLES AND ASSIGNMENTS</vt:lpstr>
      <vt:lpstr>EXPRESSIONS, VARIABLES AND ASSIGNMENTS</vt:lpstr>
      <vt:lpstr>EXPRESSIONS, VARIABLES AND ASSIGNMENTS</vt:lpstr>
      <vt:lpstr>EXPRESSIONS, VARIABLES AND ASSIGNMENTS</vt:lpstr>
      <vt:lpstr>EXPRESSIONS, VARIABLES AND ASSIGNMENTS</vt:lpstr>
      <vt:lpstr>EXPRESSIONS, VARIABLES AND ASSIGNMENTS</vt:lpstr>
      <vt:lpstr>EXPRESSIONS, VARIABLES AND ASSIGNMENTS</vt:lpstr>
      <vt:lpstr>EXPRESSIONS, VARIABLES AND ASSIGNMENTS</vt:lpstr>
      <vt:lpstr>EXPRESSIONS, VARIABLES AND ASSIGNMENTS</vt:lpstr>
      <vt:lpstr>EXPRESSIONS, VARIABLES AND ASSIGNMENTS</vt:lpstr>
      <vt:lpstr>Quiz 0</vt:lpstr>
      <vt:lpstr>Quiz 0</vt:lpstr>
      <vt:lpstr>Quiz 0</vt:lpstr>
      <vt:lpstr>Quiz 0</vt:lpstr>
      <vt:lpstr>Quiz 0</vt:lpstr>
      <vt:lpstr>Quiz 0</vt:lpstr>
      <vt:lpstr>Quiz 0</vt:lpstr>
      <vt:lpstr>VARIABLES</vt:lpstr>
      <vt:lpstr>Variables</vt:lpstr>
      <vt:lpstr>Variables(cont)</vt:lpstr>
      <vt:lpstr>Variables(cont)</vt:lpstr>
      <vt:lpstr>Variables(cont)</vt:lpstr>
      <vt:lpstr>Variable Names</vt:lpstr>
      <vt:lpstr>Naming Variables Convention</vt:lpstr>
      <vt:lpstr>ID Function</vt:lpstr>
      <vt:lpstr>ID Function(cont)</vt:lpstr>
      <vt:lpstr>PEP8 Standard</vt:lpstr>
      <vt:lpstr>PEP8 Standard(cont)</vt:lpstr>
      <vt:lpstr>PEP8 Standard(cont)</vt:lpstr>
      <vt:lpstr>PEP8 Standard(cont)</vt:lpstr>
      <vt:lpstr>PEP8 Standard(cont)</vt:lpstr>
      <vt:lpstr>PEP8 Standard(cont)</vt:lpstr>
      <vt:lpstr>Quiz 1</vt:lpstr>
      <vt:lpstr>Quiz 1</vt:lpstr>
      <vt:lpstr>Quiz 1</vt:lpstr>
      <vt:lpstr>Quiz 1</vt:lpstr>
      <vt:lpstr>Quiz 1</vt:lpstr>
      <vt:lpstr>Quiz 1</vt:lpstr>
      <vt:lpstr>Quiz 1</vt:lpstr>
      <vt:lpstr>Quiz 1</vt:lpstr>
      <vt:lpstr>Quiz 1</vt:lpstr>
      <vt:lpstr>Quiz 1</vt:lpstr>
      <vt:lpstr>Quiz 1</vt:lpstr>
      <vt:lpstr>STRINGS</vt:lpstr>
      <vt:lpstr>Strings</vt:lpstr>
      <vt:lpstr>Strings(cont)</vt:lpstr>
      <vt:lpstr>Strings(cont)</vt:lpstr>
      <vt:lpstr>Strings(cont)</vt:lpstr>
      <vt:lpstr>Strings(cont)</vt:lpstr>
      <vt:lpstr>Strings(cont)</vt:lpstr>
      <vt:lpstr>Strings(cont)</vt:lpstr>
      <vt:lpstr>Strings(cont)</vt:lpstr>
      <vt:lpstr>Strings(cont)</vt:lpstr>
      <vt:lpstr>Strings(cont)</vt:lpstr>
      <vt:lpstr>Strings(cont)</vt:lpstr>
      <vt:lpstr>Strings(cont)</vt:lpstr>
      <vt:lpstr>Strings(cont)</vt:lpstr>
      <vt:lpstr>Strings(cont)</vt:lpstr>
      <vt:lpstr>Strings(cont)</vt:lpstr>
      <vt:lpstr>Strings(cont)</vt:lpstr>
      <vt:lpstr>Strings(cont)</vt:lpstr>
      <vt:lpstr>Strings(cont)</vt:lpstr>
      <vt:lpstr>Strings(cont)</vt:lpstr>
      <vt:lpstr>Strings(cont)</vt:lpstr>
      <vt:lpstr>Strings(cont)</vt:lpstr>
      <vt:lpstr>Strings(cont)</vt:lpstr>
      <vt:lpstr>Strings(cont)</vt:lpstr>
      <vt:lpstr>Strings(cont)</vt:lpstr>
      <vt:lpstr>Strings(cont)</vt:lpstr>
      <vt:lpstr>Strings(cont)</vt:lpstr>
      <vt:lpstr>Strings(cont)</vt:lpstr>
      <vt:lpstr>Strings(cont)</vt:lpstr>
      <vt:lpstr>String(cont)</vt:lpstr>
      <vt:lpstr>Quiz 2</vt:lpstr>
      <vt:lpstr>Quiz 2</vt:lpstr>
      <vt:lpstr>Quiz 2</vt:lpstr>
      <vt:lpstr>Quiz 2</vt:lpstr>
      <vt:lpstr>Quiz 2</vt:lpstr>
      <vt:lpstr>Quiz 2</vt:lpstr>
      <vt:lpstr>Quiz 2</vt:lpstr>
      <vt:lpstr>Quiz 2</vt:lpstr>
      <vt:lpstr>Quiz 2</vt:lpstr>
      <vt:lpstr>Quiz 2</vt:lpstr>
      <vt:lpstr>Quiz 2</vt:lpstr>
      <vt:lpstr>Quiz 2</vt:lpstr>
      <vt:lpstr>Quiz 2</vt:lpstr>
      <vt:lpstr>List and Tuples</vt:lpstr>
      <vt:lpstr>List and Tuples</vt:lpstr>
      <vt:lpstr>List and Tuples(cont)</vt:lpstr>
      <vt:lpstr>List and Tuples(cont)</vt:lpstr>
      <vt:lpstr>List and Tuples(cont)</vt:lpstr>
      <vt:lpstr>List and Tuples(cont)</vt:lpstr>
      <vt:lpstr>List and Tuples(cont)</vt:lpstr>
      <vt:lpstr>List and Tuples(cont)</vt:lpstr>
      <vt:lpstr>List and Tuples(cont)</vt:lpstr>
      <vt:lpstr>List and Tuples(cont)</vt:lpstr>
      <vt:lpstr>List and Tuples(cont)</vt:lpstr>
      <vt:lpstr>List and Tuples(cont)</vt:lpstr>
      <vt:lpstr>List and Tuples(cont)</vt:lpstr>
      <vt:lpstr>List and Tuple methods</vt:lpstr>
      <vt:lpstr>List and Tuple methods(cont)</vt:lpstr>
      <vt:lpstr>List and Tuple methods(cont)</vt:lpstr>
      <vt:lpstr>List and Tuple methods(cont)</vt:lpstr>
      <vt:lpstr>List and Tuple methods(cont)</vt:lpstr>
      <vt:lpstr>List and Tuple methods(cont)</vt:lpstr>
      <vt:lpstr>List and Tuple methods(cont)</vt:lpstr>
      <vt:lpstr>Append vs Extend</vt:lpstr>
      <vt:lpstr>List Comprehension</vt:lpstr>
      <vt:lpstr>List Comprehension(cont)</vt:lpstr>
      <vt:lpstr>List Comprehension(cont)</vt:lpstr>
      <vt:lpstr>List Comprehension(cont)</vt:lpstr>
      <vt:lpstr>List Comprehension(cont)</vt:lpstr>
      <vt:lpstr>List Comprehension(cont)</vt:lpstr>
      <vt:lpstr>List Comprehension(cont)</vt:lpstr>
      <vt:lpstr>List Comprehension(cont)</vt:lpstr>
      <vt:lpstr>List Comprehension(cont)</vt:lpstr>
      <vt:lpstr>Quiz 3</vt:lpstr>
      <vt:lpstr>Quiz 3</vt:lpstr>
      <vt:lpstr>Quiz 3</vt:lpstr>
      <vt:lpstr>Quiz 3</vt:lpstr>
      <vt:lpstr>Quiz 3</vt:lpstr>
      <vt:lpstr>Quiz 3</vt:lpstr>
      <vt:lpstr>Quiz 3</vt:lpstr>
      <vt:lpstr>Quiz 3</vt:lpstr>
      <vt:lpstr>Quiz 3</vt:lpstr>
      <vt:lpstr>Quiz 3</vt:lpstr>
      <vt:lpstr>Quiz 3</vt:lpstr>
      <vt:lpstr>Python Decimal Module</vt:lpstr>
      <vt:lpstr>Decimal module(cont)</vt:lpstr>
      <vt:lpstr>Decimal module</vt:lpstr>
      <vt:lpstr>Decimal Module(cont)</vt:lpstr>
      <vt:lpstr>Decimal Module(cont)</vt:lpstr>
      <vt:lpstr>Decimal Module(cont)</vt:lpstr>
      <vt:lpstr>Decimal Module(cont)</vt:lpstr>
      <vt:lpstr>Decimal Module(cont)</vt:lpstr>
      <vt:lpstr>PopQuiz Decimals</vt:lpstr>
      <vt:lpstr>PopQuiz Decimals</vt:lpstr>
      <vt:lpstr>Python Fractions Module</vt:lpstr>
      <vt:lpstr>Fractions Module</vt:lpstr>
      <vt:lpstr>Fractions Module(cont)</vt:lpstr>
      <vt:lpstr>Fractions Module(cont)</vt:lpstr>
      <vt:lpstr>Fractions Module(cont)</vt:lpstr>
      <vt:lpstr>PopQuiz Fractions</vt:lpstr>
      <vt:lpstr>PopQuiz Fractions</vt:lpstr>
      <vt:lpstr>SETS</vt:lpstr>
      <vt:lpstr>Python Sets</vt:lpstr>
      <vt:lpstr>Python Sets(cont)</vt:lpstr>
      <vt:lpstr>Python Sets(cont)</vt:lpstr>
      <vt:lpstr>Python Sets(cont)</vt:lpstr>
      <vt:lpstr>Python Sets(cont)</vt:lpstr>
      <vt:lpstr>Python Sets(cont)</vt:lpstr>
      <vt:lpstr>Python Sets(cont)</vt:lpstr>
      <vt:lpstr>Python Sets(cont)</vt:lpstr>
      <vt:lpstr>Python Sets(cont)</vt:lpstr>
      <vt:lpstr>Python Sets(cont)</vt:lpstr>
      <vt:lpstr>Python Sets(cont)</vt:lpstr>
      <vt:lpstr>Python Set Operations</vt:lpstr>
      <vt:lpstr>Python Set Operations(cont)</vt:lpstr>
      <vt:lpstr>Python Set Operations(cont)</vt:lpstr>
      <vt:lpstr>Python Set Operations(cont)</vt:lpstr>
      <vt:lpstr>Python Set Operations(cont)</vt:lpstr>
      <vt:lpstr>Python Set Operations(cont)</vt:lpstr>
      <vt:lpstr>Python Set Operations(cont)</vt:lpstr>
      <vt:lpstr>Python Set Operations(cont)</vt:lpstr>
      <vt:lpstr>Python Set Methods</vt:lpstr>
      <vt:lpstr>Python Set Methods(cont)</vt:lpstr>
      <vt:lpstr>Other Set Operations</vt:lpstr>
      <vt:lpstr>Other Set Operations(cont)</vt:lpstr>
      <vt:lpstr>Frozenset</vt:lpstr>
      <vt:lpstr>Frozenset(cont)</vt:lpstr>
      <vt:lpstr>Hashable</vt:lpstr>
      <vt:lpstr>Hashable</vt:lpstr>
      <vt:lpstr>Hashable</vt:lpstr>
      <vt:lpstr>Quiz 4</vt:lpstr>
      <vt:lpstr>Quiz 4</vt:lpstr>
      <vt:lpstr>Quiz 4</vt:lpstr>
      <vt:lpstr>Quiz 4</vt:lpstr>
      <vt:lpstr>Quiz 4</vt:lpstr>
      <vt:lpstr>Quiz 4</vt:lpstr>
      <vt:lpstr>Quiz 4</vt:lpstr>
      <vt:lpstr>Quiz 4</vt:lpstr>
      <vt:lpstr>Quiz 4</vt:lpstr>
      <vt:lpstr>Quiz 4</vt:lpstr>
      <vt:lpstr>Quiz 4</vt:lpstr>
      <vt:lpstr>Quiz 4</vt:lpstr>
      <vt:lpstr>Quiz 4</vt:lpstr>
      <vt:lpstr>Quiz 4</vt:lpstr>
      <vt:lpstr>Python IF ELSE</vt:lpstr>
      <vt:lpstr>Python IF ELSE(cont)</vt:lpstr>
      <vt:lpstr>Python IF ELSE(cont)</vt:lpstr>
      <vt:lpstr>Python IF ELSE(cont)</vt:lpstr>
      <vt:lpstr>Python IF ELSE(cont)</vt:lpstr>
      <vt:lpstr>Python IF ELSE(cont)</vt:lpstr>
      <vt:lpstr>Python IF ELSE(cont)</vt:lpstr>
      <vt:lpstr>Python IF ELSE(cont)</vt:lpstr>
      <vt:lpstr>Python IF ELSE(cont)</vt:lpstr>
      <vt:lpstr>Python IF ELSE(cont)</vt:lpstr>
      <vt:lpstr>Python IF ELSE(cont)</vt:lpstr>
      <vt:lpstr>Quiz 5</vt:lpstr>
      <vt:lpstr>Quiz 5</vt:lpstr>
      <vt:lpstr>Quiz 5</vt:lpstr>
      <vt:lpstr>Quiz 5</vt:lpstr>
      <vt:lpstr>Quiz 5</vt:lpstr>
      <vt:lpstr>Quiz 5 </vt:lpstr>
      <vt:lpstr>Quiz 5</vt:lpstr>
      <vt:lpstr>Quiz 5</vt:lpstr>
      <vt:lpstr>Quiz 5</vt:lpstr>
      <vt:lpstr>Quiz 5</vt:lpstr>
      <vt:lpstr>Quiz 5</vt:lpstr>
      <vt:lpstr>Python Loops</vt:lpstr>
      <vt:lpstr>Python Loops (cont)</vt:lpstr>
      <vt:lpstr>Python Loops(cont)</vt:lpstr>
      <vt:lpstr>Python Loops(cont)</vt:lpstr>
      <vt:lpstr>Python Loops(cont)</vt:lpstr>
      <vt:lpstr>Python Loops(cont)</vt:lpstr>
      <vt:lpstr>Python Loops(cont)</vt:lpstr>
      <vt:lpstr>Python Loops(cont)</vt:lpstr>
      <vt:lpstr>Python Loops(cont)</vt:lpstr>
      <vt:lpstr>Python Loops(cont)</vt:lpstr>
      <vt:lpstr>Python Loops(cont)</vt:lpstr>
      <vt:lpstr>Python Loops(cont)</vt:lpstr>
      <vt:lpstr>Python Loops(cont)</vt:lpstr>
      <vt:lpstr>Python Loops(cont)</vt:lpstr>
      <vt:lpstr>Python Loops(cont)</vt:lpstr>
      <vt:lpstr>Python Loops(cont)</vt:lpstr>
      <vt:lpstr>Quiz 6</vt:lpstr>
      <vt:lpstr>Quiz 6</vt:lpstr>
      <vt:lpstr>Quiz 6</vt:lpstr>
      <vt:lpstr>Quiz 6</vt:lpstr>
      <vt:lpstr>Quiz 6</vt:lpstr>
      <vt:lpstr>Quiz 6</vt:lpstr>
      <vt:lpstr>Quiz 6</vt:lpstr>
      <vt:lpstr>Quiz 6</vt:lpstr>
      <vt:lpstr>Quiz 6</vt:lpstr>
      <vt:lpstr>Quiz 6</vt:lpstr>
      <vt:lpstr>Quiz 6</vt:lpstr>
      <vt:lpstr>Dictionaries</vt:lpstr>
      <vt:lpstr>Dictionaries(cont)</vt:lpstr>
      <vt:lpstr>Dictionaries(cont)</vt:lpstr>
      <vt:lpstr>Dictionaries(cont)</vt:lpstr>
      <vt:lpstr>Dictionaries(cont)</vt:lpstr>
      <vt:lpstr>Dictionaries(cont)</vt:lpstr>
      <vt:lpstr>Dictionaries(cont)</vt:lpstr>
      <vt:lpstr>Dictionaries(cont)</vt:lpstr>
      <vt:lpstr>Dictionaries(cont)</vt:lpstr>
      <vt:lpstr>Dictionaries(cont)</vt:lpstr>
      <vt:lpstr>Dictionaries(cont)</vt:lpstr>
      <vt:lpstr>Dictionaries(cont)</vt:lpstr>
      <vt:lpstr>Dictionaries(cont)</vt:lpstr>
      <vt:lpstr>Dictionaries(cont)</vt:lpstr>
      <vt:lpstr>Dictionaries(cont)</vt:lpstr>
      <vt:lpstr>Dictionaries(cont)</vt:lpstr>
      <vt:lpstr>Quiz 7</vt:lpstr>
      <vt:lpstr>Quiz 7</vt:lpstr>
      <vt:lpstr>Quiz 7</vt:lpstr>
      <vt:lpstr>Quiz 7</vt:lpstr>
      <vt:lpstr>Quiz 7</vt:lpstr>
      <vt:lpstr>Quiz 7</vt:lpstr>
      <vt:lpstr>Quiz 7</vt:lpstr>
      <vt:lpstr>Quiz 7</vt:lpstr>
      <vt:lpstr>Quiz 7</vt:lpstr>
      <vt:lpstr>Quiz 7</vt:lpstr>
      <vt:lpstr>Quiz 7</vt:lpstr>
      <vt:lpstr>Python File I/O</vt:lpstr>
      <vt:lpstr>Python File I/O (cont)</vt:lpstr>
      <vt:lpstr>Python File I/O (cont)</vt:lpstr>
      <vt:lpstr>Python File I/O (cont)</vt:lpstr>
      <vt:lpstr>Python File I/O (cont)</vt:lpstr>
      <vt:lpstr>Python File I/O (cont)</vt:lpstr>
      <vt:lpstr>Python File I/O (cont)</vt:lpstr>
      <vt:lpstr>Python File I/O (cont)</vt:lpstr>
      <vt:lpstr>Python File I/O (cont)</vt:lpstr>
      <vt:lpstr>Python File I/O (cont)</vt:lpstr>
      <vt:lpstr>Python File I/O (cont)</vt:lpstr>
      <vt:lpstr>Python File I/O (cont)</vt:lpstr>
      <vt:lpstr>Python File I/O (cont)</vt:lpstr>
      <vt:lpstr>Python File I/O (cont)</vt:lpstr>
      <vt:lpstr>Python File I/O (cont)</vt:lpstr>
      <vt:lpstr>Python File I/O (cont)</vt:lpstr>
      <vt:lpstr>Python File I/O (cont)</vt:lpstr>
      <vt:lpstr>Python File I/O (cont)</vt:lpstr>
      <vt:lpstr>Python File I/O (cont)</vt:lpstr>
      <vt:lpstr>Quiz 8</vt:lpstr>
      <vt:lpstr>Quiz 8</vt:lpstr>
      <vt:lpstr>Quiz 8</vt:lpstr>
      <vt:lpstr>Quiz 8</vt:lpstr>
      <vt:lpstr>Quiz 8</vt:lpstr>
      <vt:lpstr>Quiz 8</vt:lpstr>
      <vt:lpstr>Quiz 8</vt:lpstr>
      <vt:lpstr>Quiz 8</vt:lpstr>
      <vt:lpstr>Quiz 8</vt:lpstr>
      <vt:lpstr>Quiz 8</vt:lpstr>
      <vt:lpstr>Quiz 8</vt:lpstr>
      <vt:lpstr>Python Directory and Files Management</vt:lpstr>
      <vt:lpstr>Python Directory and Files Management(cont)</vt:lpstr>
      <vt:lpstr>Python Directory and Files Management(cont)</vt:lpstr>
      <vt:lpstr>Python Directory and Files Management(cont)</vt:lpstr>
      <vt:lpstr>Python Directory and Files Management(cont)</vt:lpstr>
      <vt:lpstr>Python Directory and Files Management(cont)</vt:lpstr>
      <vt:lpstr>Python Directory and Files Management(cont)</vt:lpstr>
      <vt:lpstr>Python Directory and Files Management(cont)</vt:lpstr>
      <vt:lpstr>Python Directory and Files Management(cont)</vt:lpstr>
      <vt:lpstr>Python Directory and Files Management(cont)</vt:lpstr>
      <vt:lpstr>Python Directory and Files Management(cont)</vt:lpstr>
      <vt:lpstr>Python Errors and Built-in Exceptions</vt:lpstr>
      <vt:lpstr>Python Errors and Built-in Exceptions(cont)</vt:lpstr>
      <vt:lpstr>Python Errors and Built-in Exceptions(cont)</vt:lpstr>
      <vt:lpstr>Python Errors and Built-in Exceptions(cont)</vt:lpstr>
      <vt:lpstr>Python Errors and Built-in Exceptions(cont)</vt:lpstr>
      <vt:lpstr>Python Errors and Built-in Exceptions(cont)</vt:lpstr>
      <vt:lpstr>Python Errors and Built-in Exceptions(cont)</vt:lpstr>
      <vt:lpstr>Python Exception Handling - Try, Except, Else and Finally</vt:lpstr>
      <vt:lpstr>Python Exception Handling - Try, Except, Else and Finally(cont)</vt:lpstr>
      <vt:lpstr>Python Exception Handling - Try, Except, Else and Finally(cont)</vt:lpstr>
      <vt:lpstr>Python Exception Handling - Try, Except, Else and Finally(cont)</vt:lpstr>
      <vt:lpstr>Python Exception Handling - Try, Except, Else and Finally(cont)</vt:lpstr>
      <vt:lpstr>Python Exception Handling - Try, Except, Else and Finally(cont)</vt:lpstr>
      <vt:lpstr>Python Exception Handling - Try, Except, Else and Finally(cont)</vt:lpstr>
      <vt:lpstr>Python Exception Handling - Try, Except, Else and Finally(cont)</vt:lpstr>
      <vt:lpstr>Python Exception Handling - Try, Except, Else and Finally(cont)</vt:lpstr>
      <vt:lpstr>Python Exception Handling - Try, Except, Else and Finally(cont)</vt:lpstr>
      <vt:lpstr>Python Exception Handling - Try, Except, Else and Finally(cont)</vt:lpstr>
      <vt:lpstr>Python Exception Handling - Try, Except, Else and Finally(cont)</vt:lpstr>
      <vt:lpstr>Python Exception Handling - Try, Except, Else and Finally(cont)</vt:lpstr>
      <vt:lpstr>Python Exception Handling - Try, Except, Else and Finally(cont)</vt:lpstr>
      <vt:lpstr>Python Exception Handling - Try, Except, Else and Finally(cont)</vt:lpstr>
      <vt:lpstr>Python Exception Handling - Try, Except, Else and Finally(cont)</vt:lpstr>
      <vt:lpstr>Exercise Solution</vt:lpstr>
      <vt:lpstr>Exercise Solution</vt:lpstr>
      <vt:lpstr>Quiz 9</vt:lpstr>
      <vt:lpstr>Quiz 9</vt:lpstr>
      <vt:lpstr>Quiz 9</vt:lpstr>
      <vt:lpstr>Quiz 9</vt:lpstr>
      <vt:lpstr>Quiz 9</vt:lpstr>
      <vt:lpstr>Quiz 9</vt:lpstr>
      <vt:lpstr>Quiz 9</vt:lpstr>
      <vt:lpstr>Quiz 9</vt:lpstr>
      <vt:lpstr>Quiz 9</vt:lpstr>
      <vt:lpstr>Quiz 9</vt:lpstr>
      <vt:lpstr>Python Functions</vt:lpstr>
      <vt:lpstr>Python Functions(cont)</vt:lpstr>
      <vt:lpstr>Python Functions(cont)</vt:lpstr>
      <vt:lpstr>Python Functions(cont)</vt:lpstr>
      <vt:lpstr>Python Functions(cont)</vt:lpstr>
      <vt:lpstr>Python Functions(cont)</vt:lpstr>
      <vt:lpstr>Python Functions(cont)</vt:lpstr>
      <vt:lpstr>Python Functions</vt:lpstr>
      <vt:lpstr>Python Functions(cont)</vt:lpstr>
      <vt:lpstr>Python Functions(cont)</vt:lpstr>
      <vt:lpstr>Python Functions(cont)</vt:lpstr>
      <vt:lpstr>Python Functions(cont)</vt:lpstr>
      <vt:lpstr>Python Functions(cont)</vt:lpstr>
      <vt:lpstr>Python Functions(cont)</vt:lpstr>
      <vt:lpstr>Python Functions(cont)</vt:lpstr>
      <vt:lpstr>Unpacking Arguments</vt:lpstr>
      <vt:lpstr>Lambda Functions(cont)</vt:lpstr>
      <vt:lpstr>Lambda Functions(cont)</vt:lpstr>
      <vt:lpstr>Lambda Functions(cont)</vt:lpstr>
      <vt:lpstr>Lambda Functions(cont)</vt:lpstr>
      <vt:lpstr>Lambda Functions(cont)</vt:lpstr>
      <vt:lpstr>Lambda Functions(cont)</vt:lpstr>
      <vt:lpstr>Lambda Functions(cont)</vt:lpstr>
      <vt:lpstr>Lambda Functions(cont)</vt:lpstr>
      <vt:lpstr>Lambda Functions(cont)</vt:lpstr>
      <vt:lpstr>Zip function</vt:lpstr>
      <vt:lpstr>Zip function(cont)</vt:lpstr>
      <vt:lpstr>Zip function(cont)</vt:lpstr>
      <vt:lpstr>Zip function(cont)</vt:lpstr>
      <vt:lpstr>Enumerate Function</vt:lpstr>
      <vt:lpstr>Enumerate Function(cont)</vt:lpstr>
      <vt:lpstr>Quiz 10</vt:lpstr>
      <vt:lpstr>Quiz 10</vt:lpstr>
      <vt:lpstr>Quiz 10</vt:lpstr>
      <vt:lpstr>Quiz 10</vt:lpstr>
      <vt:lpstr>Quiz 10</vt:lpstr>
      <vt:lpstr>Quiz 10</vt:lpstr>
      <vt:lpstr>Quiz 10</vt:lpstr>
      <vt:lpstr>Quiz 10</vt:lpstr>
      <vt:lpstr>Quiz 10</vt:lpstr>
      <vt:lpstr>Quiz 10</vt:lpstr>
      <vt:lpstr>Quiz 10</vt:lpstr>
      <vt:lpstr>Quiz 10</vt:lpstr>
      <vt:lpstr>Quiz 10</vt:lpstr>
      <vt:lpstr>Quiz 10</vt:lpstr>
      <vt:lpstr>Quiz 10</vt:lpstr>
      <vt:lpstr>Python Custom Exceptions</vt:lpstr>
      <vt:lpstr>Python Custom Exceptions(cont)</vt:lpstr>
      <vt:lpstr>Python Custom Exceptions(cont)</vt:lpstr>
      <vt:lpstr>Python Custom Exceptions(cont)</vt:lpstr>
      <vt:lpstr>Python Custom Exceptions(cont)</vt:lpstr>
      <vt:lpstr>Python Custom Exceptions(cont)</vt:lpstr>
      <vt:lpstr>Python Custom Exceptions(cont)</vt:lpstr>
      <vt:lpstr>Pop Quiz</vt:lpstr>
      <vt:lpstr>Python Namespace and Scope</vt:lpstr>
      <vt:lpstr>Python Namespace and Scope(cont)</vt:lpstr>
      <vt:lpstr>Python Namespace and Scope</vt:lpstr>
      <vt:lpstr>Python Namespace and Scope(cont)</vt:lpstr>
      <vt:lpstr>Python Namespace and Scope(cont)</vt:lpstr>
      <vt:lpstr>Python Namespace and Scope(cont)</vt:lpstr>
      <vt:lpstr>Python Namespace and Scope(cont)</vt:lpstr>
      <vt:lpstr>Python Namespace and Scope(cont)</vt:lpstr>
      <vt:lpstr>Python Namespace and Scope(cont)</vt:lpstr>
      <vt:lpstr>Python Namespace and Scope(cont)</vt:lpstr>
      <vt:lpstr>Python Namespace and Scope(cont)</vt:lpstr>
      <vt:lpstr>Python Namespace and Scope(cont)</vt:lpstr>
      <vt:lpstr>Python Namespace and Scope(cont)</vt:lpstr>
      <vt:lpstr>Python Namespace and Scope(cont)</vt:lpstr>
      <vt:lpstr>Python Namespace and Scope(cont)</vt:lpstr>
      <vt:lpstr>Python Namespace and Scope(cont)</vt:lpstr>
      <vt:lpstr>Python Namespace and Scope(cont)</vt:lpstr>
      <vt:lpstr>Python Namespace and Scope(cont)</vt:lpstr>
      <vt:lpstr>Python Namespace and Scope(cont)</vt:lpstr>
      <vt:lpstr>Python Namespace and Scope(cont)</vt:lpstr>
      <vt:lpstr>Python Namespace and Scope(cont)</vt:lpstr>
      <vt:lpstr>Python Namespace and Scope(cont)</vt:lpstr>
      <vt:lpstr>Quiz 11</vt:lpstr>
      <vt:lpstr>Quiz 11</vt:lpstr>
      <vt:lpstr>Quiz 11</vt:lpstr>
      <vt:lpstr>Quiz 11</vt:lpstr>
      <vt:lpstr>Quiz 11</vt:lpstr>
      <vt:lpstr>Quiz 11</vt:lpstr>
      <vt:lpstr>Quiz 11</vt:lpstr>
      <vt:lpstr>Quiz 11</vt:lpstr>
      <vt:lpstr>Python Objects and Class</vt:lpstr>
      <vt:lpstr>Python Objects and Class(cont)</vt:lpstr>
      <vt:lpstr>Python Objects and Class(cont)</vt:lpstr>
      <vt:lpstr>Python Objects and Class(cont)</vt:lpstr>
      <vt:lpstr>Python Objects and Class(cont)</vt:lpstr>
      <vt:lpstr>Python Objects and Class(cont)</vt:lpstr>
      <vt:lpstr>Python Objects and Class(cont)</vt:lpstr>
      <vt:lpstr>Python Objects and Class(cont)</vt:lpstr>
      <vt:lpstr>Python Objects and Class(cont)</vt:lpstr>
      <vt:lpstr>Python Objects and Class(cont)</vt:lpstr>
      <vt:lpstr>Python Objects and Class(cont)</vt:lpstr>
      <vt:lpstr>Python Objects and Class(cont)</vt:lpstr>
      <vt:lpstr>Python Objects and Class(cont)</vt:lpstr>
      <vt:lpstr>Python Objects and Class(cont)</vt:lpstr>
      <vt:lpstr>Python Objects and Class(cont)</vt:lpstr>
      <vt:lpstr>Python Objects and Class(cont)</vt:lpstr>
      <vt:lpstr>Python Objects and Class(cont)</vt:lpstr>
      <vt:lpstr>Python Objects and Class(cont)</vt:lpstr>
      <vt:lpstr>Class Inheritance</vt:lpstr>
      <vt:lpstr>Class Inheritance(cont)</vt:lpstr>
      <vt:lpstr>Class Inheritance(cont)</vt:lpstr>
      <vt:lpstr>Class Inheritance(cont)</vt:lpstr>
      <vt:lpstr>Class Inheritance(cont)</vt:lpstr>
      <vt:lpstr>Class Inheritance(cont)</vt:lpstr>
      <vt:lpstr>Class Inheritance(cont)</vt:lpstr>
      <vt:lpstr>Class Inheritance(cont)</vt:lpstr>
      <vt:lpstr>Class Inheritance(cont)</vt:lpstr>
      <vt:lpstr>Class Inheritance(cont)</vt:lpstr>
      <vt:lpstr>Multiple Inheritance</vt:lpstr>
      <vt:lpstr>Multiple Inheritance(cont) </vt:lpstr>
      <vt:lpstr>Multiple Inheritance(cont)</vt:lpstr>
      <vt:lpstr>Multiple Inheritance(cont)</vt:lpstr>
      <vt:lpstr>Multiple Inheritance(cont)</vt:lpstr>
      <vt:lpstr>Multiple Inheritance(cont)</vt:lpstr>
      <vt:lpstr>Multiple Inheritance(cont)</vt:lpstr>
      <vt:lpstr>Multiple Inheritance(cont)</vt:lpstr>
      <vt:lpstr>Multiple Inheritance(cont)</vt:lpstr>
      <vt:lpstr>Multiple Inheritance(cont)</vt:lpstr>
      <vt:lpstr>Quiz 12</vt:lpstr>
      <vt:lpstr>Quiz 12</vt:lpstr>
      <vt:lpstr>Quiz 12</vt:lpstr>
      <vt:lpstr>Quiz 12</vt:lpstr>
      <vt:lpstr>Quiz 12</vt:lpstr>
      <vt:lpstr>Quiz 12</vt:lpstr>
      <vt:lpstr>Quiz 12</vt:lpstr>
      <vt:lpstr>Quiz 12</vt:lpstr>
      <vt:lpstr>Quiz 12</vt:lpstr>
      <vt:lpstr>Quiz 12</vt:lpstr>
      <vt:lpstr>Quiz 12</vt:lpstr>
      <vt:lpstr>Operator Overloading</vt:lpstr>
      <vt:lpstr>Operator Overloading(cont)</vt:lpstr>
      <vt:lpstr>Operator Overloading(cont)</vt:lpstr>
      <vt:lpstr>Operator Overloading(cont)</vt:lpstr>
      <vt:lpstr>Operator Overloading(cont)</vt:lpstr>
      <vt:lpstr>Operator Overloading(cont)</vt:lpstr>
      <vt:lpstr>Operator Overloading(cont)</vt:lpstr>
      <vt:lpstr>Operator Overloading(cont)</vt:lpstr>
      <vt:lpstr>Operator Overloading(cont)</vt:lpstr>
      <vt:lpstr>Operator Overloading(cont)</vt:lpstr>
      <vt:lpstr>Operator Overloading(cont)</vt:lpstr>
      <vt:lpstr>Operator Overloading(cont)</vt:lpstr>
      <vt:lpstr>Operator Overloading(cont)</vt:lpstr>
      <vt:lpstr>Operator Overloading(cont)</vt:lpstr>
      <vt:lpstr>Quiz 13</vt:lpstr>
      <vt:lpstr>Quiz 13</vt:lpstr>
      <vt:lpstr>Quiz 13</vt:lpstr>
      <vt:lpstr>Quiz 13</vt:lpstr>
      <vt:lpstr>Quiz 13</vt:lpstr>
      <vt:lpstr>Quiz 13</vt:lpstr>
      <vt:lpstr>Quiz 13</vt:lpstr>
      <vt:lpstr>DATE TIME</vt:lpstr>
      <vt:lpstr>Date Time</vt:lpstr>
      <vt:lpstr>Date Time(cont)</vt:lpstr>
      <vt:lpstr>Date Time(cont)</vt:lpstr>
      <vt:lpstr>Date Time(cont)</vt:lpstr>
      <vt:lpstr>Date Time(cont)</vt:lpstr>
      <vt:lpstr>Date Time(cont)</vt:lpstr>
      <vt:lpstr>Date Time(cont)</vt:lpstr>
      <vt:lpstr>Date Time(cont)</vt:lpstr>
      <vt:lpstr>Date Time(cont)</vt:lpstr>
      <vt:lpstr>Date Time(cont)</vt:lpstr>
      <vt:lpstr>Date Time(cont)</vt:lpstr>
      <vt:lpstr>Date Time(cont)</vt:lpstr>
      <vt:lpstr>Date Time(cont)</vt:lpstr>
      <vt:lpstr>Date Time(cont)</vt:lpstr>
      <vt:lpstr>Date Time(cont)</vt:lpstr>
      <vt:lpstr>Date Time(cont)</vt:lpstr>
      <vt:lpstr>Date Time(cont)</vt:lpstr>
      <vt:lpstr>Date Time(cont)</vt:lpstr>
      <vt:lpstr>Date Time(cont)</vt:lpstr>
      <vt:lpstr>Date Time(cont)</vt:lpstr>
      <vt:lpstr>Date Time(cont)</vt:lpstr>
      <vt:lpstr>Date Time(cont)</vt:lpstr>
      <vt:lpstr>Date Time(cont)</vt:lpstr>
      <vt:lpstr>Date Time(cont)</vt:lpstr>
      <vt:lpstr>Date Time(cont)</vt:lpstr>
      <vt:lpstr>Date Time(cont)</vt:lpstr>
      <vt:lpstr>Date Time(cont)</vt:lpstr>
      <vt:lpstr>Date Time(cont)</vt:lpstr>
      <vt:lpstr>Date Time(cont)</vt:lpstr>
      <vt:lpstr>Date Time(cont)</vt:lpstr>
      <vt:lpstr>Date Time(cont)</vt:lpstr>
      <vt:lpstr>Date Time(cont)</vt:lpstr>
      <vt:lpstr>Date Time(cont)</vt:lpstr>
      <vt:lpstr>Date Time(cont)</vt:lpstr>
      <vt:lpstr>Quiz 14</vt:lpstr>
      <vt:lpstr>Quiz 14</vt:lpstr>
      <vt:lpstr>Quiz 14</vt:lpstr>
      <vt:lpstr>Quiz 14</vt:lpstr>
      <vt:lpstr>Quiz 14</vt:lpstr>
      <vt:lpstr>Quiz 14</vt:lpstr>
      <vt:lpstr>Quiz 14</vt:lpstr>
      <vt:lpstr>Quiz 14</vt:lpstr>
      <vt:lpstr>Quiz 14</vt:lpstr>
      <vt:lpstr>Quiz 14</vt:lpstr>
      <vt:lpstr>Quiz 14</vt:lpstr>
      <vt:lpstr>Regular Expressions</vt:lpstr>
      <vt:lpstr>Regular Expressions(cont)</vt:lpstr>
      <vt:lpstr>Regular Expressions(cont)</vt:lpstr>
      <vt:lpstr>Regular Expressions(cont)</vt:lpstr>
      <vt:lpstr>Regular Expressions(cont)</vt:lpstr>
      <vt:lpstr>Regular Expressions(cont)</vt:lpstr>
      <vt:lpstr>Regular Expressions(cont)</vt:lpstr>
      <vt:lpstr>Regular Expressions(cont)</vt:lpstr>
      <vt:lpstr>Regular Expressions(cont)</vt:lpstr>
      <vt:lpstr>Regular Expressions(cont)</vt:lpstr>
      <vt:lpstr>Regular Expressions(cont)</vt:lpstr>
      <vt:lpstr>Regular Expressions(cont)</vt:lpstr>
      <vt:lpstr>Regular Expressions(cont)</vt:lpstr>
      <vt:lpstr>Regular Expressions(cont)</vt:lpstr>
      <vt:lpstr>Regular Expressions(cont)</vt:lpstr>
      <vt:lpstr>Regular Expressions(cont)</vt:lpstr>
      <vt:lpstr>Regular Expressions(cont)</vt:lpstr>
      <vt:lpstr>Regular Expressions(cont)</vt:lpstr>
      <vt:lpstr>Regular Expressions(cont)</vt:lpstr>
      <vt:lpstr>Regular Expressions(cont)</vt:lpstr>
      <vt:lpstr>Regular Expressions(cont)</vt:lpstr>
      <vt:lpstr>Regular Expressions(cont)</vt:lpstr>
      <vt:lpstr>Quiz 14-A</vt:lpstr>
      <vt:lpstr>Quiz 14-A</vt:lpstr>
      <vt:lpstr>Quiz 14-A</vt:lpstr>
      <vt:lpstr>Quiz 14-A</vt:lpstr>
      <vt:lpstr>Iterators</vt:lpstr>
      <vt:lpstr>Iterators(cont)</vt:lpstr>
      <vt:lpstr>Iterators(cont)</vt:lpstr>
      <vt:lpstr>Iterators(cont)</vt:lpstr>
      <vt:lpstr>Iterators(cont)</vt:lpstr>
      <vt:lpstr>Iterators(cont)</vt:lpstr>
      <vt:lpstr>Iterators(cont)</vt:lpstr>
      <vt:lpstr>Iterators(cont)</vt:lpstr>
      <vt:lpstr>Iterators(cont)</vt:lpstr>
      <vt:lpstr>Iterators(cont)</vt:lpstr>
      <vt:lpstr>Iterators(cont)</vt:lpstr>
      <vt:lpstr>Iterators(cont)</vt:lpstr>
      <vt:lpstr>Iterators(cont)</vt:lpstr>
      <vt:lpstr>Iterators(cont)</vt:lpstr>
      <vt:lpstr>Iterators(cont)</vt:lpstr>
      <vt:lpstr>Iterators(cont)</vt:lpstr>
      <vt:lpstr>Quiz 15</vt:lpstr>
      <vt:lpstr>Quiz 15</vt:lpstr>
      <vt:lpstr>Quiz 15</vt:lpstr>
      <vt:lpstr>Quiz 15</vt:lpstr>
      <vt:lpstr>Quiz 15</vt:lpstr>
      <vt:lpstr>Generators</vt:lpstr>
      <vt:lpstr>Generators(cont)</vt:lpstr>
      <vt:lpstr>Generators(cont)</vt:lpstr>
      <vt:lpstr>Generators(cont)</vt:lpstr>
      <vt:lpstr>Generators(cont)</vt:lpstr>
      <vt:lpstr>Generators(cont)</vt:lpstr>
      <vt:lpstr>Generators(cont)</vt:lpstr>
      <vt:lpstr>Generators(cont)</vt:lpstr>
      <vt:lpstr>Generators(cont)</vt:lpstr>
      <vt:lpstr>Generators(cont)</vt:lpstr>
      <vt:lpstr>Generators(cont)</vt:lpstr>
      <vt:lpstr>Generators(cont)</vt:lpstr>
      <vt:lpstr>Generators(cont)</vt:lpstr>
      <vt:lpstr>Generators(cont)</vt:lpstr>
      <vt:lpstr>Generators(cont)</vt:lpstr>
      <vt:lpstr>Generators(cont)</vt:lpstr>
      <vt:lpstr>Generators(cont)</vt:lpstr>
      <vt:lpstr>Generators(cont)</vt:lpstr>
      <vt:lpstr>Generators(cont)</vt:lpstr>
      <vt:lpstr>Generators(cont)</vt:lpstr>
      <vt:lpstr>Quiz 16</vt:lpstr>
      <vt:lpstr>Quiz 16</vt:lpstr>
      <vt:lpstr>Quiz 16</vt:lpstr>
      <vt:lpstr>Quiz 16</vt:lpstr>
      <vt:lpstr>Quiz 16</vt:lpstr>
      <vt:lpstr>Quiz 16</vt:lpstr>
      <vt:lpstr>Closures</vt:lpstr>
      <vt:lpstr>Closures(cont)</vt:lpstr>
      <vt:lpstr>Closures(cont)</vt:lpstr>
      <vt:lpstr>Closures(cont)</vt:lpstr>
      <vt:lpstr>Closures(cont)</vt:lpstr>
      <vt:lpstr>Closures(cont)</vt:lpstr>
      <vt:lpstr>Closures(cont)</vt:lpstr>
      <vt:lpstr>Closures(cont)</vt:lpstr>
      <vt:lpstr>Closures(cont)</vt:lpstr>
      <vt:lpstr>Closures(cont)</vt:lpstr>
      <vt:lpstr>Closures(cont)</vt:lpstr>
      <vt:lpstr>Closures(cont)</vt:lpstr>
      <vt:lpstr>Closures(cont)</vt:lpstr>
      <vt:lpstr>Closures(cont)</vt:lpstr>
      <vt:lpstr>Closures(cont)</vt:lpstr>
      <vt:lpstr>Decorators</vt:lpstr>
      <vt:lpstr>Decorators(cont)</vt:lpstr>
      <vt:lpstr>Decorators(cont)</vt:lpstr>
      <vt:lpstr>Decorators(cont)</vt:lpstr>
      <vt:lpstr>Decorators(cont)</vt:lpstr>
      <vt:lpstr>Decorators(cont)</vt:lpstr>
      <vt:lpstr>Decorators(cont)</vt:lpstr>
      <vt:lpstr>Decorators(cont)</vt:lpstr>
      <vt:lpstr>Decorators(cont)</vt:lpstr>
      <vt:lpstr>Decorators(cont)</vt:lpstr>
      <vt:lpstr>Decorators(cont)</vt:lpstr>
      <vt:lpstr>Decorators(cont)</vt:lpstr>
      <vt:lpstr>Decorators(cont)</vt:lpstr>
      <vt:lpstr>Decorators(cont)</vt:lpstr>
      <vt:lpstr>Decorators(cont)</vt:lpstr>
      <vt:lpstr>Decorators(cont)</vt:lpstr>
      <vt:lpstr>Decorators(cont)</vt:lpstr>
      <vt:lpstr>Decorators(cont)</vt:lpstr>
      <vt:lpstr>Decorators(cont)</vt:lpstr>
      <vt:lpstr>Quiz 17</vt:lpstr>
      <vt:lpstr>Quiz 17</vt:lpstr>
      <vt:lpstr>Quiz 17</vt:lpstr>
      <vt:lpstr>Quiz 17</vt:lpstr>
      <vt:lpstr>Quiz 17</vt:lpstr>
      <vt:lpstr>Quiz 17</vt:lpstr>
      <vt:lpstr>Quiz 17</vt:lpstr>
      <vt:lpstr>Quiz 17</vt:lpstr>
      <vt:lpstr>Quiz 17</vt:lpstr>
      <vt:lpstr>Quiz 17</vt:lpstr>
      <vt:lpstr>Quiz 17</vt:lpstr>
      <vt:lpstr>Quiz 17</vt:lpstr>
      <vt:lpstr>Quiz 17</vt:lpstr>
      <vt:lpstr>Quiz 17</vt:lpstr>
      <vt:lpstr>Quiz 17</vt:lpstr>
      <vt:lpstr>@property</vt:lpstr>
      <vt:lpstr>@property(cont)</vt:lpstr>
      <vt:lpstr>@property(cont)</vt:lpstr>
      <vt:lpstr>@property(cont)</vt:lpstr>
      <vt:lpstr>@property(cont)</vt:lpstr>
      <vt:lpstr>@property(cont)</vt:lpstr>
      <vt:lpstr>@property(cont)</vt:lpstr>
      <vt:lpstr>@property(cont)</vt:lpstr>
      <vt:lpstr>@property(cont)</vt:lpstr>
      <vt:lpstr>@property(cont)</vt:lpstr>
      <vt:lpstr>@property(cont)</vt:lpstr>
      <vt:lpstr>@property(cont)</vt:lpstr>
      <vt:lpstr>@property(cont)</vt:lpstr>
      <vt:lpstr>@property(cont)</vt:lpstr>
      <vt:lpstr>@property(cont)</vt:lpstr>
      <vt:lpstr>@property(cont)</vt:lpstr>
      <vt:lpstr>@property</vt:lpstr>
      <vt:lpstr>@property</vt:lpstr>
      <vt:lpstr>Quiz 18</vt:lpstr>
      <vt:lpstr>Quiz 18</vt:lpstr>
      <vt:lpstr>Quiz 18</vt:lpstr>
      <vt:lpstr>Quiz 18</vt:lpstr>
      <vt:lpstr>Quiz 18</vt:lpstr>
      <vt:lpstr>Quiz 18</vt:lpstr>
      <vt:lpstr>Quiz Index</vt:lpstr>
      <vt:lpstr>Sample Exam Questions </vt:lpstr>
      <vt:lpstr>Sample Questions</vt:lpstr>
      <vt:lpstr>Sample Questions</vt:lpstr>
      <vt:lpstr>Sample Questions</vt:lpstr>
      <vt:lpstr>Sample Questions</vt:lpstr>
      <vt:lpstr>Sample Questions</vt:lpstr>
      <vt:lpstr>Sample Questions</vt:lpstr>
      <vt:lpstr>Sample Questions</vt:lpstr>
      <vt:lpstr>Sample Questions</vt:lpstr>
      <vt:lpstr>Sample Questions</vt:lpstr>
      <vt:lpstr>Sample Questions</vt:lpstr>
      <vt:lpstr>Sample Questions</vt:lpstr>
      <vt:lpstr>Sample Questions</vt:lpstr>
      <vt:lpstr>Sample Questions</vt:lpstr>
      <vt:lpstr>Sample Questions</vt:lpstr>
      <vt:lpstr>Sample Questions</vt:lpstr>
      <vt:lpstr>Sample Questions</vt:lpstr>
      <vt:lpstr>FINAL EXAM</vt:lpstr>
      <vt:lpstr>FINAL EXAM</vt:lpstr>
      <vt:lpstr>FINAL EXAM</vt:lpstr>
      <vt:lpstr>FINAL EXAM</vt:lpstr>
      <vt:lpstr>FINAL EXAM</vt:lpstr>
      <vt:lpstr>FINAL EXAM</vt:lpstr>
      <vt:lpstr>FINAL EXAM</vt:lpstr>
      <vt:lpstr>FINAL EXAM</vt:lpstr>
      <vt:lpstr>FINAL EXAM</vt:lpstr>
      <vt:lpstr>FINAL EXAM</vt:lpstr>
      <vt:lpstr>FINAL EXAM</vt:lpstr>
      <vt:lpstr>FINAL EXAM</vt:lpstr>
      <vt:lpstr>FINAL EXAM</vt:lpstr>
      <vt:lpstr>FINAL EXAM</vt:lpstr>
      <vt:lpstr>FINAL EXAM</vt:lpstr>
      <vt:lpstr>FINAL EXAM</vt:lpstr>
      <vt:lpstr>FINAL EXAM</vt:lpstr>
      <vt:lpstr>FINAL EXAM</vt:lpstr>
      <vt:lpstr>FINAL EXAM</vt:lpstr>
      <vt:lpstr>FINAL EXAM</vt:lpstr>
      <vt:lpstr>FINAL EXAM</vt:lpstr>
      <vt:lpstr>FINAL EXAM</vt:lpstr>
      <vt:lpstr>FINAL EXAM</vt:lpstr>
      <vt:lpstr>FINAL EXAM</vt:lpstr>
      <vt:lpstr>FINAL EXAM</vt:lpstr>
      <vt:lpstr>FINAL EXAM</vt:lpstr>
      <vt:lpstr>FINAL EXAM</vt:lpstr>
      <vt:lpstr>FINAL EXAM</vt:lpstr>
      <vt:lpstr>FINAL EXAM</vt:lpstr>
      <vt:lpstr>FINAL EXAM</vt:lpstr>
      <vt:lpstr>FINAL EXAM</vt:lpstr>
      <vt:lpstr>FINAL EXAM</vt:lpstr>
      <vt:lpstr>FINAL EXAM</vt:lpstr>
      <vt:lpstr>FINAL EXAM</vt:lpstr>
      <vt:lpstr>FINAL EXAM</vt:lpstr>
      <vt:lpstr>Exam Answers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Python</dc:title>
  <dc:creator>carlo lisi</dc:creator>
  <cp:lastModifiedBy>carlo lisi</cp:lastModifiedBy>
  <cp:revision>704</cp:revision>
  <dcterms:created xsi:type="dcterms:W3CDTF">2020-07-20T00:36:52Z</dcterms:created>
  <dcterms:modified xsi:type="dcterms:W3CDTF">2021-04-02T03:17:43Z</dcterms:modified>
</cp:coreProperties>
</file>